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4" r:id="rId37"/>
    <p:sldId id="292" r:id="rId38"/>
    <p:sldId id="293" r:id="rId39"/>
    <p:sldId id="295" r:id="rId40"/>
    <p:sldId id="296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20" r:id="rId63"/>
    <p:sldId id="321" r:id="rId64"/>
    <p:sldId id="322" r:id="rId65"/>
    <p:sldId id="323" r:id="rId66"/>
    <p:sldId id="324" r:id="rId67"/>
    <p:sldId id="319" r:id="rId68"/>
    <p:sldId id="325" r:id="rId69"/>
    <p:sldId id="326" r:id="rId70"/>
    <p:sldId id="327" r:id="rId71"/>
    <p:sldId id="328" r:id="rId72"/>
    <p:sldId id="329" r:id="rId73"/>
    <p:sldId id="330" r:id="rId74"/>
    <p:sldId id="332" r:id="rId75"/>
    <p:sldId id="335" r:id="rId76"/>
    <p:sldId id="338" r:id="rId77"/>
    <p:sldId id="339" r:id="rId78"/>
    <p:sldId id="340" r:id="rId79"/>
    <p:sldId id="342" r:id="rId80"/>
    <p:sldId id="344" r:id="rId81"/>
    <p:sldId id="346" r:id="rId82"/>
    <p:sldId id="347" r:id="rId83"/>
    <p:sldId id="348" r:id="rId84"/>
    <p:sldId id="349" r:id="rId85"/>
    <p:sldId id="350" r:id="rId86"/>
    <p:sldId id="351" r:id="rId87"/>
    <p:sldId id="352" r:id="rId88"/>
    <p:sldId id="353" r:id="rId89"/>
    <p:sldId id="354" r:id="rId90"/>
    <p:sldId id="355" r:id="rId91"/>
    <p:sldId id="356" r:id="rId92"/>
    <p:sldId id="357" r:id="rId93"/>
    <p:sldId id="358" r:id="rId94"/>
    <p:sldId id="359" r:id="rId95"/>
    <p:sldId id="360" r:id="rId96"/>
    <p:sldId id="361" r:id="rId97"/>
    <p:sldId id="362" r:id="rId98"/>
    <p:sldId id="363" r:id="rId99"/>
    <p:sldId id="364" r:id="rId100"/>
    <p:sldId id="374" r:id="rId101"/>
    <p:sldId id="375" r:id="rId102"/>
    <p:sldId id="365" r:id="rId103"/>
    <p:sldId id="366" r:id="rId104"/>
    <p:sldId id="367" r:id="rId105"/>
    <p:sldId id="368" r:id="rId106"/>
    <p:sldId id="369" r:id="rId107"/>
    <p:sldId id="370" r:id="rId108"/>
    <p:sldId id="371" r:id="rId109"/>
    <p:sldId id="372" r:id="rId110"/>
    <p:sldId id="376" r:id="rId111"/>
    <p:sldId id="378" r:id="rId112"/>
    <p:sldId id="379" r:id="rId113"/>
    <p:sldId id="381" r:id="rId114"/>
    <p:sldId id="382" r:id="rId115"/>
    <p:sldId id="383" r:id="rId116"/>
    <p:sldId id="384" r:id="rId117"/>
    <p:sldId id="385" r:id="rId118"/>
    <p:sldId id="387" r:id="rId119"/>
    <p:sldId id="389" r:id="rId120"/>
    <p:sldId id="390" r:id="rId121"/>
    <p:sldId id="391" r:id="rId122"/>
    <p:sldId id="392" r:id="rId123"/>
    <p:sldId id="393" r:id="rId124"/>
    <p:sldId id="394" r:id="rId125"/>
    <p:sldId id="395" r:id="rId126"/>
    <p:sldId id="396" r:id="rId127"/>
    <p:sldId id="397" r:id="rId128"/>
    <p:sldId id="398" r:id="rId129"/>
    <p:sldId id="399" r:id="rId130"/>
    <p:sldId id="400" r:id="rId131"/>
    <p:sldId id="401" r:id="rId132"/>
    <p:sldId id="403" r:id="rId133"/>
    <p:sldId id="404" r:id="rId134"/>
    <p:sldId id="406" r:id="rId135"/>
    <p:sldId id="407" r:id="rId136"/>
    <p:sldId id="408" r:id="rId137"/>
    <p:sldId id="409" r:id="rId138"/>
    <p:sldId id="410" r:id="rId139"/>
    <p:sldId id="412" r:id="rId140"/>
    <p:sldId id="414" r:id="rId141"/>
    <p:sldId id="415" r:id="rId142"/>
    <p:sldId id="416" r:id="rId143"/>
    <p:sldId id="417" r:id="rId144"/>
    <p:sldId id="418" r:id="rId145"/>
    <p:sldId id="419" r:id="rId146"/>
    <p:sldId id="420" r:id="rId147"/>
    <p:sldId id="421" r:id="rId148"/>
    <p:sldId id="422" r:id="rId149"/>
    <p:sldId id="423" r:id="rId150"/>
    <p:sldId id="424" r:id="rId151"/>
    <p:sldId id="425" r:id="rId152"/>
    <p:sldId id="426" r:id="rId153"/>
    <p:sldId id="427" r:id="rId154"/>
    <p:sldId id="428" r:id="rId155"/>
    <p:sldId id="429" r:id="rId156"/>
    <p:sldId id="430" r:id="rId157"/>
    <p:sldId id="431" r:id="rId158"/>
    <p:sldId id="432" r:id="rId159"/>
    <p:sldId id="433" r:id="rId160"/>
    <p:sldId id="434" r:id="rId161"/>
    <p:sldId id="435" r:id="rId162"/>
    <p:sldId id="436" r:id="rId163"/>
    <p:sldId id="438" r:id="rId164"/>
    <p:sldId id="439" r:id="rId165"/>
    <p:sldId id="440" r:id="rId166"/>
    <p:sldId id="441" r:id="rId167"/>
    <p:sldId id="588" r:id="rId16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lyn Murphy-McCarthy" initials="K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7" autoAdjust="0"/>
    <p:restoredTop sz="90269" autoAdjust="0"/>
  </p:normalViewPr>
  <p:slideViewPr>
    <p:cSldViewPr snapToGrid="0">
      <p:cViewPr varScale="1">
        <p:scale>
          <a:sx n="78" d="100"/>
          <a:sy n="78" d="100"/>
        </p:scale>
        <p:origin x="144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0" Type="http://schemas.openxmlformats.org/officeDocument/2006/relationships/commentAuthors" Target="commentAuthor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EA426-18BB-46BD-BED2-52D2179C9AE5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A6131-177F-4143-B16B-48BFEAFD80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4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409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must read the operating manual before performing an ECG.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95035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8736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060387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54908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780216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925767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provider will order the test to be performed. The MA is responsible for instructing the patient about the test.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485513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137538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166865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044079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breathing treatment may be administered or the patient may use his or her inhaler prescribed by the provider.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403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473218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779324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422183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94417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542762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228030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748534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238033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27.16.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86529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077400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309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36080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34818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068264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787728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99031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807646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45337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669900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/>
              <a:t>See Procedure 27.2:</a:t>
            </a:r>
            <a:r>
              <a:rPr lang="en-US" baseline="0" dirty="0"/>
              <a:t> Measuring Peak Flow Rate.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 dirty="0"/>
              <a:t>Refer to Figure 27.18.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862036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27.19.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141436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17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ECG cycle is recorded and read from left to right, beginning with the P wave.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69113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033277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 to Figure 27.20.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008529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70543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946128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175321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68998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324408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498698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20204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8938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90308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945420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343142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796937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893218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457592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011045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983228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710393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27.1A.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191461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743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4561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27.21B.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123983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427541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27.22.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916994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27.23A.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756578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24762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27.23B.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56552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203912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355926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49936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25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669209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27.25.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753514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85435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084409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503695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432097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036795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59294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016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712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49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72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4508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2732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067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760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27.3.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0429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168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1782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9628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820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 the standardization of an electrocardiograph to balancing a scale before taking a patient’s weight.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196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13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3489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321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6662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Electrodes are attached to the patient’s skin. Leads are attached to the electrodes.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1079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990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391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tips of the limb lead wires are labeled (RA, LA, RL, LL) and must be attached correctly in order to obtain an accurate ECG.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0500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tips of the chest lead wires are labeled (V</a:t>
            </a:r>
            <a:r>
              <a:rPr lang="en-GB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en-GB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and must be attached correctly to obtain an accurate ECG.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871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patient may want to remove the electrodes himself or herself after the ECG is performed.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Figures 27.5 and 27.6.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544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7490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08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313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4501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01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to students that each lead takes a “picture” of the heart.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27.7.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9024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3043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82547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48252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8910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takes a lot of practice to properly locate the chest leads.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9416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5614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34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87463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8475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6952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add 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4934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Instructions for cleaning the electrocardiograph are included in the operating manual.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69568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 to make sure lead wires and cables are intact and not frayed.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21401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58731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97680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14497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offices use a three-channel ECG machine.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 27.1: Running a 12-Lead, Three-Channel Electrocardiogram.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73886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01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4236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97459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67497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 a computer-interpreted ECG also be reviewed by a cardiologist? Explain the reason for your answer. (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 will vary.)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09169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computer keypad is used to enter the data.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27.10.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8724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provider signs the ECG report after reviewing it.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4860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59604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050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may be responsible for transmitting the ECG to a cardiologist.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2077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77678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193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04080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05744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32119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27.11A.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56063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44786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8442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27.11B.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should a new disposable electrode be applied if an electrode comes loose?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(If the electrolyte has dried out)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a clip is damaged, replace it with a new clip.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22606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should a new disposable electrode be applied if an electrode comes loose?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(If the electrolyte has dried out)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6436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73153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ECG should be plugged into an outlet by itself.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27.11C.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0339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788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50643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electrician may be needed if interference keeps occurring.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Jewelry and watches do not interfere with recording; not necessary to remove unless they interfere with placement of electrodes.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04547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outlet may become loose. Have the outlet replaced if this happens.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51642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 all equipment before use.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27.11D.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1417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04551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patient who has had open-heart surgery may periodically undergo Holter monitor electrocardiography.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14434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27.13.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2328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8519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9529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834684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Batteries are used to run the monitor.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new battery needs to be inserted each time a Holter monitor is applied.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27.14.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353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should explain the procedure to the patient.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980068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82205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22275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84240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89067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17994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986358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11122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292783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64090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662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14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8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1905000" y="6543675"/>
            <a:ext cx="5562600" cy="2381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algn="r">
              <a:defRPr sz="80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defRPr/>
            </a:pPr>
            <a:r>
              <a:rPr lang="en-US" dirty="0">
                <a:latin typeface="Arial"/>
                <a:ea typeface="Times New Roman"/>
              </a:rPr>
              <a:t>Copyright © 2021 by Elsevier Inc. All Rights Reserved.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6695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2" pitchFamily="18" charset="2"/>
        <a:buChar char="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" pitchFamily="2" charset="2"/>
        <a:buChar char="Ø"/>
        <a:defRPr sz="24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Char char="•"/>
        <a:defRPr sz="20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3" pitchFamily="18" charset="2"/>
        <a:buChar char=""/>
        <a:defRPr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2603500"/>
            <a:ext cx="9144000" cy="1752600"/>
          </a:xfrm>
        </p:spPr>
        <p:txBody>
          <a:bodyPr/>
          <a:lstStyle/>
          <a:p>
            <a:r>
              <a:rPr lang="en-US" sz="4000" dirty="0"/>
              <a:t>Cardiopulmonary Procedures</a:t>
            </a:r>
          </a:p>
          <a:p>
            <a:endParaRPr lang="en-US" sz="4000" dirty="0"/>
          </a:p>
          <a:p>
            <a:r>
              <a:rPr lang="en-US" dirty="0"/>
              <a:t>Chapter 27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25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Electrocardiography</a:t>
            </a:r>
            <a:br>
              <a:rPr lang="en-US" dirty="0"/>
            </a:br>
            <a:r>
              <a:rPr lang="en-US" sz="1600" dirty="0"/>
              <a:t>(Slide 7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ECG machine formats</a:t>
            </a:r>
          </a:p>
          <a:p>
            <a:pPr lvl="1"/>
            <a:r>
              <a:rPr lang="en-US" dirty="0"/>
              <a:t>Single-channel format: One lead recorded at a time</a:t>
            </a:r>
          </a:p>
          <a:p>
            <a:pPr lvl="1"/>
            <a:r>
              <a:rPr lang="en-US" dirty="0"/>
              <a:t>Three-channel format: Three leads recorded at one time</a:t>
            </a:r>
          </a:p>
          <a:p>
            <a:pPr lvl="2"/>
            <a:r>
              <a:rPr lang="en-US" dirty="0"/>
              <a:t>Most offices use this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5868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5897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6"/>
            </a:pPr>
            <a:r>
              <a:rPr lang="en-US" dirty="0"/>
              <a:t>List examples of asthma triggers.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en-US" dirty="0"/>
              <a:t>Explain the difference between long-term control and quick-relief asthma medications.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en-US" dirty="0"/>
              <a:t>Describe the purpose of a peak flow meter.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en-US" dirty="0"/>
              <a:t>Explain why oxygen is needed by the body.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en-US" dirty="0"/>
              <a:t>Describe what occurs when the body cannot maintain an adequate blood oxygen level.</a:t>
            </a:r>
          </a:p>
          <a:p>
            <a:pPr marL="457200" indent="-457200">
              <a:buFont typeface="+mj-lt"/>
              <a:buAutoNum type="arabicPeriod" startAt="16"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100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393700"/>
            <a:ext cx="9144000" cy="1219200"/>
          </a:xfrm>
        </p:spPr>
        <p:txBody>
          <a:bodyPr/>
          <a:lstStyle/>
          <a:p>
            <a:r>
              <a:rPr lang="en-US" sz="3200" dirty="0"/>
              <a:t>Learning Objectives</a:t>
            </a:r>
            <a:br>
              <a:rPr lang="en-US" sz="3200" dirty="0"/>
            </a:br>
            <a:r>
              <a:rPr lang="en-US" sz="3200" dirty="0"/>
              <a:t>Lesson 27.3: Pulmonary Function Testing, Peak Flow Measurement, and Home Oxygen Therapy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</p:spTree>
    <p:extLst>
      <p:ext uri="{BB962C8B-B14F-4D97-AF65-F5344CB8AC3E}">
        <p14:creationId xmlns:p14="http://schemas.microsoft.com/office/powerpoint/2010/main" val="303288893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5897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21"/>
            </a:pPr>
            <a:r>
              <a:rPr lang="en-US" dirty="0"/>
              <a:t>Identify the conditions that may require home oxygen therapy.</a:t>
            </a:r>
          </a:p>
          <a:p>
            <a:pPr marL="457200" indent="-457200">
              <a:buFont typeface="+mj-lt"/>
              <a:buAutoNum type="arabicPeriod" startAt="21"/>
            </a:pPr>
            <a:r>
              <a:rPr lang="en-US" dirty="0"/>
              <a:t>List and describe the three common types of oxygen delivery systems.</a:t>
            </a:r>
          </a:p>
          <a:p>
            <a:pPr marL="457200" indent="-457200">
              <a:buFont typeface="+mj-lt"/>
              <a:buAutoNum type="arabicPeriod" startAt="21"/>
            </a:pPr>
            <a:r>
              <a:rPr lang="en-US" dirty="0"/>
              <a:t>List and describe the two types of devices used to administer home oxygen therapy. </a:t>
            </a:r>
          </a:p>
          <a:p>
            <a:pPr marL="457200" indent="-457200">
              <a:buFont typeface="+mj-lt"/>
              <a:buAutoNum type="arabicPeriod" startAt="21"/>
            </a:pPr>
            <a:r>
              <a:rPr lang="en-US" dirty="0"/>
              <a:t>Describe oxygen safety guidelines.</a:t>
            </a:r>
          </a:p>
          <a:p>
            <a:pPr marL="457200" indent="-457200">
              <a:buFont typeface="+mj-lt"/>
              <a:buAutoNum type="arabicPeriod" startAt="21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101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393700"/>
            <a:ext cx="9144000" cy="1219200"/>
          </a:xfrm>
        </p:spPr>
        <p:txBody>
          <a:bodyPr/>
          <a:lstStyle/>
          <a:p>
            <a:r>
              <a:rPr lang="en-US" sz="3200" dirty="0"/>
              <a:t>Learning Objectives</a:t>
            </a:r>
            <a:br>
              <a:rPr lang="en-US" sz="3200" dirty="0"/>
            </a:br>
            <a:r>
              <a:rPr lang="en-US" sz="3200" dirty="0"/>
              <a:t>Lesson 27.3: Pulmonary Function Testing, Peak Flow Measurement, and Home Oxygen Therapy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</p:spTree>
    <p:extLst>
      <p:ext uri="{BB962C8B-B14F-4D97-AF65-F5344CB8AC3E}">
        <p14:creationId xmlns:p14="http://schemas.microsoft.com/office/powerpoint/2010/main" val="299078978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 Function Tests (PFTs)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Purpose of PFT: To assess lung functioning</a:t>
            </a:r>
          </a:p>
          <a:p>
            <a:pPr lvl="0"/>
            <a:r>
              <a:rPr lang="en-US" dirty="0"/>
              <a:t>Assists in detection of pulmonary disease</a:t>
            </a:r>
          </a:p>
          <a:p>
            <a:pPr lvl="0"/>
            <a:r>
              <a:rPr lang="en-US" dirty="0"/>
              <a:t>Pulmonary function tests include:</a:t>
            </a:r>
          </a:p>
          <a:p>
            <a:pPr lvl="1"/>
            <a:r>
              <a:rPr lang="en-US" dirty="0"/>
              <a:t>Spirometry</a:t>
            </a:r>
          </a:p>
          <a:p>
            <a:pPr lvl="1"/>
            <a:r>
              <a:rPr lang="en-US" dirty="0"/>
              <a:t>Lung volumes</a:t>
            </a:r>
          </a:p>
          <a:p>
            <a:pPr lvl="1"/>
            <a:r>
              <a:rPr lang="en-US" dirty="0"/>
              <a:t>Diffusion capacity</a:t>
            </a:r>
          </a:p>
          <a:p>
            <a:pPr lvl="1"/>
            <a:r>
              <a:rPr lang="en-US" dirty="0"/>
              <a:t>Arterial blood gas studies</a:t>
            </a:r>
          </a:p>
          <a:p>
            <a:pPr lvl="1"/>
            <a:r>
              <a:rPr lang="en-US" dirty="0"/>
              <a:t>Pulse oximetry</a:t>
            </a:r>
          </a:p>
          <a:p>
            <a:pPr lvl="1"/>
            <a:r>
              <a:rPr lang="en-US" dirty="0"/>
              <a:t>Cardiopulmonary exercise tests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08092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Spirometry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Noninvasive screening test often performed in medical office</a:t>
            </a:r>
          </a:p>
          <a:p>
            <a:pPr lvl="0"/>
            <a:r>
              <a:rPr lang="en-US" dirty="0"/>
              <a:t>Spirometer: Computerized electronic instrument</a:t>
            </a:r>
          </a:p>
          <a:p>
            <a:pPr lvl="1"/>
            <a:r>
              <a:rPr lang="en-US" dirty="0"/>
              <a:t>Measures</a:t>
            </a:r>
          </a:p>
          <a:p>
            <a:pPr lvl="2"/>
            <a:r>
              <a:rPr lang="en-US" dirty="0"/>
              <a:t>Amount of air that is expelled from the lungs</a:t>
            </a:r>
          </a:p>
          <a:p>
            <a:pPr lvl="2"/>
            <a:r>
              <a:rPr lang="en-US" dirty="0"/>
              <a:t>Rate at which air is expelled</a:t>
            </a:r>
          </a:p>
          <a:p>
            <a:pPr lvl="1"/>
            <a:r>
              <a:rPr lang="en-US" dirty="0"/>
              <a:t>Report printed out as a table and graph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560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Spirometry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Considered a screening test</a:t>
            </a:r>
          </a:p>
          <a:p>
            <a:pPr lvl="0"/>
            <a:r>
              <a:rPr lang="en-US" dirty="0"/>
              <a:t>Abnormal results require:</a:t>
            </a:r>
          </a:p>
          <a:p>
            <a:pPr lvl="1"/>
            <a:r>
              <a:rPr lang="en-US" dirty="0"/>
              <a:t>Additional PFT tests</a:t>
            </a:r>
          </a:p>
          <a:p>
            <a:pPr lvl="1"/>
            <a:r>
              <a:rPr lang="en-US" dirty="0"/>
              <a:t>Possibly a CT scan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2587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Spirometry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Indications for performing spirometry</a:t>
            </a:r>
          </a:p>
          <a:p>
            <a:pPr lvl="1"/>
            <a:r>
              <a:rPr lang="en-US" dirty="0"/>
              <a:t>Patients who exhibit symptoms of lung dysfunction (e.g., dyspnea)</a:t>
            </a:r>
          </a:p>
          <a:p>
            <a:pPr lvl="1"/>
            <a:r>
              <a:rPr lang="en-US" dirty="0"/>
              <a:t>Patients at high risk for lung disease </a:t>
            </a:r>
          </a:p>
          <a:p>
            <a:pPr lvl="2"/>
            <a:r>
              <a:rPr lang="en-US" dirty="0"/>
              <a:t>Smoking</a:t>
            </a:r>
          </a:p>
          <a:p>
            <a:pPr lvl="2"/>
            <a:r>
              <a:rPr lang="en-US" dirty="0"/>
              <a:t>Exposure to environmental pollutants; coal dust, asbestos, exhaust fumes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2475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Spirometry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Indications for performing spirometry</a:t>
            </a:r>
          </a:p>
          <a:p>
            <a:pPr lvl="1"/>
            <a:r>
              <a:rPr lang="en-US" dirty="0"/>
              <a:t>Patients with lung disease </a:t>
            </a:r>
          </a:p>
          <a:p>
            <a:pPr lvl="2"/>
            <a:r>
              <a:rPr lang="en-US" dirty="0"/>
              <a:t>Asthma</a:t>
            </a:r>
          </a:p>
          <a:p>
            <a:pPr lvl="2"/>
            <a:r>
              <a:rPr lang="en-US" dirty="0"/>
              <a:t>Chronic bronchitis</a:t>
            </a:r>
          </a:p>
          <a:p>
            <a:pPr lvl="2"/>
            <a:r>
              <a:rPr lang="en-US" dirty="0"/>
              <a:t>Emphysema</a:t>
            </a:r>
          </a:p>
          <a:p>
            <a:pPr lvl="1"/>
            <a:r>
              <a:rPr lang="en-US" dirty="0"/>
              <a:t>Patients who will undergo surgery </a:t>
            </a:r>
          </a:p>
          <a:p>
            <a:pPr lvl="2"/>
            <a:r>
              <a:rPr lang="en-US" dirty="0"/>
              <a:t>To assess probable lung performance during an operation</a:t>
            </a:r>
          </a:p>
          <a:p>
            <a:pPr lvl="1"/>
            <a:r>
              <a:rPr lang="en-US" dirty="0"/>
              <a:t>Patients who need to be evaluated for lung disability or impairment</a:t>
            </a:r>
          </a:p>
          <a:p>
            <a:pPr lvl="2"/>
            <a:r>
              <a:rPr lang="en-US" dirty="0"/>
              <a:t>For a compensation program (e.g., coal miner)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28624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Preparation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Do not eat a heavy meal for eight hours before the test</a:t>
            </a:r>
          </a:p>
          <a:p>
            <a:pPr lvl="1"/>
            <a:r>
              <a:rPr lang="en-US" dirty="0"/>
              <a:t>Full stomach interferes with performing breathing maneuver</a:t>
            </a:r>
          </a:p>
          <a:p>
            <a:pPr lvl="0"/>
            <a:r>
              <a:rPr lang="en-US" dirty="0"/>
              <a:t>Stop smoking at least eight hours before test</a:t>
            </a:r>
          </a:p>
          <a:p>
            <a:pPr lvl="0"/>
            <a:r>
              <a:rPr lang="en-US" dirty="0"/>
              <a:t>Do not take bronchodilators four hours before test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75745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Preparation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Do not engage in strenuous activity four hours before test</a:t>
            </a:r>
          </a:p>
          <a:p>
            <a:pPr lvl="0"/>
            <a:r>
              <a:rPr lang="en-US" dirty="0"/>
              <a:t>Wear loose, nonrestrictive clothing</a:t>
            </a:r>
          </a:p>
          <a:p>
            <a:pPr lvl="1"/>
            <a:r>
              <a:rPr lang="en-US" dirty="0"/>
              <a:t>Keeps chest area free</a:t>
            </a:r>
          </a:p>
          <a:p>
            <a:pPr lvl="1"/>
            <a:r>
              <a:rPr lang="en-US" dirty="0"/>
              <a:t>Easier to perform breathing maneuver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23084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Postbronchodilator Spirometry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Ordered when results of spirometry indicate an obstruction</a:t>
            </a:r>
          </a:p>
          <a:p>
            <a:r>
              <a:rPr lang="en-US" dirty="0"/>
              <a:t>Purpose: Informs provider how treatment will work in patients with obstructed airway</a:t>
            </a:r>
          </a:p>
          <a:p>
            <a:pPr lvl="0"/>
            <a:r>
              <a:rPr lang="en-US" dirty="0"/>
              <a:t>How performed</a:t>
            </a:r>
          </a:p>
          <a:p>
            <a:pPr lvl="1"/>
            <a:r>
              <a:rPr lang="en-US" dirty="0"/>
              <a:t>Patient inhales a bronchodilator</a:t>
            </a:r>
          </a:p>
          <a:p>
            <a:pPr lvl="1"/>
            <a:r>
              <a:rPr lang="en-US" dirty="0"/>
              <a:t>Spirometry test is run 10 to 15 minutes later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81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Cycle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Represents one complete heartbeat</a:t>
            </a:r>
          </a:p>
          <a:p>
            <a:pPr lvl="0"/>
            <a:r>
              <a:rPr lang="en-US" dirty="0"/>
              <a:t>Consists of:</a:t>
            </a:r>
          </a:p>
          <a:p>
            <a:pPr lvl="1"/>
            <a:r>
              <a:rPr lang="en-US" dirty="0"/>
              <a:t>Contraction of atria</a:t>
            </a:r>
          </a:p>
          <a:p>
            <a:pPr lvl="1"/>
            <a:r>
              <a:rPr lang="en-US" dirty="0"/>
              <a:t>Contraction of ventricles</a:t>
            </a:r>
          </a:p>
          <a:p>
            <a:pPr lvl="1"/>
            <a:r>
              <a:rPr lang="en-US" dirty="0"/>
              <a:t>Relaxation of entire heart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5912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Chronic lung disease </a:t>
            </a:r>
          </a:p>
          <a:p>
            <a:pPr lvl="1"/>
            <a:r>
              <a:rPr lang="en-US" dirty="0"/>
              <a:t>Affects smaller bronchi and bronchioles</a:t>
            </a:r>
          </a:p>
          <a:p>
            <a:pPr lvl="0"/>
            <a:r>
              <a:rPr lang="en-US" dirty="0"/>
              <a:t>Failure to treat asthma can lead to serious complications</a:t>
            </a:r>
          </a:p>
          <a:p>
            <a:pPr lvl="1"/>
            <a:r>
              <a:rPr lang="en-US" dirty="0"/>
              <a:t>Example: Permanent lung damage</a:t>
            </a:r>
          </a:p>
          <a:p>
            <a:pPr lvl="0"/>
            <a:r>
              <a:rPr lang="en-US" dirty="0"/>
              <a:t>Can occur at any age (but more common in children and young adults)</a:t>
            </a:r>
          </a:p>
          <a:p>
            <a:pPr lvl="1"/>
            <a:r>
              <a:rPr lang="en-US" dirty="0"/>
              <a:t>Affects boys more frequently before puberty, girls more frequently after puberty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89051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Characteristics of asthma</a:t>
            </a:r>
          </a:p>
          <a:p>
            <a:pPr lvl="1"/>
            <a:r>
              <a:rPr lang="en-US" dirty="0"/>
              <a:t>Chronic inflammation of the small airways</a:t>
            </a:r>
          </a:p>
          <a:p>
            <a:pPr lvl="1"/>
            <a:r>
              <a:rPr lang="en-US" dirty="0"/>
              <a:t>Recurrent attacks of:</a:t>
            </a:r>
          </a:p>
          <a:p>
            <a:pPr lvl="2"/>
            <a:r>
              <a:rPr lang="en-US" dirty="0"/>
              <a:t>Coughing</a:t>
            </a:r>
          </a:p>
          <a:p>
            <a:pPr lvl="2"/>
            <a:r>
              <a:rPr lang="en-US" dirty="0"/>
              <a:t>Chest tightness</a:t>
            </a:r>
          </a:p>
          <a:p>
            <a:pPr lvl="2"/>
            <a:r>
              <a:rPr lang="en-US" dirty="0"/>
              <a:t>Shortness of breath</a:t>
            </a:r>
          </a:p>
          <a:p>
            <a:pPr lvl="1"/>
            <a:r>
              <a:rPr lang="en-US" dirty="0"/>
              <a:t>Wheezing</a:t>
            </a:r>
          </a:p>
          <a:p>
            <a:pPr lvl="2"/>
            <a:r>
              <a:rPr lang="en-US" dirty="0"/>
              <a:t>A continuous, high-pitched, whistling, musical sound heard particularly during exhalation and sometimes during inhalation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32203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Asthma attack usually followed by a symptom-free period</a:t>
            </a:r>
          </a:p>
          <a:p>
            <a:pPr lvl="0"/>
            <a:r>
              <a:rPr lang="en-US" dirty="0"/>
              <a:t>Can be controlled by:</a:t>
            </a:r>
          </a:p>
          <a:p>
            <a:pPr lvl="1"/>
            <a:r>
              <a:rPr lang="en-US" dirty="0"/>
              <a:t>Recognizing warning signs and symptoms of an attack</a:t>
            </a:r>
          </a:p>
          <a:p>
            <a:pPr lvl="1"/>
            <a:r>
              <a:rPr lang="en-US" dirty="0"/>
              <a:t>Treating symptoms when they first occur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73544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 Attack</a:t>
            </a:r>
            <a:br>
              <a:rPr lang="en-US" dirty="0"/>
            </a:br>
            <a:r>
              <a:rPr lang="en-US" sz="1600" dirty="0"/>
              <a:t>(Slide 1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Varies in frequency and severity </a:t>
            </a:r>
          </a:p>
          <a:p>
            <a:pPr lvl="0"/>
            <a:r>
              <a:rPr lang="en-US" dirty="0"/>
              <a:t>May come on suddenly or gradually</a:t>
            </a:r>
          </a:p>
          <a:p>
            <a:pPr lvl="0"/>
            <a:r>
              <a:rPr lang="en-US" dirty="0"/>
              <a:t>May last for only 10 to 15 minutes or for hours or even days</a:t>
            </a:r>
          </a:p>
          <a:p>
            <a:pPr lvl="0"/>
            <a:r>
              <a:rPr lang="en-US" dirty="0"/>
              <a:t>Important to treat symptoms when they first occur</a:t>
            </a:r>
          </a:p>
          <a:p>
            <a:pPr lvl="1"/>
            <a:r>
              <a:rPr lang="en-US" dirty="0"/>
              <a:t>Prevents them from getting worse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could cause a severe asthma attack (may require emergency care)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732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 Attack</a:t>
            </a:r>
            <a:br>
              <a:rPr lang="en-US" dirty="0"/>
            </a:br>
            <a:r>
              <a:rPr lang="en-US" sz="1600" dirty="0"/>
              <a:t>(Slide 2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Normal individual: Airways to lungs are fully open</a:t>
            </a:r>
          </a:p>
          <a:p>
            <a:pPr lvl="1"/>
            <a:r>
              <a:rPr lang="en-US" dirty="0"/>
              <a:t>Allows air to move easily in and out of lungs</a:t>
            </a:r>
          </a:p>
          <a:p>
            <a:pPr lvl="0"/>
            <a:r>
              <a:rPr lang="en-US" dirty="0"/>
              <a:t>Patient with asthma: Airways are always inflamed </a:t>
            </a:r>
          </a:p>
          <a:p>
            <a:pPr lvl="1"/>
            <a:r>
              <a:rPr lang="en-US" dirty="0"/>
              <a:t>Airways are hypersensitive to certain stimuli known as asthma triggers </a:t>
            </a:r>
          </a:p>
          <a:p>
            <a:pPr lvl="2"/>
            <a:r>
              <a:rPr lang="en-US" dirty="0"/>
              <a:t>Can “trigger” an asthma attack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80754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 Attack</a:t>
            </a:r>
            <a:br>
              <a:rPr lang="en-US" dirty="0"/>
            </a:br>
            <a:r>
              <a:rPr lang="en-US" sz="1600" dirty="0"/>
              <a:t>(Slide 3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Asthma triggers</a:t>
            </a:r>
          </a:p>
          <a:p>
            <a:pPr lvl="1"/>
            <a:r>
              <a:rPr lang="en-US" dirty="0"/>
              <a:t>Vary from one patient to another</a:t>
            </a:r>
          </a:p>
          <a:p>
            <a:pPr lvl="1"/>
            <a:r>
              <a:rPr lang="en-US" dirty="0"/>
              <a:t>Sometimes difficult to determine what specific triggers cause a patient’s asthma attack</a:t>
            </a:r>
          </a:p>
          <a:p>
            <a:pPr lvl="1"/>
            <a:r>
              <a:rPr lang="en-US" dirty="0"/>
              <a:t>May vary from one season to the next</a:t>
            </a:r>
          </a:p>
          <a:p>
            <a:pPr lvl="1"/>
            <a:r>
              <a:rPr lang="en-US" dirty="0"/>
              <a:t>Common allergens that may trigger an asthma attack</a:t>
            </a:r>
          </a:p>
          <a:p>
            <a:pPr lvl="2"/>
            <a:r>
              <a:rPr lang="en-US" dirty="0"/>
              <a:t>House dust</a:t>
            </a:r>
          </a:p>
          <a:p>
            <a:pPr lvl="2"/>
            <a:r>
              <a:rPr lang="en-US" dirty="0"/>
              <a:t>Pollens</a:t>
            </a:r>
          </a:p>
          <a:p>
            <a:pPr lvl="2"/>
            <a:r>
              <a:rPr lang="en-US" dirty="0"/>
              <a:t>Molds</a:t>
            </a:r>
          </a:p>
          <a:p>
            <a:pPr lvl="2"/>
            <a:r>
              <a:rPr lang="en-US" dirty="0"/>
              <a:t>Animal danders and cockroaches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1790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 Attack</a:t>
            </a:r>
            <a:br>
              <a:rPr lang="en-US" dirty="0"/>
            </a:br>
            <a:r>
              <a:rPr lang="en-US" sz="1600" dirty="0"/>
              <a:t>(Slide 4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Asthma triggers</a:t>
            </a:r>
          </a:p>
          <a:p>
            <a:pPr lvl="1"/>
            <a:r>
              <a:rPr lang="en-US" dirty="0"/>
              <a:t>Environmental irritants, activities, or events </a:t>
            </a:r>
          </a:p>
          <a:p>
            <a:pPr lvl="2"/>
            <a:r>
              <a:rPr lang="en-US" dirty="0"/>
              <a:t>Air pollutants</a:t>
            </a:r>
          </a:p>
          <a:p>
            <a:pPr lvl="2"/>
            <a:r>
              <a:rPr lang="en-US" dirty="0"/>
              <a:t>Tobacco smoke</a:t>
            </a:r>
          </a:p>
          <a:p>
            <a:pPr lvl="2"/>
            <a:r>
              <a:rPr lang="en-US" dirty="0"/>
              <a:t>Chemical fumes (e.g., perfume, paint, gasoline)</a:t>
            </a:r>
          </a:p>
          <a:p>
            <a:pPr lvl="2"/>
            <a:r>
              <a:rPr lang="en-US" dirty="0"/>
              <a:t>Vigorous physical exercise</a:t>
            </a:r>
          </a:p>
          <a:p>
            <a:pPr lvl="2"/>
            <a:r>
              <a:rPr lang="en-US" dirty="0"/>
              <a:t>Upper respiratory viral infections</a:t>
            </a:r>
          </a:p>
          <a:p>
            <a:pPr lvl="2"/>
            <a:r>
              <a:rPr lang="en-US" dirty="0"/>
              <a:t>Exposure to cold</a:t>
            </a:r>
          </a:p>
          <a:p>
            <a:pPr lvl="2"/>
            <a:r>
              <a:rPr lang="en-US" dirty="0"/>
              <a:t>Emotional stress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97073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 Attack</a:t>
            </a:r>
            <a:br>
              <a:rPr lang="en-US" dirty="0"/>
            </a:br>
            <a:r>
              <a:rPr lang="en-US" sz="1600" dirty="0"/>
              <a:t>(Slide 5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Reaction occurs when airways of patient are stimulated by a trigger</a:t>
            </a:r>
          </a:p>
          <a:p>
            <a:pPr lvl="1"/>
            <a:r>
              <a:rPr lang="en-US" dirty="0"/>
              <a:t>Bronchial tubes begin to constrict and swell</a:t>
            </a:r>
          </a:p>
          <a:p>
            <a:pPr lvl="2"/>
            <a:r>
              <a:rPr lang="en-US" dirty="0"/>
              <a:t>Causes patient to experience asthma symptoms</a:t>
            </a:r>
          </a:p>
          <a:p>
            <a:pPr lvl="1"/>
            <a:r>
              <a:rPr lang="en-US" dirty="0"/>
              <a:t>Symptoms may be mild and go away on their own, or with minimal treatment with medication</a:t>
            </a:r>
          </a:p>
          <a:p>
            <a:pPr lvl="1"/>
            <a:r>
              <a:rPr lang="en-US" dirty="0"/>
              <a:t>Symptoms may lead to a full-blown asthma attack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2655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 Attack</a:t>
            </a:r>
            <a:br>
              <a:rPr lang="en-US" dirty="0"/>
            </a:br>
            <a:r>
              <a:rPr lang="en-US" sz="1600" dirty="0"/>
              <a:t>(Slide 7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During a severe asthma attack</a:t>
            </a:r>
          </a:p>
          <a:p>
            <a:pPr lvl="1"/>
            <a:r>
              <a:rPr lang="en-US" dirty="0"/>
              <a:t>Bronchial tubes continue to constrict and swell and become clogged with mucus</a:t>
            </a:r>
          </a:p>
          <a:p>
            <a:pPr lvl="2"/>
            <a:r>
              <a:rPr lang="en-US" dirty="0"/>
              <a:t>Results in less air moving in and out of lungs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leads to a decrease in oxygen available to body</a:t>
            </a:r>
          </a:p>
          <a:p>
            <a:pPr lvl="2"/>
            <a:r>
              <a:rPr lang="en-US" dirty="0"/>
              <a:t>Causes patient to experience coughing; chest tightness; shortness of breath; wheezing</a:t>
            </a:r>
          </a:p>
          <a:p>
            <a:pPr lvl="0"/>
            <a:r>
              <a:rPr lang="en-US" dirty="0"/>
              <a:t>Important to treat symptoms when they first occur</a:t>
            </a:r>
          </a:p>
          <a:p>
            <a:pPr lvl="1"/>
            <a:r>
              <a:rPr lang="en-US" dirty="0"/>
              <a:t>Prevents them from getting worse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could cause a severe asthma attack (may require emergency care)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38214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and Treatment</a:t>
            </a:r>
            <a:br>
              <a:rPr lang="en-US" dirty="0"/>
            </a:br>
            <a:r>
              <a:rPr lang="en-US" sz="1600" dirty="0"/>
              <a:t>(Slide 1 of 8)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Diagnosed through a careful and detailed medical history</a:t>
            </a:r>
          </a:p>
          <a:p>
            <a:pPr lvl="1"/>
            <a:r>
              <a:rPr lang="en-US" dirty="0"/>
              <a:t>Of particular importance</a:t>
            </a:r>
          </a:p>
          <a:p>
            <a:pPr lvl="2"/>
            <a:r>
              <a:rPr lang="en-US" dirty="0"/>
              <a:t>Patient’s symptoms</a:t>
            </a:r>
          </a:p>
          <a:p>
            <a:pPr lvl="2"/>
            <a:r>
              <a:rPr lang="en-US" dirty="0"/>
              <a:t>Family history of asthma</a:t>
            </a:r>
          </a:p>
          <a:p>
            <a:pPr lvl="2"/>
            <a:r>
              <a:rPr lang="en-US" dirty="0"/>
              <a:t>Home and work environment</a:t>
            </a:r>
          </a:p>
          <a:p>
            <a:pPr lvl="2"/>
            <a:r>
              <a:rPr lang="en-US" dirty="0"/>
              <a:t>Living habits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075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Cycle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ECG: Records electrical activity that causes cardiac cycle to occur</a:t>
            </a:r>
          </a:p>
          <a:p>
            <a:pPr lvl="0"/>
            <a:r>
              <a:rPr lang="en-US" dirty="0"/>
              <a:t>ECG cycle: Graphic representation of cardiac cycle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70007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and Treatment</a:t>
            </a:r>
            <a:br>
              <a:rPr lang="en-US" dirty="0"/>
            </a:br>
            <a:r>
              <a:rPr lang="en-US" sz="1600" dirty="0"/>
              <a:t>(Slide 2 of 8)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Provider also performs a thorough physical examination</a:t>
            </a:r>
          </a:p>
          <a:p>
            <a:pPr lvl="1"/>
            <a:r>
              <a:rPr lang="en-US" dirty="0"/>
              <a:t>To detect symptoms resulting from asthma (e.g., wheezing)</a:t>
            </a:r>
          </a:p>
          <a:p>
            <a:pPr lvl="0"/>
            <a:r>
              <a:rPr lang="en-US" dirty="0"/>
              <a:t>Laboratory and diagnostic tests usually ordered</a:t>
            </a:r>
          </a:p>
          <a:p>
            <a:pPr lvl="1"/>
            <a:r>
              <a:rPr lang="en-US" dirty="0"/>
              <a:t>May include:</a:t>
            </a:r>
          </a:p>
          <a:p>
            <a:pPr lvl="2"/>
            <a:r>
              <a:rPr lang="en-US" dirty="0"/>
              <a:t>Pulmonary function tests (e.g., spirometry)</a:t>
            </a:r>
          </a:p>
          <a:p>
            <a:pPr lvl="2"/>
            <a:r>
              <a:rPr lang="en-US" dirty="0"/>
              <a:t>Allergy testing</a:t>
            </a:r>
          </a:p>
          <a:p>
            <a:r>
              <a:rPr lang="en-US" dirty="0"/>
              <a:t>Arterial blood gas studies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0586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and Treatment</a:t>
            </a:r>
            <a:br>
              <a:rPr lang="en-US" dirty="0"/>
            </a:br>
            <a:r>
              <a:rPr lang="en-US" sz="1600" dirty="0"/>
              <a:t>(Slide 3 of 8)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Asthma is a chronic disease with no cure</a:t>
            </a:r>
          </a:p>
          <a:p>
            <a:pPr lvl="1"/>
            <a:r>
              <a:rPr lang="en-US" dirty="0"/>
              <a:t>Most patients are able to lead a normal life through proper management and treatment</a:t>
            </a:r>
          </a:p>
          <a:p>
            <a:pPr lvl="0"/>
            <a:r>
              <a:rPr lang="en-US" dirty="0"/>
              <a:t>General treatment of asthma</a:t>
            </a:r>
          </a:p>
          <a:p>
            <a:pPr lvl="1"/>
            <a:r>
              <a:rPr lang="en-US" dirty="0"/>
              <a:t>Identifying and avoiding asthma triggers (if possible) </a:t>
            </a:r>
          </a:p>
          <a:p>
            <a:r>
              <a:rPr lang="en-US" dirty="0"/>
              <a:t>Preventing and alleviating symptoms through drug therapy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69881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and Treatment</a:t>
            </a:r>
            <a:br>
              <a:rPr lang="en-US" dirty="0"/>
            </a:br>
            <a:r>
              <a:rPr lang="en-US" sz="1600" dirty="0"/>
              <a:t>(Slide 4 of 8)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Long-term control medication</a:t>
            </a:r>
          </a:p>
          <a:p>
            <a:pPr lvl="1"/>
            <a:r>
              <a:rPr lang="en-US" dirty="0"/>
              <a:t>Helps relieve bronchial inflammation </a:t>
            </a:r>
          </a:p>
          <a:p>
            <a:pPr lvl="1"/>
            <a:r>
              <a:rPr lang="en-US" dirty="0"/>
              <a:t>Prevents symptoms from occurring</a:t>
            </a:r>
          </a:p>
          <a:p>
            <a:pPr lvl="1"/>
            <a:r>
              <a:rPr lang="en-US" dirty="0"/>
              <a:t>Helps the patient have fewer and milder asthma attacks </a:t>
            </a:r>
          </a:p>
          <a:p>
            <a:pPr lvl="1"/>
            <a:r>
              <a:rPr lang="en-US" dirty="0"/>
              <a:t>Typically taken every day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64763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and Treatment</a:t>
            </a:r>
            <a:br>
              <a:rPr lang="en-US" dirty="0"/>
            </a:br>
            <a:r>
              <a:rPr lang="en-US" sz="1600" dirty="0"/>
              <a:t>(Slide 5 of 8)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Long-term control medication</a:t>
            </a:r>
          </a:p>
          <a:p>
            <a:pPr lvl="1"/>
            <a:r>
              <a:rPr lang="en-US" dirty="0"/>
              <a:t>Examples</a:t>
            </a:r>
          </a:p>
          <a:p>
            <a:pPr lvl="2"/>
            <a:r>
              <a:rPr lang="en-US" dirty="0"/>
              <a:t>Corticosteroids (Flovent, Azmacort, Vanceril, and AeroBid)  </a:t>
            </a:r>
          </a:p>
          <a:p>
            <a:pPr lvl="2"/>
            <a:r>
              <a:rPr lang="en-US" dirty="0"/>
              <a:t>Singulair</a:t>
            </a:r>
          </a:p>
          <a:p>
            <a:pPr lvl="2"/>
            <a:r>
              <a:rPr lang="en-US" dirty="0"/>
              <a:t>Accolate</a:t>
            </a:r>
          </a:p>
          <a:p>
            <a:pPr lvl="2"/>
            <a:r>
              <a:rPr lang="en-US" dirty="0"/>
              <a:t>Serevent</a:t>
            </a:r>
          </a:p>
          <a:p>
            <a:pPr lvl="2"/>
            <a:r>
              <a:rPr lang="en-US" dirty="0"/>
              <a:t>Alupent</a:t>
            </a:r>
          </a:p>
          <a:p>
            <a:pPr lvl="2"/>
            <a:r>
              <a:rPr lang="en-US" dirty="0"/>
              <a:t>Advair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15905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and Treatment</a:t>
            </a:r>
            <a:br>
              <a:rPr lang="en-US" dirty="0"/>
            </a:br>
            <a:r>
              <a:rPr lang="en-US" sz="1600" dirty="0"/>
              <a:t>(Slide 6 of 8)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Quick-relief medication (also called rescue medication) </a:t>
            </a:r>
          </a:p>
          <a:p>
            <a:pPr lvl="1"/>
            <a:r>
              <a:rPr lang="en-US" dirty="0"/>
              <a:t>Opens the airways quickly by dilating the bronchial tubes  </a:t>
            </a:r>
          </a:p>
          <a:p>
            <a:pPr lvl="1"/>
            <a:r>
              <a:rPr lang="en-US" dirty="0"/>
              <a:t>Taken when patient is experiencing symptoms to prevent or control an asthma attack</a:t>
            </a:r>
          </a:p>
          <a:p>
            <a:pPr lvl="1"/>
            <a:r>
              <a:rPr lang="en-US" dirty="0"/>
              <a:t>Examples: Fast-acting bronchodilators (Proventil, Ventolin, and Xopenex)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31640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and Treatment</a:t>
            </a:r>
            <a:br>
              <a:rPr lang="en-US" dirty="0"/>
            </a:br>
            <a:r>
              <a:rPr lang="en-US" sz="1600" dirty="0"/>
              <a:t>(Slide 7 of 8)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Many asthma medications delivered through an inhaler </a:t>
            </a:r>
          </a:p>
          <a:p>
            <a:pPr lvl="1"/>
            <a:r>
              <a:rPr lang="en-US" dirty="0"/>
              <a:t>Allows medication to go directly to lungs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41177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and Treatment</a:t>
            </a:r>
            <a:br>
              <a:rPr lang="en-US" dirty="0"/>
            </a:br>
            <a:r>
              <a:rPr lang="en-US" sz="1600" dirty="0"/>
              <a:t>(Slide 8 of 8)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Nebulizer: Breathing machine used to treat an asthma attack at home</a:t>
            </a:r>
          </a:p>
          <a:p>
            <a:pPr lvl="1"/>
            <a:r>
              <a:rPr lang="en-US" dirty="0"/>
              <a:t>May be used with quick-relief medications </a:t>
            </a:r>
          </a:p>
          <a:p>
            <a:pPr lvl="0"/>
            <a:r>
              <a:rPr lang="en-US" dirty="0"/>
              <a:t>Some asthma medications administered orally </a:t>
            </a:r>
          </a:p>
          <a:p>
            <a:pPr lvl="1"/>
            <a:r>
              <a:rPr lang="en-US" dirty="0"/>
              <a:t>Take longer to work </a:t>
            </a:r>
          </a:p>
          <a:p>
            <a:pPr lvl="2"/>
            <a:r>
              <a:rPr lang="en-US" dirty="0"/>
              <a:t>Must first travel through digestive and circulatory systems before reaching lungs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20964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Flow Meter</a:t>
            </a:r>
            <a:br>
              <a:rPr lang="en-US" dirty="0"/>
            </a:br>
            <a:r>
              <a:rPr lang="en-US" sz="1600" dirty="0"/>
              <a:t>(Slide 1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Portable, handheld manual or digital device </a:t>
            </a:r>
          </a:p>
          <a:p>
            <a:pPr lvl="0"/>
            <a:r>
              <a:rPr lang="en-US" dirty="0"/>
              <a:t>Used to measure a breathing maneuver </a:t>
            </a:r>
          </a:p>
          <a:p>
            <a:pPr lvl="0"/>
            <a:r>
              <a:rPr lang="en-US" dirty="0"/>
              <a:t>Manual peak flow meter </a:t>
            </a:r>
          </a:p>
          <a:p>
            <a:pPr lvl="1"/>
            <a:r>
              <a:rPr lang="en-US" dirty="0"/>
              <a:t>Consists of a plastic tube with a sliding indicator </a:t>
            </a:r>
          </a:p>
          <a:p>
            <a:r>
              <a:rPr lang="en-US" dirty="0"/>
              <a:t>Indicator manually moves along a scale of numbers when patient performs the breathing maneuver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83035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Flow Meter</a:t>
            </a:r>
            <a:br>
              <a:rPr lang="en-US" dirty="0"/>
            </a:br>
            <a:r>
              <a:rPr lang="en-US" sz="1600" dirty="0"/>
              <a:t>(Slide 2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Digital peak flow meter </a:t>
            </a:r>
          </a:p>
          <a:p>
            <a:pPr lvl="1"/>
            <a:r>
              <a:rPr lang="en-US" dirty="0"/>
              <a:t>Automatically measures breathing maneuver</a:t>
            </a:r>
          </a:p>
          <a:p>
            <a:pPr lvl="1"/>
            <a:r>
              <a:rPr lang="en-US" dirty="0"/>
              <a:t>Displays measurement digitally on a screen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89419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Flow Meter</a:t>
            </a:r>
            <a:br>
              <a:rPr lang="en-US" dirty="0"/>
            </a:br>
            <a:r>
              <a:rPr lang="en-US" sz="1600" dirty="0"/>
              <a:t>(Slide 3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Measures how quickly air flows out of the lungs</a:t>
            </a:r>
          </a:p>
          <a:p>
            <a:pPr lvl="1"/>
            <a:r>
              <a:rPr lang="en-US" dirty="0"/>
              <a:t>When patient exhales forcefully</a:t>
            </a:r>
          </a:p>
          <a:p>
            <a:pPr lvl="0"/>
            <a:r>
              <a:rPr lang="en-US" dirty="0"/>
              <a:t>Frequently used by patients with asthma</a:t>
            </a:r>
          </a:p>
          <a:p>
            <a:pPr lvl="1"/>
            <a:r>
              <a:rPr lang="en-US" dirty="0"/>
              <a:t>Recommended for patients with moderate to severe asthma</a:t>
            </a:r>
          </a:p>
          <a:p>
            <a:pPr lvl="0"/>
            <a:r>
              <a:rPr lang="en-US" dirty="0"/>
              <a:t>Measurements obtained from peak flow meter are not as accurate as those obtained by spirometry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35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Waves</a:t>
            </a:r>
            <a:br>
              <a:rPr lang="en-US" dirty="0"/>
            </a:br>
            <a:r>
              <a:rPr lang="en-US" sz="1600" dirty="0"/>
              <a:t>(Slide 1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 wave</a:t>
            </a:r>
          </a:p>
          <a:p>
            <a:pPr lvl="1"/>
            <a:r>
              <a:rPr lang="en-US" dirty="0"/>
              <a:t>Represents electrical activity associated with contraction of the atria</a:t>
            </a:r>
          </a:p>
          <a:p>
            <a:pPr lvl="1"/>
            <a:r>
              <a:rPr lang="en-US" dirty="0"/>
              <a:t>Known as atrial depolarization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28820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Flow Meter</a:t>
            </a:r>
            <a:br>
              <a:rPr lang="en-US" dirty="0"/>
            </a:br>
            <a:r>
              <a:rPr lang="en-US" sz="1600" dirty="0"/>
              <a:t>(Slide 4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Peak flow meter can be used easily by a patient at home </a:t>
            </a:r>
          </a:p>
          <a:p>
            <a:pPr lvl="0"/>
            <a:r>
              <a:rPr lang="en-US" dirty="0"/>
              <a:t>Peak flow measurements provide patient with important information</a:t>
            </a:r>
          </a:p>
          <a:p>
            <a:pPr lvl="1"/>
            <a:r>
              <a:rPr lang="en-US" dirty="0"/>
              <a:t>When to take medication </a:t>
            </a:r>
          </a:p>
          <a:p>
            <a:pPr lvl="1"/>
            <a:r>
              <a:rPr lang="en-US" dirty="0"/>
              <a:t>Severity of asthma attack</a:t>
            </a:r>
          </a:p>
          <a:p>
            <a:pPr lvl="0"/>
            <a:r>
              <a:rPr lang="en-US" dirty="0"/>
              <a:t>Different brands of peak flow meters are available </a:t>
            </a:r>
          </a:p>
          <a:p>
            <a:pPr lvl="1"/>
            <a:r>
              <a:rPr lang="en-US" dirty="0"/>
              <a:t>Peak flow measurements between brands may vary</a:t>
            </a:r>
          </a:p>
          <a:p>
            <a:pPr lvl="1"/>
            <a:r>
              <a:rPr lang="en-US" dirty="0"/>
              <a:t>If more than one meter is purchased, always buy the same brand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00677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Flow Meter</a:t>
            </a:r>
            <a:br>
              <a:rPr lang="en-US" dirty="0"/>
            </a:br>
            <a:r>
              <a:rPr lang="en-US" sz="1600" dirty="0"/>
              <a:t>(Slide 5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Available in two ranges</a:t>
            </a:r>
          </a:p>
          <a:p>
            <a:pPr lvl="1"/>
            <a:r>
              <a:rPr lang="en-US" dirty="0"/>
              <a:t>Low range</a:t>
            </a:r>
          </a:p>
          <a:p>
            <a:pPr lvl="2"/>
            <a:r>
              <a:rPr lang="en-US" dirty="0"/>
              <a:t>Ranges from 0 to 300</a:t>
            </a:r>
          </a:p>
          <a:p>
            <a:pPr lvl="2"/>
            <a:r>
              <a:rPr lang="en-US" dirty="0"/>
              <a:t>Used by young children and some older patients</a:t>
            </a:r>
          </a:p>
          <a:p>
            <a:pPr lvl="1"/>
            <a:r>
              <a:rPr lang="en-US" dirty="0"/>
              <a:t>Full range</a:t>
            </a:r>
          </a:p>
          <a:p>
            <a:pPr lvl="2"/>
            <a:r>
              <a:rPr lang="en-US" dirty="0"/>
              <a:t>Ranges from 0 to 800</a:t>
            </a:r>
          </a:p>
          <a:p>
            <a:pPr lvl="2"/>
            <a:r>
              <a:rPr lang="en-US" dirty="0"/>
              <a:t>Used by older children, teenagers, and adults</a:t>
            </a:r>
          </a:p>
          <a:p>
            <a:pPr lvl="2"/>
            <a:r>
              <a:rPr lang="en-US" dirty="0"/>
              <a:t>Adult has much larger bronchial tubes than a child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needs the wider range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3077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Flow Rate (PFR)</a:t>
            </a:r>
            <a:br>
              <a:rPr lang="en-US" dirty="0"/>
            </a:br>
            <a:r>
              <a:rPr lang="en-US" sz="1600" dirty="0"/>
              <a:t>(Slide 1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Maximum volume of air measured in L/min (liters per minute) </a:t>
            </a:r>
          </a:p>
          <a:p>
            <a:pPr lvl="1"/>
            <a:r>
              <a:rPr lang="en-US" dirty="0"/>
              <a:t>That can be exhaled when the patient blows into a peak flow meter as forcefully and as rapidly as possible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01752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Flow Rate (PFR) </a:t>
            </a:r>
            <a:br>
              <a:rPr lang="en-US" dirty="0"/>
            </a:br>
            <a:r>
              <a:rPr lang="en-US" sz="1600" dirty="0"/>
              <a:t>(Slide 2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performs a breathing maneuver</a:t>
            </a:r>
          </a:p>
          <a:p>
            <a:pPr lvl="1"/>
            <a:r>
              <a:rPr lang="en-US" dirty="0"/>
              <a:t>Takes a deep breath until the lungs are completely full</a:t>
            </a:r>
          </a:p>
          <a:p>
            <a:pPr lvl="1"/>
            <a:r>
              <a:rPr lang="en-US" dirty="0"/>
              <a:t>Blows all the air out of the lungs and into the mouthpiece as hard and as fast as possible</a:t>
            </a:r>
          </a:p>
          <a:p>
            <a:pPr lvl="1"/>
            <a:r>
              <a:rPr lang="en-US" dirty="0"/>
              <a:t>Causes sliding indicator to move up scale of meter</a:t>
            </a:r>
          </a:p>
          <a:p>
            <a:pPr lvl="1"/>
            <a:r>
              <a:rPr lang="en-US" dirty="0"/>
              <a:t>Indicator stops and remains at patient’s peak flow rate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01603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Flow Rate (PFR) 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obtain most accurate PFR</a:t>
            </a:r>
          </a:p>
          <a:p>
            <a:pPr lvl="1"/>
            <a:r>
              <a:rPr lang="en-US" dirty="0"/>
              <a:t>Patient should perform three acceptable breathing maneuvers </a:t>
            </a:r>
          </a:p>
          <a:p>
            <a:pPr lvl="1"/>
            <a:r>
              <a:rPr lang="en-US" dirty="0"/>
              <a:t>Record the highest of three measurements</a:t>
            </a:r>
          </a:p>
          <a:p>
            <a:pPr lvl="1"/>
            <a:r>
              <a:rPr lang="en-US" dirty="0"/>
              <a:t>The three measurements should be about the same </a:t>
            </a:r>
          </a:p>
          <a:p>
            <a:pPr lvl="2"/>
            <a:r>
              <a:rPr lang="en-US" dirty="0"/>
              <a:t>Shows an acceptable breathing maneuver was performed each time</a:t>
            </a:r>
          </a:p>
          <a:p>
            <a:pPr lvl="2"/>
            <a:r>
              <a:rPr lang="en-US" dirty="0"/>
              <a:t>Especially important when evaluating a child’s peak flow measurement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4070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Flow Rate (PFR) 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 often responsible for:</a:t>
            </a:r>
          </a:p>
          <a:p>
            <a:pPr lvl="1"/>
            <a:r>
              <a:rPr lang="en-US" dirty="0"/>
              <a:t>Instructing patient in procedure for using a peak flow meter at home</a:t>
            </a:r>
          </a:p>
          <a:p>
            <a:pPr lvl="1"/>
            <a:r>
              <a:rPr lang="en-US" dirty="0"/>
              <a:t>Obtaining peak flow rate of a patient with asthma at the medical office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7025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of Use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Should be used by patients with moderate to severe asthma </a:t>
            </a:r>
          </a:p>
          <a:p>
            <a:pPr lvl="1"/>
            <a:r>
              <a:rPr lang="en-US" dirty="0"/>
              <a:t>To determine how well asthma is being controlled</a:t>
            </a:r>
          </a:p>
          <a:p>
            <a:pPr lvl="0"/>
            <a:r>
              <a:rPr lang="en-US" dirty="0"/>
              <a:t>Provider determines schedule of use based on severity and frequency of asthma symptoms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90977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of Use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providers recommend use of peak flow meter at least once a day</a:t>
            </a:r>
          </a:p>
          <a:p>
            <a:pPr lvl="1"/>
            <a:r>
              <a:rPr lang="en-US" dirty="0"/>
              <a:t>Preferably in the morning before taking asthma medication</a:t>
            </a:r>
          </a:p>
          <a:p>
            <a:pPr lvl="0"/>
            <a:r>
              <a:rPr lang="en-US" dirty="0"/>
              <a:t>When patient is having symptoms</a:t>
            </a:r>
          </a:p>
          <a:p>
            <a:pPr lvl="0"/>
            <a:r>
              <a:rPr lang="en-US" dirty="0"/>
              <a:t>Twice a day for patient with more severe form of asthma</a:t>
            </a:r>
          </a:p>
          <a:p>
            <a:pPr lvl="1"/>
            <a:r>
              <a:rPr lang="en-US" dirty="0"/>
              <a:t>Morning and evening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18894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Peak Flow Measurements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Used to monitor change in patient’s airflow</a:t>
            </a:r>
          </a:p>
          <a:p>
            <a:pPr lvl="1"/>
            <a:r>
              <a:rPr lang="en-US" dirty="0"/>
              <a:t>To determine how well asthma is being controlled</a:t>
            </a:r>
          </a:p>
          <a:p>
            <a:pPr lvl="0"/>
            <a:r>
              <a:rPr lang="en-US" dirty="0"/>
              <a:t>High number: Air is moving easily out of the patient’s lungs</a:t>
            </a:r>
          </a:p>
          <a:p>
            <a:pPr lvl="0"/>
            <a:r>
              <a:rPr lang="en-US" dirty="0"/>
              <a:t>Low number: Airways are narrowed</a:t>
            </a:r>
          </a:p>
          <a:p>
            <a:pPr lvl="1"/>
            <a:r>
              <a:rPr lang="en-US" dirty="0"/>
              <a:t>Air cannot move easily through them</a:t>
            </a:r>
          </a:p>
          <a:p>
            <a:pPr lvl="1"/>
            <a:r>
              <a:rPr lang="en-US" dirty="0"/>
              <a:t>Results in a decrease in oxygen available to the body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80960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 and Maintenance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 should instruct patient in proper care of (manual) peak flow meter </a:t>
            </a:r>
          </a:p>
          <a:p>
            <a:pPr lvl="1"/>
            <a:r>
              <a:rPr lang="en-US" dirty="0"/>
              <a:t>Dirt collecting on meter may result in inaccurate measurements</a:t>
            </a:r>
          </a:p>
          <a:p>
            <a:pPr lvl="0"/>
            <a:r>
              <a:rPr lang="en-US" dirty="0"/>
              <a:t>To clean meter:</a:t>
            </a:r>
          </a:p>
          <a:p>
            <a:pPr lvl="1"/>
            <a:r>
              <a:rPr lang="en-US" dirty="0"/>
              <a:t>Wash weekly with warm soapy water </a:t>
            </a:r>
          </a:p>
          <a:p>
            <a:pPr lvl="1"/>
            <a:r>
              <a:rPr lang="en-US" dirty="0"/>
              <a:t>Rinse thoroughly with warm water</a:t>
            </a:r>
          </a:p>
          <a:p>
            <a:pPr lvl="1"/>
            <a:r>
              <a:rPr lang="en-US" dirty="0"/>
              <a:t>Remove excess water by gently shaking meter</a:t>
            </a:r>
          </a:p>
          <a:p>
            <a:pPr lvl="1"/>
            <a:r>
              <a:rPr lang="en-US" dirty="0"/>
              <a:t>Air dry completely before use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942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Waves</a:t>
            </a:r>
            <a:br>
              <a:rPr lang="en-US" dirty="0"/>
            </a:br>
            <a:r>
              <a:rPr lang="en-US" sz="1600" dirty="0"/>
              <a:t>(Slide 2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QRS complex (consists of Q, R, S waves)</a:t>
            </a:r>
          </a:p>
          <a:p>
            <a:pPr lvl="1"/>
            <a:r>
              <a:rPr lang="en-US" dirty="0"/>
              <a:t>Represents electrical activity associated with contraction of the ventricles</a:t>
            </a:r>
          </a:p>
          <a:p>
            <a:pPr lvl="2"/>
            <a:r>
              <a:rPr lang="en-US" dirty="0"/>
              <a:t>Known as ventricular depolarization</a:t>
            </a:r>
          </a:p>
          <a:p>
            <a:pPr lvl="1"/>
            <a:r>
              <a:rPr lang="en-US" dirty="0"/>
              <a:t>Ventricles are larger than atria</a:t>
            </a:r>
          </a:p>
          <a:p>
            <a:pPr lvl="2"/>
            <a:r>
              <a:rPr lang="en-US" dirty="0"/>
              <a:t>Requires a stronger electrical stimulus to depolarize ventricles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causes R wave to be taller than P wave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13439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 and Maintenance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Many peak flow meters can be cleaned</a:t>
            </a:r>
          </a:p>
          <a:p>
            <a:pPr lvl="1"/>
            <a:r>
              <a:rPr lang="en-US" dirty="0"/>
              <a:t>By placing them in the dishwasher (on top shelf)</a:t>
            </a:r>
          </a:p>
          <a:p>
            <a:pPr lvl="2"/>
            <a:r>
              <a:rPr lang="en-US" dirty="0"/>
              <a:t>Check manufacturer’s instructions for this information</a:t>
            </a:r>
          </a:p>
          <a:p>
            <a:pPr lvl="0"/>
            <a:r>
              <a:rPr lang="en-US" dirty="0"/>
              <a:t>Inspect peak flow meter periodically for damage</a:t>
            </a:r>
          </a:p>
          <a:p>
            <a:pPr lvl="1"/>
            <a:r>
              <a:rPr lang="en-US" dirty="0"/>
              <a:t>Cracks could cause air to leak out of the meter</a:t>
            </a:r>
          </a:p>
          <a:p>
            <a:pPr lvl="2"/>
            <a:r>
              <a:rPr lang="en-US" dirty="0"/>
              <a:t>Leads to inaccurate readings</a:t>
            </a:r>
          </a:p>
          <a:p>
            <a:pPr lvl="0"/>
            <a:r>
              <a:rPr lang="en-US" dirty="0"/>
              <a:t>With proper care, should last 2 to 3 years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15373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Oxygen Therapy</a:t>
            </a:r>
            <a:br>
              <a:rPr lang="en-US" dirty="0"/>
            </a:br>
            <a:r>
              <a:rPr lang="en-US" sz="1600" dirty="0"/>
              <a:t>(Slide 1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Oxygen</a:t>
            </a:r>
          </a:p>
          <a:p>
            <a:pPr lvl="1"/>
            <a:r>
              <a:rPr lang="en-US" dirty="0"/>
              <a:t>Colorless, odorless, and tasteless gas</a:t>
            </a:r>
          </a:p>
          <a:p>
            <a:pPr lvl="1"/>
            <a:r>
              <a:rPr lang="en-US" dirty="0"/>
              <a:t>Vital to human body</a:t>
            </a:r>
          </a:p>
          <a:p>
            <a:pPr lvl="1"/>
            <a:r>
              <a:rPr lang="en-US" dirty="0"/>
              <a:t>Transported to blood by tissues</a:t>
            </a:r>
          </a:p>
          <a:p>
            <a:pPr lvl="2"/>
            <a:r>
              <a:rPr lang="en-US" dirty="0"/>
              <a:t>Oxygen taken into cells, combines with glucose to produce energy</a:t>
            </a:r>
          </a:p>
          <a:p>
            <a:r>
              <a:rPr lang="en-US" dirty="0"/>
              <a:t>Necessary for carrying out metabolic processes that sustain life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breathing; beating of heart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56475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Oxygen Therapy</a:t>
            </a:r>
            <a:br>
              <a:rPr lang="en-US" dirty="0"/>
            </a:br>
            <a:r>
              <a:rPr lang="en-US" sz="1600" dirty="0"/>
              <a:t>(Slide 2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When lungs cannot deliver enough oxygen to body, reduction in amount of oxygen in blood</a:t>
            </a:r>
          </a:p>
          <a:p>
            <a:pPr lvl="1"/>
            <a:r>
              <a:rPr lang="en-US" dirty="0"/>
              <a:t>Results in hypoxemia: A decrease in the oxygen saturation of the blood</a:t>
            </a:r>
          </a:p>
          <a:p>
            <a:pPr lvl="2"/>
            <a:r>
              <a:rPr lang="en-US" dirty="0"/>
              <a:t>Leads to hypoxia: Reduction in the oxygen supply to the tissues of the body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9628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Oxygen Therapy</a:t>
            </a:r>
            <a:br>
              <a:rPr lang="en-US" dirty="0"/>
            </a:br>
            <a:r>
              <a:rPr lang="en-US" sz="1600" dirty="0"/>
              <a:t>(Slide 3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Failure to maintain adequate blood oxygen level can result in progressive deterioration of patient </a:t>
            </a:r>
          </a:p>
          <a:p>
            <a:pPr lvl="1"/>
            <a:r>
              <a:rPr lang="en-US" dirty="0"/>
              <a:t>Death of cells</a:t>
            </a:r>
          </a:p>
          <a:p>
            <a:pPr lvl="1"/>
            <a:r>
              <a:rPr lang="en-US" dirty="0"/>
              <a:t>Organ failure </a:t>
            </a:r>
          </a:p>
          <a:p>
            <a:pPr lvl="1"/>
            <a:r>
              <a:rPr lang="en-US" dirty="0"/>
              <a:t>Body system failure </a:t>
            </a:r>
          </a:p>
          <a:p>
            <a:pPr lvl="1"/>
            <a:r>
              <a:rPr lang="en-US" dirty="0"/>
              <a:t>Death</a:t>
            </a:r>
          </a:p>
          <a:p>
            <a:pPr lvl="0"/>
            <a:r>
              <a:rPr lang="en-US" dirty="0"/>
              <a:t>Prescription for home oxygen therapy may be written for conditions that reduce amount of oxygen in body (hypoxemia)</a:t>
            </a:r>
          </a:p>
          <a:p>
            <a:pPr lvl="1"/>
            <a:r>
              <a:rPr lang="en-US" dirty="0"/>
              <a:t>Example: Severe chronic obstructive pulmonary disease (COPD)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18420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Oxygen Therapy</a:t>
            </a:r>
            <a:br>
              <a:rPr lang="en-US" dirty="0"/>
            </a:br>
            <a:r>
              <a:rPr lang="en-US" sz="1600" dirty="0"/>
              <a:t>(Slide 4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Increases oxygen supply to lungs </a:t>
            </a:r>
          </a:p>
          <a:p>
            <a:pPr lvl="1"/>
            <a:r>
              <a:rPr lang="en-US" dirty="0"/>
              <a:t>Raises blood oxygen to normal levels </a:t>
            </a:r>
          </a:p>
          <a:p>
            <a:pPr lvl="1"/>
            <a:r>
              <a:rPr lang="en-US" dirty="0"/>
              <a:t>Increases availability of oxygen to the tissues</a:t>
            </a:r>
          </a:p>
          <a:p>
            <a:pPr lvl="0"/>
            <a:r>
              <a:rPr lang="en-US" dirty="0"/>
              <a:t>Helps to alleviate effects of low oxygen levels </a:t>
            </a:r>
          </a:p>
          <a:p>
            <a:pPr lvl="1"/>
            <a:r>
              <a:rPr lang="en-US" dirty="0"/>
              <a:t>Shortness of breath and fatigue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06261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Oxygen Therapy</a:t>
            </a:r>
            <a:br>
              <a:rPr lang="en-US" dirty="0"/>
            </a:br>
            <a:r>
              <a:rPr lang="en-US" sz="1600" dirty="0"/>
              <a:t>(Slide 5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Helps patient have better quality of life and live longer </a:t>
            </a:r>
          </a:p>
          <a:p>
            <a:pPr lvl="0"/>
            <a:r>
              <a:rPr lang="en-US" dirty="0"/>
              <a:t>Most commonly prescribed for patients with severe COPD caused by smoking</a:t>
            </a:r>
          </a:p>
          <a:p>
            <a:pPr lvl="0"/>
            <a:r>
              <a:rPr lang="en-US" dirty="0"/>
              <a:t>Also prescribed for:</a:t>
            </a:r>
          </a:p>
          <a:p>
            <a:pPr lvl="1"/>
            <a:r>
              <a:rPr lang="en-US" dirty="0"/>
              <a:t>Asthma</a:t>
            </a:r>
          </a:p>
          <a:p>
            <a:pPr lvl="1"/>
            <a:r>
              <a:rPr lang="en-US" dirty="0"/>
              <a:t>Occupational lung disease</a:t>
            </a:r>
          </a:p>
          <a:p>
            <a:pPr lvl="1"/>
            <a:r>
              <a:rPr lang="en-US" dirty="0"/>
              <a:t>Lung cancer</a:t>
            </a:r>
          </a:p>
          <a:p>
            <a:pPr lvl="1"/>
            <a:r>
              <a:rPr lang="en-US" dirty="0"/>
              <a:t>Cystic fibrosis</a:t>
            </a:r>
          </a:p>
          <a:p>
            <a:pPr lvl="1"/>
            <a:r>
              <a:rPr lang="en-US" dirty="0"/>
              <a:t>Congestive heart failure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78375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Delivery Systems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Flow rate: Amount of supplemental oxygen prescribed for a patient</a:t>
            </a:r>
          </a:p>
          <a:p>
            <a:pPr lvl="1"/>
            <a:r>
              <a:rPr lang="en-US" dirty="0"/>
              <a:t>Measured in liters per minute (L/min)</a:t>
            </a:r>
          </a:p>
          <a:p>
            <a:pPr lvl="1"/>
            <a:r>
              <a:rPr lang="en-US" dirty="0"/>
              <a:t>Example </a:t>
            </a:r>
          </a:p>
          <a:p>
            <a:pPr lvl="2"/>
            <a:r>
              <a:rPr lang="en-US" dirty="0"/>
              <a:t>If patient has been prescribed 2 L/min: Each minute: 2 L of oxygen flows from oxygen delivery system into tubing and into patient’s upper airway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79705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Delivery Systems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Type prescribed based on:</a:t>
            </a:r>
          </a:p>
          <a:p>
            <a:pPr lvl="1"/>
            <a:r>
              <a:rPr lang="en-US" dirty="0"/>
              <a:t>Patient’s condition</a:t>
            </a:r>
          </a:p>
          <a:p>
            <a:pPr lvl="1"/>
            <a:r>
              <a:rPr lang="en-US" dirty="0"/>
              <a:t>Patient’s personal preference</a:t>
            </a:r>
          </a:p>
          <a:p>
            <a:pPr lvl="1"/>
            <a:r>
              <a:rPr lang="en-US" dirty="0"/>
              <a:t>Ease of equipment use </a:t>
            </a:r>
          </a:p>
          <a:p>
            <a:pPr lvl="1"/>
            <a:r>
              <a:rPr lang="en-US" dirty="0"/>
              <a:t>Cost</a:t>
            </a:r>
          </a:p>
          <a:p>
            <a:pPr lvl="0"/>
            <a:r>
              <a:rPr lang="en-US" dirty="0"/>
              <a:t>Can be used alone or in combination with another system to meet oxygen needs of patient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064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Compressed Oxygen Gas 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Oxygen gas </a:t>
            </a:r>
          </a:p>
          <a:p>
            <a:pPr lvl="1"/>
            <a:r>
              <a:rPr lang="en-US" dirty="0"/>
              <a:t>Compressed under high pressure, then stored in a container</a:t>
            </a:r>
          </a:p>
          <a:p>
            <a:pPr lvl="2"/>
            <a:r>
              <a:rPr lang="en-US" dirty="0"/>
              <a:t>Referred to as a cylinder or tank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88704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Compressed Oxygen Gas 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Compressed oxygen cylinders</a:t>
            </a:r>
          </a:p>
          <a:p>
            <a:pPr lvl="1"/>
            <a:r>
              <a:rPr lang="en-US" dirty="0"/>
              <a:t>Vary in size </a:t>
            </a:r>
          </a:p>
          <a:p>
            <a:pPr lvl="2"/>
            <a:r>
              <a:rPr lang="en-US" dirty="0"/>
              <a:t>Large stationary cylinder: Used at home by patient</a:t>
            </a:r>
          </a:p>
          <a:p>
            <a:pPr lvl="2"/>
            <a:r>
              <a:rPr lang="en-US" dirty="0"/>
              <a:t>Small portable cylinder: Placed in a carrying device (e.g., shoulder bag) when the patient goes outside the home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679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Waves</a:t>
            </a:r>
            <a:br>
              <a:rPr lang="en-US" dirty="0"/>
            </a:br>
            <a:r>
              <a:rPr lang="en-US" sz="1600" dirty="0"/>
              <a:t>(Slide 3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 wave</a:t>
            </a:r>
          </a:p>
          <a:p>
            <a:pPr lvl="1"/>
            <a:r>
              <a:rPr lang="en-US" dirty="0"/>
              <a:t>Represents electrical recovery of the ventricles </a:t>
            </a:r>
          </a:p>
          <a:p>
            <a:pPr lvl="2"/>
            <a:r>
              <a:rPr lang="en-US" dirty="0"/>
              <a:t>Known as ventricular repolarization</a:t>
            </a:r>
          </a:p>
          <a:p>
            <a:pPr lvl="1"/>
            <a:r>
              <a:rPr lang="en-US" dirty="0"/>
              <a:t>Muscle cells are recovering in preparation for another impulse</a:t>
            </a:r>
          </a:p>
          <a:p>
            <a:pPr lvl="1"/>
            <a:r>
              <a:rPr lang="en-US" dirty="0"/>
              <a:t>Atrial repolarization (electrical recovery of atria)</a:t>
            </a:r>
          </a:p>
          <a:p>
            <a:pPr lvl="2"/>
            <a:r>
              <a:rPr lang="en-US" dirty="0"/>
              <a:t>Occurs following P wave</a:t>
            </a:r>
          </a:p>
          <a:p>
            <a:pPr lvl="2"/>
            <a:r>
              <a:rPr lang="en-US" dirty="0"/>
              <a:t>Occurs at same time as ventricular depolarization (QRS complex)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causes it to be masked by QRS complex; therefore does not appear as a separate wave on the ECG cycle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83487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Compressed Oxygen Gas 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Regulator and flow meter </a:t>
            </a:r>
          </a:p>
          <a:p>
            <a:pPr lvl="1"/>
            <a:r>
              <a:rPr lang="en-US" dirty="0"/>
              <a:t>Control flow rate of oxygen </a:t>
            </a:r>
          </a:p>
          <a:p>
            <a:pPr lvl="1"/>
            <a:r>
              <a:rPr lang="en-US" dirty="0"/>
              <a:t>Flow of oxygen out of the cylinder is constant</a:t>
            </a:r>
          </a:p>
          <a:p>
            <a:pPr lvl="0"/>
            <a:r>
              <a:rPr lang="en-US" dirty="0"/>
              <a:t>Oxygen-conserving device may be attached to system</a:t>
            </a:r>
          </a:p>
          <a:p>
            <a:pPr lvl="1"/>
            <a:r>
              <a:rPr lang="en-US" dirty="0"/>
              <a:t>Conserves oxygen and avoids waste</a:t>
            </a:r>
          </a:p>
          <a:p>
            <a:pPr lvl="2"/>
            <a:r>
              <a:rPr lang="en-US" dirty="0"/>
              <a:t>Releases oxygen gas only when patient inhales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cuts off release of oxygen when patient exhales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21687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 Oxygen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Oxygen gas subjected to extremely cold temperature</a:t>
            </a:r>
          </a:p>
          <a:p>
            <a:pPr lvl="1"/>
            <a:r>
              <a:rPr lang="en-US" dirty="0"/>
              <a:t>Changes from gas to very cold liquid</a:t>
            </a:r>
          </a:p>
          <a:p>
            <a:pPr lvl="0"/>
            <a:r>
              <a:rPr lang="en-US" dirty="0"/>
              <a:t>Stored in insulated tank</a:t>
            </a:r>
          </a:p>
          <a:p>
            <a:pPr lvl="1"/>
            <a:r>
              <a:rPr lang="en-US" dirty="0"/>
              <a:t>Lining similar to a thermos</a:t>
            </a:r>
          </a:p>
          <a:p>
            <a:pPr lvl="0"/>
            <a:r>
              <a:rPr lang="en-US" dirty="0"/>
              <a:t>Takes up less space than compressed oxygen gas</a:t>
            </a:r>
          </a:p>
          <a:p>
            <a:pPr lvl="1"/>
            <a:r>
              <a:rPr lang="en-US" dirty="0"/>
              <a:t>Example: 1 L of liquid oxygen is equal to 860 L of compressed oxygen gas</a:t>
            </a:r>
          </a:p>
          <a:p>
            <a:pPr lvl="1"/>
            <a:r>
              <a:rPr lang="en-US" dirty="0"/>
              <a:t>Container of liquid oxygen lasts four times longer than compressed oxygen gas of same weight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83407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 Oxygen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Liquid oxygen system consists of</a:t>
            </a:r>
          </a:p>
          <a:p>
            <a:pPr lvl="1"/>
            <a:r>
              <a:rPr lang="en-US" dirty="0"/>
              <a:t>Large stationary tank: Primary oxygen reservoir of oxygen </a:t>
            </a:r>
          </a:p>
          <a:p>
            <a:pPr lvl="1"/>
            <a:r>
              <a:rPr lang="en-US" dirty="0"/>
              <a:t>Small portable tank used outside the home</a:t>
            </a:r>
          </a:p>
          <a:p>
            <a:pPr lvl="2"/>
            <a:r>
              <a:rPr lang="en-US" dirty="0"/>
              <a:t>Filled from large primary tank for use outside the home </a:t>
            </a:r>
          </a:p>
          <a:p>
            <a:pPr lvl="2"/>
            <a:r>
              <a:rPr lang="en-US" dirty="0"/>
              <a:t>Hung over shoulder or pulled on roller cart</a:t>
            </a:r>
          </a:p>
          <a:p>
            <a:pPr lvl="0"/>
            <a:r>
              <a:rPr lang="en-US" dirty="0"/>
              <a:t>Liquid oxygen released from its tank</a:t>
            </a:r>
          </a:p>
          <a:p>
            <a:pPr lvl="1"/>
            <a:r>
              <a:rPr lang="en-US" dirty="0"/>
              <a:t>Changes into a gas </a:t>
            </a:r>
          </a:p>
          <a:p>
            <a:pPr lvl="1"/>
            <a:r>
              <a:rPr lang="en-US" dirty="0"/>
              <a:t>Patient breathes it in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056970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Concentrator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Electrically powered device</a:t>
            </a:r>
          </a:p>
          <a:p>
            <a:pPr lvl="1"/>
            <a:r>
              <a:rPr lang="en-US" dirty="0"/>
              <a:t>Weighs about 35 pounds</a:t>
            </a:r>
          </a:p>
          <a:p>
            <a:pPr lvl="1"/>
            <a:r>
              <a:rPr lang="en-US" dirty="0"/>
              <a:t>Size of a large suitcase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843616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Concentrator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Works by:</a:t>
            </a:r>
          </a:p>
          <a:p>
            <a:pPr lvl="1"/>
            <a:r>
              <a:rPr lang="en-US" dirty="0"/>
              <a:t>Separating oxygen out of air</a:t>
            </a:r>
          </a:p>
          <a:p>
            <a:pPr lvl="1"/>
            <a:r>
              <a:rPr lang="en-US" dirty="0"/>
              <a:t>Concentrating it</a:t>
            </a:r>
          </a:p>
          <a:p>
            <a:pPr lvl="1"/>
            <a:r>
              <a:rPr lang="en-US" dirty="0"/>
              <a:t>Storing it for use by patient</a:t>
            </a:r>
          </a:p>
          <a:p>
            <a:pPr lvl="0"/>
            <a:r>
              <a:rPr lang="en-US" dirty="0"/>
              <a:t>Equipped with a built-in flow meter </a:t>
            </a:r>
          </a:p>
          <a:p>
            <a:r>
              <a:rPr lang="en-US" dirty="0"/>
              <a:t>Allows the prescribed flow rate to be set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1589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Concentrator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Portable battery-powered systems have recently been developed</a:t>
            </a:r>
          </a:p>
          <a:p>
            <a:pPr lvl="1"/>
            <a:r>
              <a:rPr lang="en-US" dirty="0"/>
              <a:t>Weigh about 10 pounds</a:t>
            </a:r>
          </a:p>
          <a:p>
            <a:pPr lvl="1"/>
            <a:r>
              <a:rPr lang="en-US" dirty="0"/>
              <a:t>Can provide patient with oxygen for 8 hours at a flow rate of 2 L/min</a:t>
            </a:r>
          </a:p>
          <a:p>
            <a:pPr lvl="1"/>
            <a:r>
              <a:rPr lang="en-US" dirty="0"/>
              <a:t>Have replaced liquid oxygen or compressed gas cylinders for mobility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6676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Administration Devices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Device used to administer oxygen to upper airway from the delivery system</a:t>
            </a:r>
          </a:p>
          <a:p>
            <a:pPr lvl="0"/>
            <a:r>
              <a:rPr lang="en-US" dirty="0"/>
              <a:t>Device used depends on:</a:t>
            </a:r>
          </a:p>
          <a:p>
            <a:pPr lvl="1"/>
            <a:r>
              <a:rPr lang="en-US" dirty="0"/>
              <a:t>Expected duration of therapy </a:t>
            </a:r>
          </a:p>
          <a:p>
            <a:pPr lvl="1"/>
            <a:r>
              <a:rPr lang="en-US" dirty="0"/>
              <a:t>Personal preference and needs of patient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72093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Nasal Cannula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frequently used</a:t>
            </a:r>
          </a:p>
          <a:p>
            <a:pPr lvl="0"/>
            <a:r>
              <a:rPr lang="en-US" dirty="0"/>
              <a:t>Consists of soft plastic tubing with a two-pronged device inserted into patient’s nose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02085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Nasal Cannula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Tubing loops over patient’s ears and is secured under chin </a:t>
            </a:r>
          </a:p>
          <a:p>
            <a:pPr lvl="1"/>
            <a:r>
              <a:rPr lang="en-US" dirty="0"/>
              <a:t>Connects to oxygen delivery system</a:t>
            </a:r>
          </a:p>
          <a:p>
            <a:pPr lvl="0"/>
            <a:r>
              <a:rPr lang="en-US" dirty="0"/>
              <a:t>Advantage of nasal cannula</a:t>
            </a:r>
          </a:p>
          <a:p>
            <a:pPr lvl="1"/>
            <a:r>
              <a:rPr lang="en-US" dirty="0"/>
              <a:t>Does not interfere with ability to talk, eat, or drink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49025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Nasal Cannula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Wash cannula once or twice a week using liquid soap and water</a:t>
            </a:r>
          </a:p>
          <a:p>
            <a:pPr lvl="1"/>
            <a:r>
              <a:rPr lang="en-US" dirty="0"/>
              <a:t>Rinsed thoroughly </a:t>
            </a:r>
          </a:p>
          <a:p>
            <a:pPr lvl="1"/>
            <a:r>
              <a:rPr lang="en-US" dirty="0"/>
              <a:t>Allow to air dry</a:t>
            </a:r>
          </a:p>
          <a:p>
            <a:r>
              <a:rPr lang="en-US" dirty="0"/>
              <a:t>Replace cannula every 2 to 4 weeks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24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Waves</a:t>
            </a:r>
            <a:br>
              <a:rPr lang="en-US" dirty="0"/>
            </a:br>
            <a:r>
              <a:rPr lang="en-US" sz="1600" dirty="0"/>
              <a:t>(Slide 4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 wave</a:t>
            </a:r>
          </a:p>
          <a:p>
            <a:pPr lvl="1"/>
            <a:r>
              <a:rPr lang="en-US" dirty="0"/>
              <a:t>Occasionally follows T wave</a:t>
            </a:r>
          </a:p>
          <a:p>
            <a:pPr lvl="1"/>
            <a:r>
              <a:rPr lang="en-US" dirty="0"/>
              <a:t>Small wave</a:t>
            </a:r>
          </a:p>
          <a:p>
            <a:pPr lvl="1"/>
            <a:r>
              <a:rPr lang="en-US" dirty="0"/>
              <a:t>May be associated with repolarization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8822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 Mask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Consists of: </a:t>
            </a:r>
          </a:p>
          <a:p>
            <a:pPr lvl="1"/>
            <a:r>
              <a:rPr lang="en-US" dirty="0"/>
              <a:t>Plastic mask that fits over patient’s nose and mouth</a:t>
            </a:r>
          </a:p>
          <a:p>
            <a:pPr lvl="1"/>
            <a:r>
              <a:rPr lang="en-US" dirty="0"/>
              <a:t>Face mask strap</a:t>
            </a:r>
          </a:p>
          <a:p>
            <a:pPr lvl="1"/>
            <a:r>
              <a:rPr lang="en-US" dirty="0"/>
              <a:t>Tightened around head to ensure secure fit </a:t>
            </a:r>
          </a:p>
          <a:p>
            <a:pPr lvl="1"/>
            <a:r>
              <a:rPr lang="en-US" dirty="0"/>
              <a:t>Oxygen tubing used to connect face mask to oxygen delivery 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5746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 Mask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Not used as frequently as nasal cannula </a:t>
            </a:r>
          </a:p>
          <a:p>
            <a:pPr lvl="1"/>
            <a:r>
              <a:rPr lang="en-US" dirty="0"/>
              <a:t>Bulky </a:t>
            </a:r>
          </a:p>
          <a:p>
            <a:pPr lvl="1"/>
            <a:r>
              <a:rPr lang="en-US" dirty="0"/>
              <a:t>Must be removed:</a:t>
            </a:r>
          </a:p>
          <a:p>
            <a:pPr lvl="2"/>
            <a:r>
              <a:rPr lang="en-US" dirty="0"/>
              <a:t>For eating or drinking </a:t>
            </a:r>
          </a:p>
          <a:p>
            <a:pPr lvl="2"/>
            <a:r>
              <a:rPr lang="en-US" dirty="0"/>
              <a:t>To communicate effectively </a:t>
            </a:r>
          </a:p>
          <a:p>
            <a:pPr lvl="0"/>
            <a:r>
              <a:rPr lang="en-US" dirty="0"/>
              <a:t>Often used for patients who need a high flow of oxygen</a:t>
            </a:r>
          </a:p>
          <a:p>
            <a:pPr lvl="1"/>
            <a:r>
              <a:rPr lang="en-US" dirty="0"/>
              <a:t>Can deliver oxygen at a flow rate between 5 and 15 L/min</a:t>
            </a:r>
          </a:p>
          <a:p>
            <a:pPr lvl="0"/>
            <a:r>
              <a:rPr lang="en-US" dirty="0"/>
              <a:t>Face mask may also be preferred when patient has nasal congestion (e.g., cold)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493717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 Mask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Wearing nasal cannula for extended period: </a:t>
            </a:r>
          </a:p>
          <a:p>
            <a:pPr lvl="1"/>
            <a:r>
              <a:rPr lang="en-US" dirty="0"/>
              <a:t>Can cause irritation of nose</a:t>
            </a:r>
          </a:p>
          <a:p>
            <a:pPr lvl="1"/>
            <a:r>
              <a:rPr lang="en-US" dirty="0"/>
              <a:t>To reduce irritation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wear nasal cannula during day and face mask at night </a:t>
            </a:r>
          </a:p>
          <a:p>
            <a:pPr lvl="0"/>
            <a:r>
              <a:rPr lang="en-US" dirty="0"/>
              <a:t>Care</a:t>
            </a:r>
          </a:p>
          <a:p>
            <a:pPr lvl="1"/>
            <a:r>
              <a:rPr lang="en-US" dirty="0"/>
              <a:t>Wash once or twice a week using liquid soap and water</a:t>
            </a:r>
          </a:p>
          <a:p>
            <a:pPr lvl="1"/>
            <a:r>
              <a:rPr lang="en-US" dirty="0"/>
              <a:t>Rinse thoroughly and dry  </a:t>
            </a:r>
          </a:p>
          <a:p>
            <a:pPr lvl="1"/>
            <a:r>
              <a:rPr lang="en-US" dirty="0"/>
              <a:t>Replace with new one every 2 to 4 weeks</a:t>
            </a:r>
          </a:p>
          <a:p>
            <a:pPr lvl="2"/>
            <a:r>
              <a:rPr lang="en-US" dirty="0"/>
              <a:t>Sooner if it becomes cracked or discolored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3870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Safety Guidelines</a:t>
            </a:r>
            <a:br>
              <a:rPr lang="en-US" dirty="0"/>
            </a:br>
            <a:r>
              <a:rPr lang="en-US" sz="1600" dirty="0"/>
              <a:t>(Slide 1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Home medical supply company provides specific instructions on safe use, care, and maintenance of equipment</a:t>
            </a:r>
          </a:p>
          <a:p>
            <a:pPr lvl="0"/>
            <a:r>
              <a:rPr lang="en-US" dirty="0"/>
              <a:t>Oxygen is a safe gas as long as used properly</a:t>
            </a:r>
          </a:p>
          <a:p>
            <a:pPr lvl="1"/>
            <a:r>
              <a:rPr lang="en-US" dirty="0"/>
              <a:t>Not flammable nor will it explode</a:t>
            </a:r>
          </a:p>
          <a:p>
            <a:pPr lvl="1"/>
            <a:r>
              <a:rPr lang="en-US" dirty="0"/>
              <a:t>Greatly increases combustion rate of a fire</a:t>
            </a:r>
          </a:p>
          <a:p>
            <a:pPr lvl="2"/>
            <a:r>
              <a:rPr lang="en-US" dirty="0"/>
              <a:t>If something catches fire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will make flame hotter, causes it to burn faster and more vigorously</a:t>
            </a:r>
          </a:p>
          <a:p>
            <a:pPr lvl="2"/>
            <a:r>
              <a:rPr lang="en-US" dirty="0"/>
              <a:t>Result: A fire involving oxygen can appear explosive-like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787154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Safety Guidelines</a:t>
            </a:r>
            <a:br>
              <a:rPr lang="en-US" dirty="0"/>
            </a:br>
            <a:r>
              <a:rPr lang="en-US" sz="1600" dirty="0"/>
              <a:t>(Slide 2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Store oxygen in clean, dry, well-ventilated room</a:t>
            </a:r>
          </a:p>
          <a:p>
            <a:pPr lvl="1"/>
            <a:r>
              <a:rPr lang="en-US" dirty="0"/>
              <a:t>If kept in closed area (e.g., closet), a small amount of oxygen gas that is continually vented from unit can accumulate in a confined space and become a fire hazard</a:t>
            </a:r>
          </a:p>
          <a:p>
            <a:pPr lvl="0"/>
            <a:r>
              <a:rPr lang="en-US" dirty="0"/>
              <a:t>Oxygen cylinders and liquid oxygen tanks must remain upright at all times</a:t>
            </a:r>
          </a:p>
          <a:p>
            <a:r>
              <a:rPr lang="en-US" dirty="0"/>
              <a:t>Secure to a fixed object or place in a stand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09099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Safety Guidelines</a:t>
            </a:r>
            <a:br>
              <a:rPr lang="en-US" dirty="0"/>
            </a:br>
            <a:r>
              <a:rPr lang="en-US" sz="1600" dirty="0"/>
              <a:t>(Slide 3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Never smoke while using oxygen</a:t>
            </a:r>
          </a:p>
          <a:p>
            <a:pPr lvl="1"/>
            <a:r>
              <a:rPr lang="en-US" dirty="0"/>
              <a:t>Post “No Smoking: Oxygen in Use” signs where oxygen is kept</a:t>
            </a:r>
          </a:p>
          <a:p>
            <a:pPr lvl="0"/>
            <a:r>
              <a:rPr lang="en-US" dirty="0"/>
              <a:t>Keep oxygen supply at least six to eight feet away from open flames</a:t>
            </a:r>
          </a:p>
          <a:p>
            <a:pPr lvl="1"/>
            <a:r>
              <a:rPr lang="en-US" dirty="0"/>
              <a:t>Examples: Gas stoves, lighted fireplaces, and candles</a:t>
            </a:r>
          </a:p>
          <a:p>
            <a:pPr lvl="0"/>
            <a:r>
              <a:rPr lang="en-US" dirty="0"/>
              <a:t>Keep oxygen supply at least six to eight feet away from intense heat</a:t>
            </a:r>
          </a:p>
          <a:p>
            <a:pPr lvl="1"/>
            <a:r>
              <a:rPr lang="en-US" dirty="0"/>
              <a:t>Examples: Radiators, furnaces, and space heaters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36169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Safety Guidelines</a:t>
            </a:r>
            <a:br>
              <a:rPr lang="en-US" dirty="0"/>
            </a:br>
            <a:r>
              <a:rPr lang="en-US" sz="1600" dirty="0"/>
              <a:t>(Slide 4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Keep oxygen supply away from flammable products </a:t>
            </a:r>
          </a:p>
          <a:p>
            <a:pPr lvl="1"/>
            <a:r>
              <a:rPr lang="en-US" dirty="0"/>
              <a:t>Examples: Cleaning fluid, paint thinner, and aerosol sprays</a:t>
            </a:r>
          </a:p>
          <a:p>
            <a:pPr lvl="0"/>
            <a:r>
              <a:rPr lang="en-US" dirty="0"/>
              <a:t>Do not lubricate oxygen equipment with oil or grease </a:t>
            </a:r>
          </a:p>
          <a:p>
            <a:pPr lvl="1"/>
            <a:r>
              <a:rPr lang="en-US" dirty="0"/>
              <a:t>These substances are flammable</a:t>
            </a:r>
          </a:p>
          <a:p>
            <a:pPr lvl="0"/>
            <a:r>
              <a:rPr lang="en-US" dirty="0"/>
              <a:t>Be sure to have functioning smoke detectors in the home</a:t>
            </a:r>
          </a:p>
          <a:p>
            <a:pPr lvl="0"/>
            <a:r>
              <a:rPr lang="en-US" dirty="0"/>
              <a:t>Buy a fire extinguisher </a:t>
            </a:r>
          </a:p>
          <a:p>
            <a:pPr lvl="1"/>
            <a:r>
              <a:rPr lang="en-US" dirty="0"/>
              <a:t>Be familiar with how to use 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45725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832100"/>
            <a:ext cx="7772400" cy="32639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Questions?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048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Baseline, Segments, and Intervals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Baseline</a:t>
            </a:r>
          </a:p>
          <a:p>
            <a:pPr lvl="1"/>
            <a:r>
              <a:rPr lang="en-US" dirty="0"/>
              <a:t>Flat, horizontal line that separates various waves</a:t>
            </a:r>
          </a:p>
          <a:p>
            <a:pPr lvl="1"/>
            <a:r>
              <a:rPr lang="en-US" dirty="0"/>
              <a:t>Heart is at rest (polarized)</a:t>
            </a:r>
          </a:p>
          <a:p>
            <a:r>
              <a:rPr lang="en-US" dirty="0"/>
              <a:t>No electrical activity is occurring in heart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38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Baseline, Segments, and Intervals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Baseline</a:t>
            </a:r>
          </a:p>
          <a:p>
            <a:pPr lvl="1"/>
            <a:r>
              <a:rPr lang="en-US" dirty="0"/>
              <a:t>Electrocardiograph doesn’t have anything to record</a:t>
            </a:r>
          </a:p>
          <a:p>
            <a:pPr lvl="2"/>
            <a:r>
              <a:rPr lang="en-US" dirty="0"/>
              <a:t>This is why the baseline is flat</a:t>
            </a:r>
          </a:p>
          <a:p>
            <a:pPr lvl="1"/>
            <a:r>
              <a:rPr lang="en-US" dirty="0"/>
              <a:t>Waves deflect either upward or downward from baseline</a:t>
            </a:r>
          </a:p>
          <a:p>
            <a:pPr lvl="2"/>
            <a:r>
              <a:rPr lang="en-US" dirty="0"/>
              <a:t>Positive deflection: Wave deflects upward</a:t>
            </a:r>
          </a:p>
          <a:p>
            <a:pPr lvl="2"/>
            <a:r>
              <a:rPr lang="en-US" dirty="0"/>
              <a:t>Negative deflection: Wave deflects downward</a:t>
            </a:r>
          </a:p>
          <a:p>
            <a:pPr lvl="0"/>
            <a:r>
              <a:rPr lang="en-US" dirty="0"/>
              <a:t>ECG: Divided into segments and intervals between P wave and T wave</a:t>
            </a:r>
          </a:p>
          <a:p>
            <a:pPr lvl="1"/>
            <a:r>
              <a:rPr lang="en-US" dirty="0"/>
              <a:t>Purpose: Interpretation and analysis of ECG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05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Segments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Segment: Portion of the ECG between two waves</a:t>
            </a:r>
          </a:p>
          <a:p>
            <a:pPr lvl="0"/>
            <a:r>
              <a:rPr lang="en-US" dirty="0"/>
              <a:t>PR segment </a:t>
            </a:r>
          </a:p>
          <a:p>
            <a:pPr lvl="1"/>
            <a:r>
              <a:rPr lang="en-US" dirty="0"/>
              <a:t>Time interval from the end of atrial depolarization to the beginning of ventricular depolarization</a:t>
            </a:r>
          </a:p>
          <a:p>
            <a:pPr lvl="2"/>
            <a:r>
              <a:rPr lang="en-US" dirty="0"/>
              <a:t>Represents time needed for impulse to be delayed at AV node, then travel through bundle of His and Purkinje fibers to ventricles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33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219200"/>
          </a:xfrm>
        </p:spPr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27.1: Introduction</a:t>
            </a:r>
            <a:br>
              <a:rPr lang="en-US" dirty="0"/>
            </a:br>
            <a:r>
              <a:rPr lang="en-US" dirty="0"/>
              <a:t>to Electrocardiography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85975"/>
            <a:ext cx="7772400" cy="4454525"/>
          </a:xfrm>
        </p:spPr>
        <p:txBody>
          <a:bodyPr/>
          <a:lstStyle/>
          <a:p>
            <a:pPr marL="457200">
              <a:buFont typeface="+mj-lt"/>
              <a:buAutoNum type="arabicPeriod"/>
            </a:pPr>
            <a:r>
              <a:rPr lang="en-US" dirty="0"/>
              <a:t>State the purpose of electrocardiography.</a:t>
            </a:r>
          </a:p>
          <a:p>
            <a:pPr marL="457200">
              <a:buFont typeface="+mj-lt"/>
              <a:buAutoNum type="arabicPeriod"/>
            </a:pPr>
            <a:r>
              <a:rPr lang="en-US" dirty="0"/>
              <a:t>Identify each of the following components of the ECG cycle:</a:t>
            </a:r>
          </a:p>
          <a:p>
            <a:pPr marL="793750" lvl="1">
              <a:buSzPct val="125000"/>
              <a:buFont typeface="Arial" panose="020B0604020202020204" pitchFamily="34" charset="0"/>
              <a:buChar char="•"/>
            </a:pPr>
            <a:r>
              <a:rPr lang="en-US" dirty="0"/>
              <a:t>P wave</a:t>
            </a:r>
          </a:p>
          <a:p>
            <a:pPr marL="793750" lvl="1">
              <a:buSzPct val="125000"/>
              <a:buFont typeface="Arial" panose="020B0604020202020204" pitchFamily="34" charset="0"/>
              <a:buChar char="•"/>
            </a:pPr>
            <a:r>
              <a:rPr lang="en-US" dirty="0"/>
              <a:t>QRS complex</a:t>
            </a:r>
          </a:p>
          <a:p>
            <a:pPr marL="793750" lvl="1">
              <a:buSzPct val="125000"/>
              <a:buFont typeface="Arial" panose="020B0604020202020204" pitchFamily="34" charset="0"/>
              <a:buChar char="•"/>
            </a:pPr>
            <a:r>
              <a:rPr lang="en-US" dirty="0"/>
              <a:t>T wave</a:t>
            </a:r>
          </a:p>
          <a:p>
            <a:pPr marL="793750" lvl="1">
              <a:buSzPct val="125000"/>
              <a:buFont typeface="Arial" panose="020B0604020202020204" pitchFamily="34" charset="0"/>
              <a:buChar char="•"/>
            </a:pPr>
            <a:r>
              <a:rPr lang="en-US" dirty="0"/>
              <a:t>PR segment</a:t>
            </a:r>
          </a:p>
          <a:p>
            <a:pPr marL="793750" lvl="1">
              <a:buSzPct val="125000"/>
              <a:buFont typeface="Arial" panose="020B0604020202020204" pitchFamily="34" charset="0"/>
              <a:buChar char="•"/>
            </a:pPr>
            <a:r>
              <a:rPr lang="en-US" dirty="0"/>
              <a:t>ST segment</a:t>
            </a:r>
          </a:p>
          <a:p>
            <a:pPr marL="793750" lvl="1">
              <a:buSzPct val="125000"/>
              <a:buFont typeface="Arial" panose="020B0604020202020204" pitchFamily="34" charset="0"/>
              <a:buChar char="•"/>
            </a:pPr>
            <a:r>
              <a:rPr lang="en-US" dirty="0"/>
              <a:t>PR interval</a:t>
            </a:r>
          </a:p>
          <a:p>
            <a:pPr marL="793750" lvl="1">
              <a:buSzPct val="125000"/>
              <a:buFont typeface="Arial" panose="020B0604020202020204" pitchFamily="34" charset="0"/>
              <a:buChar char="•"/>
            </a:pPr>
            <a:r>
              <a:rPr lang="en-US" dirty="0"/>
              <a:t>QT interval</a:t>
            </a:r>
          </a:p>
          <a:p>
            <a:pPr marL="793750" lvl="1">
              <a:buSzPct val="125000"/>
              <a:buFont typeface="Arial" panose="020B0604020202020204" pitchFamily="34" charset="0"/>
              <a:buChar char="•"/>
            </a:pPr>
            <a:r>
              <a:rPr lang="en-US" dirty="0"/>
              <a:t>Baseline following the T wave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627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Segments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ST segment</a:t>
            </a:r>
          </a:p>
          <a:p>
            <a:pPr lvl="1"/>
            <a:r>
              <a:rPr lang="en-US" dirty="0"/>
              <a:t>From the end of ventricular depolarization to the beginning of repolarization of ventricles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627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Interval: Length of a wave or length of wave with a segment</a:t>
            </a:r>
          </a:p>
          <a:p>
            <a:pPr lvl="0"/>
            <a:r>
              <a:rPr lang="en-US" dirty="0"/>
              <a:t>PR interval</a:t>
            </a:r>
          </a:p>
          <a:p>
            <a:pPr lvl="1"/>
            <a:r>
              <a:rPr lang="en-US" dirty="0"/>
              <a:t>Time interval from the beginning of atrial depolarization to the beginning of ventricular depolarization</a:t>
            </a:r>
          </a:p>
          <a:p>
            <a:pPr lvl="0"/>
            <a:r>
              <a:rPr lang="en-US" dirty="0"/>
              <a:t>QT interval </a:t>
            </a:r>
          </a:p>
          <a:p>
            <a:pPr lvl="1"/>
            <a:r>
              <a:rPr lang="en-US" dirty="0"/>
              <a:t>Time interval from the beginning of ventricular depolarization to the end of repolarization of the ventricles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78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Baseline (after T wave or U wave)</a:t>
            </a:r>
          </a:p>
          <a:p>
            <a:pPr lvl="1"/>
            <a:r>
              <a:rPr lang="en-US" dirty="0"/>
              <a:t>Period when entire heart returns to resting or polarized state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2330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Paper</a:t>
            </a:r>
            <a:br>
              <a:rPr lang="en-US" dirty="0"/>
            </a:br>
            <a:r>
              <a:rPr lang="en-US" sz="1600" dirty="0"/>
              <a:t>(Slide 1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Paper divided into two sets of squares</a:t>
            </a:r>
          </a:p>
          <a:p>
            <a:pPr lvl="1"/>
            <a:r>
              <a:rPr lang="en-US" dirty="0"/>
              <a:t>Small square: 1 mm high and 1 mm wide</a:t>
            </a:r>
          </a:p>
          <a:p>
            <a:pPr lvl="1"/>
            <a:r>
              <a:rPr lang="en-US" dirty="0"/>
              <a:t>Large square: 5 mm high and 5 mm wide</a:t>
            </a:r>
          </a:p>
          <a:p>
            <a:pPr lvl="2"/>
            <a:r>
              <a:rPr lang="en-US" dirty="0"/>
              <a:t>Each large square is made up of 25 small squares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71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Paper</a:t>
            </a:r>
            <a:br>
              <a:rPr lang="en-US" dirty="0"/>
            </a:br>
            <a:r>
              <a:rPr lang="en-US" sz="1600" dirty="0"/>
              <a:t>(Slide 2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Provider uses graph to measures waves, intervals, and segments</a:t>
            </a:r>
          </a:p>
          <a:p>
            <a:r>
              <a:rPr lang="en-US" dirty="0"/>
              <a:t>Determines if ECG is within normal limits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677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Paper</a:t>
            </a:r>
            <a:br>
              <a:rPr lang="en-US" dirty="0"/>
            </a:br>
            <a:r>
              <a:rPr lang="en-US" sz="1600" dirty="0"/>
              <a:t>(Slide 3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Heart disease</a:t>
            </a:r>
          </a:p>
          <a:p>
            <a:pPr lvl="1"/>
            <a:r>
              <a:rPr lang="en-US" dirty="0"/>
              <a:t>Can trigger abnormal changes on ECG cycle</a:t>
            </a:r>
          </a:p>
          <a:p>
            <a:pPr lvl="2"/>
            <a:r>
              <a:rPr lang="en-US" dirty="0"/>
              <a:t>Causes results to fall outside normal limits</a:t>
            </a:r>
          </a:p>
          <a:p>
            <a:pPr lvl="2"/>
            <a:r>
              <a:rPr lang="en-US" dirty="0"/>
              <a:t>Example: Cardiac ischemia (due to CAD) can cause depressed S-T segment and inverted T wave</a:t>
            </a:r>
          </a:p>
          <a:p>
            <a:pPr lvl="2"/>
            <a:r>
              <a:rPr lang="en-US" dirty="0"/>
              <a:t>Example: Myocardial infarction can cause larger than normal Q wave and elevated S-T segment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745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Paper</a:t>
            </a:r>
            <a:br>
              <a:rPr lang="en-US" dirty="0"/>
            </a:br>
            <a:r>
              <a:rPr lang="en-US" sz="1600" dirty="0"/>
              <a:t>(Slide 4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Paper contains a thermosensitive coating</a:t>
            </a:r>
          </a:p>
          <a:p>
            <a:pPr lvl="1"/>
            <a:r>
              <a:rPr lang="en-US" dirty="0"/>
              <a:t>Black or red graph printed on top of coating</a:t>
            </a:r>
          </a:p>
          <a:p>
            <a:pPr lvl="0"/>
            <a:r>
              <a:rPr lang="en-US" dirty="0"/>
              <a:t>Thermal print head</a:t>
            </a:r>
          </a:p>
          <a:p>
            <a:pPr lvl="1"/>
            <a:r>
              <a:rPr lang="en-US" dirty="0"/>
              <a:t>Produces ECG tracing</a:t>
            </a:r>
          </a:p>
          <a:p>
            <a:r>
              <a:rPr lang="en-US" dirty="0"/>
              <a:t>Generates heat in a prescribed pattern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33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Paper</a:t>
            </a:r>
            <a:br>
              <a:rPr lang="en-US" dirty="0"/>
            </a:br>
            <a:r>
              <a:rPr lang="en-US" sz="1600" dirty="0"/>
              <a:t>(Slide 5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Thermosensitive paper</a:t>
            </a:r>
          </a:p>
          <a:p>
            <a:pPr lvl="1"/>
            <a:r>
              <a:rPr lang="en-US" dirty="0"/>
              <a:t>Comes in contact with heated print head</a:t>
            </a:r>
          </a:p>
          <a:p>
            <a:pPr lvl="2"/>
            <a:r>
              <a:rPr lang="en-US" dirty="0"/>
              <a:t>Coating of paper turns black where it is heated</a:t>
            </a:r>
          </a:p>
          <a:p>
            <a:pPr lvl="2"/>
            <a:r>
              <a:rPr lang="en-US" dirty="0"/>
              <a:t>Produces ECG tracing</a:t>
            </a:r>
          </a:p>
          <a:p>
            <a:pPr lvl="0"/>
            <a:r>
              <a:rPr lang="en-US" dirty="0"/>
              <a:t>Paper is also pressure-sensitive</a:t>
            </a:r>
          </a:p>
          <a:p>
            <a:pPr lvl="1"/>
            <a:r>
              <a:rPr lang="en-US" dirty="0"/>
              <a:t>Handle carefully to avoid making impressions</a:t>
            </a:r>
          </a:p>
          <a:p>
            <a:pPr lvl="2"/>
            <a:r>
              <a:rPr lang="en-US" dirty="0"/>
              <a:t>May interfere with proper reading of ECG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836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Standardization of the Electrocardiograph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Electrocardiograph must be standardized for every recording</a:t>
            </a:r>
          </a:p>
          <a:p>
            <a:pPr lvl="1"/>
            <a:r>
              <a:rPr lang="en-US" dirty="0"/>
              <a:t>Quality control measure</a:t>
            </a:r>
          </a:p>
          <a:p>
            <a:pPr lvl="2"/>
            <a:r>
              <a:rPr lang="en-US" dirty="0"/>
              <a:t>Ensures an accurate and reliable recording</a:t>
            </a:r>
          </a:p>
          <a:p>
            <a:pPr lvl="2"/>
            <a:r>
              <a:rPr lang="en-US" dirty="0"/>
              <a:t>Also means ECG run on one electrocardiograph compares in accuracy with a recording run on another machine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699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Standardization of the Electrocardiograph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Normal standardization mark </a:t>
            </a:r>
          </a:p>
          <a:p>
            <a:pPr lvl="1"/>
            <a:r>
              <a:rPr lang="en-US" dirty="0"/>
              <a:t>Height: 10 mm (10 small squares)</a:t>
            </a:r>
          </a:p>
          <a:p>
            <a:pPr lvl="1"/>
            <a:r>
              <a:rPr lang="en-US" dirty="0"/>
              <a:t>Width: Approximately 2 mm wide (2 small squares)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96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85975"/>
            <a:ext cx="7772400" cy="4454525"/>
          </a:xfrm>
        </p:spPr>
        <p:txBody>
          <a:bodyPr/>
          <a:lstStyle/>
          <a:p>
            <a:pPr marL="457200">
              <a:buFont typeface="+mj-lt"/>
              <a:buAutoNum type="arabicPeriod" startAt="3"/>
            </a:pPr>
            <a:r>
              <a:rPr lang="en-US" dirty="0"/>
              <a:t>State the purpose of the standardization mark.</a:t>
            </a:r>
          </a:p>
          <a:p>
            <a:pPr marL="457200">
              <a:buFont typeface="+mj-lt"/>
              <a:buAutoNum type="arabicPeriod" startAt="3"/>
            </a:pPr>
            <a:r>
              <a:rPr lang="en-US" dirty="0"/>
              <a:t>State the functions of the electrodes, amplifier, and galvanometer.</a:t>
            </a:r>
          </a:p>
          <a:p>
            <a:pPr marL="457200">
              <a:buFont typeface="+mj-lt"/>
              <a:buAutoNum type="arabicPeriod" startAt="3"/>
            </a:pPr>
            <a:r>
              <a:rPr lang="en-US" dirty="0"/>
              <a:t>List the 12 leads that are included in an ECG.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219200"/>
          </a:xfrm>
        </p:spPr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27.1: Introduction</a:t>
            </a:r>
            <a:br>
              <a:rPr lang="en-US" dirty="0"/>
            </a:br>
            <a:r>
              <a:rPr lang="en-US" dirty="0"/>
              <a:t>to Electrocardiography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</p:spTree>
    <p:extLst>
      <p:ext uri="{BB962C8B-B14F-4D97-AF65-F5344CB8AC3E}">
        <p14:creationId xmlns:p14="http://schemas.microsoft.com/office/powerpoint/2010/main" val="13325687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Standardization of the Electrocardiograph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Three-channel machine</a:t>
            </a:r>
          </a:p>
          <a:p>
            <a:pPr lvl="1"/>
            <a:r>
              <a:rPr lang="en-US" dirty="0"/>
              <a:t>Automatically records standardization marks</a:t>
            </a:r>
          </a:p>
          <a:p>
            <a:pPr lvl="1"/>
            <a:r>
              <a:rPr lang="en-US" dirty="0"/>
              <a:t>One mark recorded at beginning and end of each ECG strip</a:t>
            </a:r>
          </a:p>
          <a:p>
            <a:pPr lvl="0"/>
            <a:r>
              <a:rPr lang="en-US" dirty="0"/>
              <a:t>If standardization mark is more or less than 10 mm high</a:t>
            </a:r>
          </a:p>
          <a:p>
            <a:pPr lvl="1"/>
            <a:r>
              <a:rPr lang="en-US" dirty="0"/>
              <a:t>Machine must be adjusted</a:t>
            </a:r>
          </a:p>
          <a:p>
            <a:pPr lvl="1"/>
            <a:r>
              <a:rPr lang="en-US" dirty="0"/>
              <a:t>Consult operating manual for adjustment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793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Leads</a:t>
            </a:r>
            <a:br>
              <a:rPr lang="en-US" dirty="0"/>
            </a:br>
            <a:r>
              <a:rPr lang="en-US" sz="1600" dirty="0"/>
              <a:t>(Slide 1 of 6)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Consists of 12 leads</a:t>
            </a:r>
          </a:p>
          <a:p>
            <a:pPr lvl="1"/>
            <a:r>
              <a:rPr lang="en-US" dirty="0"/>
              <a:t>Lead: A tracing of the electrical activity of the heart between two electrodes</a:t>
            </a:r>
          </a:p>
          <a:p>
            <a:pPr lvl="0"/>
            <a:r>
              <a:rPr lang="en-US" dirty="0"/>
              <a:t>Each lead</a:t>
            </a:r>
          </a:p>
          <a:p>
            <a:pPr lvl="1"/>
            <a:r>
              <a:rPr lang="en-US" dirty="0"/>
              <a:t>Provides an electrical “photograph” of heart’s activity from a different angle</a:t>
            </a:r>
          </a:p>
          <a:p>
            <a:pPr lvl="1"/>
            <a:r>
              <a:rPr lang="en-US" dirty="0"/>
              <a:t>Results in 12 “photographs” of the heart</a:t>
            </a:r>
          </a:p>
          <a:p>
            <a:pPr lvl="2"/>
            <a:r>
              <a:rPr lang="en-US" dirty="0"/>
              <a:t>Facilitates thorough interpretation of heart's activity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21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Leads</a:t>
            </a:r>
            <a:br>
              <a:rPr lang="en-US" dirty="0"/>
            </a:br>
            <a:r>
              <a:rPr lang="en-US" sz="1600" dirty="0"/>
              <a:t>(Slide 2 of 6)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Electrode</a:t>
            </a:r>
          </a:p>
          <a:p>
            <a:pPr lvl="1"/>
            <a:r>
              <a:rPr lang="en-US" dirty="0"/>
              <a:t>Made of a substance that is a good conductor of electricity</a:t>
            </a:r>
          </a:p>
          <a:p>
            <a:pPr lvl="1"/>
            <a:r>
              <a:rPr lang="en-US" dirty="0"/>
              <a:t>Picks up electrical impulses given off by the heart</a:t>
            </a:r>
          </a:p>
          <a:p>
            <a:pPr lvl="2"/>
            <a:r>
              <a:rPr lang="en-US" dirty="0"/>
              <a:t>Conducts impulse into machine by lead wires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1506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Leads</a:t>
            </a:r>
            <a:br>
              <a:rPr lang="en-US" dirty="0"/>
            </a:br>
            <a:r>
              <a:rPr lang="en-US" sz="1600" dirty="0"/>
              <a:t>(Slide 3 of 6)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Amplifier: Device located in machine that amplifies the electrical impulses</a:t>
            </a:r>
          </a:p>
          <a:p>
            <a:pPr lvl="1"/>
            <a:r>
              <a:rPr lang="en-US" dirty="0"/>
              <a:t>Electrical impulses given off by the heart are very small (0.0001 to 0.003 volt)</a:t>
            </a:r>
          </a:p>
          <a:p>
            <a:r>
              <a:rPr lang="en-US" dirty="0"/>
              <a:t>Must be made larger (amplified)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091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Leads</a:t>
            </a:r>
            <a:br>
              <a:rPr lang="en-US" dirty="0"/>
            </a:br>
            <a:r>
              <a:rPr lang="en-US" sz="1600" dirty="0"/>
              <a:t>(Slide 4 of 6)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Galvanometer: Changes amplified voltages into mechanical motion</a:t>
            </a:r>
          </a:p>
          <a:p>
            <a:pPr lvl="0"/>
            <a:r>
              <a:rPr lang="en-US" dirty="0"/>
              <a:t>Thermal print head: Records heart tracing on ECG paper</a:t>
            </a:r>
          </a:p>
          <a:p>
            <a:pPr lvl="0"/>
            <a:r>
              <a:rPr lang="en-US" dirty="0"/>
              <a:t>Ten lead wires: Attached to patient</a:t>
            </a:r>
          </a:p>
          <a:p>
            <a:r>
              <a:rPr lang="en-US" dirty="0"/>
              <a:t>Used to take 12 electrical “photographs” of heart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531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Leads</a:t>
            </a:r>
            <a:br>
              <a:rPr lang="en-US" dirty="0"/>
            </a:br>
            <a:r>
              <a:rPr lang="en-US" sz="1600" dirty="0"/>
              <a:t>(Slide 5 of 6)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Four limb lead wires</a:t>
            </a:r>
          </a:p>
          <a:p>
            <a:pPr lvl="1"/>
            <a:r>
              <a:rPr lang="en-US" dirty="0"/>
              <a:t>Right arm (RA)</a:t>
            </a:r>
          </a:p>
          <a:p>
            <a:pPr lvl="1"/>
            <a:r>
              <a:rPr lang="en-US" dirty="0"/>
              <a:t>Left arm (LA)</a:t>
            </a:r>
          </a:p>
          <a:p>
            <a:pPr lvl="1"/>
            <a:r>
              <a:rPr lang="en-US" dirty="0"/>
              <a:t>Right leg (RL): Ground </a:t>
            </a:r>
          </a:p>
          <a:p>
            <a:pPr lvl="2"/>
            <a:r>
              <a:rPr lang="en-US" dirty="0"/>
              <a:t>Not used for recording</a:t>
            </a:r>
          </a:p>
          <a:p>
            <a:pPr lvl="2"/>
            <a:r>
              <a:rPr lang="en-US" dirty="0"/>
              <a:t>Serves as an electrical reference point</a:t>
            </a:r>
          </a:p>
          <a:p>
            <a:pPr lvl="1"/>
            <a:r>
              <a:rPr lang="en-US" dirty="0"/>
              <a:t>Left leg (LL)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89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 Leads</a:t>
            </a:r>
            <a:br>
              <a:rPr lang="en-US" dirty="0"/>
            </a:br>
            <a:r>
              <a:rPr lang="en-US" sz="1600" dirty="0"/>
              <a:t>(Slide 6 of 6)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Chest lead wires</a:t>
            </a:r>
          </a:p>
          <a:p>
            <a:pPr lvl="1"/>
            <a:r>
              <a:rPr lang="en-US" dirty="0"/>
              <a:t>Abbreviated V</a:t>
            </a:r>
          </a:p>
          <a:p>
            <a:pPr lvl="1"/>
            <a:r>
              <a:rPr lang="en-US" dirty="0"/>
              <a:t>Uses six chest electrodes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86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Electrodes</a:t>
            </a:r>
            <a:br>
              <a:rPr lang="en-US" dirty="0"/>
            </a:br>
            <a:r>
              <a:rPr lang="en-US" sz="1600" dirty="0"/>
              <a:t>(Slide 1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Used to record a resting 12-lead electrocardiogram</a:t>
            </a:r>
          </a:p>
          <a:p>
            <a:pPr lvl="0"/>
            <a:r>
              <a:rPr lang="en-US" dirty="0"/>
              <a:t>Contain a thin layer of a metallic substance</a:t>
            </a:r>
          </a:p>
          <a:p>
            <a:pPr lvl="1"/>
            <a:r>
              <a:rPr lang="en-US" dirty="0"/>
              <a:t>Good conductor of electricity</a:t>
            </a:r>
          </a:p>
          <a:p>
            <a:pPr lvl="0"/>
            <a:r>
              <a:rPr lang="en-US" dirty="0"/>
              <a:t>Square in shape</a:t>
            </a:r>
          </a:p>
          <a:p>
            <a:pPr lvl="1"/>
            <a:r>
              <a:rPr lang="en-US" dirty="0"/>
              <a:t>Tab extends from one end</a:t>
            </a:r>
          </a:p>
          <a:p>
            <a:pPr lvl="2"/>
            <a:r>
              <a:rPr lang="en-US" dirty="0"/>
              <a:t>Allows for firm attachment of alligator clip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708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Electrodes</a:t>
            </a:r>
            <a:br>
              <a:rPr lang="en-US" dirty="0"/>
            </a:br>
            <a:r>
              <a:rPr lang="en-US" dirty="0"/>
              <a:t>(Slide 2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Electrolyte gel combined with an adhesive</a:t>
            </a:r>
          </a:p>
          <a:p>
            <a:pPr lvl="1"/>
            <a:r>
              <a:rPr lang="en-US" dirty="0"/>
              <a:t>Located on back of electrode </a:t>
            </a:r>
          </a:p>
          <a:p>
            <a:pPr lvl="2"/>
            <a:r>
              <a:rPr lang="en-US" dirty="0"/>
              <a:t>Electrolyte: A substance that facilitates the transmission of the heart’s electrical impulse</a:t>
            </a:r>
          </a:p>
          <a:p>
            <a:pPr lvl="1"/>
            <a:r>
              <a:rPr lang="en-US" dirty="0"/>
              <a:t>Skin is a poor conductor of electricity</a:t>
            </a:r>
          </a:p>
          <a:p>
            <a:pPr lvl="2"/>
            <a:r>
              <a:rPr lang="en-US" dirty="0"/>
              <a:t>Electrolyte must be used when recording ECG</a:t>
            </a:r>
          </a:p>
          <a:p>
            <a:pPr lvl="1"/>
            <a:r>
              <a:rPr lang="en-US" dirty="0"/>
              <a:t>Adhesive: Allows for firm adherence of electrode to skin</a:t>
            </a:r>
          </a:p>
          <a:p>
            <a:pPr lvl="2"/>
            <a:r>
              <a:rPr lang="en-US" dirty="0"/>
              <a:t>No adhesive on tab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allows for attachment of alligator clip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933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Electrodes</a:t>
            </a:r>
            <a:br>
              <a:rPr lang="en-US" dirty="0"/>
            </a:br>
            <a:r>
              <a:rPr lang="en-US" sz="1600" dirty="0"/>
              <a:t>(Slide 3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Electrolyte gel combined with an adhesive</a:t>
            </a:r>
          </a:p>
          <a:p>
            <a:pPr lvl="1"/>
            <a:r>
              <a:rPr lang="en-US" dirty="0"/>
              <a:t>Applied to the skin</a:t>
            </a:r>
          </a:p>
          <a:p>
            <a:pPr lvl="2"/>
            <a:r>
              <a:rPr lang="en-US" dirty="0"/>
              <a:t>Held in place with adhesive backing</a:t>
            </a:r>
          </a:p>
          <a:p>
            <a:pPr lvl="2"/>
            <a:r>
              <a:rPr lang="en-US" dirty="0"/>
              <a:t>Thrown away after use</a:t>
            </a:r>
          </a:p>
          <a:p>
            <a:pPr lvl="1"/>
            <a:r>
              <a:rPr lang="en-US" dirty="0"/>
              <a:t>Available on cards containing 10 electrodes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356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Electrocardiography</a:t>
            </a:r>
            <a:br>
              <a:rPr lang="en-US" dirty="0"/>
            </a:br>
            <a:r>
              <a:rPr lang="en-US" sz="1600" dirty="0"/>
              <a:t>(Slide 1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Electrocardiograph: Instrument used to record the electrical activity of the heart</a:t>
            </a:r>
          </a:p>
          <a:p>
            <a:pPr lvl="0"/>
            <a:r>
              <a:rPr lang="en-US" dirty="0"/>
              <a:t>Electrocardiogram (ECG): Graphic representation of the electrical activity of the heart</a:t>
            </a:r>
          </a:p>
          <a:p>
            <a:pPr lvl="1"/>
            <a:r>
              <a:rPr lang="en-US" dirty="0"/>
              <a:t>Cardiovascular disorders can cause abnormal changes on an ECG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0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Electrodes</a:t>
            </a:r>
            <a:br>
              <a:rPr lang="en-US" dirty="0"/>
            </a:br>
            <a:r>
              <a:rPr lang="en-US" sz="1600" dirty="0"/>
              <a:t>(Slide 4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Electrolyte gel combined with an adhesive</a:t>
            </a:r>
          </a:p>
          <a:p>
            <a:pPr lvl="1"/>
            <a:r>
              <a:rPr lang="en-US" dirty="0"/>
              <a:t>Foil-lined pouch</a:t>
            </a:r>
          </a:p>
          <a:p>
            <a:pPr lvl="2"/>
            <a:r>
              <a:rPr lang="en-US" dirty="0"/>
              <a:t>Holds 10 cards of electrodes (100 electrodes per pouch)</a:t>
            </a:r>
          </a:p>
          <a:p>
            <a:pPr lvl="2"/>
            <a:r>
              <a:rPr lang="en-US" dirty="0"/>
              <a:t>Preserves moisture</a:t>
            </a:r>
          </a:p>
          <a:p>
            <a:pPr lvl="2"/>
            <a:r>
              <a:rPr lang="en-US" dirty="0"/>
              <a:t>Prevents electrolyte from drying out</a:t>
            </a:r>
          </a:p>
          <a:p>
            <a:pPr lvl="1"/>
            <a:r>
              <a:rPr lang="en-US" dirty="0"/>
              <a:t>Expiration date</a:t>
            </a:r>
          </a:p>
          <a:p>
            <a:pPr lvl="2"/>
            <a:r>
              <a:rPr lang="en-US" dirty="0"/>
              <a:t>Stamped on each electrode pouch (and box containing the pouches) </a:t>
            </a:r>
          </a:p>
          <a:p>
            <a:pPr lvl="2"/>
            <a:r>
              <a:rPr lang="en-US" dirty="0"/>
              <a:t>Always check expiration date before applying</a:t>
            </a:r>
          </a:p>
          <a:p>
            <a:pPr lvl="2"/>
            <a:r>
              <a:rPr lang="en-US" dirty="0"/>
              <a:t>Electrolyte gel on outdated electrodes may be dried out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unable to transmit a good ECG signal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2858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Electrodes</a:t>
            </a:r>
            <a:br>
              <a:rPr lang="en-US" dirty="0"/>
            </a:br>
            <a:r>
              <a:rPr lang="en-US" sz="1600" dirty="0"/>
              <a:t>(Slide 5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Electrolyte gel combined with an adhesive</a:t>
            </a:r>
          </a:p>
          <a:p>
            <a:pPr lvl="1"/>
            <a:r>
              <a:rPr lang="en-US" dirty="0"/>
              <a:t>Store properly to prevent electrolyte drying</a:t>
            </a:r>
          </a:p>
          <a:p>
            <a:pPr lvl="2"/>
            <a:r>
              <a:rPr lang="en-US" dirty="0"/>
              <a:t>Cool area (less than 75º F or 24º C)</a:t>
            </a:r>
          </a:p>
          <a:p>
            <a:pPr lvl="2"/>
            <a:r>
              <a:rPr lang="en-US" dirty="0"/>
              <a:t>Away from sources of heat</a:t>
            </a:r>
          </a:p>
          <a:p>
            <a:pPr lvl="1"/>
            <a:r>
              <a:rPr lang="en-US" dirty="0"/>
              <a:t>After opening electrode pouch</a:t>
            </a:r>
          </a:p>
          <a:p>
            <a:pPr lvl="2"/>
            <a:r>
              <a:rPr lang="en-US" dirty="0"/>
              <a:t>Seal by folding over the end of it</a:t>
            </a:r>
          </a:p>
          <a:p>
            <a:pPr lvl="2"/>
            <a:r>
              <a:rPr lang="en-US" dirty="0"/>
              <a:t>Place pouch in a zip-lock plastic bag to preserve moisture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3030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Bipolar Leads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Each bipolar lead uses two limb electrodes to record electrical activity of the heart</a:t>
            </a:r>
          </a:p>
          <a:p>
            <a:pPr lvl="1"/>
            <a:r>
              <a:rPr lang="en-US" dirty="0"/>
              <a:t>Lead I: Records electrical current between right arm and left arm</a:t>
            </a:r>
          </a:p>
          <a:p>
            <a:pPr lvl="1"/>
            <a:r>
              <a:rPr lang="en-US" dirty="0"/>
              <a:t>Lead II: Records electrical current between right arm and left leg</a:t>
            </a:r>
          </a:p>
          <a:p>
            <a:pPr lvl="1"/>
            <a:r>
              <a:rPr lang="en-US" dirty="0"/>
              <a:t>Lead III: Records electrical current between left arm and left leg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4079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Bipolar Leads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Lead II shows heart’s rhythm more clearly than other leads</a:t>
            </a:r>
          </a:p>
          <a:p>
            <a:pPr lvl="1"/>
            <a:r>
              <a:rPr lang="en-US" dirty="0"/>
              <a:t>Rhythm strip: Longer recording (12 inches) of lead II; often requested by provider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5665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Augmented Leads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aVR (augmented voltage—right arm)</a:t>
            </a:r>
          </a:p>
          <a:p>
            <a:pPr lvl="1"/>
            <a:r>
              <a:rPr lang="en-US" dirty="0"/>
              <a:t>Records electrical current traveling between right arm electrode and a central point between left arm and left leg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3038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Augmented Leads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aVL (augmented voltage—left arm)</a:t>
            </a:r>
          </a:p>
          <a:p>
            <a:pPr lvl="1"/>
            <a:r>
              <a:rPr lang="en-US" dirty="0"/>
              <a:t>Records electrical current traveling between</a:t>
            </a:r>
          </a:p>
          <a:p>
            <a:pPr lvl="2"/>
            <a:r>
              <a:rPr lang="en-US" dirty="0"/>
              <a:t>Left arm electrode and a central point between right arm and left leg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501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Augmented Leads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aVF (augmented voltage: left leg or foot)</a:t>
            </a:r>
          </a:p>
          <a:p>
            <a:pPr lvl="1"/>
            <a:r>
              <a:rPr lang="en-US" dirty="0"/>
              <a:t>Records electrical current traveling between left leg electrode and a central point between right arm and left arm</a:t>
            </a:r>
          </a:p>
          <a:p>
            <a:pPr lvl="0"/>
            <a:r>
              <a:rPr lang="en-US" dirty="0"/>
              <a:t>Leads I, II, III, aVR, aVL, and aVF</a:t>
            </a:r>
          </a:p>
          <a:p>
            <a:pPr lvl="1"/>
            <a:r>
              <a:rPr lang="en-US" dirty="0"/>
              <a:t>Provides electrical photograph of heart’s activity from side to side and from top to bottom of heart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646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Chest Leads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V1, V2, V3, V4, V5, and V6</a:t>
            </a:r>
          </a:p>
          <a:p>
            <a:pPr lvl="1"/>
            <a:r>
              <a:rPr lang="en-US" dirty="0"/>
              <a:t>Record heart’s voltage from front to back of heart from a central point “inside” the heart to a point on the chest wall where each chest electrode is placed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82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Chest Leads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Leads must be properly located to ensure an accurate and reliable recording</a:t>
            </a:r>
          </a:p>
          <a:p>
            <a:pPr lvl="1"/>
            <a:r>
              <a:rPr lang="en-US" dirty="0"/>
              <a:t>Example: If V1 and V2 are placed in third (instead of fourth) intercostal space, changes can occur to P and T waves that falsely indicate heart disease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7687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Chest Leads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When first learning to locate electrode sites, helps to mark location of chest with a felt-tipped pen</a:t>
            </a:r>
          </a:p>
          <a:p>
            <a:r>
              <a:rPr lang="en-US" dirty="0"/>
              <a:t>Normally ECG is recorded with paper moving at a speed of 25 mm/second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49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Electrocardiography</a:t>
            </a:r>
            <a:br>
              <a:rPr lang="en-US" dirty="0"/>
            </a:br>
            <a:r>
              <a:rPr lang="en-US" sz="1600" dirty="0"/>
              <a:t>(Slide 2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013700" cy="4454525"/>
          </a:xfrm>
        </p:spPr>
        <p:txBody>
          <a:bodyPr/>
          <a:lstStyle/>
          <a:p>
            <a:pPr lvl="0"/>
            <a:r>
              <a:rPr lang="en-US" dirty="0"/>
              <a:t>Purposes of electrocardiography</a:t>
            </a:r>
          </a:p>
          <a:p>
            <a:pPr lvl="1"/>
            <a:r>
              <a:rPr lang="en-US" dirty="0"/>
              <a:t>Evaluate the following symptoms</a:t>
            </a:r>
          </a:p>
          <a:p>
            <a:pPr lvl="2"/>
            <a:r>
              <a:rPr lang="en-US" dirty="0"/>
              <a:t>Chest pain</a:t>
            </a:r>
          </a:p>
          <a:p>
            <a:pPr lvl="2"/>
            <a:r>
              <a:rPr lang="en-US" dirty="0"/>
              <a:t>Shortness of breath</a:t>
            </a:r>
          </a:p>
          <a:p>
            <a:pPr lvl="2"/>
            <a:r>
              <a:rPr lang="en-US" dirty="0"/>
              <a:t>Dizziness</a:t>
            </a:r>
          </a:p>
          <a:p>
            <a:pPr lvl="2"/>
            <a:r>
              <a:rPr lang="en-US" dirty="0"/>
              <a:t>Heart palpitations</a:t>
            </a:r>
          </a:p>
          <a:p>
            <a:pPr lvl="1"/>
            <a:r>
              <a:rPr lang="en-US" dirty="0"/>
              <a:t>Detect abnormality in heart rate or rhythm (dysrhythmia)</a:t>
            </a:r>
          </a:p>
          <a:p>
            <a:pPr lvl="1"/>
            <a:r>
              <a:rPr lang="en-US" dirty="0"/>
              <a:t>Detect presence of impaired blood flow to heart muscle (cardiac ischemia)</a:t>
            </a:r>
          </a:p>
          <a:p>
            <a:pPr lvl="1"/>
            <a:r>
              <a:rPr lang="en-US" dirty="0"/>
              <a:t>Help diagnose damage to heart caused by myocardial infarction</a:t>
            </a:r>
          </a:p>
          <a:p>
            <a:pPr lvl="1"/>
            <a:r>
              <a:rPr lang="en-US" dirty="0"/>
              <a:t>Determine the presence of hypertrophy of the heart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914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Chest Leads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102600" cy="4454525"/>
          </a:xfrm>
        </p:spPr>
        <p:txBody>
          <a:bodyPr/>
          <a:lstStyle/>
          <a:p>
            <a:pPr lvl="0"/>
            <a:r>
              <a:rPr lang="en-US" dirty="0"/>
              <a:t>Recommended positions for ECG chest electrodes</a:t>
            </a:r>
          </a:p>
          <a:p>
            <a:pPr lvl="1"/>
            <a:r>
              <a:rPr lang="en-US" dirty="0"/>
              <a:t>V1, fourth intercostal space at right margin of sternum</a:t>
            </a:r>
          </a:p>
          <a:p>
            <a:pPr lvl="1"/>
            <a:r>
              <a:rPr lang="en-US" dirty="0"/>
              <a:t>V2, fourth intercostal space at left margin of sternum</a:t>
            </a:r>
          </a:p>
          <a:p>
            <a:pPr lvl="1"/>
            <a:r>
              <a:rPr lang="en-US" dirty="0"/>
              <a:t>V3, midway between positions 2 and 4</a:t>
            </a:r>
          </a:p>
          <a:p>
            <a:pPr lvl="1"/>
            <a:r>
              <a:rPr lang="en-US" dirty="0"/>
              <a:t>V4, fifth intercostal space at junction of left midclavicular line</a:t>
            </a:r>
          </a:p>
          <a:p>
            <a:pPr lvl="1"/>
            <a:r>
              <a:rPr lang="en-US" dirty="0"/>
              <a:t>V5, at horizontal level of position 4 at left anterior axillary line</a:t>
            </a:r>
          </a:p>
          <a:p>
            <a:pPr lvl="1"/>
            <a:r>
              <a:rPr lang="en-US" dirty="0"/>
              <a:t>V6, at horizontal level of position 4 at left midaxillary line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077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Preparation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Minimal preparation required for an ECG</a:t>
            </a:r>
          </a:p>
          <a:p>
            <a:pPr lvl="0"/>
            <a:r>
              <a:rPr lang="en-US" dirty="0"/>
              <a:t>Purpose: Facilitate placement of electrodes</a:t>
            </a:r>
          </a:p>
          <a:p>
            <a:r>
              <a:rPr lang="en-US" dirty="0"/>
              <a:t>Ensure good adhesion of the electrodes to skin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1678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Preparation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Instruct patient in the following</a:t>
            </a:r>
          </a:p>
          <a:p>
            <a:pPr lvl="1"/>
            <a:r>
              <a:rPr lang="en-US" dirty="0"/>
              <a:t>Do not apply body lotion, oil, or power on day of test</a:t>
            </a:r>
          </a:p>
          <a:p>
            <a:pPr lvl="2"/>
            <a:r>
              <a:rPr lang="en-US" dirty="0"/>
              <a:t>May make it more difficult to apply electrodes</a:t>
            </a:r>
          </a:p>
          <a:p>
            <a:pPr lvl="1"/>
            <a:r>
              <a:rPr lang="en-US" dirty="0"/>
              <a:t>Wear comfortable clothing</a:t>
            </a:r>
          </a:p>
          <a:p>
            <a:pPr lvl="1"/>
            <a:r>
              <a:rPr lang="en-US" dirty="0"/>
              <a:t>Wear a shirt or blouse that can easily be removed</a:t>
            </a:r>
          </a:p>
          <a:p>
            <a:r>
              <a:rPr lang="en-US" dirty="0"/>
              <a:t>Women should not wear full-length hosiery (e.g., pantyhose or tights)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867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Maintenance of the Electrocardiograph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Casing</a:t>
            </a:r>
          </a:p>
          <a:p>
            <a:pPr lvl="1"/>
            <a:r>
              <a:rPr lang="en-US" dirty="0"/>
              <a:t>Clean frequently </a:t>
            </a:r>
          </a:p>
          <a:p>
            <a:pPr lvl="2"/>
            <a:r>
              <a:rPr lang="en-US" dirty="0"/>
              <a:t>Use a soft cloth slightly dampened with a mild detergent to remove dust and dirt</a:t>
            </a:r>
          </a:p>
          <a:p>
            <a:pPr lvl="2"/>
            <a:r>
              <a:rPr lang="en-US" dirty="0"/>
              <a:t>Do not use solvents or abrasives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can damage finish of casing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384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Maintenance of the Electrocardiograph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cable, lead wires, and power cord</a:t>
            </a:r>
          </a:p>
          <a:p>
            <a:pPr lvl="1"/>
            <a:r>
              <a:rPr lang="en-US" dirty="0"/>
              <a:t>Clean periodically with a cloth moistened with a disinfectant</a:t>
            </a:r>
          </a:p>
          <a:p>
            <a:pPr lvl="0"/>
            <a:r>
              <a:rPr lang="en-US" dirty="0"/>
              <a:t>Never immerse cables in cleaning solution</a:t>
            </a:r>
          </a:p>
          <a:p>
            <a:pPr lvl="1"/>
            <a:r>
              <a:rPr lang="en-US" dirty="0"/>
              <a:t>Could damage them</a:t>
            </a:r>
          </a:p>
          <a:p>
            <a:pPr lvl="0"/>
            <a:r>
              <a:rPr lang="en-US" dirty="0"/>
              <a:t>Inspect cables frequently for cracks or fraying</a:t>
            </a:r>
          </a:p>
          <a:p>
            <a:pPr lvl="1"/>
            <a:r>
              <a:rPr lang="en-US" dirty="0"/>
              <a:t>Replace if needed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067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Maintenance of the Electrocardiograph 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Check metal tip of each lead wire for adhesive/electrolyte gel residue </a:t>
            </a:r>
          </a:p>
          <a:p>
            <a:pPr lvl="1"/>
            <a:r>
              <a:rPr lang="en-US" dirty="0"/>
              <a:t>Can interfere with transmission of a good ECG signal </a:t>
            </a:r>
          </a:p>
          <a:p>
            <a:pPr lvl="1"/>
            <a:r>
              <a:rPr lang="en-US" dirty="0"/>
              <a:t>Remove residue with alcohol wipe using pressure and friction</a:t>
            </a:r>
          </a:p>
          <a:p>
            <a:pPr lvl="0"/>
            <a:r>
              <a:rPr lang="en-US" dirty="0"/>
              <a:t>Reusable alligator clips: Clean thoroughly with alcohol wipe after patient use</a:t>
            </a:r>
          </a:p>
          <a:p>
            <a:r>
              <a:rPr lang="en-US" dirty="0"/>
              <a:t>Should fit snugly on metal tip of each lead wire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010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sz="2800" dirty="0"/>
              <a:t>Learning Objectives</a:t>
            </a:r>
            <a:br>
              <a:rPr lang="en-US" sz="2800" dirty="0"/>
            </a:br>
            <a:r>
              <a:rPr lang="en-US" sz="2800" dirty="0"/>
              <a:t>Lesson 27.2: Taking an Electrocardiogram, Holter Monitor Electrocardiography, and Cardiac Dysrhythmias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53832"/>
            <a:ext cx="7772400" cy="4454525"/>
          </a:xfrm>
        </p:spPr>
        <p:txBody>
          <a:bodyPr/>
          <a:lstStyle/>
          <a:p>
            <a:pPr marL="457200">
              <a:buFont typeface="+mj-lt"/>
              <a:buAutoNum type="arabicPeriod" startAt="6"/>
            </a:pPr>
            <a:r>
              <a:rPr lang="en-US" dirty="0"/>
              <a:t>Describe the function served by each of the following:</a:t>
            </a:r>
          </a:p>
          <a:p>
            <a:pPr marL="793750" lvl="1"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Three-channel recording</a:t>
            </a:r>
          </a:p>
          <a:p>
            <a:pPr marL="793750" lvl="1"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Interpretive electrocardiography</a:t>
            </a:r>
          </a:p>
          <a:p>
            <a:pPr marL="793750" lvl="1"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Electronic health record connectivity</a:t>
            </a:r>
          </a:p>
          <a:p>
            <a:pPr marL="793750" lvl="1"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Teletransmission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9855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7"/>
            </a:pPr>
            <a:r>
              <a:rPr lang="en-US" dirty="0"/>
              <a:t>Identify each of the following types of artifact, and state its causes:</a:t>
            </a:r>
          </a:p>
          <a:p>
            <a:pPr marL="793750" lvl="1"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Muscle</a:t>
            </a:r>
          </a:p>
          <a:p>
            <a:pPr marL="793750" lvl="1"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Wandering baseline</a:t>
            </a:r>
          </a:p>
          <a:p>
            <a:pPr marL="793750" lvl="1"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60-cycle interference</a:t>
            </a:r>
          </a:p>
          <a:p>
            <a:pPr marL="793750" lvl="1"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Interrupted baseline</a:t>
            </a:r>
          </a:p>
          <a:p>
            <a:pPr marL="457200">
              <a:buFont typeface="+mj-lt"/>
              <a:buAutoNum type="arabicPeriod" startAt="8"/>
            </a:pPr>
            <a:r>
              <a:rPr lang="en-US" dirty="0"/>
              <a:t>List the reasons for applying a Holter monitor.</a:t>
            </a:r>
          </a:p>
          <a:p>
            <a:pPr marL="457200">
              <a:buFont typeface="+mj-lt"/>
              <a:buAutoNum type="arabicPeriod" startAt="8"/>
            </a:pPr>
            <a:r>
              <a:rPr lang="en-US" dirty="0"/>
              <a:t>List the three categories of cardiac dysrhythmias.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dirty="0"/>
              <a:t>State examples of cardiac dysrhythmias.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sz="2800" dirty="0"/>
              <a:t>Learning Objectives</a:t>
            </a:r>
            <a:br>
              <a:rPr lang="en-US" sz="2800" dirty="0"/>
            </a:br>
            <a:r>
              <a:rPr lang="en-US" sz="2800" dirty="0"/>
              <a:t>Lesson 27.2: Taking an Electrocardiogram, Holter Monitor Electrocardiography, and Cardiac Dysrhythmias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</p:spTree>
    <p:extLst>
      <p:ext uri="{BB962C8B-B14F-4D97-AF65-F5344CB8AC3E}">
        <p14:creationId xmlns:p14="http://schemas.microsoft.com/office/powerpoint/2010/main" val="14192147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Three-Channel Recording Capability </a:t>
            </a: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Records electrical activity of three leads simultaneously </a:t>
            </a:r>
          </a:p>
          <a:p>
            <a:pPr lvl="1"/>
            <a:r>
              <a:rPr lang="en-US" dirty="0"/>
              <a:t>Single-channel records only one lead at a time</a:t>
            </a:r>
          </a:p>
          <a:p>
            <a:pPr lvl="0"/>
            <a:r>
              <a:rPr lang="en-US" dirty="0"/>
              <a:t>Advantage: ECG can be run in less time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0541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Three-Channel Recording Capability </a:t>
            </a: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Leads recorded simultaneously</a:t>
            </a:r>
          </a:p>
          <a:p>
            <a:pPr lvl="1"/>
            <a:r>
              <a:rPr lang="en-US" dirty="0"/>
              <a:t>I, II, III</a:t>
            </a:r>
          </a:p>
          <a:p>
            <a:pPr lvl="1"/>
            <a:r>
              <a:rPr lang="en-US" dirty="0"/>
              <a:t>aVR, aVL, aVF</a:t>
            </a:r>
          </a:p>
          <a:p>
            <a:pPr lvl="1"/>
            <a:r>
              <a:rPr lang="en-US" dirty="0"/>
              <a:t>V1, V2, V3</a:t>
            </a:r>
          </a:p>
          <a:p>
            <a:pPr lvl="1"/>
            <a:r>
              <a:rPr lang="en-US" dirty="0"/>
              <a:t>V4, V5, V6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791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Electrocardiography</a:t>
            </a:r>
            <a:br>
              <a:rPr lang="en-US" dirty="0"/>
            </a:br>
            <a:r>
              <a:rPr lang="en-US" sz="1600" dirty="0"/>
              <a:t>(Slide 3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Purposes of electrocardiography</a:t>
            </a:r>
          </a:p>
          <a:p>
            <a:pPr lvl="1"/>
            <a:r>
              <a:rPr lang="en-US" dirty="0"/>
              <a:t>Detect myocarditis or pericarditis</a:t>
            </a:r>
          </a:p>
          <a:p>
            <a:pPr lvl="1"/>
            <a:r>
              <a:rPr lang="en-US" dirty="0"/>
              <a:t>Assess the effect on the heart of digitalis or other cardiac drugs</a:t>
            </a:r>
          </a:p>
          <a:p>
            <a:pPr lvl="1"/>
            <a:r>
              <a:rPr lang="en-US" dirty="0"/>
              <a:t>Determine the presence of electrolyte disturbances</a:t>
            </a:r>
          </a:p>
          <a:p>
            <a:pPr lvl="1"/>
            <a:r>
              <a:rPr lang="en-US" dirty="0"/>
              <a:t>Assess the progress of rheumatic fever</a:t>
            </a:r>
          </a:p>
          <a:p>
            <a:pPr lvl="1"/>
            <a:r>
              <a:rPr lang="en-US" dirty="0"/>
              <a:t>Detect congenital heart defects</a:t>
            </a:r>
          </a:p>
          <a:p>
            <a:pPr lvl="1"/>
            <a:r>
              <a:rPr lang="en-US" dirty="0"/>
              <a:t>Performed before surgery to assess cardiac risk during surgery</a:t>
            </a:r>
          </a:p>
          <a:p>
            <a:pPr lvl="1"/>
            <a:r>
              <a:rPr lang="en-US" dirty="0"/>
              <a:t>As part of a complete physical examination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7750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Three-Channel Recording Capability </a:t>
            </a: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Electrocardiograph automatically labels each lead with its appropriate abbreviation</a:t>
            </a:r>
          </a:p>
          <a:p>
            <a:pPr lvl="0"/>
            <a:r>
              <a:rPr lang="en-US" dirty="0"/>
              <a:t>Requires three-channel recording paper (8½ by 11 inch)</a:t>
            </a:r>
          </a:p>
          <a:p>
            <a:pPr lvl="1"/>
            <a:r>
              <a:rPr lang="en-US" dirty="0"/>
              <a:t>Printout fits easily into a paper-based medical record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8988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Three-Channel Recording Capability </a:t>
            </a: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have copy capability</a:t>
            </a:r>
          </a:p>
          <a:p>
            <a:pPr lvl="1"/>
            <a:r>
              <a:rPr lang="en-US" dirty="0"/>
              <a:t>Quickly produces duplicate copy of an ECG just recorded</a:t>
            </a:r>
          </a:p>
          <a:p>
            <a:pPr lvl="0"/>
            <a:r>
              <a:rPr lang="en-US" dirty="0"/>
              <a:t>Some have memory storage</a:t>
            </a:r>
          </a:p>
          <a:p>
            <a:pPr lvl="1"/>
            <a:r>
              <a:rPr lang="en-US" dirty="0"/>
              <a:t>Specific number of ECGs can be stored for later retrieval</a:t>
            </a:r>
          </a:p>
          <a:p>
            <a:pPr lvl="1"/>
            <a:r>
              <a:rPr lang="en-US" dirty="0"/>
              <a:t>Misplaced ECG can be retrieved and printed out again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2568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Interpretive Electrocardiograph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Built-in computer program</a:t>
            </a:r>
          </a:p>
          <a:p>
            <a:pPr lvl="1"/>
            <a:r>
              <a:rPr lang="en-US" dirty="0"/>
              <a:t>Analyzes recording as it is being run</a:t>
            </a:r>
          </a:p>
          <a:p>
            <a:pPr lvl="0"/>
            <a:r>
              <a:rPr lang="en-US" dirty="0"/>
              <a:t>Provides immediate information on heart’s activity</a:t>
            </a:r>
          </a:p>
          <a:p>
            <a:pPr lvl="1"/>
            <a:r>
              <a:rPr lang="en-US" dirty="0"/>
              <a:t>Leads to earlier diagnosis and treatment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4488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Interpretive Electrocardiograph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data must be entered into electrocardiograph before running</a:t>
            </a:r>
          </a:p>
          <a:p>
            <a:pPr lvl="1"/>
            <a:r>
              <a:rPr lang="en-US" dirty="0"/>
              <a:t>Patient age</a:t>
            </a:r>
          </a:p>
          <a:p>
            <a:pPr lvl="1"/>
            <a:r>
              <a:rPr lang="en-US" dirty="0"/>
              <a:t>Sex</a:t>
            </a:r>
          </a:p>
          <a:p>
            <a:pPr lvl="1"/>
            <a:r>
              <a:rPr lang="en-US" dirty="0"/>
              <a:t>Height</a:t>
            </a:r>
          </a:p>
          <a:p>
            <a:pPr lvl="1"/>
            <a:r>
              <a:rPr lang="en-US" dirty="0"/>
              <a:t>Weight</a:t>
            </a:r>
          </a:p>
          <a:p>
            <a:pPr lvl="1"/>
            <a:r>
              <a:rPr lang="en-US" dirty="0"/>
              <a:t>Medications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943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Interpretive Electrocardiograph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data and analysis are printed at top of recording</a:t>
            </a:r>
          </a:p>
          <a:p>
            <a:pPr lvl="1"/>
            <a:r>
              <a:rPr lang="en-US" dirty="0"/>
              <a:t>Along with reason for interpretation</a:t>
            </a:r>
          </a:p>
          <a:p>
            <a:pPr lvl="0"/>
            <a:r>
              <a:rPr lang="en-US" dirty="0"/>
              <a:t>Results reviewed and interpreted further by provider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4906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EHR Connectivity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Allows electrocardiograph to be linked with office computer</a:t>
            </a:r>
          </a:p>
          <a:p>
            <a:pPr lvl="1"/>
            <a:r>
              <a:rPr lang="en-US" dirty="0"/>
              <a:t>Either wirelessly or through a USB port</a:t>
            </a:r>
          </a:p>
          <a:p>
            <a:pPr lvl="0"/>
            <a:r>
              <a:rPr lang="en-US" dirty="0"/>
              <a:t>Digital image of ECG sent to computer</a:t>
            </a:r>
          </a:p>
          <a:p>
            <a:pPr lvl="1"/>
            <a:r>
              <a:rPr lang="en-US" dirty="0"/>
              <a:t>Displayed on screen of computer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771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EHR Connectivity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Software also analyzes ECG </a:t>
            </a:r>
          </a:p>
          <a:p>
            <a:pPr lvl="1"/>
            <a:r>
              <a:rPr lang="en-US" dirty="0"/>
              <a:t>Displays this information on screen</a:t>
            </a:r>
          </a:p>
          <a:p>
            <a:pPr lvl="2"/>
            <a:r>
              <a:rPr lang="en-US" dirty="0"/>
              <a:t>Along with reason for each interpretation</a:t>
            </a:r>
          </a:p>
          <a:p>
            <a:pPr lvl="0"/>
            <a:r>
              <a:rPr lang="en-US" dirty="0"/>
              <a:t>Copy of ECG can be printed out (if needed)</a:t>
            </a:r>
          </a:p>
          <a:p>
            <a:pPr lvl="0"/>
            <a:r>
              <a:rPr lang="en-US" dirty="0"/>
              <a:t>ECG report is reviewed and interpreted further by the provider </a:t>
            </a:r>
          </a:p>
          <a:p>
            <a:pPr lvl="0"/>
            <a:r>
              <a:rPr lang="en-US" dirty="0"/>
              <a:t>ECG stored electronically in patient’s EMR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9596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Teletransmission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Transmits recording electronically over phone line to ECG data interpretation site</a:t>
            </a:r>
          </a:p>
          <a:p>
            <a:pPr lvl="0"/>
            <a:r>
              <a:rPr lang="en-US" dirty="0"/>
              <a:t>Recording interpreted by cardiologist </a:t>
            </a:r>
          </a:p>
          <a:p>
            <a:pPr lvl="1"/>
            <a:r>
              <a:rPr lang="en-US" dirty="0"/>
              <a:t>Along with computer analysis</a:t>
            </a:r>
          </a:p>
          <a:p>
            <a:pPr lvl="0"/>
            <a:r>
              <a:rPr lang="en-US" dirty="0"/>
              <a:t>Interpretation and ECG recording</a:t>
            </a:r>
          </a:p>
          <a:p>
            <a:pPr lvl="1"/>
            <a:r>
              <a:rPr lang="en-US" dirty="0"/>
              <a:t>Electronically transmitted to sending office on the same day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382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Artifacts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Important to produce a clear and concise ECG</a:t>
            </a:r>
          </a:p>
          <a:p>
            <a:pPr lvl="1"/>
            <a:r>
              <a:rPr lang="en-US" dirty="0"/>
              <a:t>Can be easily read and interpreted by computer and provider</a:t>
            </a:r>
          </a:p>
          <a:p>
            <a:pPr lvl="0"/>
            <a:r>
              <a:rPr lang="en-US" dirty="0"/>
              <a:t>Occasionally artifacts appear in recording</a:t>
            </a:r>
          </a:p>
          <a:p>
            <a:pPr lvl="1"/>
            <a:r>
              <a:rPr lang="en-US" dirty="0"/>
              <a:t>Artifact: Additional electrical activity picked up by electrocardiograph</a:t>
            </a:r>
          </a:p>
          <a:p>
            <a:pPr lvl="2"/>
            <a:r>
              <a:rPr lang="en-US" dirty="0"/>
              <a:t>Interferes with normal appearance of ECG cycles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240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Artifacts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Affects quality of recording</a:t>
            </a:r>
          </a:p>
          <a:p>
            <a:pPr lvl="1"/>
            <a:r>
              <a:rPr lang="en-US" dirty="0"/>
              <a:t>Makes it difficult to manually measure ECG cycles</a:t>
            </a:r>
          </a:p>
          <a:p>
            <a:pPr lvl="0"/>
            <a:r>
              <a:rPr lang="en-US" dirty="0"/>
              <a:t>May cause a false-positive on ECGs analyzed by a computer</a:t>
            </a:r>
          </a:p>
          <a:p>
            <a:r>
              <a:rPr lang="en-US" dirty="0"/>
              <a:t>Artifacts must be identified and corrected by the MA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370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Electrocardiography</a:t>
            </a:r>
            <a:br>
              <a:rPr lang="en-US" dirty="0"/>
            </a:br>
            <a:r>
              <a:rPr lang="en-US" sz="1600" dirty="0"/>
              <a:t>(Slide 4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ECG cannot detect all cardiovascular disorders</a:t>
            </a:r>
          </a:p>
          <a:p>
            <a:pPr lvl="1"/>
            <a:r>
              <a:rPr lang="en-US" dirty="0"/>
              <a:t>Cannot always detect impending heart disease (e.g., MI)</a:t>
            </a:r>
          </a:p>
          <a:p>
            <a:pPr lvl="0"/>
            <a:r>
              <a:rPr lang="en-US" dirty="0"/>
              <a:t>ECG is taken with patient in a resting state</a:t>
            </a:r>
          </a:p>
          <a:p>
            <a:pPr lvl="1"/>
            <a:r>
              <a:rPr lang="en-US" dirty="0"/>
              <a:t>Only records 10 seconds of the heart’s activity</a:t>
            </a:r>
          </a:p>
          <a:p>
            <a:pPr lvl="2"/>
            <a:r>
              <a:rPr lang="en-US" dirty="0"/>
              <a:t>If patient has an intermittent dysrhythmia, may not occur during this brief time</a:t>
            </a:r>
          </a:p>
          <a:p>
            <a:pPr lvl="1"/>
            <a:r>
              <a:rPr lang="en-US" dirty="0"/>
              <a:t>Patient with angina pectoris</a:t>
            </a:r>
          </a:p>
          <a:p>
            <a:pPr lvl="2"/>
            <a:r>
              <a:rPr lang="en-US" dirty="0"/>
              <a:t>Does not usually have symptoms in a resting state; ECG may appear normal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4628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Artifacts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common artifacts</a:t>
            </a:r>
          </a:p>
          <a:p>
            <a:pPr lvl="1"/>
            <a:r>
              <a:rPr lang="en-US" dirty="0"/>
              <a:t>Muscle</a:t>
            </a:r>
          </a:p>
          <a:p>
            <a:pPr lvl="1"/>
            <a:r>
              <a:rPr lang="en-US" dirty="0"/>
              <a:t>Wandering baseline</a:t>
            </a:r>
          </a:p>
          <a:p>
            <a:pPr lvl="1"/>
            <a:r>
              <a:rPr lang="en-US" dirty="0"/>
              <a:t>60-cycle interference (AC artifact)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3165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Artifacts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unable to correct artifacts, machine may be broken</a:t>
            </a:r>
          </a:p>
          <a:p>
            <a:pPr lvl="1"/>
            <a:r>
              <a:rPr lang="en-US" dirty="0"/>
              <a:t>Contact service technician with the following information</a:t>
            </a:r>
          </a:p>
          <a:p>
            <a:pPr lvl="2"/>
            <a:r>
              <a:rPr lang="en-US" dirty="0"/>
              <a:t>What has already been done to locate and correct the problem</a:t>
            </a:r>
          </a:p>
          <a:p>
            <a:pPr lvl="2"/>
            <a:r>
              <a:rPr lang="en-US" dirty="0"/>
              <a:t>Leads in which artifact occurs</a:t>
            </a:r>
          </a:p>
          <a:p>
            <a:pPr lvl="2"/>
            <a:r>
              <a:rPr lang="en-US" dirty="0"/>
              <a:t>Sample of the artifact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3163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Artifact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Characterized by fuzzy, irregular baseline</a:t>
            </a:r>
          </a:p>
          <a:p>
            <a:pPr lvl="0"/>
            <a:r>
              <a:rPr lang="en-US" dirty="0"/>
              <a:t>Due to:</a:t>
            </a:r>
          </a:p>
          <a:p>
            <a:pPr lvl="1"/>
            <a:r>
              <a:rPr lang="en-US" dirty="0"/>
              <a:t>Involuntary muscle movement (somatic tremor)</a:t>
            </a:r>
          </a:p>
          <a:p>
            <a:pPr lvl="1"/>
            <a:r>
              <a:rPr lang="en-US" dirty="0"/>
              <a:t>Voluntary muscle movement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6442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Artifact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apprehensive patient</a:t>
            </a:r>
          </a:p>
          <a:p>
            <a:pPr lvl="1"/>
            <a:r>
              <a:rPr lang="en-US" dirty="0"/>
              <a:t>To correct: Reduce apprehension</a:t>
            </a:r>
          </a:p>
          <a:p>
            <a:pPr lvl="2"/>
            <a:r>
              <a:rPr lang="en-US" dirty="0"/>
              <a:t>Relaxes muscles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explain the procedure; reassure patient that ECG is painless</a:t>
            </a:r>
          </a:p>
          <a:p>
            <a:pPr lvl="0"/>
            <a:r>
              <a:rPr lang="en-US" dirty="0"/>
              <a:t>Caused by patient discomfort</a:t>
            </a:r>
          </a:p>
          <a:p>
            <a:pPr lvl="1"/>
            <a:r>
              <a:rPr lang="en-US" dirty="0"/>
              <a:t>To correct: Make patient more comfortable</a:t>
            </a:r>
          </a:p>
          <a:p>
            <a:pPr lvl="2"/>
            <a:r>
              <a:rPr lang="en-US" dirty="0"/>
              <a:t>Ensure table is wide enough to support patient’s arms and legs; place pillow under patient’s head; ensure room temperature is comfortable to patient (patient has removed clothing and may be cold; can cause shivering)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8313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Artifact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patient movement</a:t>
            </a:r>
          </a:p>
          <a:p>
            <a:pPr lvl="1"/>
            <a:r>
              <a:rPr lang="en-US" dirty="0"/>
              <a:t>To correct: Instruct patient to lie still and not to talk</a:t>
            </a:r>
          </a:p>
          <a:p>
            <a:pPr lvl="0"/>
            <a:r>
              <a:rPr lang="en-US" dirty="0"/>
              <a:t>Caused by physical condition</a:t>
            </a:r>
          </a:p>
          <a:p>
            <a:pPr lvl="1"/>
            <a:r>
              <a:rPr lang="en-US" dirty="0"/>
              <a:t>Nervous system disorder that may prevent relaxation (e.g., Parkinson’s disease)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patient trembles continuously</a:t>
            </a:r>
          </a:p>
          <a:p>
            <a:pPr lvl="1"/>
            <a:r>
              <a:rPr lang="en-US" dirty="0"/>
              <a:t>Difficult to obtain an ECG free of artifacts</a:t>
            </a:r>
          </a:p>
          <a:p>
            <a:pPr lvl="1"/>
            <a:r>
              <a:rPr lang="en-US" dirty="0"/>
              <a:t>To reduce artifacts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have patient put hands under buttocks with palms facing downward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9561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Wandering Baseline Artifact 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loose electrodes</a:t>
            </a:r>
          </a:p>
          <a:p>
            <a:pPr lvl="1"/>
            <a:r>
              <a:rPr lang="en-US" dirty="0"/>
              <a:t>Results in poor transmission of electrical impulse</a:t>
            </a:r>
          </a:p>
          <a:p>
            <a:pPr lvl="1"/>
            <a:r>
              <a:rPr lang="en-US" dirty="0"/>
              <a:t>To correct: Ensure electrodes are attached firmly to patient’s skin</a:t>
            </a:r>
          </a:p>
          <a:p>
            <a:pPr lvl="2"/>
            <a:r>
              <a:rPr lang="en-US" dirty="0"/>
              <a:t>If electrode pulls loose: Reattach with tape; replace with a new electrode</a:t>
            </a:r>
          </a:p>
          <a:p>
            <a:pPr lvl="2"/>
            <a:r>
              <a:rPr lang="en-US" dirty="0"/>
              <a:t>Ensure clips are firmly attached to electrodes</a:t>
            </a:r>
          </a:p>
          <a:p>
            <a:pPr lvl="2"/>
            <a:r>
              <a:rPr lang="en-US" dirty="0"/>
              <a:t>Ensure patient cable is well supported on patient's abdomen or table to prevent pulling of lead wires on electrodes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can cause electrodes to pull away from skin</a:t>
            </a:r>
          </a:p>
          <a:p>
            <a:pPr lvl="2"/>
            <a:r>
              <a:rPr lang="en-US" dirty="0"/>
              <a:t>Do not allow cable to dangle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48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Wandering Baseline Artifact 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dried-out electrolyte on electrode</a:t>
            </a:r>
          </a:p>
          <a:p>
            <a:pPr lvl="1"/>
            <a:r>
              <a:rPr lang="en-US" dirty="0"/>
              <a:t>Prevents good adhesion of electrodes to skin</a:t>
            </a:r>
          </a:p>
          <a:p>
            <a:pPr lvl="1"/>
            <a:r>
              <a:rPr lang="en-US" dirty="0"/>
              <a:t>To correct: Replace it with a new electrode</a:t>
            </a:r>
          </a:p>
          <a:p>
            <a:pPr lvl="2"/>
            <a:r>
              <a:rPr lang="en-US" dirty="0"/>
              <a:t>Check expiration date stamped on electrode pouch (or box) to make sure within their expiration date</a:t>
            </a:r>
          </a:p>
          <a:p>
            <a:pPr lvl="0"/>
            <a:r>
              <a:rPr lang="en-US" dirty="0"/>
              <a:t>Caused by body creams, oils, or lotions on skin at electrode application site</a:t>
            </a:r>
          </a:p>
          <a:p>
            <a:pPr lvl="1"/>
            <a:r>
              <a:rPr lang="en-US" dirty="0"/>
              <a:t>To correct: Remove by rubbing with alcohol using friction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7249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Wandering Baseline Artifact 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excessive movement of the chest wall during respiration</a:t>
            </a:r>
          </a:p>
          <a:p>
            <a:pPr lvl="1"/>
            <a:r>
              <a:rPr lang="en-US" dirty="0"/>
              <a:t>To correct: Encourage patient to relax and breathe more calmly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2447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60-Cycle Interference Artifact</a:t>
            </a:r>
            <a:br>
              <a:rPr lang="en-US" dirty="0"/>
            </a:br>
            <a:r>
              <a:rPr lang="en-US" sz="1600" dirty="0"/>
              <a:t>(Slide 1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Also known as AC artifact</a:t>
            </a:r>
          </a:p>
          <a:p>
            <a:pPr lvl="0"/>
            <a:r>
              <a:rPr lang="en-US" dirty="0"/>
              <a:t>Due to electrical interference</a:t>
            </a:r>
          </a:p>
          <a:p>
            <a:pPr lvl="0"/>
            <a:r>
              <a:rPr lang="en-US" dirty="0"/>
              <a:t>Electric current can leak out from power used by electrical appliances in room</a:t>
            </a:r>
          </a:p>
          <a:p>
            <a:pPr lvl="1"/>
            <a:r>
              <a:rPr lang="en-US" dirty="0"/>
              <a:t>May be picked up by patient and carried into machine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results in a 60-cycle interference artifact</a:t>
            </a:r>
          </a:p>
          <a:p>
            <a:pPr lvl="0"/>
            <a:r>
              <a:rPr lang="en-US" dirty="0"/>
              <a:t>Appearance of 60-cycle interference artifact </a:t>
            </a:r>
          </a:p>
          <a:p>
            <a:pPr lvl="1"/>
            <a:r>
              <a:rPr lang="en-US" dirty="0"/>
              <a:t>Small straight spiked lines that are consistent</a:t>
            </a:r>
          </a:p>
          <a:p>
            <a:pPr lvl="2"/>
            <a:r>
              <a:rPr lang="en-US" dirty="0"/>
              <a:t>Causes baseline to be thick and unreadable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516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60-Cycle Interference Artifact</a:t>
            </a:r>
            <a:br>
              <a:rPr lang="en-US" dirty="0"/>
            </a:br>
            <a:r>
              <a:rPr lang="en-US" sz="1600" dirty="0"/>
              <a:t>(Slide 2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lead wires not following body contour</a:t>
            </a:r>
          </a:p>
          <a:p>
            <a:pPr lvl="1"/>
            <a:r>
              <a:rPr lang="en-US" dirty="0"/>
              <a:t>Dangling lead wires pick up electric current</a:t>
            </a:r>
          </a:p>
          <a:p>
            <a:pPr lvl="1"/>
            <a:r>
              <a:rPr lang="en-US" dirty="0"/>
              <a:t>To correct: Arrange lead wires to follow body contour and to lie flat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421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Electrocardiography</a:t>
            </a:r>
            <a:br>
              <a:rPr lang="en-US" dirty="0"/>
            </a:br>
            <a:r>
              <a:rPr lang="en-US" sz="1600" dirty="0"/>
              <a:t>(Slide 5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obtain a complete assessment of cardiac functioning ECG must be used in combination with:</a:t>
            </a:r>
          </a:p>
          <a:p>
            <a:pPr lvl="1"/>
            <a:r>
              <a:rPr lang="en-US" dirty="0"/>
              <a:t>Patient’s symptoms</a:t>
            </a:r>
          </a:p>
          <a:p>
            <a:pPr lvl="1"/>
            <a:r>
              <a:rPr lang="en-US" dirty="0"/>
              <a:t>Health history</a:t>
            </a:r>
          </a:p>
          <a:p>
            <a:pPr lvl="1"/>
            <a:r>
              <a:rPr lang="en-US" dirty="0"/>
              <a:t>Physical examination</a:t>
            </a:r>
          </a:p>
          <a:p>
            <a:pPr lvl="1"/>
            <a:r>
              <a:rPr lang="en-US" dirty="0"/>
              <a:t>Other diagnostic and laboratory tests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5055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60-Cycle Interference Artifact</a:t>
            </a:r>
            <a:br>
              <a:rPr lang="en-US" dirty="0"/>
            </a:br>
            <a:r>
              <a:rPr lang="en-US" sz="1600" dirty="0"/>
              <a:t>(Slide 3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other electrical equipment in room  leaking electric current</a:t>
            </a:r>
          </a:p>
          <a:p>
            <a:pPr lvl="1"/>
            <a:r>
              <a:rPr lang="en-US" dirty="0"/>
              <a:t>To correct: Unplug nearby electrical equipment (lamps, autoclave, electrically powered examining table)</a:t>
            </a:r>
          </a:p>
          <a:p>
            <a:pPr lvl="0"/>
            <a:r>
              <a:rPr lang="en-US" dirty="0"/>
              <a:t>Caused by wiring in walls, ceiling, floors</a:t>
            </a:r>
          </a:p>
          <a:p>
            <a:pPr lvl="1"/>
            <a:r>
              <a:rPr lang="en-US" dirty="0"/>
              <a:t>To correct: Move patient table away from walls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41287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60-Cycle Interference Artifact</a:t>
            </a:r>
            <a:br>
              <a:rPr lang="en-US" dirty="0"/>
            </a:br>
            <a:r>
              <a:rPr lang="en-US" sz="1600" dirty="0"/>
              <a:t>(Slide 4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improper grounding of the electrocardiograph</a:t>
            </a:r>
          </a:p>
          <a:p>
            <a:pPr lvl="1"/>
            <a:r>
              <a:rPr lang="en-US" dirty="0"/>
              <a:t>Machine is automatically grounded when plugged in (by three-prong plug)</a:t>
            </a:r>
          </a:p>
          <a:p>
            <a:pPr lvl="1"/>
            <a:r>
              <a:rPr lang="en-US" dirty="0"/>
              <a:t>Check plug to make sure prongs are not loose or damaged</a:t>
            </a:r>
          </a:p>
          <a:p>
            <a:pPr lvl="1"/>
            <a:r>
              <a:rPr lang="en-US" dirty="0"/>
              <a:t>Ensure plug is securely in wall outlet</a:t>
            </a:r>
          </a:p>
          <a:p>
            <a:pPr lvl="1"/>
            <a:r>
              <a:rPr lang="en-US" dirty="0"/>
              <a:t>RL electrode picks up electric current from patient and carries it into machine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/>
              <a:t>electric current is then carried away by grounding system of machine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6317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Interrupted Baseline Artifact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Caused by metal tip of lead wire becoming detached from alligator clip</a:t>
            </a:r>
          </a:p>
          <a:p>
            <a:pPr lvl="1"/>
            <a:r>
              <a:rPr lang="en-US" dirty="0"/>
              <a:t>To correct: Reattach lead to alligator clip</a:t>
            </a:r>
          </a:p>
          <a:p>
            <a:pPr lvl="0"/>
            <a:r>
              <a:rPr lang="en-US" dirty="0"/>
              <a:t>Caused by frayed or broken patient cable</a:t>
            </a:r>
          </a:p>
          <a:p>
            <a:pPr lvl="1"/>
            <a:r>
              <a:rPr lang="en-US" dirty="0"/>
              <a:t>To correct: Replace patient cable</a:t>
            </a:r>
          </a:p>
          <a:p>
            <a:pPr lvl="0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8458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Holter Monitor Electrocardiography </a:t>
            </a: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Portable ambulatory monitoring system</a:t>
            </a:r>
          </a:p>
          <a:p>
            <a:pPr lvl="0"/>
            <a:r>
              <a:rPr lang="en-US" dirty="0"/>
              <a:t>Continuously records electrical activity of the heart for 24 hours or more </a:t>
            </a:r>
          </a:p>
          <a:p>
            <a:pPr lvl="0"/>
            <a:r>
              <a:rPr lang="en-US" dirty="0"/>
              <a:t>Also known as ambulatory electrocardiographic monitor (AEM)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348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Holter Monitor Electrocardiography </a:t>
            </a: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Detects cardiac abnormalities that occur while patient is engaged in normal daily routine</a:t>
            </a:r>
          </a:p>
          <a:p>
            <a:pPr lvl="0"/>
            <a:r>
              <a:rPr lang="en-US" dirty="0"/>
              <a:t>Holter system designed so that patient is able to maintain daily activities</a:t>
            </a:r>
          </a:p>
          <a:p>
            <a:pPr lvl="1"/>
            <a:r>
              <a:rPr lang="en-US" dirty="0"/>
              <a:t>Minimal inconveniences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09976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Holter Monitor Electrocardiography </a:t>
            </a: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Similar to a resting 12-lead ECG </a:t>
            </a:r>
          </a:p>
          <a:p>
            <a:pPr lvl="1"/>
            <a:r>
              <a:rPr lang="en-US" dirty="0"/>
              <a:t>Electrical impulses given off by heart are picked up by electrodes </a:t>
            </a:r>
          </a:p>
          <a:p>
            <a:pPr lvl="2"/>
            <a:r>
              <a:rPr lang="en-US" dirty="0"/>
              <a:t>Transmitted through lead wires to a recording device</a:t>
            </a:r>
          </a:p>
          <a:p>
            <a:pPr lvl="1"/>
            <a:r>
              <a:rPr lang="en-US" dirty="0"/>
              <a:t>Different than a resting 12-lead ECG </a:t>
            </a:r>
          </a:p>
          <a:p>
            <a:pPr lvl="2"/>
            <a:r>
              <a:rPr lang="en-US" dirty="0"/>
              <a:t>Only about 10 seconds of heart’s activity are recorded with a 12-lead ECG</a:t>
            </a:r>
          </a:p>
          <a:p>
            <a:r>
              <a:rPr lang="en-US" dirty="0"/>
              <a:t>Holter monitor records heartbeat continuously for an extended period of time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167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Used to diagnose cardiac rate, rhythm, and conduction abnormalities</a:t>
            </a:r>
          </a:p>
          <a:p>
            <a:pPr lvl="0"/>
            <a:r>
              <a:rPr lang="en-US" dirty="0"/>
              <a:t>Most frequently used to:</a:t>
            </a:r>
          </a:p>
          <a:p>
            <a:pPr lvl="1"/>
            <a:r>
              <a:rPr lang="en-US" dirty="0"/>
              <a:t>Assess the rate and rhythm of the heart during daily activities</a:t>
            </a:r>
          </a:p>
          <a:p>
            <a:pPr lvl="1"/>
            <a:r>
              <a:rPr lang="en-US" dirty="0"/>
              <a:t>Evaluate patients with unexplained chest pain, dizziness, or syncope (fainting)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30152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frequently used to:</a:t>
            </a:r>
          </a:p>
          <a:p>
            <a:pPr lvl="1"/>
            <a:r>
              <a:rPr lang="en-US" dirty="0"/>
              <a:t>Discover intermittent cardiac dysrhythmias not picked up on a routine resting 12-lead ECG</a:t>
            </a:r>
          </a:p>
          <a:p>
            <a:pPr lvl="2"/>
            <a:r>
              <a:rPr lang="en-US" dirty="0"/>
              <a:t>Resting ECG: Only records between 40 and 50 heartbeats </a:t>
            </a:r>
          </a:p>
          <a:p>
            <a:pPr lvl="2"/>
            <a:r>
              <a:rPr lang="en-US" dirty="0"/>
              <a:t>Holter monitor: Records approximately 100,000 heartbeats in a 24-hour period</a:t>
            </a:r>
          </a:p>
          <a:p>
            <a:pPr lvl="1"/>
            <a:r>
              <a:rPr lang="en-US" dirty="0"/>
              <a:t>Detect myocardial ischemia</a:t>
            </a:r>
          </a:p>
          <a:p>
            <a:pPr lvl="1"/>
            <a:r>
              <a:rPr lang="en-US" dirty="0"/>
              <a:t>Assess the effectiveness of antidysrhythmic medications </a:t>
            </a:r>
          </a:p>
          <a:p>
            <a:pPr lvl="2"/>
            <a:r>
              <a:rPr lang="en-US" dirty="0"/>
              <a:t>Examples: Digitalis and antianginal medications</a:t>
            </a:r>
          </a:p>
          <a:p>
            <a:pPr lvl="1"/>
            <a:r>
              <a:rPr lang="en-US" dirty="0"/>
              <a:t>Assess the effectiveness of a pacemaker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47565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Holter Monitor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document heart’s activity, use either:</a:t>
            </a:r>
          </a:p>
          <a:p>
            <a:pPr lvl="1"/>
            <a:r>
              <a:rPr lang="en-US" dirty="0"/>
              <a:t>External (removable) memory card</a:t>
            </a:r>
          </a:p>
          <a:p>
            <a:pPr lvl="1"/>
            <a:r>
              <a:rPr lang="en-US" dirty="0"/>
              <a:t>Internal (nonremovable) memory card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92891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Holter Monitor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Lightweight and battery-powered</a:t>
            </a:r>
          </a:p>
          <a:p>
            <a:pPr lvl="0"/>
            <a:r>
              <a:rPr lang="en-US" dirty="0"/>
              <a:t>Can be:</a:t>
            </a:r>
          </a:p>
          <a:p>
            <a:pPr lvl="1"/>
            <a:r>
              <a:rPr lang="en-US" dirty="0"/>
              <a:t>Clipped onto a belt around waist</a:t>
            </a:r>
          </a:p>
          <a:p>
            <a:pPr lvl="1"/>
            <a:r>
              <a:rPr lang="en-US" dirty="0"/>
              <a:t>Held in a protective pouch </a:t>
            </a:r>
          </a:p>
          <a:p>
            <a:pPr lvl="2"/>
            <a:r>
              <a:rPr lang="en-US" dirty="0"/>
              <a:t>Hung around patient’s neck with a lanyard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019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Electrocardiography</a:t>
            </a:r>
            <a:br>
              <a:rPr lang="en-US" dirty="0"/>
            </a:br>
            <a:r>
              <a:rPr lang="en-US" sz="1600" dirty="0"/>
              <a:t>(Slide 6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 responsible for running ECG, which includes:</a:t>
            </a:r>
          </a:p>
          <a:p>
            <a:pPr lvl="1"/>
            <a:r>
              <a:rPr lang="en-US" dirty="0"/>
              <a:t>Preparation of the patient</a:t>
            </a:r>
          </a:p>
          <a:p>
            <a:pPr lvl="1"/>
            <a:r>
              <a:rPr lang="en-US" dirty="0"/>
              <a:t>Operation of electrocardiograph</a:t>
            </a:r>
          </a:p>
          <a:p>
            <a:pPr lvl="1"/>
            <a:r>
              <a:rPr lang="en-US" dirty="0"/>
              <a:t>Identification and elimination of artifacts</a:t>
            </a:r>
          </a:p>
          <a:p>
            <a:pPr lvl="1"/>
            <a:r>
              <a:rPr lang="en-US" dirty="0"/>
              <a:t>Care and maintenance of the electrocardiograph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07963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Holter Monitor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Continuously records electrical activity of heart </a:t>
            </a:r>
          </a:p>
          <a:p>
            <a:pPr lvl="1"/>
            <a:r>
              <a:rPr lang="en-US" dirty="0"/>
              <a:t>For 24 hours, 48 hours, or 72 hours</a:t>
            </a:r>
          </a:p>
          <a:p>
            <a:pPr lvl="2"/>
            <a:r>
              <a:rPr lang="en-US" dirty="0"/>
              <a:t>Most providers order a 24-hour recording </a:t>
            </a:r>
          </a:p>
          <a:p>
            <a:pPr lvl="1"/>
            <a:r>
              <a:rPr lang="en-US" dirty="0"/>
              <a:t>Stores it on the memory card</a:t>
            </a:r>
          </a:p>
          <a:p>
            <a:pPr lvl="0"/>
            <a:r>
              <a:rPr lang="en-US" dirty="0"/>
              <a:t>Automatically stops recording after monitoring period is completed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3342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Results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At end of monitoring period Holter monitor removed from patient</a:t>
            </a:r>
          </a:p>
          <a:p>
            <a:pPr lvl="0"/>
            <a:r>
              <a:rPr lang="en-US" dirty="0"/>
              <a:t>Memory card information uploaded to computer</a:t>
            </a:r>
          </a:p>
          <a:p>
            <a:pPr lvl="0"/>
            <a:r>
              <a:rPr lang="en-US" dirty="0"/>
              <a:t>Specialized ECG software</a:t>
            </a:r>
          </a:p>
          <a:p>
            <a:pPr lvl="1"/>
            <a:r>
              <a:rPr lang="en-US" dirty="0"/>
              <a:t>Performs calculations on the data</a:t>
            </a:r>
          </a:p>
          <a:p>
            <a:pPr lvl="1"/>
            <a:r>
              <a:rPr lang="en-US" dirty="0"/>
              <a:t>Prepares an ECG summary report </a:t>
            </a:r>
          </a:p>
          <a:p>
            <a:pPr lvl="2"/>
            <a:r>
              <a:rPr lang="en-US" dirty="0"/>
              <a:t>Displayed on screen of the computer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34822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Results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Computer-generated ECG report </a:t>
            </a:r>
          </a:p>
          <a:p>
            <a:pPr lvl="1"/>
            <a:r>
              <a:rPr lang="en-US" dirty="0"/>
              <a:t>Summarizes information about:</a:t>
            </a:r>
          </a:p>
          <a:p>
            <a:pPr lvl="2"/>
            <a:r>
              <a:rPr lang="en-US" dirty="0"/>
              <a:t>Patient’s heart rate and rhythm </a:t>
            </a:r>
          </a:p>
          <a:p>
            <a:pPr lvl="2"/>
            <a:r>
              <a:rPr lang="en-US" dirty="0"/>
              <a:t>Any abnormalities that occurred during the monitoring period</a:t>
            </a:r>
          </a:p>
          <a:p>
            <a:pPr lvl="1"/>
            <a:r>
              <a:rPr lang="en-US" dirty="0"/>
              <a:t>Includes selected samples of patient’s cardiac activity</a:t>
            </a:r>
          </a:p>
          <a:p>
            <a:pPr lvl="2"/>
            <a:r>
              <a:rPr lang="en-US" dirty="0"/>
              <a:t>Patient event-strips </a:t>
            </a:r>
          </a:p>
          <a:p>
            <a:pPr lvl="2"/>
            <a:r>
              <a:rPr lang="en-US" dirty="0"/>
              <a:t>Any abnormal cardiac activity (e.g., dysrhythmias)  </a:t>
            </a:r>
          </a:p>
          <a:p>
            <a:pPr lvl="1"/>
            <a:r>
              <a:rPr lang="en-US" dirty="0"/>
              <a:t>Results reviewed and interpreted further by provider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3338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Results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Computer-generated ECG report </a:t>
            </a:r>
          </a:p>
          <a:p>
            <a:pPr lvl="1"/>
            <a:r>
              <a:rPr lang="en-US" dirty="0"/>
              <a:t>Report can be:</a:t>
            </a:r>
          </a:p>
          <a:p>
            <a:pPr lvl="2"/>
            <a:r>
              <a:rPr lang="en-US" dirty="0"/>
              <a:t>Printed out and stored in PPR (patient-based paper record)</a:t>
            </a:r>
          </a:p>
          <a:p>
            <a:pPr lvl="2"/>
            <a:r>
              <a:rPr lang="en-US" dirty="0"/>
              <a:t>Stored electronically in patient’s EMR (electronic medical record)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83003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Dysrhythmias</a:t>
            </a:r>
            <a:br>
              <a:rPr lang="en-US" dirty="0"/>
            </a:br>
            <a:r>
              <a:rPr lang="en-US" sz="1600" dirty="0"/>
              <a:t>(Slide 1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Normal ECG consists of P wave, QRS complex, and T wave</a:t>
            </a:r>
          </a:p>
          <a:p>
            <a:pPr lvl="1"/>
            <a:r>
              <a:rPr lang="en-US" dirty="0"/>
              <a:t>Repeats in a regular pattern </a:t>
            </a:r>
          </a:p>
          <a:p>
            <a:pPr lvl="0"/>
            <a:r>
              <a:rPr lang="en-US" dirty="0"/>
              <a:t>Normal sinus rhythm: ECG that is within normal limits</a:t>
            </a:r>
          </a:p>
          <a:p>
            <a:pPr lvl="1"/>
            <a:r>
              <a:rPr lang="en-US" dirty="0"/>
              <a:t>Waves, intervals, segments, cardiac rate fall within normal range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2908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Dysrhythmias</a:t>
            </a:r>
            <a:br>
              <a:rPr lang="en-US" dirty="0"/>
            </a:br>
            <a:r>
              <a:rPr lang="en-US" sz="1600" dirty="0"/>
              <a:t>(Slide 2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Normal heart rate range: 60 to 100 beats/minute</a:t>
            </a:r>
          </a:p>
          <a:p>
            <a:pPr lvl="0"/>
            <a:r>
              <a:rPr lang="en-US" dirty="0"/>
              <a:t>Sinus bradycardia: Below 60 beats/minute</a:t>
            </a:r>
          </a:p>
          <a:p>
            <a:pPr lvl="0"/>
            <a:r>
              <a:rPr lang="en-US" dirty="0"/>
              <a:t>Sinus tachycardia: Above 100 beats/minute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58364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Dysrhythmias</a:t>
            </a:r>
            <a:br>
              <a:rPr lang="en-US" dirty="0"/>
            </a:br>
            <a:r>
              <a:rPr lang="en-US" sz="1600" dirty="0"/>
              <a:t>(Slide 3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Cardiac dysrhythmia: Abnormal electrical activity in the heart causing an irregular heartbeat</a:t>
            </a:r>
          </a:p>
          <a:p>
            <a:pPr lvl="1"/>
            <a:r>
              <a:rPr lang="en-US" dirty="0"/>
              <a:t>Most are harmless</a:t>
            </a:r>
          </a:p>
          <a:p>
            <a:pPr lvl="1"/>
            <a:r>
              <a:rPr lang="en-US" dirty="0"/>
              <a:t>Some can be serious (even life-threatening)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03339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Dysrhythmias</a:t>
            </a:r>
            <a:br>
              <a:rPr lang="en-US" dirty="0"/>
            </a:br>
            <a:r>
              <a:rPr lang="en-US" sz="1600" dirty="0"/>
              <a:t>(Slide 4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Categories of cardiac dysrhythmias</a:t>
            </a:r>
          </a:p>
          <a:p>
            <a:pPr lvl="1"/>
            <a:r>
              <a:rPr lang="en-US" dirty="0"/>
              <a:t>Extra beats</a:t>
            </a:r>
          </a:p>
          <a:p>
            <a:pPr lvl="1"/>
            <a:r>
              <a:rPr lang="en-US" dirty="0"/>
              <a:t>Abnormal rhythm (dysrhythmia)</a:t>
            </a:r>
          </a:p>
          <a:p>
            <a:pPr lvl="1"/>
            <a:r>
              <a:rPr lang="en-US" dirty="0"/>
              <a:t>Abnormal heart rate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04508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Dysrhythmias</a:t>
            </a:r>
            <a:br>
              <a:rPr lang="en-US" dirty="0"/>
            </a:br>
            <a:r>
              <a:rPr lang="en-US" sz="1600" dirty="0"/>
              <a:t>(Slide 5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Cardiac dysrhythmias include:</a:t>
            </a:r>
          </a:p>
          <a:p>
            <a:pPr lvl="1"/>
            <a:r>
              <a:rPr lang="en-US" dirty="0"/>
              <a:t>Atrial premature contraction</a:t>
            </a:r>
          </a:p>
          <a:p>
            <a:pPr lvl="1"/>
            <a:r>
              <a:rPr lang="en-US" dirty="0"/>
              <a:t>Paroxysmal atrial tachycardia</a:t>
            </a:r>
          </a:p>
          <a:p>
            <a:pPr lvl="1"/>
            <a:r>
              <a:rPr lang="en-US" dirty="0"/>
              <a:t>Atrial flutter</a:t>
            </a:r>
          </a:p>
          <a:p>
            <a:pPr lvl="1"/>
            <a:r>
              <a:rPr lang="en-US" dirty="0"/>
              <a:t>Atrial fibrillation</a:t>
            </a:r>
          </a:p>
          <a:p>
            <a:pPr lvl="1"/>
            <a:r>
              <a:rPr lang="en-US" dirty="0"/>
              <a:t>Premature ventricular contraction</a:t>
            </a:r>
          </a:p>
          <a:p>
            <a:pPr lvl="1"/>
            <a:r>
              <a:rPr lang="en-US" dirty="0"/>
              <a:t>Ventricular tachycardia</a:t>
            </a:r>
          </a:p>
          <a:p>
            <a:pPr lvl="1"/>
            <a:r>
              <a:rPr lang="en-US" dirty="0"/>
              <a:t>Ventricular fibrillation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4344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3700"/>
            <a:ext cx="9144000" cy="1219200"/>
          </a:xfrm>
        </p:spPr>
        <p:txBody>
          <a:bodyPr/>
          <a:lstStyle/>
          <a:p>
            <a:r>
              <a:rPr lang="en-US" sz="3200" dirty="0"/>
              <a:t>Learning Objectives</a:t>
            </a:r>
            <a:br>
              <a:rPr lang="en-US" sz="3200" dirty="0"/>
            </a:br>
            <a:r>
              <a:rPr lang="en-US" sz="3200" dirty="0"/>
              <a:t>Lesson 27.3: Pulmonary Function Testing, Peak Flow Measurement, and Home Oxygen Therapy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5897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1"/>
            </a:pPr>
            <a:r>
              <a:rPr lang="en-US" dirty="0"/>
              <a:t>List the different pulmonary function tests.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/>
              <a:t>List indications for performing spirometry testing.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/>
              <a:t>Describe patient preparation for spirometry.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/>
              <a:t>Explain the purpose of postbronchodilator spirometry.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/>
              <a:t>Identify the symptoms of an asthma attack.</a:t>
            </a:r>
          </a:p>
          <a:p>
            <a:pPr marL="457200" indent="-457200">
              <a:buFont typeface="+mj-lt"/>
              <a:buAutoNum type="arabicPeriod" startAt="11"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483828"/>
      </p:ext>
    </p:extLst>
  </p:cSld>
  <p:clrMapOvr>
    <a:masterClrMapping/>
  </p:clrMapOvr>
</p:sld>
</file>

<file path=ppt/theme/theme1.xml><?xml version="1.0" encoding="utf-8"?>
<a:theme xmlns:a="http://schemas.openxmlformats.org/drawingml/2006/main" name="Bonewit">
  <a:themeElements>
    <a:clrScheme name="2_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2_Blue Diagonal">
      <a:majorFont>
        <a:latin typeface="ArialMT"/>
        <a:ea typeface="ＭＳ Ｐゴシック"/>
        <a:cs typeface=""/>
      </a:majorFont>
      <a:minorFont>
        <a:latin typeface="Arial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Bonewit</Template>
  <TotalTime>5686</TotalTime>
  <Words>8800</Words>
  <Application>Microsoft Office PowerPoint</Application>
  <PresentationFormat>On-screen Show (4:3)</PresentationFormat>
  <Paragraphs>1396</Paragraphs>
  <Slides>167</Slides>
  <Notes>167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167</vt:i4>
      </vt:variant>
    </vt:vector>
  </HeadingPairs>
  <TitlesOfParts>
    <vt:vector size="175" baseType="lpstr">
      <vt:lpstr>Arial</vt:lpstr>
      <vt:lpstr>ArialMT</vt:lpstr>
      <vt:lpstr>Calibri</vt:lpstr>
      <vt:lpstr>Times New Roman</vt:lpstr>
      <vt:lpstr>Wingdings</vt:lpstr>
      <vt:lpstr>Wingdings 2</vt:lpstr>
      <vt:lpstr>Wingdings 3</vt:lpstr>
      <vt:lpstr>Bonewit</vt:lpstr>
      <vt:lpstr>PowerPoint Presentation</vt:lpstr>
      <vt:lpstr>Learning Objectives Lesson 27.1: Introduction to Electrocardiography (Slide 1 of 2)</vt:lpstr>
      <vt:lpstr>Learning Objectives Lesson 27.1: Introduction to Electrocardiography (Slide 1 of 2)</vt:lpstr>
      <vt:lpstr>Introduction to Electrocardiography (Slide 1 of 7)</vt:lpstr>
      <vt:lpstr>Introduction to Electrocardiography (Slide 2 of 7)</vt:lpstr>
      <vt:lpstr>Introduction to Electrocardiography (Slide 3 of 7)</vt:lpstr>
      <vt:lpstr>Introduction to Electrocardiography (Slide 4 of 7)</vt:lpstr>
      <vt:lpstr>Introduction to Electrocardiography (Slide 5 of 7)</vt:lpstr>
      <vt:lpstr>Introduction to Electrocardiography (Slide 6 of 7)</vt:lpstr>
      <vt:lpstr>Introduction to Electrocardiography (Slide 7 of 7)</vt:lpstr>
      <vt:lpstr>Cardiac Cycle (Slide 1 of 2) </vt:lpstr>
      <vt:lpstr>Cardiac Cycle (Slide 2 of 2) </vt:lpstr>
      <vt:lpstr>Waves (Slide 1 of 4) </vt:lpstr>
      <vt:lpstr>Waves (Slide 2 of 4) </vt:lpstr>
      <vt:lpstr>Waves (Slide 3 of 4) </vt:lpstr>
      <vt:lpstr>Waves (Slide 4 of 4) </vt:lpstr>
      <vt:lpstr>Baseline, Segments, and Intervals  (Slide 1 of 2)</vt:lpstr>
      <vt:lpstr>Baseline, Segments, and Intervals  (Slide 2 of 2)</vt:lpstr>
      <vt:lpstr>Segments (Slide 1 of 2)</vt:lpstr>
      <vt:lpstr>Segments (Slide 2 of 2)</vt:lpstr>
      <vt:lpstr>Intervals</vt:lpstr>
      <vt:lpstr>Baseline</vt:lpstr>
      <vt:lpstr>Electrocardiograph Paper (Slide 1 of 5) </vt:lpstr>
      <vt:lpstr>Electrocardiograph Paper (Slide 2 of 5) </vt:lpstr>
      <vt:lpstr>Electrocardiograph Paper (Slide 3 of 5) </vt:lpstr>
      <vt:lpstr>Electrocardiograph Paper (Slide 4 of 5) </vt:lpstr>
      <vt:lpstr>Electrocardiograph Paper (Slide 5 of 5) </vt:lpstr>
      <vt:lpstr>Standardization of the Electrocardiograph (Slide 1 of 3)</vt:lpstr>
      <vt:lpstr>Standardization of the Electrocardiograph (Slide 2 of 3)</vt:lpstr>
      <vt:lpstr>Standardization of the Electrocardiograph (Slide 3 of 3)</vt:lpstr>
      <vt:lpstr>Electrocardiograph Leads (Slide 1 of 6) </vt:lpstr>
      <vt:lpstr>Electrocardiograph Leads (Slide 2 of 6) </vt:lpstr>
      <vt:lpstr>Electrocardiograph Leads (Slide 3 of 6) </vt:lpstr>
      <vt:lpstr>Electrocardiograph Leads (Slide 4 of 6) </vt:lpstr>
      <vt:lpstr>Electrocardiograph Leads (Slide 5 of 6) </vt:lpstr>
      <vt:lpstr>Electrocardiograph Leads (Slide 6 of 6) </vt:lpstr>
      <vt:lpstr>Electrodes (Slide 1 of 5)</vt:lpstr>
      <vt:lpstr>Electrodes (Slide 2 of 5)</vt:lpstr>
      <vt:lpstr>Electrodes (Slide 3 of 5)</vt:lpstr>
      <vt:lpstr>Electrodes (Slide 4 of 5)</vt:lpstr>
      <vt:lpstr>Electrodes (Slide 5 of 5)</vt:lpstr>
      <vt:lpstr>Bipolar Leads (Slide 1 of 2) </vt:lpstr>
      <vt:lpstr>Bipolar Leads (Slide 2 of 2) </vt:lpstr>
      <vt:lpstr>Augmented Leads (Slide 1 of 3)</vt:lpstr>
      <vt:lpstr>Augmented Leads (Slide 2 of 3)</vt:lpstr>
      <vt:lpstr>Augmented Leads (Slide 3 of 3)</vt:lpstr>
      <vt:lpstr>Chest Leads (Slide 1 of 4)</vt:lpstr>
      <vt:lpstr>Chest Leads (Slide 2 of 4)</vt:lpstr>
      <vt:lpstr>Chest Leads (Slide 3 of 4)</vt:lpstr>
      <vt:lpstr>Chest Leads (Slide 4 of 4)</vt:lpstr>
      <vt:lpstr>Patient Preparation (Slide 1 of 2)</vt:lpstr>
      <vt:lpstr>Patient Preparation (Slide 2 of 2)</vt:lpstr>
      <vt:lpstr>Maintenance of the Electrocardiograph (Slide 1 of 3)</vt:lpstr>
      <vt:lpstr>Maintenance of the Electrocardiograph (Slide 2 of 3)</vt:lpstr>
      <vt:lpstr>Maintenance of the Electrocardiograph  (Slide 3 of 3)</vt:lpstr>
      <vt:lpstr>Learning Objectives Lesson 27.2: Taking an Electrocardiogram, Holter Monitor Electrocardiography, and Cardiac Dysrhythmias  (Slide 1 of 2)</vt:lpstr>
      <vt:lpstr>Learning Objectives Lesson 27.2: Taking an Electrocardiogram, Holter Monitor Electrocardiography, and Cardiac Dysrhythmias  (Slide 2 of 2)</vt:lpstr>
      <vt:lpstr>Three-Channel Recording Capability (Slide 1 of 4)</vt:lpstr>
      <vt:lpstr>Three-Channel Recording Capability (Slide 2 of 4)</vt:lpstr>
      <vt:lpstr>Three-Channel Recording Capability (Slide 3 of 4)</vt:lpstr>
      <vt:lpstr>Three-Channel Recording Capability (Slide 4 of 4)</vt:lpstr>
      <vt:lpstr>Interpretive Electrocardiograph (Slide 1 of 3) </vt:lpstr>
      <vt:lpstr>Interpretive Electrocardiograph (Slide 2 of 3) </vt:lpstr>
      <vt:lpstr>Interpretive Electrocardiograph (Slide 3 of 3) </vt:lpstr>
      <vt:lpstr>EHR Connectivity  (Slide 1 of 2)</vt:lpstr>
      <vt:lpstr>EHR Connectivity  (Slide 2 of 2)</vt:lpstr>
      <vt:lpstr>Teletransmission </vt:lpstr>
      <vt:lpstr>Artifacts (Slide 1 of 4)</vt:lpstr>
      <vt:lpstr>Artifacts (Slide 2 of 4)</vt:lpstr>
      <vt:lpstr>Artifacts (Slide 3 of 4)</vt:lpstr>
      <vt:lpstr>Artifacts (Slide 4 of 4)</vt:lpstr>
      <vt:lpstr>Muscle Artifact (Slide 1 of 3)</vt:lpstr>
      <vt:lpstr>Muscle Artifact (Slide 2 of 3)</vt:lpstr>
      <vt:lpstr>Muscle Artifact (Slide 3 of 3)</vt:lpstr>
      <vt:lpstr>Wandering Baseline Artifact  (Slide 1 of 3)</vt:lpstr>
      <vt:lpstr>Wandering Baseline Artifact  (Slide 2 of 3)</vt:lpstr>
      <vt:lpstr>Wandering Baseline Artifact  (Slide 3 of 3)</vt:lpstr>
      <vt:lpstr>60-Cycle Interference Artifact (Slide 1 of 4) </vt:lpstr>
      <vt:lpstr>60-Cycle Interference Artifact (Slide 2 of 4) </vt:lpstr>
      <vt:lpstr>60-Cycle Interference Artifact (Slide 3 of 4) </vt:lpstr>
      <vt:lpstr>60-Cycle Interference Artifact (Slide 4 of 4) </vt:lpstr>
      <vt:lpstr>Interrupted Baseline Artifact </vt:lpstr>
      <vt:lpstr>Holter Monitor Electrocardiography (Slide 1 of 3)</vt:lpstr>
      <vt:lpstr>Holter Monitor Electrocardiography (Slide 2 of 3)</vt:lpstr>
      <vt:lpstr>Holter Monitor Electrocardiography (Slide 3 of 3)</vt:lpstr>
      <vt:lpstr>Purpose (Slide 1 of 2) </vt:lpstr>
      <vt:lpstr>Purpose (Slide 2 of 2) </vt:lpstr>
      <vt:lpstr>Digital Holter Monitor (Slide 1 of 3) </vt:lpstr>
      <vt:lpstr>Digital Holter Monitor (Slide 2 of 3) </vt:lpstr>
      <vt:lpstr>Digital Holter Monitor (Slide 3 of 3) </vt:lpstr>
      <vt:lpstr>Evaluating Results (Slide 1 of 3) </vt:lpstr>
      <vt:lpstr>Evaluating Results (Slide 2 of 3) </vt:lpstr>
      <vt:lpstr>Evaluating Results (Slide 3 of 3) </vt:lpstr>
      <vt:lpstr>Cardiac Dysrhythmias (Slide 1 of 5) </vt:lpstr>
      <vt:lpstr>Cardiac Dysrhythmias (Slide 2 of 5) </vt:lpstr>
      <vt:lpstr>Cardiac Dysrhythmias (Slide 3 of 5) </vt:lpstr>
      <vt:lpstr>Cardiac Dysrhythmias (Slide 4 of 5) </vt:lpstr>
      <vt:lpstr>Cardiac Dysrhythmias (Slide 5 of 5) </vt:lpstr>
      <vt:lpstr>Learning Objectives Lesson 27.3: Pulmonary Function Testing, Peak Flow Measurement, and Home Oxygen Therapy (Slide 1 of 3)</vt:lpstr>
      <vt:lpstr>Learning Objectives Lesson 27.3: Pulmonary Function Testing, Peak Flow Measurement, and Home Oxygen Therapy (Slide 2 of 3)</vt:lpstr>
      <vt:lpstr>Learning Objectives Lesson 27.3: Pulmonary Function Testing, Peak Flow Measurement, and Home Oxygen Therapy (Slide 3 of 3)</vt:lpstr>
      <vt:lpstr>Pulmonary Function Tests (PFTs) </vt:lpstr>
      <vt:lpstr>Spirometry (Slide 1 of 4)</vt:lpstr>
      <vt:lpstr>Spirometry (Slide 2 of 4)</vt:lpstr>
      <vt:lpstr>Spirometry (Slide 3 of 4)</vt:lpstr>
      <vt:lpstr>Spirometry (Slide 4 of 4)</vt:lpstr>
      <vt:lpstr>Patient Preparation (Slide 1 of 2) </vt:lpstr>
      <vt:lpstr>Patient Preparation (Slide 2 of 2) </vt:lpstr>
      <vt:lpstr>Postbronchodilator Spirometry</vt:lpstr>
      <vt:lpstr>Asthma (Slide 1 of 3)</vt:lpstr>
      <vt:lpstr>Asthma (Slide 2 of 3)</vt:lpstr>
      <vt:lpstr>Asthma (Slide 3 of 3)</vt:lpstr>
      <vt:lpstr>Asthma Attack (Slide 1 of 7)</vt:lpstr>
      <vt:lpstr>Asthma Attack (Slide 2 of 7)</vt:lpstr>
      <vt:lpstr>Asthma Attack (Slide 3 of 7)</vt:lpstr>
      <vt:lpstr>Asthma Attack (Slide 4 of 7)</vt:lpstr>
      <vt:lpstr>Asthma Attack (Slide 5 of 7)</vt:lpstr>
      <vt:lpstr>Asthma Attack (Slide 7 of 7)</vt:lpstr>
      <vt:lpstr>Diagnosis and Treatment (Slide 1 of 8) </vt:lpstr>
      <vt:lpstr>Diagnosis and Treatment (Slide 2 of 8) </vt:lpstr>
      <vt:lpstr>Diagnosis and Treatment (Slide 3 of 8) </vt:lpstr>
      <vt:lpstr>Diagnosis and Treatment (Slide 4 of 8) </vt:lpstr>
      <vt:lpstr>Diagnosis and Treatment (Slide 5 of 8) </vt:lpstr>
      <vt:lpstr>Diagnosis and Treatment (Slide 6 of 8) </vt:lpstr>
      <vt:lpstr>Diagnosis and Treatment (Slide 7 of 8) </vt:lpstr>
      <vt:lpstr>Diagnosis and Treatment (Slide 8 of 8) </vt:lpstr>
      <vt:lpstr>Peak Flow Meter (Slide 1 of 5)</vt:lpstr>
      <vt:lpstr>Peak Flow Meter (Slide 2 of 5)</vt:lpstr>
      <vt:lpstr>Peak Flow Meter (Slide 3 of 5)</vt:lpstr>
      <vt:lpstr>Peak Flow Meter (Slide 4 of 5)</vt:lpstr>
      <vt:lpstr>Peak Flow Meter (Slide 5 of 5)</vt:lpstr>
      <vt:lpstr>Peak Flow Rate (PFR) (Slide 1 of 4) </vt:lpstr>
      <vt:lpstr>Peak Flow Rate (PFR)  (Slide 2 of 4) </vt:lpstr>
      <vt:lpstr>Peak Flow Rate (PFR)  (Slide 3 of 4)</vt:lpstr>
      <vt:lpstr>Peak Flow Rate (PFR)  (Slide 4 of 4)</vt:lpstr>
      <vt:lpstr>Schedule of Use (Slide 1 of 2) </vt:lpstr>
      <vt:lpstr>Schedule of Use (Slide 2 of 2) </vt:lpstr>
      <vt:lpstr>Purpose of Peak Flow Measurements</vt:lpstr>
      <vt:lpstr>Care and Maintenance (Slide 1 of 2) </vt:lpstr>
      <vt:lpstr>Care and Maintenance (Slide 2 of 2) </vt:lpstr>
      <vt:lpstr>Home Oxygen Therapy (Slide 1 of 5) </vt:lpstr>
      <vt:lpstr>Home Oxygen Therapy (Slide 2 of 5) </vt:lpstr>
      <vt:lpstr>Home Oxygen Therapy (Slide 3 of 5) </vt:lpstr>
      <vt:lpstr>Home Oxygen Therapy (Slide 4 of 5) </vt:lpstr>
      <vt:lpstr>Home Oxygen Therapy (Slide 5 of 5) </vt:lpstr>
      <vt:lpstr>Oxygen Delivery Systems (Slide 1 of 2) </vt:lpstr>
      <vt:lpstr>Oxygen Delivery Systems (Slide 2 of 2) </vt:lpstr>
      <vt:lpstr>Compressed Oxygen Gas  (Slide 1 of 3)</vt:lpstr>
      <vt:lpstr>Compressed Oxygen Gas  (Slide 2 of 3)</vt:lpstr>
      <vt:lpstr>Compressed Oxygen Gas  (Slide 3 of 3)</vt:lpstr>
      <vt:lpstr>Liquid Oxygen (Slide 1 of 2) </vt:lpstr>
      <vt:lpstr>Liquid Oxygen (Slide 2 of 2) </vt:lpstr>
      <vt:lpstr>Oxygen Concentrator (Slide 1 of 3) </vt:lpstr>
      <vt:lpstr>Oxygen Concentrator (Slide 2 of 3) </vt:lpstr>
      <vt:lpstr>Oxygen Concentrator (Slide 3 of 3) </vt:lpstr>
      <vt:lpstr>Oxygen Administration Devices </vt:lpstr>
      <vt:lpstr>Nasal Cannula (Slide 1 of 3) </vt:lpstr>
      <vt:lpstr>Nasal Cannula (Slide 2 of 3) </vt:lpstr>
      <vt:lpstr>Nasal Cannula (Slide 3 of 3) </vt:lpstr>
      <vt:lpstr>Face Mask (Slide 1 of 3) </vt:lpstr>
      <vt:lpstr>Face Mask (Slide 2 of 3) </vt:lpstr>
      <vt:lpstr>Face Mask (Slide 3 of 3) </vt:lpstr>
      <vt:lpstr>Oxygen Safety Guidelines (Slide 1 of 4) </vt:lpstr>
      <vt:lpstr>Oxygen Safety Guidelines (Slide 2 of 4) </vt:lpstr>
      <vt:lpstr>Oxygen Safety Guidelines (Slide 3 of 4) </vt:lpstr>
      <vt:lpstr>Oxygen Safety Guidelines (Slide 4 of 4)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LoGiudice</dc:creator>
  <cp:lastModifiedBy>Pam Wendel</cp:lastModifiedBy>
  <cp:revision>147</cp:revision>
  <dcterms:created xsi:type="dcterms:W3CDTF">2015-09-03T13:34:00Z</dcterms:created>
  <dcterms:modified xsi:type="dcterms:W3CDTF">2019-12-02T19:08:46Z</dcterms:modified>
</cp:coreProperties>
</file>