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419" r:id="rId32"/>
    <p:sldId id="286" r:id="rId33"/>
    <p:sldId id="287" r:id="rId34"/>
    <p:sldId id="288" r:id="rId35"/>
    <p:sldId id="289" r:id="rId36"/>
    <p:sldId id="290" r:id="rId37"/>
    <p:sldId id="291" r:id="rId38"/>
    <p:sldId id="294" r:id="rId39"/>
    <p:sldId id="292" r:id="rId40"/>
    <p:sldId id="293" r:id="rId41"/>
    <p:sldId id="295" r:id="rId42"/>
    <p:sldId id="296" r:id="rId43"/>
    <p:sldId id="297" r:id="rId44"/>
    <p:sldId id="420" r:id="rId45"/>
    <p:sldId id="421" r:id="rId46"/>
    <p:sldId id="298" r:id="rId47"/>
    <p:sldId id="299" r:id="rId48"/>
    <p:sldId id="300" r:id="rId49"/>
    <p:sldId id="301" r:id="rId50"/>
    <p:sldId id="302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341" r:id="rId89"/>
    <p:sldId id="342" r:id="rId90"/>
    <p:sldId id="343" r:id="rId91"/>
    <p:sldId id="344" r:id="rId92"/>
    <p:sldId id="345" r:id="rId93"/>
    <p:sldId id="346" r:id="rId94"/>
    <p:sldId id="347" r:id="rId95"/>
    <p:sldId id="348" r:id="rId96"/>
    <p:sldId id="349" r:id="rId97"/>
    <p:sldId id="350" r:id="rId98"/>
    <p:sldId id="351" r:id="rId99"/>
    <p:sldId id="352" r:id="rId100"/>
    <p:sldId id="353" r:id="rId101"/>
    <p:sldId id="354" r:id="rId102"/>
    <p:sldId id="355" r:id="rId103"/>
    <p:sldId id="356" r:id="rId104"/>
    <p:sldId id="357" r:id="rId105"/>
    <p:sldId id="358" r:id="rId106"/>
    <p:sldId id="359" r:id="rId107"/>
    <p:sldId id="360" r:id="rId108"/>
    <p:sldId id="361" r:id="rId109"/>
    <p:sldId id="362" r:id="rId110"/>
    <p:sldId id="363" r:id="rId111"/>
    <p:sldId id="364" r:id="rId112"/>
    <p:sldId id="365" r:id="rId113"/>
    <p:sldId id="366" r:id="rId114"/>
    <p:sldId id="367" r:id="rId115"/>
    <p:sldId id="368" r:id="rId116"/>
    <p:sldId id="369" r:id="rId117"/>
    <p:sldId id="370" r:id="rId118"/>
    <p:sldId id="371" r:id="rId119"/>
    <p:sldId id="372" r:id="rId120"/>
    <p:sldId id="373" r:id="rId121"/>
    <p:sldId id="374" r:id="rId122"/>
    <p:sldId id="375" r:id="rId123"/>
    <p:sldId id="376" r:id="rId124"/>
    <p:sldId id="377" r:id="rId125"/>
    <p:sldId id="378" r:id="rId126"/>
    <p:sldId id="379" r:id="rId127"/>
    <p:sldId id="383" r:id="rId128"/>
    <p:sldId id="386" r:id="rId129"/>
    <p:sldId id="387" r:id="rId130"/>
    <p:sldId id="388" r:id="rId131"/>
    <p:sldId id="389" r:id="rId132"/>
    <p:sldId id="390" r:id="rId133"/>
    <p:sldId id="391" r:id="rId134"/>
    <p:sldId id="392" r:id="rId135"/>
    <p:sldId id="393" r:id="rId136"/>
    <p:sldId id="394" r:id="rId137"/>
    <p:sldId id="395" r:id="rId138"/>
    <p:sldId id="396" r:id="rId139"/>
    <p:sldId id="397" r:id="rId140"/>
    <p:sldId id="398" r:id="rId141"/>
    <p:sldId id="399" r:id="rId142"/>
    <p:sldId id="400" r:id="rId143"/>
    <p:sldId id="401" r:id="rId144"/>
    <p:sldId id="402" r:id="rId145"/>
    <p:sldId id="403" r:id="rId146"/>
    <p:sldId id="404" r:id="rId147"/>
    <p:sldId id="405" r:id="rId148"/>
    <p:sldId id="406" r:id="rId149"/>
    <p:sldId id="407" r:id="rId150"/>
    <p:sldId id="408" r:id="rId151"/>
    <p:sldId id="409" r:id="rId152"/>
    <p:sldId id="410" r:id="rId153"/>
    <p:sldId id="411" r:id="rId154"/>
    <p:sldId id="412" r:id="rId155"/>
    <p:sldId id="413" r:id="rId156"/>
    <p:sldId id="414" r:id="rId157"/>
    <p:sldId id="415" r:id="rId158"/>
    <p:sldId id="416" r:id="rId159"/>
    <p:sldId id="417" r:id="rId160"/>
    <p:sldId id="418" r:id="rId16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lyn Murphy-McCarthy" initials="KM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9" autoAdjust="0"/>
    <p:restoredTop sz="90120" autoAdjust="0"/>
  </p:normalViewPr>
  <p:slideViewPr>
    <p:cSldViewPr snapToGrid="0">
      <p:cViewPr varScale="1">
        <p:scale>
          <a:sx n="75" d="100"/>
          <a:sy n="75" d="100"/>
        </p:scale>
        <p:origin x="-15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commentAuthors" Target="commentAuthor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viewProps" Target="viewProps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958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980068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382455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35309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82205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 30.2: Chemical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Testing of Urine with the Multistix 10 SG Reagent Strip.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22275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84240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should make sure all of the chemicals have been exposed to urine.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3625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17994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986358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1112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292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950352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485355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30.3.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80970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549088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780216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results are printed out and filed in the patient’s chart.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925767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30.4.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485513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must be knowledgeable in using the microscope.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30.3: Prepare a Urine Specimen for Microscopic Examination: Kova Method.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37538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66865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044079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Table 30.1: Structures in Urine Sediment.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4031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Urine testing is a quick method used to detect the presence of pathological conditions.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73218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78668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564327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979824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Urine sediment usually contains squamous epithelial cells.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35287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presence of renal epithelial cells can indicate inflammation and serious damage to the kidneys.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161853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Casts indicate renal disease.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59890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35926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83835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182059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955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36080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377964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902774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454807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urine may appear cloudy due to the presence of bacteria.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5213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50027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214279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295720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59181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669900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7328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 the patient how much urine he or she needs to collect.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869113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41436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332360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033277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495132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13457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173711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 30.4: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Performing a Urine Pregnancy Test.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438801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088213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30408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9771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990308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83107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98698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835610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91237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239275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23991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16223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964220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796937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2337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45616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5223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parent will usually accompany a child to the restroom.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6692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712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49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338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725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732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0675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charset="0"/>
              <a:buChar char="•"/>
            </a:pPr>
            <a:r>
              <a:rPr lang="en-US" dirty="0"/>
              <a:t>See Procedure 30.1: Clean-Catch Midstream Specimen Collection Instructions.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5760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0429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168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782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9628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820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719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6460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2137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The first 15 to 30 mL of urine voided by the patient contains the greatest concentration of chlamydia and/or gonorrhea bacteria (if present), resulting in a greater likelihood that the NAA test will detect these pathogens.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Following collection of the specimen, the medical assistant, using a disposable pipette, is responsible for transferring 2 mL of the urine specimen to a transport tube.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The specimen should then be placed in a biohazard specimen bag and stored in the refrigerator for pickup by a courier from an outside laboratory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116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is responsible for instructing the patient and providing the supplies needed for the 24-hour urine specimen.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9321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volume of urine is also measured. This is important with certain diseases.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6620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079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6990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3910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500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8718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example of a drug that may interfere with the test is aspirin.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foods may also interfere with the test.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354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3136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74903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Why</a:t>
            </a:r>
            <a:r>
              <a:rPr lang="en-US" baseline="0" dirty="0"/>
              <a:t> would discontinuing medication help with the test results? Ask student for their thoughts. (</a:t>
            </a:r>
            <a:r>
              <a:rPr lang="en-US" i="1" baseline="0" dirty="0"/>
              <a:t>Answers will vary.)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0800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5019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2219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9202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64510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017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0241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03043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825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19934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8252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lighting is also needed to inspect the urine.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9416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15614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3441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30.1.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84751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Beets and asparagus may cause urine to exhibit an abnormal color.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9529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9342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30.2.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9568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21401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87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quart is equal to approximately 1000 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87463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97680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14497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73886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40112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7459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67497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2077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9522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9966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269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94236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90548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25383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77678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79906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39417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2119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6063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Another word for alkalinity is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basic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4786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667708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 urine test is abnormal, do not discard the urine until the physician approves of discarding it. The physician may want to run further tests on the urine.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84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4080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27209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75663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Alimentary glucosuria may appear during pregnancy.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22606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Urine that contains large amounts of protein may be foamy.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5048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35965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664367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healthy individuals, ketones are formed in the liver.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81180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50339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68012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Bilirubin gives the color to the feces.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7886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06436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16168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80786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273603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16425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name of the most common pathogen that infects the bladder?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(Escherichia coli)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14171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04551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1443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1135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8519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295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41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98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1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905000" y="6543675"/>
            <a:ext cx="5562600" cy="238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algn="r">
              <a:defRPr sz="80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defRPr/>
            </a:pPr>
            <a:r>
              <a:rPr lang="en-US" dirty="0">
                <a:latin typeface="Arial"/>
                <a:ea typeface="Times New Roman"/>
              </a:rPr>
              <a:t>Copyright © </a:t>
            </a:r>
            <a:r>
              <a:rPr lang="en-US" dirty="0" smtClean="0">
                <a:latin typeface="Arial"/>
                <a:ea typeface="Times New Roman"/>
              </a:rPr>
              <a:t>2021 </a:t>
            </a:r>
            <a:r>
              <a:rPr lang="en-US" dirty="0">
                <a:latin typeface="Arial"/>
                <a:ea typeface="Times New Roman"/>
              </a:rPr>
              <a:t>by Elsevier Inc. All Rights Reserved.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6695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2" pitchFamily="18" charset="2"/>
        <a:buChar char="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" pitchFamily="2" charset="2"/>
        <a:buChar char="Ø"/>
        <a:defRPr sz="24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Char char="•"/>
        <a:defRPr sz="2000">
          <a:solidFill>
            <a:schemeClr val="bg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3" pitchFamily="18" charset="2"/>
        <a:buChar char=""/>
        <a:defRPr>
          <a:solidFill>
            <a:schemeClr val="bg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565400"/>
            <a:ext cx="6400800" cy="1752600"/>
          </a:xfrm>
        </p:spPr>
        <p:txBody>
          <a:bodyPr/>
          <a:lstStyle/>
          <a:p>
            <a:r>
              <a:rPr lang="en-US" sz="4000" dirty="0" smtClean="0"/>
              <a:t>Urinalysis</a:t>
            </a:r>
          </a:p>
          <a:p>
            <a:endParaRPr lang="en-US" sz="4000" dirty="0"/>
          </a:p>
          <a:p>
            <a:r>
              <a:rPr lang="en-US" dirty="0" smtClean="0"/>
              <a:t>Chapter 30</a:t>
            </a:r>
          </a:p>
          <a:p>
            <a:endParaRPr lang="en-US" sz="40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2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Related to the Urinary System </a:t>
            </a: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Nocturia: Excessive (voluntary) urination during the night</a:t>
            </a:r>
          </a:p>
          <a:p>
            <a:pPr lvl="0"/>
            <a:r>
              <a:rPr lang="en-US" dirty="0" smtClean="0"/>
              <a:t>Nocturnal enuresis: The inability of the patient to control urination at night during sleep (bedwetting)</a:t>
            </a:r>
          </a:p>
          <a:p>
            <a:pPr lvl="0"/>
            <a:r>
              <a:rPr lang="en-US" dirty="0" smtClean="0"/>
              <a:t>Pyuria: Pus present in the urine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07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Reagent Strips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Results provide physician with information to assist in the diagnosis of:</a:t>
            </a:r>
          </a:p>
          <a:p>
            <a:pPr lvl="1"/>
            <a:r>
              <a:rPr lang="en-US" dirty="0" smtClean="0"/>
              <a:t>Kidney function conditions (e.g., kidney stones)</a:t>
            </a:r>
          </a:p>
          <a:p>
            <a:pPr lvl="1"/>
            <a:r>
              <a:rPr lang="en-US" dirty="0" smtClean="0"/>
              <a:t>UTI</a:t>
            </a:r>
          </a:p>
          <a:p>
            <a:pPr lvl="1"/>
            <a:r>
              <a:rPr lang="en-US" dirty="0" smtClean="0"/>
              <a:t>Carbohydrate metabolism conditions (e.g., diabetes mellitus)</a:t>
            </a:r>
          </a:p>
          <a:p>
            <a:pPr lvl="1"/>
            <a:r>
              <a:rPr lang="en-US" dirty="0" smtClean="0"/>
              <a:t>Liver function conditions (e.g., hepatitis)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92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Reagent Strips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Test results also provide physician with information related to:</a:t>
            </a:r>
          </a:p>
          <a:p>
            <a:pPr lvl="1"/>
            <a:r>
              <a:rPr lang="en-US" dirty="0" smtClean="0"/>
              <a:t>Acid-base balance of the body</a:t>
            </a:r>
          </a:p>
          <a:p>
            <a:pPr lvl="1"/>
            <a:r>
              <a:rPr lang="en-US" dirty="0" smtClean="0"/>
              <a:t>Urine concentration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01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Reagent Strips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Provide qualitative test results</a:t>
            </a:r>
          </a:p>
          <a:p>
            <a:pPr lvl="1"/>
            <a:r>
              <a:rPr lang="en-US" dirty="0" smtClean="0"/>
              <a:t>Positive result requires further testing</a:t>
            </a:r>
          </a:p>
          <a:p>
            <a:pPr lvl="0"/>
            <a:r>
              <a:rPr lang="en-US" dirty="0" smtClean="0"/>
              <a:t>Number and type of reagent areas depend on the particular brand</a:t>
            </a:r>
          </a:p>
          <a:p>
            <a:pPr lvl="0"/>
            <a:r>
              <a:rPr lang="en-US" dirty="0" smtClean="0"/>
              <a:t>Always read manufacturer’s instructions before performing the test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3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Reagent </a:t>
            </a:r>
            <a:br>
              <a:rPr lang="en-US" dirty="0" smtClean="0"/>
            </a:br>
            <a:r>
              <a:rPr lang="en-US" dirty="0" smtClean="0"/>
              <a:t>Strip Urine Testing </a:t>
            </a:r>
            <a:br>
              <a:rPr lang="en-US" dirty="0" smtClean="0"/>
            </a:br>
            <a:r>
              <a:rPr lang="en-US" sz="1600" dirty="0" smtClean="0"/>
              <a:t>(Slide 1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Preferred type of specimen: Freshly voided and thoroughly mixed</a:t>
            </a:r>
          </a:p>
          <a:p>
            <a:pPr lvl="1"/>
            <a:r>
              <a:rPr lang="en-US" dirty="0" smtClean="0"/>
              <a:t>If not possible: Refrigerate specimen</a:t>
            </a:r>
          </a:p>
          <a:p>
            <a:pPr lvl="2"/>
            <a:r>
              <a:rPr lang="en-US" dirty="0" smtClean="0"/>
              <a:t>Before testing: Allow to return to room temperature; thoroughly mix specimen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34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Reagent </a:t>
            </a:r>
            <a:br>
              <a:rPr lang="en-US" dirty="0" smtClean="0"/>
            </a:br>
            <a:r>
              <a:rPr lang="en-US" dirty="0" smtClean="0"/>
              <a:t>Strip Urine Testing</a:t>
            </a:r>
            <a:br>
              <a:rPr lang="en-US" dirty="0" smtClean="0"/>
            </a:br>
            <a:r>
              <a:rPr lang="en-US" sz="1600" dirty="0" smtClean="0"/>
              <a:t>(Slide 2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Type of collection</a:t>
            </a:r>
          </a:p>
          <a:p>
            <a:pPr lvl="1"/>
            <a:r>
              <a:rPr lang="en-US" dirty="0" smtClean="0"/>
              <a:t>Most designed to be used with a random specimen</a:t>
            </a:r>
          </a:p>
          <a:p>
            <a:pPr lvl="1"/>
            <a:r>
              <a:rPr lang="en-US" dirty="0" smtClean="0"/>
              <a:t>Certain tests require a special collection procedure</a:t>
            </a:r>
          </a:p>
          <a:p>
            <a:pPr lvl="2"/>
            <a:r>
              <a:rPr lang="en-US" dirty="0" smtClean="0"/>
              <a:t>Nitrite test: First-voided morning specimen</a:t>
            </a:r>
          </a:p>
          <a:p>
            <a:pPr lvl="2"/>
            <a:r>
              <a:rPr lang="en-US" dirty="0" smtClean="0"/>
              <a:t>Leukocyte test: Clean-catch midstream specimen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33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Reagent </a:t>
            </a:r>
            <a:br>
              <a:rPr lang="en-US" dirty="0" smtClean="0"/>
            </a:br>
            <a:r>
              <a:rPr lang="en-US" dirty="0" smtClean="0"/>
              <a:t>Strip Urine Testing </a:t>
            </a:r>
            <a:br>
              <a:rPr lang="en-US" dirty="0" smtClean="0"/>
            </a:br>
            <a:r>
              <a:rPr lang="en-US" sz="1600" dirty="0" smtClean="0"/>
              <a:t>(Slide 3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Specimen container</a:t>
            </a:r>
          </a:p>
          <a:p>
            <a:pPr lvl="1"/>
            <a:r>
              <a:rPr lang="en-US" dirty="0" smtClean="0"/>
              <a:t>Must be clean</a:t>
            </a:r>
          </a:p>
          <a:p>
            <a:pPr lvl="2"/>
            <a:r>
              <a:rPr lang="en-US" dirty="0" smtClean="0"/>
              <a:t>To prevent inaccurate test results</a:t>
            </a:r>
          </a:p>
          <a:p>
            <a:pPr lvl="1"/>
            <a:r>
              <a:rPr lang="en-US" dirty="0" smtClean="0"/>
              <a:t>Must be large enough</a:t>
            </a:r>
          </a:p>
          <a:p>
            <a:pPr lvl="2"/>
            <a:r>
              <a:rPr lang="en-US" dirty="0" smtClean="0"/>
              <a:t>To allow for complete immersion of strip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3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Reagent </a:t>
            </a:r>
            <a:br>
              <a:rPr lang="en-US" dirty="0" smtClean="0"/>
            </a:br>
            <a:r>
              <a:rPr lang="en-US" dirty="0" smtClean="0"/>
              <a:t>Strip Urine Testing</a:t>
            </a:r>
            <a:br>
              <a:rPr lang="en-US" dirty="0" smtClean="0"/>
            </a:br>
            <a:r>
              <a:rPr lang="en-US" sz="1600" dirty="0" smtClean="0"/>
              <a:t>(Slide 4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Time intervals</a:t>
            </a:r>
          </a:p>
          <a:p>
            <a:pPr lvl="1"/>
            <a:r>
              <a:rPr lang="en-US" dirty="0" smtClean="0"/>
              <a:t>Read results at exact time intervals</a:t>
            </a:r>
          </a:p>
          <a:p>
            <a:pPr lvl="2"/>
            <a:r>
              <a:rPr lang="en-US" dirty="0" smtClean="0"/>
              <a:t>Specified on color chart</a:t>
            </a:r>
          </a:p>
          <a:p>
            <a:pPr lvl="1"/>
            <a:r>
              <a:rPr lang="en-US" dirty="0" smtClean="0"/>
              <a:t>Do not read any test results after 2 minutes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22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Reagent </a:t>
            </a:r>
            <a:br>
              <a:rPr lang="en-US" dirty="0" smtClean="0"/>
            </a:br>
            <a:r>
              <a:rPr lang="en-US" dirty="0" smtClean="0"/>
              <a:t>Strip Urine Testing </a:t>
            </a:r>
            <a:br>
              <a:rPr lang="en-US" dirty="0" smtClean="0"/>
            </a:br>
            <a:r>
              <a:rPr lang="en-US" sz="1600" dirty="0" smtClean="0"/>
              <a:t>(Slide 5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Interpretation of results </a:t>
            </a:r>
          </a:p>
          <a:p>
            <a:pPr lvl="1"/>
            <a:r>
              <a:rPr lang="en-US" dirty="0" smtClean="0"/>
              <a:t>Compare with color chart in good lighting</a:t>
            </a:r>
          </a:p>
          <a:p>
            <a:pPr lvl="2"/>
            <a:r>
              <a:rPr lang="en-US" dirty="0" smtClean="0"/>
              <a:t>To obtain a good visual match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8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Reagent </a:t>
            </a:r>
            <a:br>
              <a:rPr lang="en-US" dirty="0" smtClean="0"/>
            </a:br>
            <a:r>
              <a:rPr lang="en-US" dirty="0" smtClean="0"/>
              <a:t>Strip Urine Testing </a:t>
            </a:r>
            <a:br>
              <a:rPr lang="en-US" dirty="0" smtClean="0"/>
            </a:br>
            <a:r>
              <a:rPr lang="en-US" sz="1600" dirty="0" smtClean="0"/>
              <a:t>(Slide 6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Storage of reagent strips: Cool, dry area with the cap tightly closed</a:t>
            </a:r>
          </a:p>
          <a:p>
            <a:pPr lvl="1"/>
            <a:r>
              <a:rPr lang="en-US" dirty="0" smtClean="0"/>
              <a:t>Reagents on strips are sensitive to light, heat, and moisture</a:t>
            </a:r>
          </a:p>
          <a:p>
            <a:pPr lvl="2"/>
            <a:r>
              <a:rPr lang="en-US" dirty="0" smtClean="0"/>
              <a:t>Container includes a desiccant to absorb moisture: Do not remove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03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Reagent </a:t>
            </a:r>
            <a:br>
              <a:rPr lang="en-US" dirty="0" smtClean="0"/>
            </a:br>
            <a:r>
              <a:rPr lang="en-US" dirty="0" smtClean="0"/>
              <a:t>Strip Urine Testing </a:t>
            </a:r>
            <a:br>
              <a:rPr lang="en-US" dirty="0" smtClean="0"/>
            </a:br>
            <a:r>
              <a:rPr lang="en-US" sz="1600" dirty="0" smtClean="0"/>
              <a:t>(Slide 7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Storage of reagent strips: Cool, dry area with the cap tightly closed</a:t>
            </a:r>
          </a:p>
          <a:p>
            <a:pPr lvl="1"/>
            <a:r>
              <a:rPr lang="en-US" dirty="0" smtClean="0"/>
              <a:t>Store at a temperature between 59º F (15º C) and 86º F (30º C)</a:t>
            </a:r>
          </a:p>
          <a:p>
            <a:pPr lvl="2"/>
            <a:r>
              <a:rPr lang="en-US" dirty="0" smtClean="0"/>
              <a:t>Do not store in refrigerator or freezer</a:t>
            </a:r>
          </a:p>
          <a:p>
            <a:pPr lvl="1"/>
            <a:r>
              <a:rPr lang="en-US" dirty="0" smtClean="0"/>
              <a:t>Tan-to-brown discoloration or darkening on reagent areas</a:t>
            </a:r>
          </a:p>
          <a:p>
            <a:pPr lvl="2"/>
            <a:r>
              <a:rPr lang="en-US" dirty="0" smtClean="0"/>
              <a:t>Indicates deterioration of strips</a:t>
            </a:r>
          </a:p>
          <a:p>
            <a:pPr lvl="2"/>
            <a:r>
              <a:rPr lang="en-US" dirty="0" smtClean="0"/>
              <a:t>Do not use strips: Test results would be inaccurate</a:t>
            </a:r>
          </a:p>
          <a:p>
            <a:pPr lvl="2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4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Related to the Urinary System </a:t>
            </a: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Retention: The inability to empty the bladder</a:t>
            </a:r>
          </a:p>
          <a:p>
            <a:pPr lvl="1"/>
            <a:r>
              <a:rPr lang="en-US" dirty="0" smtClean="0"/>
              <a:t>The urine is being produced normally but is not being voided</a:t>
            </a:r>
          </a:p>
          <a:p>
            <a:pPr lvl="0"/>
            <a:r>
              <a:rPr lang="en-US" dirty="0" smtClean="0"/>
              <a:t>Urgency: The immediate need to urinate</a:t>
            </a:r>
          </a:p>
          <a:p>
            <a:pPr lvl="0"/>
            <a:r>
              <a:rPr lang="en-US" dirty="0" smtClean="0"/>
              <a:t>Urinary incontinence: The inability to retain urine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15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Control Testing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Ensures reliability of test results </a:t>
            </a:r>
          </a:p>
          <a:p>
            <a:pPr lvl="1"/>
            <a:r>
              <a:rPr lang="en-US" dirty="0" smtClean="0"/>
              <a:t>Determines if strips are reacting properly</a:t>
            </a:r>
          </a:p>
          <a:p>
            <a:pPr lvl="1"/>
            <a:r>
              <a:rPr lang="en-US" dirty="0" smtClean="0"/>
              <a:t>Confirms that the test is being properly performed and accurately interpreted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84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Control Testing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Example: </a:t>
            </a:r>
            <a:r>
              <a:rPr lang="en-US" dirty="0" smtClean="0"/>
              <a:t>Chek</a:t>
            </a:r>
            <a:r>
              <a:rPr lang="en-US" dirty="0" smtClean="0"/>
              <a:t>-Stix control checks reliability of Multistix</a:t>
            </a:r>
          </a:p>
          <a:p>
            <a:pPr lvl="1"/>
            <a:r>
              <a:rPr lang="en-US" dirty="0" smtClean="0"/>
              <a:t>Consists of a plastic strip with seven synthetic ingredients</a:t>
            </a:r>
          </a:p>
          <a:p>
            <a:pPr lvl="1"/>
            <a:r>
              <a:rPr lang="en-US" dirty="0" smtClean="0"/>
              <a:t>Reconstituted in distilled water for 30 minutes</a:t>
            </a:r>
          </a:p>
          <a:p>
            <a:pPr lvl="2"/>
            <a:r>
              <a:rPr lang="en-US" dirty="0" smtClean="0"/>
              <a:t>Ingredients dissolve in the water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4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Control Testing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Example: </a:t>
            </a:r>
            <a:r>
              <a:rPr lang="en-US" dirty="0" smtClean="0"/>
              <a:t>Chek</a:t>
            </a:r>
            <a:r>
              <a:rPr lang="en-US" dirty="0" smtClean="0"/>
              <a:t>-Stix control checks reliability of Multistix</a:t>
            </a:r>
          </a:p>
          <a:p>
            <a:pPr lvl="1"/>
            <a:r>
              <a:rPr lang="en-US" dirty="0" smtClean="0"/>
              <a:t>Resulting solution is tested with a Multistix reagent strip</a:t>
            </a:r>
          </a:p>
          <a:p>
            <a:pPr lvl="2"/>
            <a:r>
              <a:rPr lang="en-US" dirty="0" smtClean="0"/>
              <a:t>Using the same procedure as a urine specimen</a:t>
            </a:r>
          </a:p>
          <a:p>
            <a:pPr lvl="1"/>
            <a:r>
              <a:rPr lang="en-US" dirty="0" smtClean="0"/>
              <a:t>Expected values outlined on a sheet accompanying the control strips</a:t>
            </a:r>
          </a:p>
          <a:p>
            <a:pPr lvl="2"/>
            <a:r>
              <a:rPr lang="en-US" dirty="0" smtClean="0"/>
              <a:t>Record control test results in a quality control log</a:t>
            </a:r>
          </a:p>
          <a:p>
            <a:pPr lvl="2"/>
            <a:r>
              <a:rPr lang="en-US" dirty="0" smtClean="0"/>
              <a:t>If expected values are not obtained: Determine cause of problem and correct it</a:t>
            </a:r>
            <a:r>
              <a:rPr lang="en-US" dirty="0" smtClean="0">
                <a:latin typeface="Arial"/>
                <a:cs typeface="Arial"/>
              </a:rPr>
              <a:t>—o</a:t>
            </a:r>
            <a:r>
              <a:rPr lang="en-US" dirty="0" smtClean="0"/>
              <a:t>utdated strips or control; improper storage of strips or control; error in technique.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08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Control Testing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Perform quality control</a:t>
            </a:r>
          </a:p>
          <a:p>
            <a:pPr lvl="1"/>
            <a:r>
              <a:rPr lang="en-US" dirty="0" smtClean="0"/>
              <a:t>When you open a new bottle of strips</a:t>
            </a:r>
          </a:p>
          <a:p>
            <a:pPr lvl="1"/>
            <a:r>
              <a:rPr lang="en-US" dirty="0" smtClean="0"/>
              <a:t>Question of reliability with testing strips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55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Analyzer 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Performs chemical examination of urine automatically </a:t>
            </a:r>
          </a:p>
          <a:p>
            <a:pPr lvl="1"/>
            <a:r>
              <a:rPr lang="en-US" dirty="0" smtClean="0"/>
              <a:t>Uses reagent strips</a:t>
            </a:r>
          </a:p>
          <a:p>
            <a:pPr lvl="0"/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Quick and easy</a:t>
            </a:r>
          </a:p>
          <a:p>
            <a:pPr lvl="1"/>
            <a:r>
              <a:rPr lang="en-US" dirty="0" smtClean="0"/>
              <a:t>Results are interpreted automatically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32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Analyzer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Clinitek Analyzer</a:t>
            </a:r>
          </a:p>
          <a:p>
            <a:pPr lvl="1"/>
            <a:r>
              <a:rPr lang="en-US" dirty="0" smtClean="0"/>
              <a:t>Automatically reads Multistix </a:t>
            </a:r>
          </a:p>
          <a:p>
            <a:pPr lvl="1"/>
            <a:r>
              <a:rPr lang="en-US" dirty="0" smtClean="0"/>
              <a:t>Results printed out</a:t>
            </a:r>
          </a:p>
          <a:p>
            <a:pPr lvl="2"/>
            <a:r>
              <a:rPr lang="en-US" dirty="0" smtClean="0"/>
              <a:t>Abnormal results are flagged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2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Microscopic Examination of Urine 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Urine sediment: Solid materials contained in urine</a:t>
            </a:r>
          </a:p>
          <a:p>
            <a:pPr lvl="1"/>
            <a:r>
              <a:rPr lang="en-US" dirty="0" smtClean="0"/>
              <a:t>Sediment sample is placed on a slide by MA</a:t>
            </a:r>
          </a:p>
          <a:p>
            <a:pPr lvl="1"/>
            <a:r>
              <a:rPr lang="en-US" dirty="0" smtClean="0"/>
              <a:t>Viewed under a microscope by physician</a:t>
            </a:r>
          </a:p>
          <a:p>
            <a:pPr lvl="1"/>
            <a:r>
              <a:rPr lang="en-US" dirty="0" smtClean="0"/>
              <a:t>Helps clarify results of physical and chemical examination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28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Microscopic Examination of Urine 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First-voided morning specimen preferred: More concentrated</a:t>
            </a:r>
          </a:p>
          <a:p>
            <a:pPr lvl="1"/>
            <a:r>
              <a:rPr lang="en-US" dirty="0" smtClean="0"/>
              <a:t>Contains more dissolved substances</a:t>
            </a:r>
          </a:p>
          <a:p>
            <a:pPr lvl="2"/>
            <a:r>
              <a:rPr lang="en-US" dirty="0" smtClean="0"/>
              <a:t>Small amounts of abnormal substances are more likely to be detected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75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Microscopic Examination of Urine 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Important to use a fresh specimen</a:t>
            </a:r>
          </a:p>
          <a:p>
            <a:pPr lvl="1"/>
            <a:r>
              <a:rPr lang="en-US" dirty="0" smtClean="0"/>
              <a:t>Changes occur if specimen is left standing out</a:t>
            </a:r>
          </a:p>
          <a:p>
            <a:pPr lvl="2"/>
            <a:r>
              <a:rPr lang="en-US" dirty="0" smtClean="0"/>
              <a:t>Affects reliability of test results</a:t>
            </a:r>
          </a:p>
          <a:p>
            <a:pPr lvl="0"/>
            <a:r>
              <a:rPr lang="en-US" dirty="0" smtClean="0"/>
              <a:t>MA responsible for preparing urine specimen</a:t>
            </a:r>
          </a:p>
          <a:p>
            <a:pPr lvl="1"/>
            <a:r>
              <a:rPr lang="en-US" dirty="0" smtClean="0"/>
              <a:t>For microscopic examination by the physician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23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Blood Cells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Round, colorless, biconcave discs</a:t>
            </a:r>
          </a:p>
          <a:p>
            <a:pPr lvl="0"/>
            <a:r>
              <a:rPr lang="en-US" dirty="0" smtClean="0"/>
              <a:t>Normal: 0 to 5 per high-power field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58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of Urine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Advantages of urine testing</a:t>
            </a:r>
          </a:p>
          <a:p>
            <a:pPr lvl="1"/>
            <a:r>
              <a:rPr lang="en-US" dirty="0" smtClean="0"/>
              <a:t>Urine is easily available</a:t>
            </a:r>
          </a:p>
          <a:p>
            <a:pPr lvl="1"/>
            <a:r>
              <a:rPr lang="en-US" dirty="0" smtClean="0"/>
              <a:t>Does not require:</a:t>
            </a:r>
          </a:p>
          <a:p>
            <a:pPr lvl="2"/>
            <a:r>
              <a:rPr lang="en-US" dirty="0" smtClean="0"/>
              <a:t>An invasive procedure</a:t>
            </a:r>
          </a:p>
          <a:p>
            <a:pPr lvl="2"/>
            <a:r>
              <a:rPr lang="en-US" dirty="0" smtClean="0"/>
              <a:t>Use of special equipment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85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Blood Cells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More than 5 per high-power field may indicate bleeding along the urinary tract</a:t>
            </a:r>
          </a:p>
          <a:p>
            <a:pPr lvl="0"/>
            <a:r>
              <a:rPr lang="en-US" dirty="0" smtClean="0"/>
              <a:t>Concentrated urine causes RBCs to become shrunken or crenated</a:t>
            </a:r>
          </a:p>
          <a:p>
            <a:pPr lvl="0"/>
            <a:r>
              <a:rPr lang="en-US" dirty="0" smtClean="0"/>
              <a:t>Dilute urine causes RBCs to swell and hemolyze</a:t>
            </a:r>
          </a:p>
          <a:p>
            <a:pPr lvl="1"/>
            <a:r>
              <a:rPr lang="en-US" dirty="0" smtClean="0"/>
              <a:t>Will not be seen under a microscope</a:t>
            </a:r>
          </a:p>
          <a:p>
            <a:pPr lvl="1"/>
            <a:r>
              <a:rPr lang="en-US" dirty="0" smtClean="0"/>
              <a:t>Will still show a positive on reagent strip test (for blood)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47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Round, granular, with a nucleus</a:t>
            </a:r>
          </a:p>
          <a:p>
            <a:pPr lvl="0"/>
            <a:r>
              <a:rPr lang="en-US" dirty="0" smtClean="0"/>
              <a:t>Approximately 1.5 times larger than RBC</a:t>
            </a:r>
          </a:p>
          <a:p>
            <a:pPr lvl="0"/>
            <a:r>
              <a:rPr lang="en-US" dirty="0" smtClean="0"/>
              <a:t>Normal: 0 to 8 per high-power field</a:t>
            </a:r>
          </a:p>
          <a:p>
            <a:pPr lvl="0"/>
            <a:r>
              <a:rPr lang="en-US" dirty="0" smtClean="0"/>
              <a:t>More than 8 per high-power field may indicate inflammation of genitourinary tract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88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Epithelial Cells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structures making up urinary system are composed of several layers of epithelial cells</a:t>
            </a:r>
          </a:p>
          <a:p>
            <a:pPr lvl="0"/>
            <a:r>
              <a:rPr lang="en-US" dirty="0" smtClean="0"/>
              <a:t>Outer layer</a:t>
            </a:r>
          </a:p>
          <a:p>
            <a:pPr lvl="1"/>
            <a:r>
              <a:rPr lang="en-US" dirty="0" smtClean="0"/>
              <a:t>Constantly being sloughed off</a:t>
            </a:r>
          </a:p>
          <a:p>
            <a:pPr lvl="1"/>
            <a:r>
              <a:rPr lang="en-US" dirty="0" smtClean="0"/>
              <a:t>Replaced by cells underneath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78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Epithelial Cells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Squamous epithelial cells: Large, clear, flat cells with irregular shape</a:t>
            </a:r>
          </a:p>
          <a:p>
            <a:pPr lvl="1"/>
            <a:r>
              <a:rPr lang="en-US" dirty="0" smtClean="0"/>
              <a:t>Contain small nucleus</a:t>
            </a:r>
          </a:p>
          <a:p>
            <a:pPr lvl="1"/>
            <a:r>
              <a:rPr lang="en-US" dirty="0" smtClean="0"/>
              <a:t>Come from urethra, bladder, vagina</a:t>
            </a:r>
          </a:p>
          <a:p>
            <a:pPr lvl="1"/>
            <a:r>
              <a:rPr lang="en-US" dirty="0" smtClean="0"/>
              <a:t>Normally present in small amounts in urine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9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Epithelial Cells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Renal epithelial cells: Round with large nucleus</a:t>
            </a:r>
          </a:p>
          <a:p>
            <a:pPr lvl="1"/>
            <a:r>
              <a:rPr lang="en-US" dirty="0" smtClean="0"/>
              <a:t>Come from deeper layers of urinary tract</a:t>
            </a:r>
          </a:p>
          <a:p>
            <a:pPr lvl="1"/>
            <a:r>
              <a:rPr lang="en-US" dirty="0" smtClean="0"/>
              <a:t>Presence in urine is abnormal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72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Casts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Cylindrical structures: Formed in lumen of nephron tubules</a:t>
            </a:r>
          </a:p>
          <a:p>
            <a:pPr lvl="0"/>
            <a:r>
              <a:rPr lang="en-US" dirty="0" smtClean="0"/>
              <a:t>Materials in tubules harden and are flushed out: Appear in urine as casts</a:t>
            </a:r>
          </a:p>
          <a:p>
            <a:pPr lvl="0"/>
            <a:r>
              <a:rPr lang="en-US" dirty="0" smtClean="0"/>
              <a:t>Generally indicate diseased condition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2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Casts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Named according to what they contain</a:t>
            </a:r>
          </a:p>
          <a:p>
            <a:pPr lvl="1"/>
            <a:r>
              <a:rPr lang="en-US" dirty="0" smtClean="0"/>
              <a:t>Hyaline casts: Pale, colorless cylinders with rounded edges</a:t>
            </a:r>
          </a:p>
          <a:p>
            <a:pPr lvl="2"/>
            <a:r>
              <a:rPr lang="en-US" dirty="0" smtClean="0"/>
              <a:t>Vary in size</a:t>
            </a:r>
          </a:p>
          <a:p>
            <a:pPr lvl="1"/>
            <a:r>
              <a:rPr lang="en-US" dirty="0" smtClean="0"/>
              <a:t>Granular casts: Hyaline casts that contain granules</a:t>
            </a:r>
          </a:p>
          <a:p>
            <a:pPr lvl="1"/>
            <a:r>
              <a:rPr lang="en-US" dirty="0" smtClean="0"/>
              <a:t>Fatty casts: Hyaline casts that contain fat droplets</a:t>
            </a:r>
          </a:p>
          <a:p>
            <a:pPr lvl="1"/>
            <a:r>
              <a:rPr lang="en-US" dirty="0" smtClean="0"/>
              <a:t>Waxy casts: Light yellowish with serrated edges</a:t>
            </a:r>
          </a:p>
          <a:p>
            <a:pPr lvl="2"/>
            <a:r>
              <a:rPr lang="en-US" dirty="0" smtClean="0"/>
              <a:t>Appear to be made of wax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73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Casts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Cellular casts: Hyaline casts that contain organized structures</a:t>
            </a:r>
          </a:p>
          <a:p>
            <a:pPr lvl="1"/>
            <a:r>
              <a:rPr lang="en-US" dirty="0" smtClean="0"/>
              <a:t>Named for what they contain</a:t>
            </a:r>
          </a:p>
          <a:p>
            <a:pPr lvl="2"/>
            <a:r>
              <a:rPr lang="en-US" dirty="0" smtClean="0"/>
              <a:t>RBC casts</a:t>
            </a:r>
          </a:p>
          <a:p>
            <a:pPr lvl="2"/>
            <a:r>
              <a:rPr lang="en-US" dirty="0" smtClean="0"/>
              <a:t>WBC casts</a:t>
            </a:r>
          </a:p>
          <a:p>
            <a:pPr lvl="2"/>
            <a:r>
              <a:rPr lang="en-US" dirty="0" smtClean="0"/>
              <a:t>Epithelial casts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1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Crystals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Variety may be found in urine</a:t>
            </a:r>
          </a:p>
          <a:p>
            <a:r>
              <a:rPr lang="en-US" dirty="0" smtClean="0"/>
              <a:t>Type and number vary with urine pH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73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Crystals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Abnormal crystals</a:t>
            </a:r>
          </a:p>
          <a:p>
            <a:pPr lvl="1"/>
            <a:r>
              <a:rPr lang="en-US" dirty="0" smtClean="0"/>
              <a:t>Leucine</a:t>
            </a:r>
          </a:p>
          <a:p>
            <a:pPr lvl="1"/>
            <a:r>
              <a:rPr lang="en-US" dirty="0" smtClean="0"/>
              <a:t>Tyrosine</a:t>
            </a:r>
          </a:p>
          <a:p>
            <a:pPr lvl="1"/>
            <a:r>
              <a:rPr lang="en-US" dirty="0" smtClean="0"/>
              <a:t>Cystine</a:t>
            </a:r>
          </a:p>
          <a:p>
            <a:pPr lvl="1"/>
            <a:r>
              <a:rPr lang="en-US" dirty="0" smtClean="0"/>
              <a:t>Cholesterol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38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of Urine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obtain accurate urine test results, adhere to proper urine collection procedures</a:t>
            </a:r>
          </a:p>
          <a:p>
            <a:pPr lvl="1"/>
            <a:r>
              <a:rPr lang="en-US" dirty="0" smtClean="0"/>
              <a:t>Ensures collection of proper specimen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70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Crystals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Crystals that commonly appear in acidic urine</a:t>
            </a:r>
          </a:p>
          <a:p>
            <a:pPr lvl="1"/>
            <a:r>
              <a:rPr lang="en-US" dirty="0" smtClean="0"/>
              <a:t>Amorphous urates</a:t>
            </a:r>
          </a:p>
          <a:p>
            <a:pPr lvl="1"/>
            <a:r>
              <a:rPr lang="en-US" dirty="0" smtClean="0"/>
              <a:t>Uric acid</a:t>
            </a:r>
          </a:p>
          <a:p>
            <a:pPr lvl="1"/>
            <a:r>
              <a:rPr lang="en-US" dirty="0" smtClean="0"/>
              <a:t>Calcium oxalate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Crystals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Commonly appear in alkaline urine</a:t>
            </a:r>
          </a:p>
          <a:p>
            <a:pPr lvl="1"/>
            <a:r>
              <a:rPr lang="en-US" dirty="0" smtClean="0"/>
              <a:t>Amorphous phosphate</a:t>
            </a:r>
          </a:p>
          <a:p>
            <a:pPr lvl="1"/>
            <a:r>
              <a:rPr lang="en-US" dirty="0" smtClean="0"/>
              <a:t>Triple phosphate</a:t>
            </a:r>
          </a:p>
          <a:p>
            <a:pPr lvl="1"/>
            <a:r>
              <a:rPr lang="en-US" dirty="0" smtClean="0"/>
              <a:t>Calcium phosphate</a:t>
            </a:r>
          </a:p>
          <a:p>
            <a:pPr lvl="1"/>
            <a:r>
              <a:rPr lang="en-US" dirty="0" smtClean="0"/>
              <a:t>Ammonium urate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07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Structures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Mucous threads: Normally present in small amounts in urine</a:t>
            </a:r>
          </a:p>
          <a:p>
            <a:r>
              <a:rPr lang="en-US" dirty="0" smtClean="0"/>
              <a:t>Long, wavy, threadlike structures with pointed ends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60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Structures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Bacteria: Rod shaped or round</a:t>
            </a:r>
          </a:p>
          <a:p>
            <a:pPr lvl="1"/>
            <a:r>
              <a:rPr lang="en-US" dirty="0" smtClean="0"/>
              <a:t>Should not normally be present</a:t>
            </a:r>
          </a:p>
          <a:p>
            <a:pPr lvl="1"/>
            <a:r>
              <a:rPr lang="en-US" dirty="0" smtClean="0"/>
              <a:t>Presence of more than a few may indicate: </a:t>
            </a:r>
          </a:p>
          <a:p>
            <a:pPr lvl="2"/>
            <a:r>
              <a:rPr lang="en-US" dirty="0" smtClean="0"/>
              <a:t>Contamination of specimen during collection</a:t>
            </a:r>
          </a:p>
          <a:p>
            <a:pPr lvl="2"/>
            <a:r>
              <a:rPr lang="en-US" dirty="0" smtClean="0"/>
              <a:t>UTI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69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Structures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Yeast cells</a:t>
            </a:r>
          </a:p>
          <a:p>
            <a:pPr lvl="1"/>
            <a:r>
              <a:rPr lang="en-US" dirty="0" smtClean="0"/>
              <a:t>Smooth, refractile bodies with oval shape</a:t>
            </a:r>
          </a:p>
          <a:p>
            <a:pPr lvl="1"/>
            <a:r>
              <a:rPr lang="en-US" dirty="0" smtClean="0"/>
              <a:t>Small buds project from cells</a:t>
            </a:r>
          </a:p>
          <a:p>
            <a:pPr lvl="1"/>
            <a:r>
              <a:rPr lang="en-US" dirty="0" smtClean="0"/>
              <a:t>In females </a:t>
            </a:r>
          </a:p>
          <a:p>
            <a:pPr lvl="2"/>
            <a:r>
              <a:rPr lang="en-US" dirty="0" smtClean="0"/>
              <a:t>Usually vaginal contaminant caused by </a:t>
            </a:r>
            <a:r>
              <a:rPr lang="en-US" i="1" dirty="0" smtClean="0"/>
              <a:t>Candida albicans </a:t>
            </a:r>
            <a:r>
              <a:rPr lang="en-US" dirty="0" smtClean="0"/>
              <a:t>(yeast infection)</a:t>
            </a:r>
          </a:p>
          <a:p>
            <a:pPr lvl="1"/>
            <a:r>
              <a:rPr lang="en-US" dirty="0" smtClean="0"/>
              <a:t>May also be present in patients with diabetes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64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Structures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 smtClean="0"/>
              <a:t>Parasites</a:t>
            </a:r>
          </a:p>
          <a:p>
            <a:pPr lvl="1"/>
            <a:r>
              <a:rPr lang="en-US" dirty="0" smtClean="0"/>
              <a:t>May be present as a contaminate from fecal or vaginal material</a:t>
            </a:r>
          </a:p>
          <a:p>
            <a:pPr lvl="1"/>
            <a:r>
              <a:rPr lang="en-US" i="1" dirty="0" smtClean="0"/>
              <a:t>Trichomonas vaginalis</a:t>
            </a:r>
            <a:r>
              <a:rPr lang="en-US" dirty="0" smtClean="0"/>
              <a:t>: Parasite that causes trichomoniasis vaginitis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1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Structures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Spermatozoa</a:t>
            </a:r>
          </a:p>
          <a:p>
            <a:pPr lvl="1"/>
            <a:r>
              <a:rPr lang="en-US" dirty="0" smtClean="0"/>
              <a:t>May be present in men or women after intercourse</a:t>
            </a:r>
          </a:p>
          <a:p>
            <a:pPr lvl="1"/>
            <a:r>
              <a:rPr lang="en-US" dirty="0" smtClean="0"/>
              <a:t>Have round heads, long, slender, hairlike tails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1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Pregnancy Testing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To determine if a woman is pregnant</a:t>
            </a:r>
          </a:p>
          <a:p>
            <a:pPr lvl="1"/>
            <a:r>
              <a:rPr lang="en-US" dirty="0" smtClean="0"/>
              <a:t>Before certain medications are given or procedures performed that may cause injury to a fetus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41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Pregnancy Testing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Immunological tests often used in the office</a:t>
            </a:r>
          </a:p>
          <a:p>
            <a:pPr lvl="1"/>
            <a:r>
              <a:rPr lang="en-US" dirty="0" smtClean="0"/>
              <a:t>Test results rely on the presence of human chorionic gonadotropin (HCG)</a:t>
            </a:r>
          </a:p>
          <a:p>
            <a:pPr lvl="0"/>
            <a:r>
              <a:rPr lang="en-US" dirty="0" smtClean="0"/>
              <a:t>Concentrated urine specimen required (first-voided morning)</a:t>
            </a:r>
          </a:p>
          <a:p>
            <a:pPr lvl="0"/>
            <a:r>
              <a:rPr lang="en-US" dirty="0" smtClean="0"/>
              <a:t>HCG: Produces positive result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20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Chorionic Gonadotropin 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Produced by developing fertilized egg</a:t>
            </a:r>
          </a:p>
          <a:p>
            <a:pPr lvl="1"/>
            <a:r>
              <a:rPr lang="en-US" dirty="0" smtClean="0"/>
              <a:t>Small amounts secreted into urine and blood</a:t>
            </a:r>
          </a:p>
          <a:p>
            <a:pPr lvl="0"/>
            <a:r>
              <a:rPr lang="en-US" dirty="0" smtClean="0"/>
              <a:t>Immediately after conception and implantation: Level of HCG rises rapidly</a:t>
            </a:r>
          </a:p>
          <a:p>
            <a:pPr lvl="1"/>
            <a:r>
              <a:rPr lang="en-US" dirty="0" smtClean="0"/>
              <a:t>Can detect pregnancy with a serum pregnancy test as early as 6 days before the first missed period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83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Urine Collection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Make sure to obtain an adequate volume (usually 30 to 50 mL)</a:t>
            </a:r>
          </a:p>
          <a:p>
            <a:pPr lvl="0"/>
            <a:r>
              <a:rPr lang="en-US" dirty="0" smtClean="0"/>
              <a:t>Properly label each specimen: Avoids mix-up of specimens</a:t>
            </a:r>
          </a:p>
          <a:p>
            <a:pPr lvl="1"/>
            <a:r>
              <a:rPr lang="en-US" dirty="0" smtClean="0"/>
              <a:t>Patient’s name and DOB</a:t>
            </a:r>
          </a:p>
          <a:p>
            <a:pPr lvl="1"/>
            <a:r>
              <a:rPr lang="en-US" dirty="0" smtClean="0"/>
              <a:t>Date and time of collection</a:t>
            </a:r>
          </a:p>
          <a:p>
            <a:pPr lvl="1"/>
            <a:r>
              <a:rPr lang="en-US" dirty="0" smtClean="0"/>
              <a:t>Type of specimen (i.e., urine)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28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Chorionic Gonadotropin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Highest level: Occurs 8 weeks after conception</a:t>
            </a:r>
          </a:p>
          <a:p>
            <a:pPr lvl="1"/>
            <a:r>
              <a:rPr lang="en-US" dirty="0" smtClean="0"/>
              <a:t>After this time, HCG declines</a:t>
            </a:r>
          </a:p>
          <a:p>
            <a:pPr lvl="0"/>
            <a:r>
              <a:rPr lang="en-US" dirty="0" smtClean="0"/>
              <a:t>72 hours after delivery: HCG disappears entirely</a:t>
            </a:r>
          </a:p>
          <a:p>
            <a:pPr lvl="0"/>
            <a:r>
              <a:rPr lang="en-US" dirty="0" smtClean="0"/>
              <a:t>Pregnancy tests are more sensitive in the first trimester</a:t>
            </a:r>
          </a:p>
          <a:p>
            <a:pPr lvl="1"/>
            <a:r>
              <a:rPr lang="en-US" dirty="0" smtClean="0"/>
              <a:t>May even show a negative reaction during the second and third trimester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89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Immunoassay Tests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Used in medical office to detect pregnancy</a:t>
            </a:r>
          </a:p>
          <a:p>
            <a:pPr lvl="0"/>
            <a:r>
              <a:rPr lang="en-US" dirty="0" smtClean="0"/>
              <a:t>Convenient to perform</a:t>
            </a:r>
          </a:p>
          <a:p>
            <a:pPr lvl="0"/>
            <a:r>
              <a:rPr lang="en-US" dirty="0" smtClean="0"/>
              <a:t>Provide immediate test results</a:t>
            </a:r>
          </a:p>
          <a:p>
            <a:pPr lvl="0"/>
            <a:r>
              <a:rPr lang="en-US" dirty="0" smtClean="0"/>
              <a:t>Positive and negative reactions</a:t>
            </a:r>
          </a:p>
          <a:p>
            <a:pPr lvl="1"/>
            <a:r>
              <a:rPr lang="en-US" dirty="0" smtClean="0"/>
              <a:t>Results in a specific visible reaction</a:t>
            </a:r>
          </a:p>
          <a:p>
            <a:pPr lvl="1"/>
            <a:r>
              <a:rPr lang="en-US" dirty="0" smtClean="0"/>
              <a:t>That can be observed and interpreted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Immunoassay Tests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Commercially available in testing kits</a:t>
            </a:r>
          </a:p>
          <a:p>
            <a:pPr lvl="0"/>
            <a:r>
              <a:rPr lang="en-US" dirty="0" smtClean="0"/>
              <a:t>Contain required reagents and supplies</a:t>
            </a:r>
          </a:p>
          <a:p>
            <a:pPr lvl="0"/>
            <a:r>
              <a:rPr lang="en-US" dirty="0" smtClean="0"/>
              <a:t>Each kit performs a specific number of tests</a:t>
            </a:r>
          </a:p>
          <a:p>
            <a:pPr lvl="0"/>
            <a:r>
              <a:rPr lang="en-US" dirty="0" smtClean="0"/>
              <a:t>Product insert included</a:t>
            </a:r>
          </a:p>
          <a:p>
            <a:pPr lvl="1"/>
            <a:r>
              <a:rPr lang="en-US" dirty="0" smtClean="0"/>
              <a:t>Must follow exactly to prevent inaccurate test results</a:t>
            </a:r>
          </a:p>
          <a:p>
            <a:pPr lvl="0"/>
            <a:r>
              <a:rPr lang="en-US" dirty="0" smtClean="0"/>
              <a:t>Most are 99% accurate </a:t>
            </a:r>
          </a:p>
          <a:p>
            <a:pPr lvl="1"/>
            <a:r>
              <a:rPr lang="en-US" dirty="0" smtClean="0"/>
              <a:t>With low occurrence of false-positive test results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00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Immunoassay Tests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Brand names</a:t>
            </a:r>
          </a:p>
          <a:p>
            <a:pPr lvl="1"/>
            <a:r>
              <a:rPr lang="en-US" dirty="0" smtClean="0"/>
              <a:t>QuickVue One Step</a:t>
            </a:r>
          </a:p>
          <a:p>
            <a:pPr lvl="1"/>
            <a:r>
              <a:rPr lang="en-US" dirty="0" smtClean="0"/>
              <a:t>OSOM</a:t>
            </a:r>
          </a:p>
          <a:p>
            <a:pPr lvl="1"/>
            <a:r>
              <a:rPr lang="en-US" dirty="0" smtClean="0"/>
              <a:t>ICON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3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Immunoassay Tests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Early prediction pregnancy tests</a:t>
            </a:r>
          </a:p>
          <a:p>
            <a:pPr lvl="1"/>
            <a:r>
              <a:rPr lang="en-US" dirty="0" smtClean="0"/>
              <a:t>May be able to detect pregnancy as early as 2-3 days before first missed period</a:t>
            </a:r>
          </a:p>
          <a:p>
            <a:pPr lvl="2"/>
            <a:r>
              <a:rPr lang="en-US" dirty="0" smtClean="0"/>
              <a:t>May sometimes show a false-negative when performed early (repeat later to confirm results)</a:t>
            </a:r>
          </a:p>
          <a:p>
            <a:pPr lvl="1"/>
            <a:r>
              <a:rPr lang="en-US" dirty="0" smtClean="0"/>
              <a:t>Accurate results more probable if urine testing one week after a missed period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45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Immunoassay Tests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Results observed as a color change</a:t>
            </a:r>
          </a:p>
          <a:p>
            <a:pPr lvl="0"/>
            <a:r>
              <a:rPr lang="en-US" dirty="0" smtClean="0"/>
              <a:t>Instructions for interpreting results</a:t>
            </a:r>
          </a:p>
          <a:p>
            <a:pPr lvl="1"/>
            <a:r>
              <a:rPr lang="en-US" dirty="0" smtClean="0"/>
              <a:t>Included in product insert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01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1 of 12)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 clean, disposable urine containers</a:t>
            </a:r>
          </a:p>
          <a:p>
            <a:pPr lvl="0"/>
            <a:r>
              <a:rPr lang="en-US" dirty="0" smtClean="0"/>
              <a:t>Preferred specimen: First-voided morning specimen</a:t>
            </a:r>
          </a:p>
          <a:p>
            <a:pPr lvl="1"/>
            <a:r>
              <a:rPr lang="en-US" dirty="0" smtClean="0"/>
              <a:t>Contains highest concentration of HCG</a:t>
            </a:r>
          </a:p>
          <a:p>
            <a:pPr lvl="1"/>
            <a:r>
              <a:rPr lang="en-US" dirty="0" smtClean="0"/>
              <a:t>However, a random specimen can be used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1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Specific gravity should be determined before the test</a:t>
            </a:r>
          </a:p>
          <a:p>
            <a:pPr lvl="1"/>
            <a:r>
              <a:rPr lang="en-US" dirty="0" smtClean="0"/>
              <a:t>Less than 1.007: Too dilute for testing</a:t>
            </a:r>
          </a:p>
          <a:p>
            <a:pPr lvl="2"/>
            <a:r>
              <a:rPr lang="en-US" dirty="0" smtClean="0"/>
              <a:t>Could cause a false-negative result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147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2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6951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Urine specimen should be at room temperature</a:t>
            </a:r>
          </a:p>
          <a:p>
            <a:pPr lvl="0"/>
            <a:r>
              <a:rPr lang="en-US" dirty="0" smtClean="0"/>
              <a:t>Kit should be stored according to manufacturer's instructions</a:t>
            </a:r>
          </a:p>
          <a:p>
            <a:pPr lvl="1"/>
            <a:r>
              <a:rPr lang="en-US" dirty="0" smtClean="0"/>
              <a:t>Most testing kits are stored at room temperature (between 59º F [15º C] and 86º F [30º C])</a:t>
            </a:r>
          </a:p>
          <a:p>
            <a:pPr lvl="2"/>
            <a:r>
              <a:rPr lang="en-US" dirty="0" smtClean="0"/>
              <a:t>Away from direct sunlight</a:t>
            </a:r>
          </a:p>
          <a:p>
            <a:pPr lvl="0"/>
            <a:r>
              <a:rPr lang="en-US" dirty="0" smtClean="0"/>
              <a:t>Kit past the expiration date should not be used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148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3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1204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more than one patient is being tested</a:t>
            </a:r>
          </a:p>
          <a:p>
            <a:pPr lvl="1"/>
            <a:r>
              <a:rPr lang="en-US" dirty="0" smtClean="0"/>
              <a:t>Label each testing device with patient’s name</a:t>
            </a:r>
          </a:p>
          <a:p>
            <a:pPr lvl="2"/>
            <a:r>
              <a:rPr lang="en-US" dirty="0" smtClean="0"/>
              <a:t>Prevents mix-up of specimens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149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4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9227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Urine Collection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Record medications patient is taking on laboratory requisition and in patient’s chart</a:t>
            </a:r>
          </a:p>
          <a:p>
            <a:pPr lvl="1"/>
            <a:r>
              <a:rPr lang="en-US" dirty="0" smtClean="0"/>
              <a:t>Some medications interfere with the accuracy of test results</a:t>
            </a:r>
          </a:p>
          <a:p>
            <a:pPr lvl="0"/>
            <a:r>
              <a:rPr lang="en-US" dirty="0" smtClean="0"/>
              <a:t>Do not collect a specimen during menstruation</a:t>
            </a:r>
          </a:p>
          <a:p>
            <a:pPr lvl="1"/>
            <a:r>
              <a:rPr lang="en-US" dirty="0" smtClean="0"/>
              <a:t>May contaminate the specimen with blood</a:t>
            </a:r>
          </a:p>
          <a:p>
            <a:pPr lvl="2"/>
            <a:r>
              <a:rPr lang="en-US" dirty="0" smtClean="0"/>
              <a:t>Result in false-positive results on test for blood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13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testing kits include an internal control</a:t>
            </a:r>
          </a:p>
          <a:p>
            <a:pPr lvl="1"/>
            <a:r>
              <a:rPr lang="en-US" dirty="0" smtClean="0"/>
              <a:t>Performed at same time as testing procedure</a:t>
            </a:r>
          </a:p>
          <a:p>
            <a:pPr lvl="1"/>
            <a:r>
              <a:rPr lang="en-US" dirty="0" smtClean="0"/>
              <a:t>Determines:</a:t>
            </a:r>
          </a:p>
          <a:p>
            <a:pPr lvl="2"/>
            <a:r>
              <a:rPr lang="en-US" dirty="0" smtClean="0"/>
              <a:t>Whether sufficient amount of specimen was added to cassette</a:t>
            </a:r>
          </a:p>
          <a:p>
            <a:pPr lvl="2"/>
            <a:r>
              <a:rPr lang="en-US" dirty="0" smtClean="0"/>
              <a:t>If correct technique was followed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150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5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9890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Internal control</a:t>
            </a:r>
          </a:p>
          <a:p>
            <a:pPr lvl="1"/>
            <a:r>
              <a:rPr lang="en-US" dirty="0" smtClean="0"/>
              <a:t>Performed at the same time as the test procedure</a:t>
            </a:r>
          </a:p>
          <a:p>
            <a:pPr lvl="1"/>
            <a:r>
              <a:rPr lang="en-US" dirty="0" smtClean="0"/>
              <a:t>Determines whether the specimen is sufficient for testing purposes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151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6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6018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it does not perform as expected</a:t>
            </a:r>
          </a:p>
          <a:p>
            <a:pPr lvl="1"/>
            <a:r>
              <a:rPr lang="en-US" dirty="0" smtClean="0"/>
              <a:t>Test result is invalid </a:t>
            </a:r>
          </a:p>
          <a:p>
            <a:pPr lvl="2"/>
            <a:r>
              <a:rPr lang="en-US" dirty="0" smtClean="0"/>
              <a:t>Must retest the specimen</a:t>
            </a:r>
          </a:p>
          <a:p>
            <a:pPr lvl="0"/>
            <a:r>
              <a:rPr lang="en-US" dirty="0" smtClean="0"/>
              <a:t>Document internal control in quality control log</a:t>
            </a:r>
          </a:p>
          <a:p>
            <a:pPr lvl="1"/>
            <a:r>
              <a:rPr lang="en-US" dirty="0" smtClean="0"/>
              <a:t>For first test run each day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152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7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4480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Perform a positive and negative external control </a:t>
            </a:r>
          </a:p>
          <a:p>
            <a:pPr lvl="1"/>
            <a:r>
              <a:rPr lang="en-US" dirty="0" smtClean="0"/>
              <a:t>With each new lot of urine pregnancy testing kits</a:t>
            </a:r>
          </a:p>
          <a:p>
            <a:pPr lvl="1"/>
            <a:r>
              <a:rPr lang="en-US" dirty="0" smtClean="0"/>
              <a:t>Monthly thereafter</a:t>
            </a:r>
          </a:p>
          <a:p>
            <a:pPr lvl="0"/>
            <a:r>
              <a:rPr lang="en-US" dirty="0" smtClean="0"/>
              <a:t>External controls are used to:</a:t>
            </a:r>
          </a:p>
          <a:p>
            <a:pPr lvl="1"/>
            <a:r>
              <a:rPr lang="en-US" dirty="0" smtClean="0"/>
              <a:t>Determine if testing reagents are performing properly </a:t>
            </a:r>
          </a:p>
          <a:p>
            <a:pPr lvl="1"/>
            <a:r>
              <a:rPr lang="en-US" dirty="0" smtClean="0"/>
              <a:t>Detect any errors in technique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8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2026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External controls</a:t>
            </a:r>
          </a:p>
          <a:p>
            <a:pPr lvl="1"/>
            <a:r>
              <a:rPr lang="en-US" dirty="0" smtClean="0"/>
              <a:t>Consist of commercially available solutions </a:t>
            </a:r>
          </a:p>
          <a:p>
            <a:pPr lvl="1"/>
            <a:r>
              <a:rPr lang="en-US" dirty="0" smtClean="0"/>
              <a:t>May be included with test system or may need to be purchased separately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9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6194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Control procedure </a:t>
            </a:r>
          </a:p>
          <a:p>
            <a:pPr lvl="1"/>
            <a:r>
              <a:rPr lang="en-US" dirty="0" smtClean="0"/>
              <a:t>Performed in a similar manner </a:t>
            </a:r>
          </a:p>
          <a:p>
            <a:pPr lvl="2"/>
            <a:r>
              <a:rPr lang="en-US" dirty="0" smtClean="0"/>
              <a:t>To procedure for performing the test on a specimen collected from a patient</a:t>
            </a:r>
          </a:p>
          <a:p>
            <a:pPr lvl="1"/>
            <a:r>
              <a:rPr lang="en-US" dirty="0" smtClean="0"/>
              <a:t>Instead of adding the patient specimen to testing device</a:t>
            </a:r>
          </a:p>
          <a:p>
            <a:pPr lvl="2"/>
            <a:r>
              <a:rPr lang="en-US" dirty="0" smtClean="0"/>
              <a:t>Control is added </a:t>
            </a:r>
          </a:p>
          <a:p>
            <a:pPr lvl="1"/>
            <a:r>
              <a:rPr lang="en-US" dirty="0" smtClean="0"/>
              <a:t>Positive control should produce a positive result </a:t>
            </a:r>
          </a:p>
          <a:p>
            <a:pPr lvl="1"/>
            <a:r>
              <a:rPr lang="en-US" dirty="0" smtClean="0"/>
              <a:t>Negative control should produce a negative result</a:t>
            </a:r>
          </a:p>
          <a:p>
            <a:pPr lvl="1"/>
            <a:r>
              <a:rPr lang="en-US" dirty="0" smtClean="0"/>
              <a:t>Document result in a quality control log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155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10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1165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Failure of external control to produce expected results may be due to:</a:t>
            </a:r>
          </a:p>
          <a:p>
            <a:pPr lvl="1"/>
            <a:r>
              <a:rPr lang="en-US" dirty="0" smtClean="0"/>
              <a:t>Deterioration of testing components due to improper storage</a:t>
            </a:r>
          </a:p>
          <a:p>
            <a:pPr lvl="1"/>
            <a:r>
              <a:rPr lang="en-US" dirty="0" smtClean="0"/>
              <a:t>Improper environmental testing conditions </a:t>
            </a:r>
          </a:p>
          <a:p>
            <a:pPr lvl="1"/>
            <a:r>
              <a:rPr lang="en-US" dirty="0" smtClean="0"/>
              <a:t>Errors in technique used to perform the procedure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156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11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0815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Conditions that can result in a positive result (other than normal pregnancy)</a:t>
            </a:r>
          </a:p>
          <a:p>
            <a:pPr lvl="1"/>
            <a:r>
              <a:rPr lang="en-US" dirty="0" smtClean="0"/>
              <a:t>Ectopic pregnancy </a:t>
            </a:r>
          </a:p>
          <a:p>
            <a:pPr lvl="1"/>
            <a:r>
              <a:rPr lang="en-US" dirty="0" smtClean="0"/>
              <a:t>Molar pregnancy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157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Urine Pregnancy Testing </a:t>
            </a:r>
            <a:br>
              <a:rPr lang="en-US" dirty="0" smtClean="0"/>
            </a:br>
            <a:r>
              <a:rPr lang="en-US" sz="1600" dirty="0" smtClean="0"/>
              <a:t>(Slide 12 of 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1956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 Pregnancy Test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Radioimmunoassay (RIA) for HCG: Used to detect HCG in serum of blood</a:t>
            </a:r>
          </a:p>
          <a:p>
            <a:pPr lvl="0"/>
            <a:r>
              <a:rPr lang="en-US" dirty="0" smtClean="0"/>
              <a:t>More sensitive than urine testing</a:t>
            </a:r>
          </a:p>
          <a:p>
            <a:pPr lvl="1"/>
            <a:r>
              <a:rPr lang="en-US" dirty="0" smtClean="0"/>
              <a:t>Can detect pregnancy earlier with more accuracy</a:t>
            </a:r>
          </a:p>
          <a:p>
            <a:pPr lvl="0"/>
            <a:r>
              <a:rPr lang="en-US" dirty="0" smtClean="0"/>
              <a:t>Can detect pregnancy at approximately eighth day after fertilization (6 days before first missed period)</a:t>
            </a:r>
          </a:p>
          <a:p>
            <a:pPr lvl="0"/>
            <a:r>
              <a:rPr lang="en-US" dirty="0" smtClean="0"/>
              <a:t>Uses radioisotope technique</a:t>
            </a:r>
          </a:p>
          <a:p>
            <a:pPr lvl="1"/>
            <a:r>
              <a:rPr lang="en-US" dirty="0" smtClean="0"/>
              <a:t>Capable of detecting minute amounts of HCG in the blood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9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 Pregnancy Test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</a:t>
            </a:r>
          </a:p>
          <a:p>
            <a:pPr lvl="1"/>
            <a:r>
              <a:rPr lang="en-US" dirty="0" smtClean="0"/>
              <a:t>Diagnose abnormalities (ectopic pregnancy)</a:t>
            </a:r>
          </a:p>
          <a:p>
            <a:pPr lvl="1"/>
            <a:r>
              <a:rPr lang="en-US" dirty="0" smtClean="0"/>
              <a:t>Follow course of early pregnancy</a:t>
            </a:r>
          </a:p>
          <a:p>
            <a:pPr lvl="2"/>
            <a:r>
              <a:rPr lang="en-US" dirty="0" smtClean="0"/>
              <a:t>When abnormalities of embryonic development are suspected</a:t>
            </a:r>
          </a:p>
          <a:p>
            <a:pPr lvl="1"/>
            <a:r>
              <a:rPr lang="en-US" dirty="0" smtClean="0"/>
              <a:t>Provide early diagnosis of pregnancy in high-risk patients</a:t>
            </a:r>
          </a:p>
          <a:p>
            <a:pPr lvl="2"/>
            <a:r>
              <a:rPr lang="en-US" dirty="0" smtClean="0"/>
              <a:t>Example: Patient with diabetes mellitus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18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Urine Collection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Difficult for some patients to void under stress and anxiety</a:t>
            </a:r>
          </a:p>
          <a:p>
            <a:pPr lvl="1"/>
            <a:r>
              <a:rPr lang="en-US" dirty="0" smtClean="0"/>
              <a:t>Be patient and relay understanding to patient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83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22600"/>
            <a:ext cx="7772400" cy="3073400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3600" dirty="0" smtClean="0"/>
              <a:t>Questions?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02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Urine Collection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May be difficult to obtain from a child</a:t>
            </a:r>
          </a:p>
          <a:p>
            <a:pPr lvl="1"/>
            <a:r>
              <a:rPr lang="en-US" dirty="0" smtClean="0"/>
              <a:t>May need to use another collection method</a:t>
            </a:r>
          </a:p>
          <a:p>
            <a:pPr lvl="2"/>
            <a:r>
              <a:rPr lang="en-US" dirty="0" smtClean="0"/>
              <a:t>Urine collection bag</a:t>
            </a:r>
          </a:p>
          <a:p>
            <a:pPr lvl="2"/>
            <a:r>
              <a:rPr lang="en-US" dirty="0" smtClean="0"/>
              <a:t>Suprapubic aspiration</a:t>
            </a:r>
          </a:p>
          <a:p>
            <a:pPr lvl="2"/>
            <a:r>
              <a:rPr lang="en-US" dirty="0" smtClean="0"/>
              <a:t>Catheterization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Specimen Collection Methods </a:t>
            </a: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Type of test being performed often dictates the collection method </a:t>
            </a:r>
          </a:p>
          <a:p>
            <a:pPr lvl="1"/>
            <a:r>
              <a:rPr lang="en-US" dirty="0" smtClean="0"/>
              <a:t>Examples</a:t>
            </a:r>
          </a:p>
          <a:p>
            <a:pPr lvl="2"/>
            <a:r>
              <a:rPr lang="en-US" dirty="0" smtClean="0"/>
              <a:t>Pregnancy test: First-voided morning specimen</a:t>
            </a:r>
          </a:p>
          <a:p>
            <a:pPr lvl="2"/>
            <a:r>
              <a:rPr lang="en-US" dirty="0" smtClean="0"/>
              <a:t>Identification of a UTI: Clean-catch midstream collection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83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Specimen Collection Methods </a:t>
            </a: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offices use disposable plastic specimen containers </a:t>
            </a:r>
          </a:p>
          <a:p>
            <a:pPr lvl="1"/>
            <a:r>
              <a:rPr lang="en-US" dirty="0" smtClean="0"/>
              <a:t>Available in different sizes</a:t>
            </a:r>
          </a:p>
          <a:p>
            <a:pPr lvl="1"/>
            <a:r>
              <a:rPr lang="en-US" dirty="0" smtClean="0"/>
              <a:t>Have lids to:</a:t>
            </a:r>
          </a:p>
          <a:p>
            <a:pPr lvl="2"/>
            <a:r>
              <a:rPr lang="en-US" dirty="0" smtClean="0"/>
              <a:t>Prevent spillage</a:t>
            </a:r>
          </a:p>
          <a:p>
            <a:pPr lvl="2"/>
            <a:r>
              <a:rPr lang="en-US" dirty="0" smtClean="0"/>
              <a:t>Reduce contamination of the specimen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0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</a:t>
            </a:r>
            <a:r>
              <a:rPr lang="en-US" dirty="0" smtClean="0"/>
              <a:t>30.1: Collection of Urine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/>
            </a:pPr>
            <a:r>
              <a:rPr lang="en-US" dirty="0" smtClean="0"/>
              <a:t>List conditions that may cause polyuria and oliguria.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Define the terms used to describe symptoms of the urinary system.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Explain why a first-voided morning specimen is often preferred for urinalysis.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2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Specimen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Urine testing is often performed on a freshly voided specimen</a:t>
            </a:r>
          </a:p>
          <a:p>
            <a:pPr lvl="0"/>
            <a:r>
              <a:rPr lang="en-US" dirty="0" smtClean="0"/>
              <a:t>MA instructs patient to void into clean, dry, wide-mouthed container</a:t>
            </a:r>
          </a:p>
          <a:p>
            <a:pPr lvl="0"/>
            <a:r>
              <a:rPr lang="en-US" dirty="0" smtClean="0"/>
              <a:t>Urine is tested immediately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3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First-Voided Morning Specimen 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Contains greatest concentration of dissolved substances</a:t>
            </a:r>
          </a:p>
          <a:p>
            <a:pPr lvl="0"/>
            <a:r>
              <a:rPr lang="en-US" dirty="0" smtClean="0"/>
              <a:t>Small amount of a substance detected more easily</a:t>
            </a:r>
          </a:p>
          <a:p>
            <a:pPr lvl="0"/>
            <a:r>
              <a:rPr lang="en-US" dirty="0" smtClean="0"/>
              <a:t>Instruct patient to collect first specimen of the morning</a:t>
            </a:r>
          </a:p>
          <a:p>
            <a:pPr lvl="1"/>
            <a:r>
              <a:rPr lang="en-US" dirty="0" smtClean="0"/>
              <a:t>Preserve it in refrigerator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2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First-Voided Morning Specimen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Provide patient with specimen container</a:t>
            </a:r>
          </a:p>
          <a:p>
            <a:pPr lvl="1"/>
            <a:r>
              <a:rPr lang="en-US" dirty="0" smtClean="0"/>
              <a:t>To prevent use of a container that harbors contaminants</a:t>
            </a:r>
          </a:p>
          <a:p>
            <a:pPr lvl="2"/>
            <a:r>
              <a:rPr lang="en-US" dirty="0" smtClean="0"/>
              <a:t>Could cause inaccurate test results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7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Clean-Catch Midstream Specimen </a:t>
            </a:r>
            <a:r>
              <a:rPr lang="en-US" sz="1600" dirty="0" smtClean="0"/>
              <a:t>(Slide 1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Microorganisms are NOT normally present in:</a:t>
            </a:r>
          </a:p>
          <a:p>
            <a:pPr lvl="1"/>
            <a:r>
              <a:rPr lang="en-US" dirty="0" smtClean="0"/>
              <a:t>Urinary bladder</a:t>
            </a:r>
          </a:p>
          <a:p>
            <a:pPr lvl="1"/>
            <a:r>
              <a:rPr lang="en-US" dirty="0" smtClean="0"/>
              <a:t>Most of urethra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2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Clean-Catch Midstream Specimen </a:t>
            </a:r>
            <a:r>
              <a:rPr lang="en-US" sz="1600" dirty="0" smtClean="0"/>
              <a:t>(Slide 2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Microorganisms are normally present in:</a:t>
            </a:r>
          </a:p>
          <a:p>
            <a:pPr lvl="1"/>
            <a:r>
              <a:rPr lang="en-US" dirty="0" smtClean="0"/>
              <a:t>Distal urethra</a:t>
            </a:r>
          </a:p>
          <a:p>
            <a:pPr lvl="1"/>
            <a:r>
              <a:rPr lang="en-US" dirty="0" smtClean="0"/>
              <a:t>Urinary meatus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Clean-Catch Midstream Specimen </a:t>
            </a:r>
            <a:r>
              <a:rPr lang="en-US" sz="1600" dirty="0" smtClean="0"/>
              <a:t>(Slide 3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Clean-catch: Required when urine is cultured and examined for bacteria</a:t>
            </a:r>
          </a:p>
          <a:p>
            <a:pPr lvl="1"/>
            <a:r>
              <a:rPr lang="en-US" dirty="0" smtClean="0"/>
              <a:t>To prevent contamination of the specimen with normally present microorganisms</a:t>
            </a:r>
          </a:p>
          <a:p>
            <a:pPr lvl="0"/>
            <a:r>
              <a:rPr lang="en-US" dirty="0" smtClean="0"/>
              <a:t>Only microorganisms causing patient’s condition are desired in specimen</a:t>
            </a:r>
          </a:p>
          <a:p>
            <a:pPr lvl="0"/>
            <a:r>
              <a:rPr lang="en-US" dirty="0" smtClean="0"/>
              <a:t>Ordered for:</a:t>
            </a:r>
          </a:p>
          <a:p>
            <a:pPr lvl="1"/>
            <a:r>
              <a:rPr lang="en-US" dirty="0" smtClean="0"/>
              <a:t>Detection of a UTI</a:t>
            </a:r>
          </a:p>
          <a:p>
            <a:pPr lvl="1"/>
            <a:r>
              <a:rPr lang="en-US" dirty="0" smtClean="0"/>
              <a:t>Evaluate effectiveness of drug therapy for a UTI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67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Clean-Catch Midstream Specimen </a:t>
            </a:r>
            <a:r>
              <a:rPr lang="en-US" sz="1600" dirty="0" smtClean="0"/>
              <a:t>(Slide 4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Clean-catch procedure</a:t>
            </a:r>
          </a:p>
          <a:p>
            <a:pPr lvl="1"/>
            <a:r>
              <a:rPr lang="en-US" dirty="0" smtClean="0"/>
              <a:t>Sterile container is used</a:t>
            </a:r>
          </a:p>
          <a:p>
            <a:pPr lvl="1"/>
            <a:r>
              <a:rPr lang="en-US" dirty="0" smtClean="0"/>
              <a:t>To prevent contamination of specimen with normal flora</a:t>
            </a:r>
          </a:p>
          <a:p>
            <a:pPr lvl="2"/>
            <a:r>
              <a:rPr lang="en-US" dirty="0" smtClean="0"/>
              <a:t>Microorganisms are removed from urinary meatus by having patient cleanse the meatus</a:t>
            </a:r>
          </a:p>
          <a:p>
            <a:pPr lvl="2"/>
            <a:r>
              <a:rPr lang="en-US" dirty="0" smtClean="0"/>
              <a:t>Microorganisms are flushed out of distal urethra by having patient void a small amount into toilet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74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Clean-Catch Midstream Specimen </a:t>
            </a:r>
            <a:r>
              <a:rPr lang="en-US" sz="1600" dirty="0" smtClean="0"/>
              <a:t>(Slide 5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Reduces possibility of having to obtain urine specimen by:</a:t>
            </a:r>
          </a:p>
          <a:p>
            <a:pPr lvl="1"/>
            <a:r>
              <a:rPr lang="en-US" dirty="0" smtClean="0"/>
              <a:t>Bladder catheterization: Passing of a sterile catheter through the urethra into the bladder </a:t>
            </a:r>
          </a:p>
          <a:p>
            <a:pPr lvl="1"/>
            <a:r>
              <a:rPr lang="en-US" dirty="0" smtClean="0"/>
              <a:t>Suprapubic aspiration of bladder: Passing of a sterile needle through the abdominal wall into the bladder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03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Collected by patient at office</a:t>
            </a:r>
          </a:p>
          <a:p>
            <a:pPr lvl="0"/>
            <a:r>
              <a:rPr lang="en-US" dirty="0" smtClean="0"/>
              <a:t>MA provides instructions</a:t>
            </a:r>
          </a:p>
          <a:p>
            <a:pPr lvl="1"/>
            <a:r>
              <a:rPr lang="en-US" dirty="0" smtClean="0"/>
              <a:t>Provide complete instructions to prevent contamination of specimen with bacteria</a:t>
            </a:r>
          </a:p>
          <a:p>
            <a:pPr lvl="2"/>
            <a:r>
              <a:rPr lang="en-US" dirty="0" smtClean="0"/>
              <a:t>Avoid patient having to collect another specimen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3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When collected, MA should immediately cap and label the container</a:t>
            </a:r>
          </a:p>
          <a:p>
            <a:pPr lvl="1"/>
            <a:r>
              <a:rPr lang="en-US" dirty="0" smtClean="0"/>
              <a:t>Patient’s name and DOB</a:t>
            </a:r>
          </a:p>
          <a:p>
            <a:pPr lvl="1"/>
            <a:r>
              <a:rPr lang="en-US" dirty="0" smtClean="0"/>
              <a:t>Date and time of collection</a:t>
            </a:r>
          </a:p>
          <a:p>
            <a:pPr lvl="1"/>
            <a:r>
              <a:rPr lang="en-US" dirty="0" smtClean="0"/>
              <a:t>Type of collection (clean-catch)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46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4"/>
              <a:tabLst>
                <a:tab pos="114300" algn="l"/>
              </a:tabLst>
            </a:pPr>
            <a:r>
              <a:rPr lang="en-US" dirty="0" smtClean="0"/>
              <a:t>Explain the purpose of collecting a clean-catch midstream specimen and a first-catch urine specimen.</a:t>
            </a:r>
          </a:p>
          <a:p>
            <a:pPr marL="457200">
              <a:buFont typeface="+mj-lt"/>
              <a:buAutoNum type="arabicPeriod" startAt="4"/>
              <a:tabLst>
                <a:tab pos="114300" algn="l"/>
              </a:tabLst>
            </a:pPr>
            <a:r>
              <a:rPr lang="en-US" dirty="0" smtClean="0"/>
              <a:t>Explain the purpose of a 24-hour urine collection.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</a:t>
            </a:r>
            <a:r>
              <a:rPr lang="en-US" dirty="0" smtClean="0"/>
              <a:t>30.1: Collection of Urine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3256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Test specimen immediately (or refrigerate)</a:t>
            </a:r>
          </a:p>
          <a:p>
            <a:pPr lvl="1"/>
            <a:r>
              <a:rPr lang="en-US" dirty="0" smtClean="0"/>
              <a:t>To ensure reliable test results</a:t>
            </a:r>
          </a:p>
          <a:p>
            <a:pPr lvl="0"/>
            <a:r>
              <a:rPr lang="en-US" dirty="0" smtClean="0"/>
              <a:t>If sent to outside laboratory</a:t>
            </a:r>
          </a:p>
          <a:p>
            <a:pPr lvl="1"/>
            <a:r>
              <a:rPr lang="en-US" dirty="0" smtClean="0"/>
              <a:t>Complete the laboratory request form</a:t>
            </a:r>
          </a:p>
          <a:p>
            <a:pPr lvl="1"/>
            <a:r>
              <a:rPr lang="en-US" dirty="0" smtClean="0"/>
              <a:t>Record in patient's chart information on transport of specimen to laboratory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9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First-Catch Urine Specimen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Can be used to test for presence of chlamydia and gonorrhea using nucleic acid amplification (NAA) test</a:t>
            </a:r>
          </a:p>
          <a:p>
            <a:pPr lvl="0"/>
            <a:r>
              <a:rPr lang="en-US" dirty="0" smtClean="0"/>
              <a:t>Patient should not urinate for at least one hour prior to collection of urine specimen</a:t>
            </a:r>
          </a:p>
          <a:p>
            <a:pPr lvl="1"/>
            <a:r>
              <a:rPr lang="en-US" dirty="0" smtClean="0"/>
              <a:t>Should also not cleanse the genital area before collection</a:t>
            </a:r>
          </a:p>
          <a:p>
            <a:r>
              <a:rPr lang="en-US" dirty="0" smtClean="0"/>
              <a:t>Patient should collect only 15-30 mL of initial urine stream in container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86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1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Quantitative measurement of specific urinary components </a:t>
            </a:r>
          </a:p>
          <a:p>
            <a:pPr lvl="0"/>
            <a:r>
              <a:rPr lang="en-US" dirty="0" smtClean="0"/>
              <a:t>Greater accuracy of measurement than with random specimen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9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2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Examples of substances measured</a:t>
            </a:r>
          </a:p>
          <a:p>
            <a:pPr lvl="1"/>
            <a:r>
              <a:rPr lang="en-US" dirty="0" smtClean="0"/>
              <a:t>Calcium</a:t>
            </a:r>
          </a:p>
          <a:p>
            <a:pPr lvl="1"/>
            <a:r>
              <a:rPr lang="en-US" dirty="0" smtClean="0"/>
              <a:t>Creatinine</a:t>
            </a:r>
          </a:p>
          <a:p>
            <a:pPr lvl="1"/>
            <a:r>
              <a:rPr lang="en-US" dirty="0" smtClean="0"/>
              <a:t>Lead</a:t>
            </a:r>
          </a:p>
          <a:p>
            <a:pPr lvl="1"/>
            <a:r>
              <a:rPr lang="en-US" dirty="0" smtClean="0"/>
              <a:t>Potassium</a:t>
            </a:r>
          </a:p>
          <a:p>
            <a:pPr lvl="1"/>
            <a:r>
              <a:rPr lang="en-US" dirty="0" smtClean="0"/>
              <a:t>Protein</a:t>
            </a:r>
          </a:p>
          <a:p>
            <a:pPr lvl="1"/>
            <a:r>
              <a:rPr lang="en-US" dirty="0" smtClean="0"/>
              <a:t>Urea nitrogen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3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Often used to:</a:t>
            </a:r>
          </a:p>
          <a:p>
            <a:pPr lvl="1"/>
            <a:r>
              <a:rPr lang="en-US" dirty="0" smtClean="0"/>
              <a:t>Diagnose the cause of kidney stone formation</a:t>
            </a:r>
          </a:p>
          <a:p>
            <a:pPr lvl="1"/>
            <a:r>
              <a:rPr lang="en-US" dirty="0" smtClean="0"/>
              <a:t>Assist in the control and prevention of new stone formation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15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4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Large container used (3000 mL)</a:t>
            </a:r>
          </a:p>
          <a:p>
            <a:pPr lvl="1"/>
            <a:r>
              <a:rPr lang="en-US" dirty="0" smtClean="0"/>
              <a:t>Used to store urine collected over 24 hours</a:t>
            </a:r>
          </a:p>
          <a:p>
            <a:pPr lvl="0"/>
            <a:r>
              <a:rPr lang="en-US" dirty="0" smtClean="0"/>
              <a:t>To prevent changes in the quality of the specimen</a:t>
            </a:r>
          </a:p>
          <a:p>
            <a:pPr lvl="1"/>
            <a:r>
              <a:rPr lang="en-US" dirty="0" smtClean="0"/>
              <a:t>Specimen must be kept refrigerated</a:t>
            </a:r>
          </a:p>
          <a:p>
            <a:pPr lvl="1"/>
            <a:r>
              <a:rPr lang="en-US" dirty="0" smtClean="0"/>
              <a:t>Or placed in an ice chest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9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5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Some containers also contain a preservative</a:t>
            </a:r>
          </a:p>
          <a:p>
            <a:pPr lvl="1"/>
            <a:r>
              <a:rPr lang="en-US" dirty="0" smtClean="0"/>
              <a:t>Maintains quality of specimen</a:t>
            </a:r>
          </a:p>
          <a:p>
            <a:pPr lvl="1"/>
            <a:r>
              <a:rPr lang="en-US" dirty="0" smtClean="0"/>
              <a:t>Hazardous chemical warning label should be attached to container</a:t>
            </a:r>
          </a:p>
          <a:p>
            <a:pPr lvl="1"/>
            <a:r>
              <a:rPr lang="en-US" dirty="0" smtClean="0"/>
              <a:t>Instruct patient not to discard or touch the preservative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05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6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Patient is also provided with container to collect specimen</a:t>
            </a:r>
          </a:p>
          <a:p>
            <a:pPr lvl="1"/>
            <a:r>
              <a:rPr lang="en-US" dirty="0" smtClean="0"/>
              <a:t>Female: Urine “hat”</a:t>
            </a:r>
          </a:p>
          <a:p>
            <a:pPr lvl="2"/>
            <a:r>
              <a:rPr lang="en-US" dirty="0" smtClean="0"/>
              <a:t>Placed over commode under toilet seat</a:t>
            </a:r>
          </a:p>
          <a:p>
            <a:pPr lvl="1"/>
            <a:r>
              <a:rPr lang="en-US" dirty="0" smtClean="0"/>
              <a:t>Male: Collection cup </a:t>
            </a:r>
          </a:p>
          <a:p>
            <a:r>
              <a:rPr lang="en-US" dirty="0" smtClean="0"/>
              <a:t>After collection: Urine is placed into the large specimen container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8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7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Patient is also provided with container to collect specimen</a:t>
            </a:r>
          </a:p>
          <a:p>
            <a:pPr lvl="1"/>
            <a:r>
              <a:rPr lang="en-US" dirty="0" smtClean="0"/>
              <a:t>Makes collection easier and safer</a:t>
            </a:r>
          </a:p>
          <a:p>
            <a:pPr lvl="1"/>
            <a:r>
              <a:rPr lang="en-US" dirty="0" smtClean="0"/>
              <a:t>If patient voids directly into container with preservative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could splash onto patient’s skin resulting in a chemical burn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8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8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 should provide both written and verbal instructions</a:t>
            </a:r>
          </a:p>
          <a:p>
            <a:pPr lvl="1"/>
            <a:r>
              <a:rPr lang="en-US" dirty="0" smtClean="0"/>
              <a:t>Drink normal amount of fluid during collection period</a:t>
            </a:r>
          </a:p>
          <a:p>
            <a:pPr lvl="1"/>
            <a:r>
              <a:rPr lang="en-US" dirty="0" smtClean="0"/>
              <a:t>Avoid alcohol for 24 hours before and during collection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7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Urine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Physiological change in body caused by disease can create a disturbance in kidney function</a:t>
            </a:r>
          </a:p>
          <a:p>
            <a:pPr lvl="1"/>
            <a:r>
              <a:rPr lang="en-US" dirty="0" smtClean="0"/>
              <a:t>Can be detected by examination of urine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9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 should provide both written and verbal instructions</a:t>
            </a:r>
          </a:p>
          <a:p>
            <a:pPr lvl="1"/>
            <a:r>
              <a:rPr lang="en-US" dirty="0" smtClean="0"/>
              <a:t>Choose 24-hour period when you will be at home</a:t>
            </a:r>
          </a:p>
          <a:p>
            <a:pPr lvl="2"/>
            <a:r>
              <a:rPr lang="en-US" dirty="0" smtClean="0"/>
              <a:t>So urine won’t have to be transported</a:t>
            </a:r>
          </a:p>
          <a:p>
            <a:pPr lvl="1"/>
            <a:r>
              <a:rPr lang="en-US" dirty="0" smtClean="0"/>
              <a:t>Do not perform during menstruation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93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Twenty-Four Hour Urine Specimen </a:t>
            </a:r>
            <a:r>
              <a:rPr lang="en-US" sz="1600" dirty="0" smtClean="0"/>
              <a:t>(Slide 10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Physician may want patient to discontinue certain medications for one week before the test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5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59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30.2: Testing and Analysis of Urine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5775"/>
            <a:ext cx="7772400" cy="4454525"/>
          </a:xfrm>
        </p:spPr>
        <p:txBody>
          <a:bodyPr/>
          <a:lstStyle/>
          <a:p>
            <a:pPr marL="457200">
              <a:buFont typeface="+mj-lt"/>
              <a:buAutoNum type="arabicPeriod" startAt="6"/>
            </a:pPr>
            <a:r>
              <a:rPr lang="en-US" dirty="0" smtClean="0"/>
              <a:t>List changes that may occur if urine is allowed to remain standing for longer than 1 hour.</a:t>
            </a:r>
          </a:p>
          <a:p>
            <a:pPr marL="457200">
              <a:buFont typeface="+mj-lt"/>
              <a:buAutoNum type="arabicPeriod" startAt="6"/>
            </a:pPr>
            <a:r>
              <a:rPr lang="en-US" dirty="0" smtClean="0"/>
              <a:t>List factors that may cause urine to have an unusual color or become cloudy.</a:t>
            </a:r>
          </a:p>
          <a:p>
            <a:pPr marL="457200">
              <a:buFont typeface="+mj-lt"/>
              <a:buAutoNum type="arabicPeriod" startAt="6"/>
            </a:pPr>
            <a:r>
              <a:rPr lang="en-US" dirty="0" smtClean="0"/>
              <a:t>Identify the various tests that are included in the physical and chemical examination of urine.</a:t>
            </a:r>
          </a:p>
          <a:p>
            <a:pPr marL="457200">
              <a:buFont typeface="+mj-lt"/>
              <a:buAutoNum type="arabicPeriod" startAt="6"/>
            </a:pPr>
            <a:r>
              <a:rPr lang="en-US" dirty="0" smtClean="0"/>
              <a:t>List the structures that may be found in a microscopic examination of urine.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28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59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30.2: Testing and Analysis of Urine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6847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0"/>
            </a:pPr>
            <a:r>
              <a:rPr lang="en-US" dirty="0" smtClean="0"/>
              <a:t>Explain the basis for urine pregnancy tests.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en-US" dirty="0" smtClean="0"/>
              <a:t>List the guidelines that must be followed in a urine pregnancy test to ensure accurate test results.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38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Changes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that take place if specimen stands out for more than one hour</a:t>
            </a:r>
          </a:p>
          <a:p>
            <a:pPr lvl="1"/>
            <a:r>
              <a:rPr lang="en-US" dirty="0" smtClean="0"/>
              <a:t>Bacteria in environment that get into specimen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work on urea (acidic)</a:t>
            </a:r>
          </a:p>
          <a:p>
            <a:pPr lvl="2"/>
            <a:r>
              <a:rPr lang="en-US" dirty="0" smtClean="0"/>
              <a:t>Converting it to ammonia (alkaline)</a:t>
            </a:r>
          </a:p>
          <a:p>
            <a:pPr lvl="2"/>
            <a:r>
              <a:rPr lang="en-US" dirty="0" smtClean="0"/>
              <a:t>Changes pH of urine: Acid urine becomes alkaline; may result in false-positive result on protein test</a:t>
            </a:r>
          </a:p>
          <a:p>
            <a:pPr lvl="1"/>
            <a:r>
              <a:rPr lang="en-US" dirty="0" smtClean="0"/>
              <a:t>Bacteria multiply resulting in cloudy specimen; increase in nitrite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05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Changes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that take place if specimen stands out for more than one hour</a:t>
            </a:r>
          </a:p>
          <a:p>
            <a:pPr lvl="1"/>
            <a:r>
              <a:rPr lang="en-US" dirty="0" smtClean="0"/>
              <a:t>If glucose is present in specimen: Amount decreases</a:t>
            </a:r>
          </a:p>
          <a:p>
            <a:pPr lvl="2"/>
            <a:r>
              <a:rPr lang="en-US" dirty="0" smtClean="0"/>
              <a:t>Microorganisms use glucose for food</a:t>
            </a:r>
          </a:p>
          <a:p>
            <a:pPr lvl="1"/>
            <a:r>
              <a:rPr lang="en-US" dirty="0" smtClean="0"/>
              <a:t>If any red or white blood cells are present: They may break down</a:t>
            </a:r>
          </a:p>
          <a:p>
            <a:pPr lvl="1"/>
            <a:r>
              <a:rPr lang="en-US" dirty="0" smtClean="0"/>
              <a:t>Casts decompose after several hours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11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Urine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Urinalysis: Analysis of urine</a:t>
            </a:r>
          </a:p>
          <a:p>
            <a:pPr lvl="0"/>
            <a:r>
              <a:rPr lang="en-US" dirty="0" smtClean="0"/>
              <a:t>Consists of:</a:t>
            </a:r>
          </a:p>
          <a:p>
            <a:pPr lvl="1"/>
            <a:r>
              <a:rPr lang="en-US" dirty="0" smtClean="0"/>
              <a:t>Physical examination</a:t>
            </a:r>
          </a:p>
          <a:p>
            <a:pPr lvl="1"/>
            <a:r>
              <a:rPr lang="en-US" dirty="0" smtClean="0"/>
              <a:t>Chemical examination</a:t>
            </a:r>
          </a:p>
          <a:p>
            <a:pPr lvl="1"/>
            <a:r>
              <a:rPr lang="en-US" dirty="0" smtClean="0"/>
              <a:t>Microscopic examination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30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Urine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Deviation from normal on urinalysis</a:t>
            </a:r>
          </a:p>
          <a:p>
            <a:pPr lvl="1"/>
            <a:r>
              <a:rPr lang="en-US" dirty="0" smtClean="0"/>
              <a:t>Assists in diagnosis and treatment of pathological conditions of:</a:t>
            </a:r>
          </a:p>
          <a:p>
            <a:pPr lvl="2"/>
            <a:r>
              <a:rPr lang="en-US" dirty="0" smtClean="0"/>
              <a:t>Urinary system</a:t>
            </a:r>
          </a:p>
          <a:p>
            <a:pPr lvl="2"/>
            <a:r>
              <a:rPr lang="en-US" dirty="0" smtClean="0"/>
              <a:t>Other body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40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Urine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May be performed:</a:t>
            </a:r>
          </a:p>
          <a:p>
            <a:pPr lvl="1"/>
            <a:r>
              <a:rPr lang="en-US" dirty="0" smtClean="0"/>
              <a:t>As screening measure</a:t>
            </a:r>
          </a:p>
          <a:p>
            <a:pPr lvl="2"/>
            <a:r>
              <a:rPr lang="en-US" dirty="0" smtClean="0"/>
              <a:t>Part of physical examination</a:t>
            </a:r>
          </a:p>
          <a:p>
            <a:pPr lvl="1"/>
            <a:r>
              <a:rPr lang="en-US" dirty="0" smtClean="0"/>
              <a:t>Assist in the diagnosis of a patient’s condition</a:t>
            </a:r>
          </a:p>
          <a:p>
            <a:pPr lvl="1"/>
            <a:r>
              <a:rPr lang="en-US" dirty="0" smtClean="0"/>
              <a:t>Evaluate effectiveness of therapy</a:t>
            </a:r>
          </a:p>
          <a:p>
            <a:pPr lvl="2"/>
            <a:r>
              <a:rPr lang="en-US" dirty="0" smtClean="0"/>
              <a:t>After treatment has been initiated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6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Urine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Perform urinalysis on a fresh or preserved specimen</a:t>
            </a:r>
          </a:p>
          <a:p>
            <a:pPr lvl="1"/>
            <a:r>
              <a:rPr lang="en-US" dirty="0" smtClean="0"/>
              <a:t>If specimen cannot be examined with 1 hour of voiding</a:t>
            </a:r>
          </a:p>
          <a:p>
            <a:pPr lvl="2"/>
            <a:r>
              <a:rPr lang="en-US" dirty="0" smtClean="0"/>
              <a:t>Preserve immediately in refrigerator</a:t>
            </a:r>
          </a:p>
          <a:p>
            <a:pPr lvl="2"/>
            <a:r>
              <a:rPr lang="en-US" dirty="0" smtClean="0"/>
              <a:t>Before testing: Return to room temperature; thoroughly mix specimen (rotate urine container)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30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Urine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Urine is composed of:</a:t>
            </a:r>
          </a:p>
          <a:p>
            <a:pPr lvl="1"/>
            <a:r>
              <a:rPr lang="en-US" dirty="0" smtClean="0"/>
              <a:t>Water: 95% </a:t>
            </a:r>
          </a:p>
          <a:p>
            <a:pPr lvl="1"/>
            <a:r>
              <a:rPr lang="en-US" dirty="0" smtClean="0"/>
              <a:t>Organic and inorganic waste products: 5%</a:t>
            </a:r>
          </a:p>
          <a:p>
            <a:pPr lvl="2"/>
            <a:r>
              <a:rPr lang="en-US" dirty="0" smtClean="0"/>
              <a:t>Organic wastes: Urea, uric acid, ammonia, and creatinine</a:t>
            </a:r>
          </a:p>
          <a:p>
            <a:pPr lvl="2"/>
            <a:r>
              <a:rPr lang="en-US" dirty="0" smtClean="0"/>
              <a:t>Urea is present in greatest amounts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derived from breakdown of proteins</a:t>
            </a:r>
          </a:p>
          <a:p>
            <a:pPr lvl="2"/>
            <a:r>
              <a:rPr lang="en-US" dirty="0" smtClean="0"/>
              <a:t>Inorganic wastes: Chloride, sodium, potassium, calcium, magnesium, phosphate, sulfate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57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Urine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Perform urinalysis on a fresh or preserved specimen</a:t>
            </a:r>
          </a:p>
          <a:p>
            <a:pPr lvl="1"/>
            <a:r>
              <a:rPr lang="en-US" dirty="0" smtClean="0"/>
              <a:t>If urine is allowed to stand at room temperature for longer than 1 hour, changes may occur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5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 of Urine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For accurate evaluation of color and appearance</a:t>
            </a:r>
          </a:p>
          <a:p>
            <a:pPr lvl="1"/>
            <a:r>
              <a:rPr lang="en-US" dirty="0" smtClean="0"/>
              <a:t>Specimen must be in a clear plastic or glass container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Ranges from almost colorless to dark yellow</a:t>
            </a:r>
          </a:p>
          <a:p>
            <a:pPr lvl="1"/>
            <a:r>
              <a:rPr lang="en-US" dirty="0" smtClean="0"/>
              <a:t>Dilute urine: Lighter yellow</a:t>
            </a:r>
          </a:p>
          <a:p>
            <a:pPr lvl="2"/>
            <a:r>
              <a:rPr lang="en-US" dirty="0" smtClean="0"/>
              <a:t>Occurs as day progresses and more fluids are consumed</a:t>
            </a:r>
          </a:p>
          <a:p>
            <a:pPr lvl="1"/>
            <a:r>
              <a:rPr lang="en-US" dirty="0" smtClean="0"/>
              <a:t>Concentrated urine: Darker yellow (e.g., first-voided specimen)</a:t>
            </a:r>
          </a:p>
          <a:p>
            <a:pPr lvl="2"/>
            <a:r>
              <a:rPr lang="en-US" dirty="0" smtClean="0"/>
              <a:t>Occurs because fluid consumption is decreased at night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76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Color due to yellow pigment: Urochrome</a:t>
            </a:r>
          </a:p>
          <a:p>
            <a:pPr lvl="1"/>
            <a:r>
              <a:rPr lang="en-US" dirty="0" smtClean="0"/>
              <a:t>From breakdown of hemoglobin</a:t>
            </a:r>
          </a:p>
          <a:p>
            <a:pPr lvl="1"/>
            <a:r>
              <a:rPr lang="en-US" dirty="0" smtClean="0"/>
              <a:t>Color varies among different shades of yellow throughout the day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49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Classifications used to describe color</a:t>
            </a:r>
          </a:p>
          <a:p>
            <a:pPr lvl="1"/>
            <a:r>
              <a:rPr lang="en-US" dirty="0" smtClean="0"/>
              <a:t>Light yellow</a:t>
            </a:r>
          </a:p>
          <a:p>
            <a:pPr lvl="1"/>
            <a:r>
              <a:rPr lang="en-US" dirty="0" smtClean="0"/>
              <a:t>Yellow</a:t>
            </a:r>
          </a:p>
          <a:p>
            <a:pPr lvl="1"/>
            <a:r>
              <a:rPr lang="en-US" dirty="0" smtClean="0"/>
              <a:t>Dark yellow</a:t>
            </a:r>
          </a:p>
          <a:p>
            <a:pPr lvl="1"/>
            <a:r>
              <a:rPr lang="en-US" dirty="0" smtClean="0"/>
              <a:t>Light amber</a:t>
            </a:r>
          </a:p>
          <a:p>
            <a:pPr lvl="1"/>
            <a:r>
              <a:rPr lang="en-US" dirty="0" smtClean="0"/>
              <a:t>Amber</a:t>
            </a:r>
          </a:p>
          <a:p>
            <a:pPr lvl="1"/>
            <a:r>
              <a:rPr lang="en-US" dirty="0" smtClean="0"/>
              <a:t>Dark amber</a:t>
            </a:r>
          </a:p>
          <a:p>
            <a:pPr lvl="0"/>
            <a:r>
              <a:rPr lang="en-US" dirty="0" smtClean="0"/>
              <a:t>Color of urine specimen assists in determining additional tests that may be necessary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0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Abnormal color may be due to:</a:t>
            </a:r>
          </a:p>
          <a:p>
            <a:pPr lvl="1"/>
            <a:r>
              <a:rPr lang="en-US" dirty="0" smtClean="0"/>
              <a:t>Presence of hemoglobin or blood (reddish color)</a:t>
            </a:r>
          </a:p>
          <a:p>
            <a:pPr lvl="1"/>
            <a:r>
              <a:rPr lang="en-US" dirty="0" smtClean="0"/>
              <a:t>Bile pigments (yellow-brown or greenish)</a:t>
            </a:r>
          </a:p>
          <a:p>
            <a:pPr lvl="1"/>
            <a:r>
              <a:rPr lang="en-US" dirty="0" smtClean="0"/>
              <a:t>Fat droplets or pus (milky color)</a:t>
            </a:r>
          </a:p>
          <a:p>
            <a:pPr lvl="1"/>
            <a:r>
              <a:rPr lang="en-US" dirty="0" smtClean="0"/>
              <a:t>Some foods and medications </a:t>
            </a:r>
          </a:p>
          <a:p>
            <a:pPr lvl="0"/>
            <a:r>
              <a:rPr lang="en-US" dirty="0" smtClean="0"/>
              <a:t>Abnormal color helps to determine additional tests needed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6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Appearance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480300" cy="4454525"/>
          </a:xfrm>
        </p:spPr>
        <p:txBody>
          <a:bodyPr/>
          <a:lstStyle/>
          <a:p>
            <a:pPr lvl="0"/>
            <a:r>
              <a:rPr lang="en-US" dirty="0" smtClean="0"/>
              <a:t>Fresh urine: Usually clear or transparent</a:t>
            </a:r>
          </a:p>
          <a:p>
            <a:pPr lvl="1"/>
            <a:r>
              <a:rPr lang="en-US" dirty="0" smtClean="0"/>
              <a:t>Becomes cloudy on standing out too long</a:t>
            </a:r>
          </a:p>
          <a:p>
            <a:pPr lvl="0"/>
            <a:r>
              <a:rPr lang="en-US" dirty="0" smtClean="0"/>
              <a:t>Cloudiness in freshly voided specimen</a:t>
            </a:r>
          </a:p>
          <a:p>
            <a:pPr lvl="1"/>
            <a:r>
              <a:rPr lang="en-US" dirty="0" smtClean="0"/>
              <a:t>Presence of bacteria, pus, blood, fat, yeast, sperm, mucous threads, or fecal contaminants</a:t>
            </a:r>
          </a:p>
          <a:p>
            <a:pPr lvl="1"/>
            <a:r>
              <a:rPr lang="en-US" dirty="0" smtClean="0"/>
              <a:t>Microscopic examination: Performed on cloudy specimens to determine cause</a:t>
            </a:r>
          </a:p>
          <a:p>
            <a:pPr lvl="2"/>
            <a:r>
              <a:rPr lang="en-US" dirty="0" smtClean="0"/>
              <a:t>Cloudiness resulting from bacteria may be caused by a UTI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Appearance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Classifications used to describe appearance</a:t>
            </a:r>
          </a:p>
          <a:p>
            <a:pPr lvl="1"/>
            <a:r>
              <a:rPr lang="en-US" dirty="0" smtClean="0"/>
              <a:t>Clear</a:t>
            </a:r>
          </a:p>
          <a:p>
            <a:pPr lvl="1"/>
            <a:r>
              <a:rPr lang="en-US" dirty="0" smtClean="0"/>
              <a:t>Slightly cloudy</a:t>
            </a:r>
          </a:p>
          <a:p>
            <a:pPr lvl="1"/>
            <a:r>
              <a:rPr lang="en-US" dirty="0" smtClean="0"/>
              <a:t>Cloudy</a:t>
            </a:r>
          </a:p>
          <a:p>
            <a:pPr lvl="1"/>
            <a:r>
              <a:rPr lang="en-US" dirty="0" smtClean="0"/>
              <a:t>Very cloudy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03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Freshly voided urine: Slightly aromatic odor</a:t>
            </a:r>
          </a:p>
          <a:p>
            <a:pPr lvl="0"/>
            <a:r>
              <a:rPr lang="en-US" dirty="0" smtClean="0"/>
              <a:t>Urine standing for long periods: Ammonia odor</a:t>
            </a:r>
          </a:p>
          <a:p>
            <a:pPr lvl="1"/>
            <a:r>
              <a:rPr lang="en-US" dirty="0" smtClean="0"/>
              <a:t>As a result of breakdown of urea by bacteria</a:t>
            </a:r>
          </a:p>
          <a:p>
            <a:pPr lvl="0"/>
            <a:r>
              <a:rPr lang="en-US" dirty="0" smtClean="0"/>
              <a:t>Urine of diabetic patients may have fruity odor: Presence of ketones</a:t>
            </a:r>
          </a:p>
          <a:p>
            <a:pPr lvl="0"/>
            <a:r>
              <a:rPr lang="en-US" dirty="0" smtClean="0"/>
              <a:t>Urine of patient with UTI: Foul-smelling odor</a:t>
            </a:r>
          </a:p>
          <a:p>
            <a:pPr lvl="0"/>
            <a:r>
              <a:rPr lang="en-US" dirty="0" smtClean="0"/>
              <a:t>Certain foods (e.g., asparagus causes a musty smell)</a:t>
            </a:r>
          </a:p>
          <a:p>
            <a:pPr lvl="0"/>
            <a:r>
              <a:rPr lang="en-US" dirty="0" smtClean="0"/>
              <a:t>Odor not generally used in diagnosis of the patient’s condition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0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Gravity</a:t>
            </a:r>
            <a:br>
              <a:rPr lang="en-US" dirty="0" smtClean="0"/>
            </a:br>
            <a:r>
              <a:rPr lang="en-US" sz="1600" dirty="0" smtClean="0"/>
              <a:t>(Slide 1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Measures weight of urine as compared with the weight of an equal volume of distilled water</a:t>
            </a:r>
          </a:p>
          <a:p>
            <a:pPr lvl="0"/>
            <a:r>
              <a:rPr lang="en-US" dirty="0" smtClean="0"/>
              <a:t>Indicates amount of dissolved substances present in urine</a:t>
            </a:r>
          </a:p>
          <a:p>
            <a:pPr lvl="0"/>
            <a:r>
              <a:rPr lang="en-US" dirty="0" smtClean="0"/>
              <a:t>Provides information on ability of the kidney to dilute or concentrate the urine</a:t>
            </a:r>
          </a:p>
          <a:p>
            <a:pPr lvl="0"/>
            <a:r>
              <a:rPr lang="en-US" dirty="0" smtClean="0"/>
              <a:t>Decreased specific gravity (SG)</a:t>
            </a:r>
          </a:p>
          <a:p>
            <a:pPr lvl="1"/>
            <a:r>
              <a:rPr lang="en-US" dirty="0" smtClean="0"/>
              <a:t>Chronic renal insufficiency</a:t>
            </a:r>
          </a:p>
          <a:p>
            <a:pPr lvl="1"/>
            <a:r>
              <a:rPr lang="en-US" dirty="0" smtClean="0"/>
              <a:t>Diabetes insipidus</a:t>
            </a:r>
          </a:p>
          <a:p>
            <a:pPr lvl="1"/>
            <a:r>
              <a:rPr lang="en-US" dirty="0" smtClean="0"/>
              <a:t>Malignant hypertension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Urine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Normal adult excretes 750 to 2000 mL of urine per day</a:t>
            </a:r>
          </a:p>
          <a:p>
            <a:pPr lvl="1"/>
            <a:r>
              <a:rPr lang="en-US" dirty="0" smtClean="0"/>
              <a:t>Varies based on:</a:t>
            </a:r>
          </a:p>
          <a:p>
            <a:pPr lvl="2"/>
            <a:r>
              <a:rPr lang="en-US" dirty="0" smtClean="0"/>
              <a:t>Amount of fluid consumed</a:t>
            </a:r>
          </a:p>
          <a:p>
            <a:pPr lvl="2"/>
            <a:r>
              <a:rPr lang="en-US" dirty="0" smtClean="0"/>
              <a:t>Amount lost through other means (perspiration, feces)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59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Gravity</a:t>
            </a:r>
            <a:br>
              <a:rPr lang="en-US" dirty="0" smtClean="0"/>
            </a:br>
            <a:r>
              <a:rPr lang="en-US" sz="1600" dirty="0" smtClean="0"/>
              <a:t>(Slide 2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Increased SG</a:t>
            </a:r>
          </a:p>
          <a:p>
            <a:pPr lvl="1"/>
            <a:r>
              <a:rPr lang="en-US" dirty="0" smtClean="0"/>
              <a:t>Adrenal insufficiency</a:t>
            </a:r>
          </a:p>
          <a:p>
            <a:pPr lvl="1"/>
            <a:r>
              <a:rPr lang="en-US" dirty="0" smtClean="0"/>
              <a:t>Congestive heart failure</a:t>
            </a:r>
          </a:p>
          <a:p>
            <a:pPr lvl="1"/>
            <a:r>
              <a:rPr lang="en-US" dirty="0" smtClean="0"/>
              <a:t>Hepatic disease</a:t>
            </a:r>
          </a:p>
          <a:p>
            <a:pPr lvl="1"/>
            <a:r>
              <a:rPr lang="en-US" dirty="0" smtClean="0"/>
              <a:t>Diabetes mellitus with glycosuria</a:t>
            </a:r>
          </a:p>
          <a:p>
            <a:pPr lvl="1"/>
            <a:r>
              <a:rPr lang="en-US" dirty="0" smtClean="0"/>
              <a:t>Conditions causing dehydration (e.g., fever, vomiting, and diarrhea)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98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Gravity</a:t>
            </a:r>
            <a:br>
              <a:rPr lang="en-US" dirty="0" smtClean="0"/>
            </a:br>
            <a:r>
              <a:rPr lang="en-US" sz="1600" dirty="0" smtClean="0"/>
              <a:t>(Slide 3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Normal range for SG of urine: 1.003 to 1.030</a:t>
            </a:r>
          </a:p>
          <a:p>
            <a:pPr lvl="1"/>
            <a:r>
              <a:rPr lang="en-US" dirty="0" smtClean="0"/>
              <a:t>Usually between 1.010 and 1.025</a:t>
            </a:r>
          </a:p>
          <a:p>
            <a:pPr lvl="1"/>
            <a:r>
              <a:rPr lang="en-US" dirty="0" smtClean="0"/>
              <a:t>SG of distilled water: 1.000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Gravity</a:t>
            </a:r>
            <a:br>
              <a:rPr lang="en-US" dirty="0" smtClean="0"/>
            </a:br>
            <a:r>
              <a:rPr lang="en-US" sz="1600" dirty="0" smtClean="0"/>
              <a:t>(Slide 4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Dilute urine: Lower SG (fewer dissolved substances)</a:t>
            </a:r>
          </a:p>
          <a:p>
            <a:pPr lvl="1"/>
            <a:r>
              <a:rPr lang="en-US" dirty="0" smtClean="0"/>
              <a:t>Urine is more dilute after fluid consumption</a:t>
            </a:r>
          </a:p>
          <a:p>
            <a:pPr lvl="0"/>
            <a:r>
              <a:rPr lang="en-US" dirty="0" smtClean="0"/>
              <a:t>Concentrated urine: Higher SG (more dissolved substances)</a:t>
            </a:r>
          </a:p>
          <a:p>
            <a:pPr lvl="1"/>
            <a:r>
              <a:rPr lang="en-US" dirty="0" smtClean="0"/>
              <a:t>Urine is more concentrated in morning </a:t>
            </a:r>
          </a:p>
          <a:p>
            <a:pPr lvl="2"/>
            <a:r>
              <a:rPr lang="en-US" dirty="0" smtClean="0"/>
              <a:t>Increased amount of dissolved substances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5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Gravity</a:t>
            </a:r>
            <a:br>
              <a:rPr lang="en-US" dirty="0" smtClean="0"/>
            </a:br>
            <a:r>
              <a:rPr lang="en-US" sz="1600" dirty="0" smtClean="0"/>
              <a:t>(Slide 5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Measurement of SG</a:t>
            </a:r>
          </a:p>
          <a:p>
            <a:pPr lvl="1"/>
            <a:r>
              <a:rPr lang="en-US" dirty="0" smtClean="0"/>
              <a:t>Reagent strip method: Most common method used to measure SG</a:t>
            </a:r>
          </a:p>
          <a:p>
            <a:pPr lvl="2"/>
            <a:r>
              <a:rPr lang="en-US" dirty="0" smtClean="0"/>
              <a:t>Color comparison determination</a:t>
            </a:r>
          </a:p>
          <a:p>
            <a:pPr lvl="2"/>
            <a:r>
              <a:rPr lang="en-US" dirty="0" smtClean="0"/>
              <a:t>Strip dipped in urine</a:t>
            </a:r>
          </a:p>
          <a:p>
            <a:pPr lvl="2"/>
            <a:r>
              <a:rPr lang="en-US" dirty="0" smtClean="0"/>
              <a:t>Results compared with color chart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9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Examination of Urine</a:t>
            </a:r>
            <a:br>
              <a:rPr lang="en-US" dirty="0" smtClean="0"/>
            </a:br>
            <a:r>
              <a:rPr lang="en-US" sz="1600" dirty="0" smtClean="0"/>
              <a:t>(Slide 1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Used to assist in diagnosis of:</a:t>
            </a:r>
          </a:p>
          <a:p>
            <a:pPr lvl="1"/>
            <a:r>
              <a:rPr lang="en-US" dirty="0" smtClean="0"/>
              <a:t>Kidney function</a:t>
            </a:r>
          </a:p>
          <a:p>
            <a:pPr lvl="1"/>
            <a:r>
              <a:rPr lang="en-US" dirty="0" smtClean="0"/>
              <a:t>Urinary tract infections</a:t>
            </a:r>
          </a:p>
          <a:p>
            <a:pPr lvl="1"/>
            <a:r>
              <a:rPr lang="en-US" dirty="0" smtClean="0"/>
              <a:t>Carbohydrate metabolism (diabetes mellitus)</a:t>
            </a:r>
          </a:p>
          <a:p>
            <a:pPr lvl="1"/>
            <a:r>
              <a:rPr lang="en-US" dirty="0" smtClean="0"/>
              <a:t>Liver function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89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Examination of Urine</a:t>
            </a:r>
            <a:br>
              <a:rPr lang="en-US" dirty="0" smtClean="0"/>
            </a:br>
            <a:r>
              <a:rPr lang="en-US" sz="1600" dirty="0" smtClean="0"/>
              <a:t>(Slide 2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Substances present in excess (abnormal) amounts in the blood are usually removed by urine</a:t>
            </a:r>
          </a:p>
          <a:p>
            <a:pPr lvl="1"/>
            <a:r>
              <a:rPr lang="en-US" dirty="0" smtClean="0"/>
              <a:t>Example: Glucose is normally present in blood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if it exceeds a certain level, the excess is excreted in urine</a:t>
            </a:r>
          </a:p>
          <a:p>
            <a:pPr lvl="0"/>
            <a:r>
              <a:rPr lang="en-US" dirty="0" smtClean="0"/>
              <a:t>Indirect means of detecting abnormal amounts of chemicals in the body</a:t>
            </a:r>
          </a:p>
          <a:p>
            <a:pPr lvl="0"/>
            <a:r>
              <a:rPr lang="en-US" dirty="0" smtClean="0"/>
              <a:t>Detection of substances that do not normally appear in the absence of disease</a:t>
            </a:r>
          </a:p>
          <a:p>
            <a:pPr lvl="1"/>
            <a:r>
              <a:rPr lang="en-US" dirty="0" smtClean="0"/>
              <a:t>Examples: Blood and nitrite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5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Examination of Urine</a:t>
            </a:r>
            <a:br>
              <a:rPr lang="en-US" dirty="0" smtClean="0"/>
            </a:br>
            <a:r>
              <a:rPr lang="en-US" sz="1600" dirty="0" smtClean="0"/>
              <a:t>(Slide 3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Chemical tests that are routinely performed</a:t>
            </a:r>
          </a:p>
          <a:p>
            <a:pPr lvl="1"/>
            <a:r>
              <a:rPr lang="en-US" dirty="0" smtClean="0"/>
              <a:t>pH</a:t>
            </a:r>
          </a:p>
          <a:p>
            <a:pPr lvl="1"/>
            <a:r>
              <a:rPr lang="en-US" dirty="0" smtClean="0"/>
              <a:t>Glucose</a:t>
            </a:r>
          </a:p>
          <a:p>
            <a:pPr lvl="1"/>
            <a:r>
              <a:rPr lang="en-US" dirty="0" smtClean="0"/>
              <a:t>Protein</a:t>
            </a:r>
          </a:p>
          <a:p>
            <a:pPr lvl="1"/>
            <a:r>
              <a:rPr lang="en-US" dirty="0" smtClean="0"/>
              <a:t>Ketone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3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Examination of Urine</a:t>
            </a:r>
            <a:br>
              <a:rPr lang="en-US" dirty="0" smtClean="0"/>
            </a:br>
            <a:r>
              <a:rPr lang="en-US" sz="1600" dirty="0" smtClean="0"/>
              <a:t>(Slide 4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Other tests that may be performed</a:t>
            </a:r>
          </a:p>
          <a:p>
            <a:pPr lvl="1"/>
            <a:r>
              <a:rPr lang="en-US" dirty="0" smtClean="0"/>
              <a:t>Blood</a:t>
            </a:r>
          </a:p>
          <a:p>
            <a:pPr lvl="1"/>
            <a:r>
              <a:rPr lang="en-US" dirty="0" smtClean="0"/>
              <a:t>Bilirubin</a:t>
            </a:r>
          </a:p>
          <a:p>
            <a:pPr lvl="1"/>
            <a:r>
              <a:rPr lang="en-US" dirty="0" smtClean="0"/>
              <a:t>Urobilinogen</a:t>
            </a:r>
          </a:p>
          <a:p>
            <a:pPr lvl="1"/>
            <a:r>
              <a:rPr lang="en-US" dirty="0" smtClean="0"/>
              <a:t>Nitrite</a:t>
            </a:r>
          </a:p>
          <a:p>
            <a:pPr lvl="1"/>
            <a:r>
              <a:rPr lang="en-US" dirty="0" smtClean="0"/>
              <a:t>Leukocytes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69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Examination of Urine</a:t>
            </a:r>
            <a:br>
              <a:rPr lang="en-US" dirty="0" smtClean="0"/>
            </a:br>
            <a:r>
              <a:rPr lang="en-US" sz="1600" dirty="0" smtClean="0"/>
              <a:t>(Slide 5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Qualitative test results</a:t>
            </a:r>
          </a:p>
          <a:p>
            <a:pPr lvl="1"/>
            <a:r>
              <a:rPr lang="en-US" dirty="0" smtClean="0"/>
              <a:t>Purpose</a:t>
            </a:r>
          </a:p>
          <a:p>
            <a:pPr lvl="2"/>
            <a:r>
              <a:rPr lang="en-US" dirty="0" smtClean="0"/>
              <a:t>Indicate whether or not a substance is present in urine</a:t>
            </a:r>
          </a:p>
          <a:p>
            <a:pPr lvl="2"/>
            <a:r>
              <a:rPr lang="en-US" dirty="0" smtClean="0"/>
              <a:t>Provide approximate indication of amount of substance present</a:t>
            </a:r>
          </a:p>
          <a:p>
            <a:pPr lvl="1"/>
            <a:r>
              <a:rPr lang="en-US" dirty="0" smtClean="0"/>
              <a:t>Interpretation of results </a:t>
            </a:r>
          </a:p>
          <a:p>
            <a:pPr lvl="2"/>
            <a:r>
              <a:rPr lang="en-US" dirty="0" smtClean="0"/>
              <a:t>Usually involves use of color comparison chart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12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Examination of Urine</a:t>
            </a:r>
            <a:br>
              <a:rPr lang="en-US" dirty="0" smtClean="0"/>
            </a:br>
            <a:r>
              <a:rPr lang="en-US" sz="1600" dirty="0" smtClean="0"/>
              <a:t>(Slide 6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Qualitative test results</a:t>
            </a:r>
          </a:p>
          <a:p>
            <a:pPr lvl="1"/>
            <a:r>
              <a:rPr lang="en-US" dirty="0" smtClean="0"/>
              <a:t>Results recorded in terms of:</a:t>
            </a:r>
          </a:p>
          <a:p>
            <a:pPr lvl="2"/>
            <a:r>
              <a:rPr lang="en-US" dirty="0" smtClean="0"/>
              <a:t>Trace, 1+, 2+, 3+</a:t>
            </a:r>
          </a:p>
          <a:p>
            <a:pPr lvl="2"/>
            <a:r>
              <a:rPr lang="en-US" dirty="0" smtClean="0"/>
              <a:t>Trace, small, moderate, large</a:t>
            </a:r>
          </a:p>
          <a:p>
            <a:pPr lvl="2"/>
            <a:r>
              <a:rPr lang="en-US" dirty="0" smtClean="0"/>
              <a:t>Negative or positive</a:t>
            </a:r>
          </a:p>
          <a:p>
            <a:pPr lvl="1"/>
            <a:r>
              <a:rPr lang="en-US" dirty="0" smtClean="0"/>
              <a:t>Useful as a screening test</a:t>
            </a:r>
          </a:p>
          <a:p>
            <a:pPr lvl="1"/>
            <a:r>
              <a:rPr lang="en-US" dirty="0" smtClean="0"/>
              <a:t>Easy to perform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2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Urine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Polyuria: Excessive increase in urine output</a:t>
            </a:r>
          </a:p>
          <a:p>
            <a:pPr lvl="1"/>
            <a:r>
              <a:rPr lang="en-US" dirty="0" smtClean="0"/>
              <a:t>Caused by:</a:t>
            </a:r>
          </a:p>
          <a:p>
            <a:pPr lvl="2"/>
            <a:r>
              <a:rPr lang="en-US" dirty="0" smtClean="0"/>
              <a:t>Excessive intake of fluids</a:t>
            </a:r>
          </a:p>
          <a:p>
            <a:pPr lvl="2"/>
            <a:r>
              <a:rPr lang="en-US" dirty="0" smtClean="0"/>
              <a:t>Intake of fluids that contain caffeine (mild diuretic)</a:t>
            </a:r>
          </a:p>
          <a:p>
            <a:pPr lvl="2"/>
            <a:r>
              <a:rPr lang="en-US" dirty="0" smtClean="0"/>
              <a:t>Drugs (diuretics)</a:t>
            </a:r>
          </a:p>
          <a:p>
            <a:pPr lvl="2"/>
            <a:r>
              <a:rPr lang="en-US" dirty="0" smtClean="0"/>
              <a:t>Pathological conditions (e.g., diabetes, renal disease)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Examination of Urine</a:t>
            </a:r>
            <a:br>
              <a:rPr lang="en-US" dirty="0" smtClean="0"/>
            </a:br>
            <a:r>
              <a:rPr lang="en-US" sz="1600" dirty="0" smtClean="0"/>
              <a:t>(Slide 7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Quantitative test results</a:t>
            </a:r>
          </a:p>
          <a:p>
            <a:pPr lvl="1"/>
            <a:r>
              <a:rPr lang="en-US" dirty="0" smtClean="0"/>
              <a:t>Indicate exact amount of chemical substance present in the body</a:t>
            </a:r>
          </a:p>
          <a:p>
            <a:pPr lvl="1"/>
            <a:r>
              <a:rPr lang="en-US" dirty="0" smtClean="0"/>
              <a:t>Results reported in measurable units</a:t>
            </a:r>
          </a:p>
          <a:p>
            <a:pPr lvl="2"/>
            <a:r>
              <a:rPr lang="en-US" dirty="0" smtClean="0"/>
              <a:t>Example: 14 mg/dL</a:t>
            </a:r>
          </a:p>
          <a:p>
            <a:pPr lvl="1"/>
            <a:r>
              <a:rPr lang="en-US" dirty="0" smtClean="0"/>
              <a:t>Obtaining quantitative result on urine specimen</a:t>
            </a:r>
          </a:p>
          <a:p>
            <a:pPr lvl="2"/>
            <a:r>
              <a:rPr lang="en-US" dirty="0" smtClean="0"/>
              <a:t>Usually involves use of complex equipment and testing procedures</a:t>
            </a:r>
          </a:p>
          <a:p>
            <a:pPr lvl="1"/>
            <a:r>
              <a:rPr lang="en-US" dirty="0" smtClean="0"/>
              <a:t>Not usually performed in the medical office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23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Testing Kits</a:t>
            </a:r>
            <a:br>
              <a:rPr lang="en-US" dirty="0" smtClean="0"/>
            </a:br>
            <a:r>
              <a:rPr lang="en-US" sz="1600" dirty="0" smtClean="0"/>
              <a:t>(Slide 1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frequently used in the medical office for chemical testing of urine</a:t>
            </a:r>
          </a:p>
          <a:p>
            <a:pPr lvl="1"/>
            <a:r>
              <a:rPr lang="en-US" dirty="0" smtClean="0"/>
              <a:t>Advantages</a:t>
            </a:r>
          </a:p>
          <a:p>
            <a:pPr lvl="2"/>
            <a:r>
              <a:rPr lang="en-US" dirty="0" smtClean="0"/>
              <a:t>Contain premeasured reagent</a:t>
            </a:r>
          </a:p>
          <a:p>
            <a:pPr lvl="2"/>
            <a:r>
              <a:rPr lang="en-US" dirty="0" smtClean="0"/>
              <a:t>Easy to perform</a:t>
            </a:r>
          </a:p>
          <a:p>
            <a:pPr lvl="2"/>
            <a:r>
              <a:rPr lang="en-US" dirty="0" smtClean="0"/>
              <a:t>Provide immediate results</a:t>
            </a:r>
          </a:p>
          <a:p>
            <a:pPr lvl="0"/>
            <a:r>
              <a:rPr lang="en-US" dirty="0" smtClean="0"/>
              <a:t>Most are qualitative test results: Positive result indicates need for further testing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4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Testing Kits</a:t>
            </a:r>
            <a:br>
              <a:rPr lang="en-US" dirty="0" smtClean="0"/>
            </a:br>
            <a:r>
              <a:rPr lang="en-US" sz="1600" dirty="0" smtClean="0"/>
              <a:t>(Slide 2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Rely on color change for interpretation of results</a:t>
            </a:r>
          </a:p>
          <a:p>
            <a:pPr lvl="1"/>
            <a:r>
              <a:rPr lang="en-US" dirty="0" smtClean="0"/>
              <a:t>Color chart used to make a visual comparison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22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Testing Kits</a:t>
            </a:r>
            <a:br>
              <a:rPr lang="en-US" dirty="0" smtClean="0"/>
            </a:br>
            <a:r>
              <a:rPr lang="en-US" sz="1600" dirty="0" smtClean="0"/>
              <a:t>(Slide 3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ensure accurate and reliable test results</a:t>
            </a:r>
          </a:p>
          <a:p>
            <a:pPr lvl="1"/>
            <a:r>
              <a:rPr lang="en-US" dirty="0" smtClean="0"/>
              <a:t>Carefully read and follow manufacturer’s instruction sheet</a:t>
            </a:r>
          </a:p>
          <a:p>
            <a:pPr lvl="0"/>
            <a:r>
              <a:rPr lang="en-US" dirty="0" smtClean="0"/>
              <a:t>Test strips that contain more than one reagent</a:t>
            </a:r>
          </a:p>
          <a:p>
            <a:pPr lvl="1"/>
            <a:r>
              <a:rPr lang="en-US" dirty="0" smtClean="0"/>
              <a:t>May require different time intervals for reading results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37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Testing Kits</a:t>
            </a:r>
            <a:br>
              <a:rPr lang="en-US" dirty="0" smtClean="0"/>
            </a:br>
            <a:r>
              <a:rPr lang="en-US" sz="1600" dirty="0" smtClean="0"/>
              <a:t>(Slide 4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Certain medications may affect results</a:t>
            </a:r>
          </a:p>
          <a:p>
            <a:pPr lvl="1"/>
            <a:r>
              <a:rPr lang="en-US" dirty="0" smtClean="0"/>
              <a:t>Listed in instructions</a:t>
            </a:r>
          </a:p>
          <a:p>
            <a:pPr lvl="0"/>
            <a:r>
              <a:rPr lang="en-US" dirty="0" smtClean="0"/>
              <a:t>Expiration date must be checked before using</a:t>
            </a:r>
          </a:p>
          <a:p>
            <a:pPr lvl="1"/>
            <a:r>
              <a:rPr lang="en-US" dirty="0" smtClean="0"/>
              <a:t>Do not use if past the expiration date</a:t>
            </a:r>
          </a:p>
          <a:p>
            <a:pPr lvl="2"/>
            <a:r>
              <a:rPr lang="en-US" dirty="0" smtClean="0"/>
              <a:t>Test results may be inaccurate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31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Testing Kits</a:t>
            </a:r>
            <a:br>
              <a:rPr lang="en-US" dirty="0" smtClean="0"/>
            </a:br>
            <a:r>
              <a:rPr lang="en-US" sz="1600" dirty="0" smtClean="0"/>
              <a:t>(Slide 5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Should not be used if:</a:t>
            </a:r>
          </a:p>
          <a:p>
            <a:pPr lvl="1"/>
            <a:r>
              <a:rPr lang="en-US" dirty="0" smtClean="0"/>
              <a:t>Color change has occurred on strip</a:t>
            </a:r>
          </a:p>
          <a:p>
            <a:pPr lvl="1"/>
            <a:r>
              <a:rPr lang="en-US" dirty="0" smtClean="0"/>
              <a:t>Tested strip is a color that does not match chart</a:t>
            </a:r>
          </a:p>
          <a:p>
            <a:pPr lvl="0"/>
            <a:r>
              <a:rPr lang="en-US" dirty="0" smtClean="0"/>
              <a:t>Light, heat, and moisture can affect strips</a:t>
            </a:r>
          </a:p>
          <a:p>
            <a:pPr lvl="1"/>
            <a:r>
              <a:rPr lang="en-US" dirty="0" smtClean="0"/>
              <a:t>Store in cool, dry area</a:t>
            </a:r>
          </a:p>
          <a:p>
            <a:pPr lvl="1"/>
            <a:r>
              <a:rPr lang="en-US" dirty="0" smtClean="0"/>
              <a:t>Tests are packaged in a light-resistant container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31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Testing Kits</a:t>
            </a:r>
            <a:br>
              <a:rPr lang="en-US" dirty="0" smtClean="0"/>
            </a:br>
            <a:r>
              <a:rPr lang="en-US" sz="1600" dirty="0" smtClean="0"/>
              <a:t>(Slide 6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Never transfer from original container to another</a:t>
            </a:r>
          </a:p>
          <a:p>
            <a:pPr lvl="1"/>
            <a:r>
              <a:rPr lang="en-US" dirty="0" smtClean="0"/>
              <a:t>Another container may contain moisture, dirt, chemicals</a:t>
            </a:r>
          </a:p>
          <a:p>
            <a:pPr lvl="2"/>
            <a:r>
              <a:rPr lang="en-US" dirty="0" smtClean="0"/>
              <a:t>Could affect test results</a:t>
            </a:r>
          </a:p>
          <a:p>
            <a:pPr lvl="0"/>
            <a:r>
              <a:rPr lang="en-US" dirty="0" smtClean="0"/>
              <a:t>Recording test results</a:t>
            </a:r>
          </a:p>
          <a:p>
            <a:pPr lvl="1"/>
            <a:r>
              <a:rPr lang="en-US" dirty="0" smtClean="0"/>
              <a:t>Indicate brand name of test that was used (e.g., Multistix 10SG)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64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Unit that indicates acidity or alkalinity of a solution</a:t>
            </a:r>
          </a:p>
          <a:p>
            <a:pPr lvl="0"/>
            <a:r>
              <a:rPr lang="en-US" dirty="0" smtClean="0"/>
              <a:t>Range of pH scale: 0.0 to 14.0</a:t>
            </a:r>
          </a:p>
          <a:p>
            <a:pPr lvl="1"/>
            <a:r>
              <a:rPr lang="en-US" dirty="0" smtClean="0"/>
              <a:t>Lower the number: Greater the acidity</a:t>
            </a:r>
          </a:p>
          <a:p>
            <a:pPr lvl="1"/>
            <a:r>
              <a:rPr lang="en-US" dirty="0" smtClean="0"/>
              <a:t>Higher the number: Greater the alkalinity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83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pH readings</a:t>
            </a:r>
          </a:p>
          <a:p>
            <a:pPr lvl="1"/>
            <a:r>
              <a:rPr lang="en-US" dirty="0" smtClean="0"/>
              <a:t>Neutral: 7.0</a:t>
            </a:r>
          </a:p>
          <a:p>
            <a:pPr lvl="1"/>
            <a:r>
              <a:rPr lang="en-US" dirty="0" smtClean="0"/>
              <a:t>Acid: Below 7</a:t>
            </a:r>
          </a:p>
          <a:p>
            <a:pPr lvl="1"/>
            <a:r>
              <a:rPr lang="en-US" dirty="0" smtClean="0"/>
              <a:t>Alkaline: Above 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9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Perform test on freshly voided urine</a:t>
            </a:r>
          </a:p>
          <a:p>
            <a:pPr lvl="1"/>
            <a:r>
              <a:rPr lang="en-US" dirty="0" smtClean="0"/>
              <a:t>If urine is allowed to stand out, it becomes more alkaline</a:t>
            </a:r>
          </a:p>
          <a:p>
            <a:pPr lvl="2"/>
            <a:r>
              <a:rPr lang="en-US" dirty="0" smtClean="0"/>
              <a:t>Urea is converted to ammonia by bacteria</a:t>
            </a:r>
          </a:p>
          <a:p>
            <a:pPr lvl="0"/>
            <a:r>
              <a:rPr lang="en-US" dirty="0" smtClean="0"/>
              <a:t>pH of urine: Ranges from 4.6 to 8.0 (usually around 6.0, which is acidic)</a:t>
            </a:r>
          </a:p>
          <a:p>
            <a:pPr lvl="0"/>
            <a:r>
              <a:rPr lang="en-US" dirty="0" smtClean="0"/>
              <a:t>High reading on a fresh specimen may indicate bacterial infection of urinary tract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95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Urine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Oliguria: Decreased output of urine</a:t>
            </a:r>
          </a:p>
          <a:p>
            <a:pPr lvl="1"/>
            <a:r>
              <a:rPr lang="en-US" dirty="0" smtClean="0"/>
              <a:t>Less than 400 mL in 24 hours</a:t>
            </a:r>
          </a:p>
          <a:p>
            <a:pPr lvl="1"/>
            <a:r>
              <a:rPr lang="en-US" dirty="0" smtClean="0"/>
              <a:t>Caused by:</a:t>
            </a:r>
          </a:p>
          <a:p>
            <a:pPr lvl="2"/>
            <a:r>
              <a:rPr lang="en-US" dirty="0" smtClean="0"/>
              <a:t>Decreased fluid intake</a:t>
            </a:r>
          </a:p>
          <a:p>
            <a:pPr lvl="2"/>
            <a:r>
              <a:rPr lang="en-US" dirty="0" smtClean="0"/>
              <a:t>Dehydration</a:t>
            </a:r>
          </a:p>
          <a:p>
            <a:pPr lvl="2"/>
            <a:r>
              <a:rPr lang="en-US" dirty="0" smtClean="0"/>
              <a:t>Profuse perspiration</a:t>
            </a:r>
          </a:p>
          <a:p>
            <a:pPr lvl="2"/>
            <a:r>
              <a:rPr lang="en-US" dirty="0" smtClean="0"/>
              <a:t>Vomiting</a:t>
            </a:r>
          </a:p>
          <a:p>
            <a:pPr lvl="2"/>
            <a:r>
              <a:rPr lang="en-US" dirty="0" smtClean="0"/>
              <a:t>Diarrhea</a:t>
            </a:r>
          </a:p>
          <a:p>
            <a:pPr lvl="2"/>
            <a:r>
              <a:rPr lang="en-US" dirty="0" smtClean="0"/>
              <a:t>Kidney disease</a:t>
            </a:r>
          </a:p>
          <a:p>
            <a:pPr lvl="1"/>
            <a:r>
              <a:rPr lang="en-US" dirty="0" smtClean="0"/>
              <a:t>Micturition: Normal act of voiding urine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6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Glucose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Should not normally be present in urine</a:t>
            </a:r>
          </a:p>
          <a:p>
            <a:pPr lvl="0"/>
            <a:r>
              <a:rPr lang="en-US" dirty="0" smtClean="0"/>
              <a:t>Glucose in the blood is filtered through nephrons and reabsorbed into the body</a:t>
            </a:r>
          </a:p>
          <a:p>
            <a:pPr lvl="0"/>
            <a:r>
              <a:rPr lang="en-US" dirty="0" smtClean="0"/>
              <a:t>If glucose concentration in blood becomes too high: Renal threshold is exceeded </a:t>
            </a:r>
          </a:p>
          <a:p>
            <a:pPr lvl="1"/>
            <a:r>
              <a:rPr lang="en-US" dirty="0" smtClean="0"/>
              <a:t>Kidneys unable to reabsorb all of the glucose back into the blood</a:t>
            </a:r>
          </a:p>
          <a:p>
            <a:pPr lvl="2"/>
            <a:r>
              <a:rPr lang="en-US" dirty="0" smtClean="0"/>
              <a:t>Results in glycosuria: Glucose in the urine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9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Glucose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glucose concentration in blood becomes too high: Renal threshold is exceeded </a:t>
            </a:r>
          </a:p>
          <a:p>
            <a:pPr lvl="1"/>
            <a:r>
              <a:rPr lang="en-US" dirty="0" smtClean="0"/>
              <a:t>Renal threshold: Concentration at which a substance in the blood not normally excreted by the kidney begins to appear in the urine</a:t>
            </a:r>
          </a:p>
          <a:p>
            <a:pPr lvl="1"/>
            <a:r>
              <a:rPr lang="en-US" dirty="0" smtClean="0"/>
              <a:t>Renal threshold for glucose: Generally between 160 and 180 mg/dL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84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Glucose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Diabetes: Most common cause of glycosuria</a:t>
            </a:r>
          </a:p>
          <a:p>
            <a:pPr lvl="0"/>
            <a:r>
              <a:rPr lang="en-US" dirty="0" smtClean="0"/>
              <a:t>Alimentary glucosuria: Patient has a low renal threshold</a:t>
            </a:r>
          </a:p>
          <a:p>
            <a:pPr lvl="1"/>
            <a:r>
              <a:rPr lang="en-US" dirty="0" smtClean="0"/>
              <a:t>Glucose may appear after consumption of large quantities of sugar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3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Protein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Proteinuria: Presence of protein in the urine</a:t>
            </a:r>
          </a:p>
          <a:p>
            <a:pPr lvl="1"/>
            <a:r>
              <a:rPr lang="en-US" dirty="0" smtClean="0"/>
              <a:t>Temporary increase may be caused by stress or strenuous exercise</a:t>
            </a:r>
          </a:p>
          <a:p>
            <a:pPr lvl="0"/>
            <a:r>
              <a:rPr lang="en-US" dirty="0" smtClean="0"/>
              <a:t>Conditions causing proteinuria</a:t>
            </a:r>
          </a:p>
          <a:p>
            <a:pPr lvl="1"/>
            <a:r>
              <a:rPr lang="en-US" dirty="0" smtClean="0"/>
              <a:t>Glomerular filtration problems</a:t>
            </a:r>
          </a:p>
          <a:p>
            <a:pPr lvl="1"/>
            <a:r>
              <a:rPr lang="en-US" dirty="0" smtClean="0"/>
              <a:t>Renal diseases</a:t>
            </a:r>
          </a:p>
          <a:p>
            <a:pPr lvl="1"/>
            <a:r>
              <a:rPr lang="en-US" dirty="0" smtClean="0"/>
              <a:t>Bacterial infections of the urinary tract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97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Protein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proteinuria occurs: Physician usually orders examination of sediment</a:t>
            </a:r>
          </a:p>
          <a:p>
            <a:pPr lvl="1"/>
            <a:r>
              <a:rPr lang="en-US" dirty="0" smtClean="0"/>
              <a:t>To see what is causing the protein to be in the patient’s urine (e.g., bacteria)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73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Ketone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Three types of ketone bodies</a:t>
            </a:r>
          </a:p>
          <a:p>
            <a:pPr lvl="1"/>
            <a:r>
              <a:rPr lang="en-US" dirty="0" smtClean="0"/>
              <a:t>Beta-hydroxybutyric acid</a:t>
            </a:r>
          </a:p>
          <a:p>
            <a:pPr lvl="1"/>
            <a:r>
              <a:rPr lang="en-US" dirty="0" smtClean="0"/>
              <a:t>Acetoacetic acid</a:t>
            </a:r>
          </a:p>
          <a:p>
            <a:pPr lvl="1"/>
            <a:r>
              <a:rPr lang="en-US" dirty="0" smtClean="0"/>
              <a:t>Acetone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72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Ketone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Normal products of fat metabolism</a:t>
            </a:r>
          </a:p>
          <a:p>
            <a:pPr lvl="0"/>
            <a:r>
              <a:rPr lang="en-US" dirty="0" smtClean="0"/>
              <a:t>Can be used by muscle tissue as a source of energy</a:t>
            </a:r>
          </a:p>
          <a:p>
            <a:pPr lvl="0"/>
            <a:r>
              <a:rPr lang="en-US" dirty="0" smtClean="0"/>
              <a:t>When more than normal amounts of fat are metabolized </a:t>
            </a:r>
          </a:p>
          <a:p>
            <a:pPr lvl="1"/>
            <a:r>
              <a:rPr lang="en-US" dirty="0" smtClean="0"/>
              <a:t>Muscles cannot handle all of the ketones that result</a:t>
            </a:r>
          </a:p>
          <a:p>
            <a:pPr lvl="0"/>
            <a:r>
              <a:rPr lang="en-US" dirty="0" smtClean="0"/>
              <a:t>Ketosis: Accumulation of large amounts of ketone bodies in tissues and body fluids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24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Ketone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Ketonuria: Presence of ketone bodies in the urine</a:t>
            </a:r>
          </a:p>
          <a:p>
            <a:pPr lvl="1"/>
            <a:r>
              <a:rPr lang="en-US" dirty="0" smtClean="0"/>
              <a:t>Body rids itself of excess ketones by excreting them in urine</a:t>
            </a:r>
          </a:p>
          <a:p>
            <a:pPr lvl="0"/>
            <a:r>
              <a:rPr lang="en-US" dirty="0" smtClean="0"/>
              <a:t>Conditions causing ketonuria</a:t>
            </a:r>
          </a:p>
          <a:p>
            <a:pPr lvl="1"/>
            <a:r>
              <a:rPr lang="en-US" dirty="0" smtClean="0"/>
              <a:t>Uncontrolled diabetes</a:t>
            </a:r>
          </a:p>
          <a:p>
            <a:pPr lvl="1"/>
            <a:r>
              <a:rPr lang="en-US" dirty="0" smtClean="0"/>
              <a:t>Starvation</a:t>
            </a:r>
          </a:p>
          <a:p>
            <a:pPr lvl="1"/>
            <a:r>
              <a:rPr lang="en-US" dirty="0" smtClean="0"/>
              <a:t>Diet composed almost entirely of fat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5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Bilirubin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Lifespan of RBC: 120 days</a:t>
            </a:r>
          </a:p>
          <a:p>
            <a:pPr lvl="0"/>
            <a:r>
              <a:rPr lang="en-US" dirty="0" smtClean="0"/>
              <a:t>RBC contains hemoglobin</a:t>
            </a:r>
          </a:p>
          <a:p>
            <a:pPr lvl="1"/>
            <a:r>
              <a:rPr lang="en-US" dirty="0" smtClean="0"/>
              <a:t>Function of hemoglobin: Transports oxygen in the body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5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Bilirubin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When a RBC breaks down: Hemoglobin breaks down</a:t>
            </a:r>
          </a:p>
          <a:p>
            <a:pPr lvl="1"/>
            <a:r>
              <a:rPr lang="en-US" dirty="0" smtClean="0"/>
              <a:t>Releases bilirubin (vivid yellow pigment)</a:t>
            </a:r>
          </a:p>
          <a:p>
            <a:pPr lvl="0"/>
            <a:r>
              <a:rPr lang="en-US" dirty="0" smtClean="0"/>
              <a:t>Bilirubin: Normally transported to liver and excreted with bile</a:t>
            </a:r>
          </a:p>
          <a:p>
            <a:pPr lvl="1"/>
            <a:r>
              <a:rPr lang="en-US" dirty="0" smtClean="0"/>
              <a:t>Eventually leaves body through intestines (feces)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42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Related to the Urinary System </a:t>
            </a: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Anuria: Failure of the kidneys to produce urine</a:t>
            </a:r>
          </a:p>
          <a:p>
            <a:pPr lvl="0"/>
            <a:r>
              <a:rPr lang="en-US" dirty="0" smtClean="0"/>
              <a:t>Diuresis: Secretion and passage of large amounts of urine</a:t>
            </a:r>
          </a:p>
          <a:p>
            <a:pPr lvl="0"/>
            <a:r>
              <a:rPr lang="en-US" dirty="0" smtClean="0"/>
              <a:t>Dysuria: Difficult or painful urination</a:t>
            </a:r>
          </a:p>
          <a:p>
            <a:pPr lvl="0"/>
            <a:r>
              <a:rPr lang="en-US" dirty="0" smtClean="0"/>
              <a:t>Frequency: The condition of having to urinate often</a:t>
            </a:r>
          </a:p>
          <a:p>
            <a:pPr lvl="0"/>
            <a:r>
              <a:rPr lang="en-US" dirty="0" smtClean="0"/>
              <a:t>Hematuria: Blood present in urine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85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Bilirubin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With certain liver conditions</a:t>
            </a:r>
          </a:p>
          <a:p>
            <a:pPr lvl="1"/>
            <a:r>
              <a:rPr lang="en-US" dirty="0" smtClean="0"/>
              <a:t>Liver cannot accept bilirubin</a:t>
            </a:r>
          </a:p>
          <a:p>
            <a:pPr lvl="1"/>
            <a:r>
              <a:rPr lang="en-US" dirty="0" smtClean="0"/>
              <a:t>Bilirubin is transported to kidneys</a:t>
            </a:r>
          </a:p>
          <a:p>
            <a:pPr lvl="2"/>
            <a:r>
              <a:rPr lang="en-US" dirty="0" smtClean="0"/>
              <a:t>Excreted into urine: Bilirubinuria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causes urine to be yellow-brown or greenish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Bilirubin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Conditions causing bilirubinuria</a:t>
            </a:r>
          </a:p>
          <a:p>
            <a:pPr lvl="1"/>
            <a:r>
              <a:rPr lang="en-US" dirty="0" smtClean="0"/>
              <a:t>Gallstones</a:t>
            </a:r>
          </a:p>
          <a:p>
            <a:pPr lvl="1"/>
            <a:r>
              <a:rPr lang="en-US" dirty="0" smtClean="0"/>
              <a:t>Hepatitis</a:t>
            </a:r>
          </a:p>
          <a:p>
            <a:pPr lvl="1"/>
            <a:r>
              <a:rPr lang="en-US" dirty="0" smtClean="0"/>
              <a:t>Cirrhosis of the liver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41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Urobilinogen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Conditions causing increase in urobilinogen in urine</a:t>
            </a:r>
          </a:p>
          <a:p>
            <a:pPr lvl="1"/>
            <a:r>
              <a:rPr lang="en-US" dirty="0" smtClean="0"/>
              <a:t>Excessive hemolysis of red blood cells</a:t>
            </a:r>
          </a:p>
          <a:p>
            <a:pPr lvl="1"/>
            <a:r>
              <a:rPr lang="en-US" dirty="0" smtClean="0"/>
              <a:t>Infectious hepatitis</a:t>
            </a:r>
          </a:p>
          <a:p>
            <a:pPr lvl="1"/>
            <a:r>
              <a:rPr lang="en-US" dirty="0" smtClean="0"/>
              <a:t>Cirrhosis</a:t>
            </a:r>
          </a:p>
          <a:p>
            <a:pPr lvl="1"/>
            <a:r>
              <a:rPr lang="en-US" dirty="0" smtClean="0"/>
              <a:t>Congestive heart failure (CHF)</a:t>
            </a:r>
          </a:p>
          <a:p>
            <a:pPr lvl="1"/>
            <a:r>
              <a:rPr lang="en-US" dirty="0" smtClean="0"/>
              <a:t>Mononucleosis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5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Considered abnormal (unless due to menstruation)</a:t>
            </a:r>
          </a:p>
          <a:p>
            <a:pPr lvl="1"/>
            <a:r>
              <a:rPr lang="en-US" dirty="0" smtClean="0"/>
              <a:t>Hematuria: Presence of blood in the urine</a:t>
            </a:r>
          </a:p>
          <a:p>
            <a:pPr lvl="0"/>
            <a:r>
              <a:rPr lang="en-US" dirty="0" smtClean="0"/>
              <a:t>Conditions causing hematuria</a:t>
            </a:r>
          </a:p>
          <a:p>
            <a:pPr lvl="1"/>
            <a:r>
              <a:rPr lang="en-US" dirty="0" smtClean="0"/>
              <a:t>Injury</a:t>
            </a:r>
          </a:p>
          <a:p>
            <a:pPr lvl="1"/>
            <a:r>
              <a:rPr lang="en-US" dirty="0" smtClean="0"/>
              <a:t>Cystitis</a:t>
            </a:r>
          </a:p>
          <a:p>
            <a:pPr lvl="1"/>
            <a:r>
              <a:rPr lang="en-US" dirty="0" smtClean="0"/>
              <a:t>Tumors of bladder</a:t>
            </a:r>
          </a:p>
          <a:p>
            <a:pPr lvl="1"/>
            <a:r>
              <a:rPr lang="en-US" dirty="0" smtClean="0"/>
              <a:t>Urethritis</a:t>
            </a:r>
          </a:p>
          <a:p>
            <a:pPr lvl="1"/>
            <a:r>
              <a:rPr lang="en-US" dirty="0" smtClean="0"/>
              <a:t>Kidney stones</a:t>
            </a:r>
          </a:p>
          <a:p>
            <a:pPr lvl="1"/>
            <a:r>
              <a:rPr lang="en-US" dirty="0" smtClean="0"/>
              <a:t>Certain kidney disorders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6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Nitrite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Indicates presence of a pathogen in urinary tract (UTI)</a:t>
            </a:r>
          </a:p>
          <a:p>
            <a:pPr lvl="0"/>
            <a:r>
              <a:rPr lang="en-US" dirty="0" smtClean="0"/>
              <a:t>Pathogens present in the urine in the bladder causes nitrate to convert to nitrite</a:t>
            </a:r>
          </a:p>
          <a:p>
            <a:pPr lvl="1"/>
            <a:r>
              <a:rPr lang="en-US" dirty="0" smtClean="0"/>
              <a:t>Nitrate: Normally present in the urine</a:t>
            </a:r>
          </a:p>
          <a:p>
            <a:pPr lvl="1"/>
            <a:r>
              <a:rPr lang="en-US" dirty="0" smtClean="0"/>
              <a:t>Nitrite: Normally absent in the urine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84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Nitrite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Perform on urine that has been in bladder 4 to 6 hours (first-voided specimen)</a:t>
            </a:r>
          </a:p>
          <a:p>
            <a:pPr lvl="1"/>
            <a:r>
              <a:rPr lang="en-US" dirty="0" smtClean="0"/>
              <a:t>To ensure the pathogens have converted nitrate to nitrite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Nitrite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Should not be performed on specimen that has been standing out </a:t>
            </a:r>
          </a:p>
          <a:p>
            <a:pPr lvl="1"/>
            <a:r>
              <a:rPr lang="en-US" dirty="0" smtClean="0"/>
              <a:t>Results in a false-positive result</a:t>
            </a:r>
          </a:p>
          <a:p>
            <a:pPr lvl="2"/>
            <a:r>
              <a:rPr lang="en-US" dirty="0" smtClean="0"/>
              <a:t>Caused by environmental bacterial contamination of the specimen</a:t>
            </a:r>
          </a:p>
          <a:p>
            <a:pPr lvl="0"/>
            <a:r>
              <a:rPr lang="en-US" dirty="0" smtClean="0"/>
              <a:t>Screening test usually followed with culture </a:t>
            </a:r>
          </a:p>
          <a:p>
            <a:pPr lvl="1"/>
            <a:r>
              <a:rPr lang="en-US" dirty="0" smtClean="0"/>
              <a:t>To identify the pathogen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09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Leukocytes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Leukocyturia: Presence of leukocytes in the urine</a:t>
            </a:r>
          </a:p>
          <a:p>
            <a:pPr lvl="1"/>
            <a:r>
              <a:rPr lang="en-US" dirty="0" smtClean="0"/>
              <a:t>Accompanies inflammation of kidneys and lower urinary tract</a:t>
            </a:r>
          </a:p>
          <a:p>
            <a:pPr lvl="0"/>
            <a:r>
              <a:rPr lang="en-US" dirty="0" smtClean="0"/>
              <a:t>Conditions causing leukocyturia</a:t>
            </a:r>
          </a:p>
          <a:p>
            <a:pPr lvl="1"/>
            <a:r>
              <a:rPr lang="en-US" dirty="0" smtClean="0"/>
              <a:t>Acute and chronic pyelonephritis</a:t>
            </a:r>
          </a:p>
          <a:p>
            <a:pPr lvl="1"/>
            <a:r>
              <a:rPr lang="en-US" dirty="0" smtClean="0"/>
              <a:t>Cystitis</a:t>
            </a:r>
          </a:p>
          <a:p>
            <a:pPr lvl="1"/>
            <a:r>
              <a:rPr lang="en-US" dirty="0" smtClean="0"/>
              <a:t>Urethritis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1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Leukocytes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Recommended specimen for women </a:t>
            </a:r>
          </a:p>
          <a:p>
            <a:pPr lvl="1"/>
            <a:r>
              <a:rPr lang="en-US" dirty="0" smtClean="0"/>
              <a:t>Clean-catch midstream collection</a:t>
            </a:r>
          </a:p>
          <a:p>
            <a:pPr lvl="2"/>
            <a:r>
              <a:rPr lang="en-US" dirty="0" smtClean="0"/>
              <a:t>Prevents contamination of specimen with leukocytes from vaginal secretions</a:t>
            </a:r>
          </a:p>
          <a:p>
            <a:pPr lvl="2"/>
            <a:r>
              <a:rPr lang="en-US" dirty="0" smtClean="0"/>
              <a:t>Can cause false-positive test results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30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Reagent Strips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common test used in medical office to test urine</a:t>
            </a:r>
          </a:p>
          <a:p>
            <a:pPr lvl="0"/>
            <a:r>
              <a:rPr lang="en-US" dirty="0" smtClean="0"/>
              <a:t>Disposable plastic strips: Contain reagent areas for testing chemicals in urine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47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newit">
  <a:themeElements>
    <a:clrScheme name="2_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2_Blue Diagonal">
      <a:majorFont>
        <a:latin typeface="ArialMT"/>
        <a:ea typeface="ＭＳ Ｐゴシック"/>
        <a:cs typeface=""/>
      </a:majorFont>
      <a:minorFont>
        <a:latin typeface="Arial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Bonewit</Template>
  <TotalTime>5458</TotalTime>
  <Words>6077</Words>
  <Application>Microsoft Office PowerPoint</Application>
  <PresentationFormat>On-screen Show (4:3)</PresentationFormat>
  <Paragraphs>1210</Paragraphs>
  <Slides>160</Slides>
  <Notes>160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160</vt:i4>
      </vt:variant>
    </vt:vector>
  </HeadingPairs>
  <TitlesOfParts>
    <vt:vector size="161" baseType="lpstr">
      <vt:lpstr>Bonewit</vt:lpstr>
      <vt:lpstr>PowerPoint Presentation</vt:lpstr>
      <vt:lpstr>Learning Objectives Lesson 30.1: Collection of Urine (Slide 1 of 2)</vt:lpstr>
      <vt:lpstr>Learning Objectives Lesson 30.1: Collection of Urine (Slide 1 of 2)</vt:lpstr>
      <vt:lpstr>Composition of Urine (Slide 1 of 5) </vt:lpstr>
      <vt:lpstr>Composition of Urine (Slide 2 of 5) </vt:lpstr>
      <vt:lpstr>Composition of Urine (Slide 3 of 5) </vt:lpstr>
      <vt:lpstr>Composition of Urine (Slide 4 of 5) </vt:lpstr>
      <vt:lpstr>Composition of Urine (Slide 5 of 5) </vt:lpstr>
      <vt:lpstr>Terms Related to the Urinary System (Slide 1 of 3)</vt:lpstr>
      <vt:lpstr>Terms Related to the Urinary System (Slide 2 of 3)</vt:lpstr>
      <vt:lpstr>Terms Related to the Urinary System (Slide 3 of 3)</vt:lpstr>
      <vt:lpstr>Collection of Urine (Slide 1 of 2)</vt:lpstr>
      <vt:lpstr>Collection of Urine (Slide 2 of 2)</vt:lpstr>
      <vt:lpstr>Guidelines for Urine Collection (Slide 1 of 4) </vt:lpstr>
      <vt:lpstr>Guidelines for Urine Collection (Slide 2 of 4) </vt:lpstr>
      <vt:lpstr>Guidelines for Urine Collection (Slide 3 of 4) </vt:lpstr>
      <vt:lpstr>Guidelines for Urine Collection (Slide 4 of 4) </vt:lpstr>
      <vt:lpstr>Urine Specimen Collection Methods (Slide 1 of 2)</vt:lpstr>
      <vt:lpstr>Urine Specimen Collection Methods (Slide 2 of 2)</vt:lpstr>
      <vt:lpstr>Random Specimen</vt:lpstr>
      <vt:lpstr>First-Voided Morning Specimen  (Slide 1 of 2)</vt:lpstr>
      <vt:lpstr>First-Voided Morning Specimen  (Slide 2 of 2)</vt:lpstr>
      <vt:lpstr>Clean-Catch Midstream Specimen (Slide 1 of 5)</vt:lpstr>
      <vt:lpstr>Clean-Catch Midstream Specimen (Slide 2 of 5)</vt:lpstr>
      <vt:lpstr>Clean-Catch Midstream Specimen (Slide 3 of 5)</vt:lpstr>
      <vt:lpstr>Clean-Catch Midstream Specimen (Slide 4 of 5)</vt:lpstr>
      <vt:lpstr>Clean-Catch Midstream Specimen (Slide 5 of 5)</vt:lpstr>
      <vt:lpstr>Guidelines (Slide 1 of 3) </vt:lpstr>
      <vt:lpstr>Guidelines (Slide 2 of 3) </vt:lpstr>
      <vt:lpstr>Guidelines (Slide 3 of 3) </vt:lpstr>
      <vt:lpstr>First-Catch Urine Specimen</vt:lpstr>
      <vt:lpstr>Twenty-Four Hour Urine Specimen (Slide 1 of 10)</vt:lpstr>
      <vt:lpstr>Twenty-Four Hour Urine Specimen (Slide 2 of 10)</vt:lpstr>
      <vt:lpstr>Twenty-Four Hour Urine Specimen (Slide 3 of 10)</vt:lpstr>
      <vt:lpstr>Twenty-Four Hour Urine Specimen (Slide 4 of 10)</vt:lpstr>
      <vt:lpstr>Twenty-Four Hour Urine Specimen (Slide 5 of 10)</vt:lpstr>
      <vt:lpstr>Twenty-Four Hour Urine Specimen (Slide 6 of 10)</vt:lpstr>
      <vt:lpstr>Twenty-Four Hour Urine Specimen (Slide 7 of 10)</vt:lpstr>
      <vt:lpstr>Twenty-Four Hour Urine Specimen (Slide 8 of 10)</vt:lpstr>
      <vt:lpstr>Twenty-Four Hour Urine Specimen (Slide 9 of 10)</vt:lpstr>
      <vt:lpstr>Twenty-Four Hour Urine Specimen (Slide 10 of 10)</vt:lpstr>
      <vt:lpstr>Learning Objectives Lesson 30.2: Testing and Analysis of Urine (Slide 1 of 2)</vt:lpstr>
      <vt:lpstr>Learning Objectives Lesson 30.2: Testing and Analysis of Urine (Slide 2 of 2)</vt:lpstr>
      <vt:lpstr>Urine Changes (Slide 1 of 2)</vt:lpstr>
      <vt:lpstr>Urine Changes (Slide 2 of 2)</vt:lpstr>
      <vt:lpstr>Analysis of Urine (Slide 1 of 5) </vt:lpstr>
      <vt:lpstr>Analysis of Urine (Slide 2 of 5) </vt:lpstr>
      <vt:lpstr>Analysis of Urine (Slide 3 of 5) </vt:lpstr>
      <vt:lpstr>Analysis of Urine (Slide 4 of 5) </vt:lpstr>
      <vt:lpstr>Analysis of Urine (Slide 5 of 5) </vt:lpstr>
      <vt:lpstr>Physical Examination of Urine </vt:lpstr>
      <vt:lpstr>Color (Slide 1 of 4)</vt:lpstr>
      <vt:lpstr>Color (Slide 2 of 4)</vt:lpstr>
      <vt:lpstr>Color (Slide 3 of 4)</vt:lpstr>
      <vt:lpstr>Color (Slide 4 of 4)</vt:lpstr>
      <vt:lpstr>Appearance (Slide 1 of 2)</vt:lpstr>
      <vt:lpstr>Appearance (Slide 2 of 2)</vt:lpstr>
      <vt:lpstr>Odor</vt:lpstr>
      <vt:lpstr>Specific Gravity (Slide 1 of 5)</vt:lpstr>
      <vt:lpstr>Specific Gravity (Slide 2 of 5)</vt:lpstr>
      <vt:lpstr>Specific Gravity (Slide 3 of 5)</vt:lpstr>
      <vt:lpstr>Specific Gravity (Slide 4 of 5)</vt:lpstr>
      <vt:lpstr>Specific Gravity (Slide 5 of 5)</vt:lpstr>
      <vt:lpstr>Chemical Examination of Urine (Slide 1 of 7) </vt:lpstr>
      <vt:lpstr>Chemical Examination of Urine (Slide 2 of 7) </vt:lpstr>
      <vt:lpstr>Chemical Examination of Urine (Slide 3 of 7) </vt:lpstr>
      <vt:lpstr>Chemical Examination of Urine (Slide 4 of 7) </vt:lpstr>
      <vt:lpstr>Chemical Examination of Urine (Slide 5 of 7) </vt:lpstr>
      <vt:lpstr>Chemical Examination of Urine (Slide 6 of 7) </vt:lpstr>
      <vt:lpstr>Chemical Examination of Urine (Slide 7 of 7) </vt:lpstr>
      <vt:lpstr>Urine Testing Kits (Slide 1 of 6) </vt:lpstr>
      <vt:lpstr>Urine Testing Kits (Slide 2 of 6) </vt:lpstr>
      <vt:lpstr>Urine Testing Kits (Slide 3 of 6) </vt:lpstr>
      <vt:lpstr>Urine Testing Kits (Slide 4 of 6) </vt:lpstr>
      <vt:lpstr>Urine Testing Kits (Slide 5 of 6) </vt:lpstr>
      <vt:lpstr>Urine Testing Kits (Slide 6 of 6) </vt:lpstr>
      <vt:lpstr>pH (Slide 1 of 3)</vt:lpstr>
      <vt:lpstr>pH (Slide 2 of 3)</vt:lpstr>
      <vt:lpstr>pH (Slide 3 of 3)</vt:lpstr>
      <vt:lpstr>Glucose (Slide 1 of 3)</vt:lpstr>
      <vt:lpstr>Glucose (Slide 2 of 3)</vt:lpstr>
      <vt:lpstr>Glucose (Slide 3 of 3)</vt:lpstr>
      <vt:lpstr>Protein (Slide 1 of 2)</vt:lpstr>
      <vt:lpstr>Protein (Slide 2 of 2)</vt:lpstr>
      <vt:lpstr>Ketone (Slide 1 of 3)</vt:lpstr>
      <vt:lpstr>Ketone (Slide 2 of 3)</vt:lpstr>
      <vt:lpstr>Ketone (Slide 3 of 3)</vt:lpstr>
      <vt:lpstr>Bilirubin (Slide 1 of 4)</vt:lpstr>
      <vt:lpstr>Bilirubin (Slide 2 of 4)</vt:lpstr>
      <vt:lpstr>Bilirubin (Slide 3 of 4)</vt:lpstr>
      <vt:lpstr>Bilirubin (Slide 4 of 4)</vt:lpstr>
      <vt:lpstr>Urobilinogen</vt:lpstr>
      <vt:lpstr>Blood</vt:lpstr>
      <vt:lpstr>Nitrite (Slide 1 of 3)</vt:lpstr>
      <vt:lpstr>Nitrite (Slide 2 of 3)</vt:lpstr>
      <vt:lpstr>Nitrite (Slide 3 of 3)</vt:lpstr>
      <vt:lpstr>Leukocytes (Slide 1 of 2)</vt:lpstr>
      <vt:lpstr>Leukocytes (Slide 2 of 2)</vt:lpstr>
      <vt:lpstr>Reagent Strips (Slide 1 of 4) </vt:lpstr>
      <vt:lpstr>Reagent Strips (Slide 2 of 4) </vt:lpstr>
      <vt:lpstr>Reagent Strips (Slide 3 of 4) </vt:lpstr>
      <vt:lpstr>Reagent Strips (Slide 4 of 4) </vt:lpstr>
      <vt:lpstr>Guidelines for Reagent  Strip Urine Testing  (Slide 1 of 7)</vt:lpstr>
      <vt:lpstr>Guidelines for Reagent  Strip Urine Testing (Slide 2 of 7)</vt:lpstr>
      <vt:lpstr>Guidelines for Reagent  Strip Urine Testing  (Slide 3 of 7)</vt:lpstr>
      <vt:lpstr>Guidelines for Reagent  Strip Urine Testing (Slide 4 of 7)</vt:lpstr>
      <vt:lpstr>Guidelines for Reagent  Strip Urine Testing  (Slide 5 of 7)</vt:lpstr>
      <vt:lpstr>Guidelines for Reagent  Strip Urine Testing  (Slide 6 of 7)</vt:lpstr>
      <vt:lpstr>Guidelines for Reagent  Strip Urine Testing  (Slide 7 of 7)</vt:lpstr>
      <vt:lpstr>Quality Control Testing (Slide 1 of 4) </vt:lpstr>
      <vt:lpstr>Quality Control Testing (Slide 2 of 4) </vt:lpstr>
      <vt:lpstr>Quality Control Testing (Slide 3 of 4) </vt:lpstr>
      <vt:lpstr>Quality Control Testing (Slide 4 of 4) </vt:lpstr>
      <vt:lpstr>Urine Analyzer  (Slide 1 of 2)</vt:lpstr>
      <vt:lpstr>Urine Analyzer  (Slide 2 of 2)</vt:lpstr>
      <vt:lpstr>Microscopic Examination of Urine  (Slide 1 of 3)</vt:lpstr>
      <vt:lpstr>Microscopic Examination of Urine  (Slide 2 of 3)</vt:lpstr>
      <vt:lpstr>Microscopic Examination of Urine  (Slide 3 of 3)</vt:lpstr>
      <vt:lpstr>Red Blood Cells (Slide 1 of 2) </vt:lpstr>
      <vt:lpstr>Red Blood Cells (Slide 2 of 2) </vt:lpstr>
      <vt:lpstr>White Blood Cells </vt:lpstr>
      <vt:lpstr>Epithelial Cells (Slide 1 of 3) </vt:lpstr>
      <vt:lpstr>Epithelial Cells (Slide 2 of 3) </vt:lpstr>
      <vt:lpstr>Epithelial Cells (Slide 3 of 3) </vt:lpstr>
      <vt:lpstr>Casts (Slide 1 of 3)</vt:lpstr>
      <vt:lpstr>Casts (Slide 2 of 3)</vt:lpstr>
      <vt:lpstr>Casts (Slide 3 of 3)</vt:lpstr>
      <vt:lpstr>Crystals (Slide 1 of 4)</vt:lpstr>
      <vt:lpstr>Crystals (Slide 2 of 4)</vt:lpstr>
      <vt:lpstr>Crystals (Slide 3 of 4)</vt:lpstr>
      <vt:lpstr>Crystals (Slide 4 of 4)</vt:lpstr>
      <vt:lpstr>Miscellaneous Structures (Slide 1 of 5) </vt:lpstr>
      <vt:lpstr>Miscellaneous Structures (Slide 2 of 5) </vt:lpstr>
      <vt:lpstr>Miscellaneous Structures (Slide 3 of 5) </vt:lpstr>
      <vt:lpstr>Miscellaneous Structures (Slide 4 of 5) </vt:lpstr>
      <vt:lpstr>Miscellaneous Structures (Slide 5 of 5) </vt:lpstr>
      <vt:lpstr>Urine Pregnancy Testing (Slide 1 of 2) </vt:lpstr>
      <vt:lpstr>Urine Pregnancy Testing (Slide 2 of 2) </vt:lpstr>
      <vt:lpstr>Human Chorionic Gonadotropin  (Slide 1 of 2)</vt:lpstr>
      <vt:lpstr>Human Chorionic Gonadotropin  (Slide 2 of 2)</vt:lpstr>
      <vt:lpstr>Immunoassay Tests (Slide 1 of 5) </vt:lpstr>
      <vt:lpstr>Immunoassay Tests (Slide 2 of 5) </vt:lpstr>
      <vt:lpstr>Immunoassay Tests (Slide 3 of 5) </vt:lpstr>
      <vt:lpstr>Immunoassay Tests (Slide 4 of 5) </vt:lpstr>
      <vt:lpstr>Immunoassay Tests (Slide 5 of 5) </vt:lpstr>
      <vt:lpstr>Guidelines for Urine Pregnancy Testing  (Slide 1 of 12)</vt:lpstr>
      <vt:lpstr>Guidelines for Urine Pregnancy Testing  (Slide 2 of 12)</vt:lpstr>
      <vt:lpstr>Guidelines for Urine Pregnancy Testing  (Slide 3 of 12)</vt:lpstr>
      <vt:lpstr>Guidelines for Urine Pregnancy Testing  (Slide 4 of 12)</vt:lpstr>
      <vt:lpstr>Guidelines for Urine Pregnancy Testing  (Slide 5 of 12)</vt:lpstr>
      <vt:lpstr>Guidelines for Urine Pregnancy Testing  (Slide 6 of 12)</vt:lpstr>
      <vt:lpstr>Guidelines for Urine Pregnancy Testing  (Slide 7 of 12)</vt:lpstr>
      <vt:lpstr>Guidelines for Urine Pregnancy Testing  (Slide 8 of 12)</vt:lpstr>
      <vt:lpstr>Guidelines for Urine Pregnancy Testing  (Slide 9 of 12)</vt:lpstr>
      <vt:lpstr>Guidelines for Urine Pregnancy Testing  (Slide 10 of 12)</vt:lpstr>
      <vt:lpstr>Guidelines for Urine Pregnancy Testing  (Slide 11 of 12)</vt:lpstr>
      <vt:lpstr>Guidelines for Urine Pregnancy Testing  (Slide 12 of 12)</vt:lpstr>
      <vt:lpstr>Serum Pregnancy Test (Slide 1 of 2) </vt:lpstr>
      <vt:lpstr>Serum Pregnancy Test (Slide 2 of 2)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Jori</cp:lastModifiedBy>
  <cp:revision>177</cp:revision>
  <dcterms:created xsi:type="dcterms:W3CDTF">2015-09-03T13:34:00Z</dcterms:created>
  <dcterms:modified xsi:type="dcterms:W3CDTF">2019-12-14T17:37:49Z</dcterms:modified>
</cp:coreProperties>
</file>