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ppt/notesSlides/notesSlide166.xml" ContentType="application/vnd.openxmlformats-officedocument.presentationml.notesSlide+xml"/>
  <Override PartName="/ppt/notesSlides/notesSlide167.xml" ContentType="application/vnd.openxmlformats-officedocument.presentationml.notesSlide+xml"/>
  <Override PartName="/ppt/notesSlides/notesSlide168.xml" ContentType="application/vnd.openxmlformats-officedocument.presentationml.notesSlide+xml"/>
  <Override PartName="/ppt/notesSlides/notesSlide169.xml" ContentType="application/vnd.openxmlformats-officedocument.presentationml.notesSlide+xml"/>
  <Override PartName="/ppt/notesSlides/notesSlide170.xml" ContentType="application/vnd.openxmlformats-officedocument.presentationml.notesSlide+xml"/>
  <Override PartName="/ppt/notesSlides/notesSlide171.xml" ContentType="application/vnd.openxmlformats-officedocument.presentationml.notesSlide+xml"/>
  <Override PartName="/ppt/notesSlides/notesSlide172.xml" ContentType="application/vnd.openxmlformats-officedocument.presentationml.notesSlide+xml"/>
  <Override PartName="/ppt/notesSlides/notesSlide173.xml" ContentType="application/vnd.openxmlformats-officedocument.presentationml.notesSlide+xml"/>
  <Override PartName="/ppt/notesSlides/notesSlide174.xml" ContentType="application/vnd.openxmlformats-officedocument.presentationml.notesSlide+xml"/>
  <Override PartName="/ppt/notesSlides/notesSlide175.xml" ContentType="application/vnd.openxmlformats-officedocument.presentationml.notesSlide+xml"/>
  <Override PartName="/ppt/notesSlides/notesSlide176.xml" ContentType="application/vnd.openxmlformats-officedocument.presentationml.notesSlide+xml"/>
  <Override PartName="/ppt/notesSlides/notesSlide177.xml" ContentType="application/vnd.openxmlformats-officedocument.presentationml.notesSlide+xml"/>
  <Override PartName="/ppt/notesSlides/notesSlide178.xml" ContentType="application/vnd.openxmlformats-officedocument.presentationml.notesSlide+xml"/>
  <Override PartName="/ppt/notesSlides/notesSlide179.xml" ContentType="application/vnd.openxmlformats-officedocument.presentationml.notesSlide+xml"/>
  <Override PartName="/ppt/notesSlides/notesSlide180.xml" ContentType="application/vnd.openxmlformats-officedocument.presentationml.notesSlide+xml"/>
  <Override PartName="/ppt/notesSlides/notesSlide181.xml" ContentType="application/vnd.openxmlformats-officedocument.presentationml.notesSlide+xml"/>
  <Override PartName="/ppt/notesSlides/notesSlide182.xml" ContentType="application/vnd.openxmlformats-officedocument.presentationml.notesSlide+xml"/>
  <Override PartName="/ppt/notesSlides/notesSlide183.xml" ContentType="application/vnd.openxmlformats-officedocument.presentationml.notesSlide+xml"/>
  <Override PartName="/ppt/notesSlides/notesSlide184.xml" ContentType="application/vnd.openxmlformats-officedocument.presentationml.notesSlide+xml"/>
  <Override PartName="/ppt/notesSlides/notesSlide185.xml" ContentType="application/vnd.openxmlformats-officedocument.presentationml.notesSlide+xml"/>
  <Override PartName="/ppt/notesSlides/notesSlide186.xml" ContentType="application/vnd.openxmlformats-officedocument.presentationml.notesSlide+xml"/>
  <Override PartName="/ppt/notesSlides/notesSlide187.xml" ContentType="application/vnd.openxmlformats-officedocument.presentationml.notesSlide+xml"/>
  <Override PartName="/ppt/notesSlides/notesSlide188.xml" ContentType="application/vnd.openxmlformats-officedocument.presentationml.notesSlide+xml"/>
  <Override PartName="/ppt/notesSlides/notesSlide189.xml" ContentType="application/vnd.openxmlformats-officedocument.presentationml.notesSlide+xml"/>
  <Override PartName="/ppt/notesSlides/notesSlide190.xml" ContentType="application/vnd.openxmlformats-officedocument.presentationml.notesSlide+xml"/>
  <Override PartName="/ppt/notesSlides/notesSlide191.xml" ContentType="application/vnd.openxmlformats-officedocument.presentationml.notesSlide+xml"/>
  <Override PartName="/ppt/notesSlides/notesSlide192.xml" ContentType="application/vnd.openxmlformats-officedocument.presentationml.notesSlide+xml"/>
  <Override PartName="/ppt/notesSlides/notesSlide193.xml" ContentType="application/vnd.openxmlformats-officedocument.presentationml.notesSlide+xml"/>
  <Override PartName="/ppt/notesSlides/notesSlide194.xml" ContentType="application/vnd.openxmlformats-officedocument.presentationml.notesSlide+xml"/>
  <Override PartName="/ppt/notesSlides/notesSlide195.xml" ContentType="application/vnd.openxmlformats-officedocument.presentationml.notesSlide+xml"/>
  <Override PartName="/ppt/notesSlides/notesSlide196.xml" ContentType="application/vnd.openxmlformats-officedocument.presentationml.notesSlide+xml"/>
  <Override PartName="/ppt/notesSlides/notesSlide197.xml" ContentType="application/vnd.openxmlformats-officedocument.presentationml.notesSlide+xml"/>
  <Override PartName="/ppt/notesSlides/notesSlide198.xml" ContentType="application/vnd.openxmlformats-officedocument.presentationml.notesSlide+xml"/>
  <Override PartName="/ppt/notesSlides/notesSlide199.xml" ContentType="application/vnd.openxmlformats-officedocument.presentationml.notesSlide+xml"/>
  <Override PartName="/ppt/notesSlides/notesSlide200.xml" ContentType="application/vnd.openxmlformats-officedocument.presentationml.notesSlide+xml"/>
  <Override PartName="/ppt/notesSlides/notesSlide20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479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4" r:id="rId37"/>
    <p:sldId id="290" r:id="rId38"/>
    <p:sldId id="291" r:id="rId39"/>
    <p:sldId id="292" r:id="rId40"/>
    <p:sldId id="293" r:id="rId41"/>
    <p:sldId id="295" r:id="rId42"/>
    <p:sldId id="296" r:id="rId43"/>
    <p:sldId id="297" r:id="rId44"/>
    <p:sldId id="298" r:id="rId45"/>
    <p:sldId id="300" r:id="rId46"/>
    <p:sldId id="299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480" r:id="rId78"/>
    <p:sldId id="481" r:id="rId79"/>
    <p:sldId id="331" r:id="rId80"/>
    <p:sldId id="332" r:id="rId81"/>
    <p:sldId id="333" r:id="rId82"/>
    <p:sldId id="334" r:id="rId83"/>
    <p:sldId id="335" r:id="rId84"/>
    <p:sldId id="337" r:id="rId85"/>
    <p:sldId id="336" r:id="rId86"/>
    <p:sldId id="339" r:id="rId87"/>
    <p:sldId id="338" r:id="rId88"/>
    <p:sldId id="340" r:id="rId89"/>
    <p:sldId id="341" r:id="rId90"/>
    <p:sldId id="342" r:id="rId91"/>
    <p:sldId id="343" r:id="rId92"/>
    <p:sldId id="344" r:id="rId93"/>
    <p:sldId id="345" r:id="rId94"/>
    <p:sldId id="347" r:id="rId95"/>
    <p:sldId id="346" r:id="rId96"/>
    <p:sldId id="348" r:id="rId97"/>
    <p:sldId id="349" r:id="rId98"/>
    <p:sldId id="350" r:id="rId99"/>
    <p:sldId id="351" r:id="rId100"/>
    <p:sldId id="352" r:id="rId101"/>
    <p:sldId id="353" r:id="rId102"/>
    <p:sldId id="354" r:id="rId103"/>
    <p:sldId id="355" r:id="rId104"/>
    <p:sldId id="356" r:id="rId105"/>
    <p:sldId id="357" r:id="rId106"/>
    <p:sldId id="358" r:id="rId107"/>
    <p:sldId id="359" r:id="rId108"/>
    <p:sldId id="360" r:id="rId109"/>
    <p:sldId id="361" r:id="rId110"/>
    <p:sldId id="362" r:id="rId111"/>
    <p:sldId id="363" r:id="rId112"/>
    <p:sldId id="364" r:id="rId113"/>
    <p:sldId id="365" r:id="rId114"/>
    <p:sldId id="366" r:id="rId115"/>
    <p:sldId id="367" r:id="rId116"/>
    <p:sldId id="368" r:id="rId117"/>
    <p:sldId id="369" r:id="rId118"/>
    <p:sldId id="370" r:id="rId119"/>
    <p:sldId id="371" r:id="rId120"/>
    <p:sldId id="372" r:id="rId121"/>
    <p:sldId id="373" r:id="rId122"/>
    <p:sldId id="374" r:id="rId123"/>
    <p:sldId id="375" r:id="rId124"/>
    <p:sldId id="376" r:id="rId125"/>
    <p:sldId id="377" r:id="rId126"/>
    <p:sldId id="378" r:id="rId127"/>
    <p:sldId id="379" r:id="rId128"/>
    <p:sldId id="380" r:id="rId129"/>
    <p:sldId id="381" r:id="rId130"/>
    <p:sldId id="382" r:id="rId131"/>
    <p:sldId id="383" r:id="rId132"/>
    <p:sldId id="384" r:id="rId133"/>
    <p:sldId id="385" r:id="rId134"/>
    <p:sldId id="386" r:id="rId135"/>
    <p:sldId id="387" r:id="rId136"/>
    <p:sldId id="388" r:id="rId137"/>
    <p:sldId id="389" r:id="rId138"/>
    <p:sldId id="390" r:id="rId139"/>
    <p:sldId id="391" r:id="rId140"/>
    <p:sldId id="392" r:id="rId141"/>
    <p:sldId id="393" r:id="rId142"/>
    <p:sldId id="394" r:id="rId143"/>
    <p:sldId id="395" r:id="rId144"/>
    <p:sldId id="396" r:id="rId145"/>
    <p:sldId id="397" r:id="rId146"/>
    <p:sldId id="398" r:id="rId147"/>
    <p:sldId id="399" r:id="rId148"/>
    <p:sldId id="400" r:id="rId149"/>
    <p:sldId id="401" r:id="rId150"/>
    <p:sldId id="402" r:id="rId151"/>
    <p:sldId id="403" r:id="rId152"/>
    <p:sldId id="405" r:id="rId153"/>
    <p:sldId id="404" r:id="rId154"/>
    <p:sldId id="406" r:id="rId155"/>
    <p:sldId id="407" r:id="rId156"/>
    <p:sldId id="408" r:id="rId157"/>
    <p:sldId id="409" r:id="rId158"/>
    <p:sldId id="410" r:id="rId159"/>
    <p:sldId id="411" r:id="rId160"/>
    <p:sldId id="412" r:id="rId161"/>
    <p:sldId id="413" r:id="rId162"/>
    <p:sldId id="414" r:id="rId163"/>
    <p:sldId id="415" r:id="rId164"/>
    <p:sldId id="416" r:id="rId165"/>
    <p:sldId id="417" r:id="rId166"/>
    <p:sldId id="418" r:id="rId167"/>
    <p:sldId id="419" r:id="rId168"/>
    <p:sldId id="420" r:id="rId169"/>
    <p:sldId id="422" r:id="rId170"/>
    <p:sldId id="423" r:id="rId171"/>
    <p:sldId id="421" r:id="rId172"/>
    <p:sldId id="424" r:id="rId173"/>
    <p:sldId id="425" r:id="rId174"/>
    <p:sldId id="426" r:id="rId175"/>
    <p:sldId id="427" r:id="rId176"/>
    <p:sldId id="428" r:id="rId177"/>
    <p:sldId id="429" r:id="rId178"/>
    <p:sldId id="431" r:id="rId179"/>
    <p:sldId id="432" r:id="rId180"/>
    <p:sldId id="433" r:id="rId181"/>
    <p:sldId id="434" r:id="rId182"/>
    <p:sldId id="435" r:id="rId183"/>
    <p:sldId id="436" r:id="rId184"/>
    <p:sldId id="437" r:id="rId185"/>
    <p:sldId id="438" r:id="rId186"/>
    <p:sldId id="439" r:id="rId187"/>
    <p:sldId id="440" r:id="rId188"/>
    <p:sldId id="441" r:id="rId189"/>
    <p:sldId id="442" r:id="rId190"/>
    <p:sldId id="443" r:id="rId191"/>
    <p:sldId id="444" r:id="rId192"/>
    <p:sldId id="445" r:id="rId193"/>
    <p:sldId id="446" r:id="rId194"/>
    <p:sldId id="447" r:id="rId195"/>
    <p:sldId id="448" r:id="rId196"/>
    <p:sldId id="449" r:id="rId197"/>
    <p:sldId id="450" r:id="rId198"/>
    <p:sldId id="451" r:id="rId199"/>
    <p:sldId id="452" r:id="rId200"/>
    <p:sldId id="453" r:id="rId201"/>
    <p:sldId id="454" r:id="rId202"/>
    <p:sldId id="455" r:id="rId203"/>
    <p:sldId id="456" r:id="rId204"/>
    <p:sldId id="457" r:id="rId205"/>
    <p:sldId id="458" r:id="rId206"/>
    <p:sldId id="459" r:id="rId207"/>
    <p:sldId id="460" r:id="rId208"/>
    <p:sldId id="461" r:id="rId209"/>
    <p:sldId id="462" r:id="rId210"/>
    <p:sldId id="463" r:id="rId211"/>
    <p:sldId id="464" r:id="rId212"/>
    <p:sldId id="465" r:id="rId213"/>
    <p:sldId id="466" r:id="rId214"/>
    <p:sldId id="467" r:id="rId215"/>
    <p:sldId id="468" r:id="rId216"/>
    <p:sldId id="469" r:id="rId217"/>
    <p:sldId id="470" r:id="rId218"/>
    <p:sldId id="471" r:id="rId219"/>
    <p:sldId id="472" r:id="rId220"/>
    <p:sldId id="473" r:id="rId221"/>
    <p:sldId id="474" r:id="rId222"/>
    <p:sldId id="475" r:id="rId223"/>
    <p:sldId id="476" r:id="rId224"/>
    <p:sldId id="477" r:id="rId225"/>
    <p:sldId id="478" r:id="rId2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27" autoAdjust="0"/>
    <p:restoredTop sz="90269" autoAdjust="0"/>
  </p:normalViewPr>
  <p:slideViewPr>
    <p:cSldViewPr snapToGrid="0">
      <p:cViewPr varScale="1">
        <p:scale>
          <a:sx n="75" d="100"/>
          <a:sy n="75" d="100"/>
        </p:scale>
        <p:origin x="-15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342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26" Type="http://schemas.openxmlformats.org/officeDocument/2006/relationships/slide" Target="slides/slide22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16" Type="http://schemas.openxmlformats.org/officeDocument/2006/relationships/slide" Target="slides/slide215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227" Type="http://schemas.openxmlformats.org/officeDocument/2006/relationships/notesMaster" Target="notesMasters/notesMaster1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217" Type="http://schemas.openxmlformats.org/officeDocument/2006/relationships/slide" Target="slides/slide216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28" Type="http://schemas.openxmlformats.org/officeDocument/2006/relationships/presProps" Target="presProps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8" Type="http://schemas.openxmlformats.org/officeDocument/2006/relationships/slide" Target="slides/slide217.xml"/><Relationship Id="rId24" Type="http://schemas.openxmlformats.org/officeDocument/2006/relationships/slide" Target="slides/slide23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31" Type="http://schemas.openxmlformats.org/officeDocument/2006/relationships/slide" Target="slides/slide130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229" Type="http://schemas.openxmlformats.org/officeDocument/2006/relationships/viewProps" Target="viewProps.xml"/><Relationship Id="rId14" Type="http://schemas.openxmlformats.org/officeDocument/2006/relationships/slide" Target="slides/slide13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8" Type="http://schemas.openxmlformats.org/officeDocument/2006/relationships/slide" Target="slides/slide7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219" Type="http://schemas.openxmlformats.org/officeDocument/2006/relationships/slide" Target="slides/slide218.xml"/><Relationship Id="rId230" Type="http://schemas.openxmlformats.org/officeDocument/2006/relationships/theme" Target="theme/theme1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0" Type="http://schemas.openxmlformats.org/officeDocument/2006/relationships/slide" Target="slides/slide219.xml"/><Relationship Id="rId225" Type="http://schemas.openxmlformats.org/officeDocument/2006/relationships/slide" Target="slides/slide224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10" Type="http://schemas.openxmlformats.org/officeDocument/2006/relationships/slide" Target="slides/slide209.xml"/><Relationship Id="rId215" Type="http://schemas.openxmlformats.org/officeDocument/2006/relationships/slide" Target="slides/slide214.xml"/><Relationship Id="rId26" Type="http://schemas.openxmlformats.org/officeDocument/2006/relationships/slide" Target="slides/slide25.xml"/><Relationship Id="rId231" Type="http://schemas.openxmlformats.org/officeDocument/2006/relationships/tableStyles" Target="tableStyles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slide" Target="slides/slide210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14" Type="http://schemas.openxmlformats.org/officeDocument/2006/relationships/slide" Target="slides/slide2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EA426-18BB-46BD-BED2-52D2179C9AE5}" type="datetimeFigureOut">
              <a:rPr lang="en-US" smtClean="0"/>
              <a:t>12/14/2019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A6131-177F-4143-B16B-48BFEAFD8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4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8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2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4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6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7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8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9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0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1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3.xml"/><Relationship Id="rId1" Type="http://schemas.openxmlformats.org/officeDocument/2006/relationships/notesMaster" Target="../notesMasters/notesMaster1.xml"/></Relationships>
</file>

<file path=ppt/notesSlides/_rels/notesSlide1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4.xml"/><Relationship Id="rId1" Type="http://schemas.openxmlformats.org/officeDocument/2006/relationships/notesMaster" Target="../notesMasters/notesMaster1.xml"/></Relationships>
</file>

<file path=ppt/notesSlides/_rels/notesSlide1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6.xml"/><Relationship Id="rId1" Type="http://schemas.openxmlformats.org/officeDocument/2006/relationships/notesMaster" Target="../notesMasters/notesMaster1.xml"/></Relationships>
</file>

<file path=ppt/notesSlides/_rels/notesSlide1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7.xml"/><Relationship Id="rId1" Type="http://schemas.openxmlformats.org/officeDocument/2006/relationships/notesMaster" Target="../notesMasters/notesMaster1.xml"/></Relationships>
</file>

<file path=ppt/notesSlides/_rels/notesSlide1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8.xml"/><Relationship Id="rId1" Type="http://schemas.openxmlformats.org/officeDocument/2006/relationships/notesMaster" Target="../notesMasters/notesMaster1.xml"/></Relationships>
</file>

<file path=ppt/notesSlides/_rels/notesSlide1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9.xml"/><Relationship Id="rId1" Type="http://schemas.openxmlformats.org/officeDocument/2006/relationships/notesMaster" Target="../notesMasters/notesMaster1.xml"/></Relationships>
</file>

<file path=ppt/notesSlides/_rels/notesSlide1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0.xml"/><Relationship Id="rId1" Type="http://schemas.openxmlformats.org/officeDocument/2006/relationships/notesMaster" Target="../notesMasters/notesMaster1.xml"/></Relationships>
</file>

<file path=ppt/notesSlides/_rels/notesSlide1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1.xml"/><Relationship Id="rId1" Type="http://schemas.openxmlformats.org/officeDocument/2006/relationships/notesMaster" Target="../notesMasters/notesMaster1.xml"/></Relationships>
</file>

<file path=ppt/notesSlides/_rels/notesSlide1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3.xml"/><Relationship Id="rId1" Type="http://schemas.openxmlformats.org/officeDocument/2006/relationships/notesMaster" Target="../notesMasters/notesMaster1.xml"/></Relationships>
</file>

<file path=ppt/notesSlides/_rels/notesSlide1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4.xml"/><Relationship Id="rId1" Type="http://schemas.openxmlformats.org/officeDocument/2006/relationships/notesMaster" Target="../notesMasters/notesMaster1.xml"/></Relationships>
</file>

<file path=ppt/notesSlides/_rels/notesSlide1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5.xml"/><Relationship Id="rId1" Type="http://schemas.openxmlformats.org/officeDocument/2006/relationships/notesMaster" Target="../notesMasters/notesMaster1.xml"/></Relationships>
</file>

<file path=ppt/notesSlides/_rels/notesSlide1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8.xml"/><Relationship Id="rId1" Type="http://schemas.openxmlformats.org/officeDocument/2006/relationships/notesMaster" Target="../notesMasters/notesMaster1.xml"/></Relationships>
</file>

<file path=ppt/notesSlides/_rels/notesSlide1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0.xml"/><Relationship Id="rId1" Type="http://schemas.openxmlformats.org/officeDocument/2006/relationships/notesMaster" Target="../notesMasters/notesMaster1.xml"/></Relationships>
</file>

<file path=ppt/notesSlides/_rels/notesSlide1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2.xml"/><Relationship Id="rId1" Type="http://schemas.openxmlformats.org/officeDocument/2006/relationships/notesMaster" Target="../notesMasters/notesMaster1.xml"/></Relationships>
</file>

<file path=ppt/notesSlides/_rels/notesSlide1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3.xml"/><Relationship Id="rId1" Type="http://schemas.openxmlformats.org/officeDocument/2006/relationships/notesMaster" Target="../notesMasters/notesMaster1.xml"/></Relationships>
</file>

<file path=ppt/notesSlides/_rels/notesSlide1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4.xml"/><Relationship Id="rId1" Type="http://schemas.openxmlformats.org/officeDocument/2006/relationships/notesMaster" Target="../notesMasters/notesMaster1.xml"/></Relationships>
</file>

<file path=ppt/notesSlides/_rels/notesSlide1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5.xml"/><Relationship Id="rId1" Type="http://schemas.openxmlformats.org/officeDocument/2006/relationships/notesMaster" Target="../notesMasters/notesMaster1.xml"/></Relationships>
</file>

<file path=ppt/notesSlides/_rels/notesSlide1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6.xml"/><Relationship Id="rId1" Type="http://schemas.openxmlformats.org/officeDocument/2006/relationships/notesMaster" Target="../notesMasters/notesMaster1.xml"/></Relationships>
</file>

<file path=ppt/notesSlides/_rels/notesSlide1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7.xml"/><Relationship Id="rId1" Type="http://schemas.openxmlformats.org/officeDocument/2006/relationships/notesMaster" Target="../notesMasters/notesMaster1.xml"/></Relationships>
</file>

<file path=ppt/notesSlides/_rels/notesSlide1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8.xml"/><Relationship Id="rId1" Type="http://schemas.openxmlformats.org/officeDocument/2006/relationships/notesMaster" Target="../notesMasters/notesMaster1.xml"/></Relationships>
</file>

<file path=ppt/notesSlides/_rels/notesSlide1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1.xml"/><Relationship Id="rId1" Type="http://schemas.openxmlformats.org/officeDocument/2006/relationships/notesMaster" Target="../notesMasters/notesMaster1.xml"/></Relationships>
</file>

<file path=ppt/notesSlides/_rels/notesSlide1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2.xml"/><Relationship Id="rId1" Type="http://schemas.openxmlformats.org/officeDocument/2006/relationships/notesMaster" Target="../notesMasters/notesMaster1.xml"/></Relationships>
</file>

<file path=ppt/notesSlides/_rels/notesSlide1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3.xml"/><Relationship Id="rId1" Type="http://schemas.openxmlformats.org/officeDocument/2006/relationships/notesMaster" Target="../notesMasters/notesMaster1.xml"/></Relationships>
</file>

<file path=ppt/notesSlides/_rels/notesSlide1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4.xml"/><Relationship Id="rId1" Type="http://schemas.openxmlformats.org/officeDocument/2006/relationships/notesMaster" Target="../notesMasters/notesMaster1.xml"/></Relationships>
</file>

<file path=ppt/notesSlides/_rels/notesSlide1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5.xml"/><Relationship Id="rId1" Type="http://schemas.openxmlformats.org/officeDocument/2006/relationships/notesMaster" Target="../notesMasters/notesMaster1.xml"/></Relationships>
</file>

<file path=ppt/notesSlides/_rels/notesSlide1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6.xml"/><Relationship Id="rId1" Type="http://schemas.openxmlformats.org/officeDocument/2006/relationships/notesMaster" Target="../notesMasters/notesMaster1.xml"/></Relationships>
</file>

<file path=ppt/notesSlides/_rels/notesSlide1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7.xml"/><Relationship Id="rId1" Type="http://schemas.openxmlformats.org/officeDocument/2006/relationships/notesMaster" Target="../notesMasters/notesMaster1.xml"/></Relationships>
</file>

<file path=ppt/notesSlides/_rels/notesSlide1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9.xml"/><Relationship Id="rId1" Type="http://schemas.openxmlformats.org/officeDocument/2006/relationships/notesMaster" Target="../notesMasters/notesMaster1.xml"/></Relationships>
</file>

<file path=ppt/notesSlides/_rels/notesSlide1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1.xml"/><Relationship Id="rId1" Type="http://schemas.openxmlformats.org/officeDocument/2006/relationships/notesMaster" Target="../notesMasters/notesMaster1.xml"/></Relationships>
</file>

<file path=ppt/notesSlides/_rels/notesSlide1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4.xml"/><Relationship Id="rId1" Type="http://schemas.openxmlformats.org/officeDocument/2006/relationships/notesMaster" Target="../notesMasters/notesMaster1.xml"/></Relationships>
</file>

<file path=ppt/notesSlides/_rels/notesSlide2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3296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950352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820123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911578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60886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906485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268123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494483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Table 31.1: Order of Draw for Collection of Multiple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Evacuated Tubes.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821143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650760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318866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122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473218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Tubes should be lined up in the correct order of draw when the MA is performing venipuncture.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43375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667425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31.17.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718938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952379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15585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bevel must be facing up.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030128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Practice inserting a VP needle into a practice arm until you attain the correct motion.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you puncture the patient’s vein, the patient will not experience pain as long as you do not move the needle.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879979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654193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163460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7386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236080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95711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709155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217544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31.18.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065502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Procedure 31.2: Venipuncture – Butterfly Method.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112849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084937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665579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Tubing must be extended to prevent kinks.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938254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877347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shield clicks and locks into place over the needle.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4465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869113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747785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158469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822044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633998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083164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247583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556830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31.21.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728275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Bruising may occur if the needle goes through the vein.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624087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Probing may also result in phlebitis.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2067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990308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Have extra tubes available.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299043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003670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861259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conditions require frequent venipunctures? </a:t>
            </a:r>
            <a:r>
              <a:rPr lang="en-GB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(Patient on Coumadin therapy)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016015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899578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48530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698132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098035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077504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7942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445616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75906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257336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07196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957479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519935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870016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a patient has fainted from a venipuncture in the past, what should the MA do before performing the procedure?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(Perform the VP with the patient in a reclining position.)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487198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Refer to </a:t>
            </a:r>
            <a:r>
              <a:rPr lang="en-US" i="1" dirty="0"/>
              <a:t>Highlight on Vasovagal Syncope (Fainting)</a:t>
            </a:r>
            <a:r>
              <a:rPr lang="en-US" i="0" baseline="0" dirty="0"/>
              <a:t> in textbook.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16901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052356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5989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31.2.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669209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30676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541288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fibrin clot will also form in an SST if it is not allowed to stand.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31.22.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622587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10810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898243"/>
      </p:ext>
    </p:extLst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072969"/>
      </p:ext>
    </p:extLst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496449"/>
      </p:ext>
    </p:extLst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895768"/>
      </p:ext>
    </p:extLst>
  </p:cSld>
  <p:clrMapOvr>
    <a:masterClrMapping/>
  </p:clrMapOvr>
</p:notes>
</file>

<file path=ppt/notesSlides/notesSlide1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057539"/>
      </p:ext>
    </p:extLst>
  </p:cSld>
  <p:clrMapOvr>
    <a:masterClrMapping/>
  </p:clrMapOvr>
</p:notes>
</file>

<file path=ppt/notesSlides/notesSlide1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31.23A.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6134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71260"/>
      </p:ext>
    </p:extLst>
  </p:cSld>
  <p:clrMapOvr>
    <a:masterClrMapping/>
  </p:clrMapOvr>
</p:notes>
</file>

<file path=ppt/notesSlides/notesSlide1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86871"/>
      </p:ext>
    </p:extLst>
  </p:cSld>
  <p:clrMapOvr>
    <a:masterClrMapping/>
  </p:clrMapOvr>
</p:notes>
</file>

<file path=ppt/notesSlides/notesSlide1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31.23B.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86997"/>
      </p:ext>
    </p:extLst>
  </p:cSld>
  <p:clrMapOvr>
    <a:masterClrMapping/>
  </p:clrMapOvr>
</p:notes>
</file>

<file path=ppt/notesSlides/notesSlide1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414755"/>
      </p:ext>
    </p:extLst>
  </p:cSld>
  <p:clrMapOvr>
    <a:masterClrMapping/>
  </p:clrMapOvr>
</p:notes>
</file>

<file path=ppt/notesSlides/notesSlide1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capillary is a minute blood vessel that is finer than hair.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723982"/>
      </p:ext>
    </p:extLst>
  </p:cSld>
  <p:clrMapOvr>
    <a:masterClrMapping/>
  </p:clrMapOvr>
</p:notes>
</file>

<file path=ppt/notesSlides/notesSlide1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934827"/>
      </p:ext>
    </p:extLst>
  </p:cSld>
  <p:clrMapOvr>
    <a:masterClrMapping/>
  </p:clrMapOvr>
</p:notes>
</file>

<file path=ppt/notesSlides/notesSlide1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234109"/>
      </p:ext>
    </p:extLst>
  </p:cSld>
  <p:clrMapOvr>
    <a:masterClrMapping/>
  </p:clrMapOvr>
</p:notes>
</file>

<file path=ppt/notesSlides/notesSlide1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242409"/>
      </p:ext>
    </p:extLst>
  </p:cSld>
  <p:clrMapOvr>
    <a:masterClrMapping/>
  </p:clrMapOvr>
</p:notes>
</file>

<file path=ppt/notesSlides/notesSlide1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803250"/>
      </p:ext>
    </p:extLst>
  </p:cSld>
  <p:clrMapOvr>
    <a:masterClrMapping/>
  </p:clrMapOvr>
</p:notes>
</file>

<file path=ppt/notesSlides/notesSlide1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96790"/>
      </p:ext>
    </p:extLst>
  </p:cSld>
  <p:clrMapOvr>
    <a:masterClrMapping/>
  </p:clrMapOvr>
</p:notes>
</file>

<file path=ppt/notesSlides/notesSlide1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blade length is listed on the box of lancets.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0748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649075"/>
      </p:ext>
    </p:extLst>
  </p:cSld>
  <p:clrMapOvr>
    <a:masterClrMapping/>
  </p:clrMapOvr>
</p:notes>
</file>

<file path=ppt/notesSlides/notesSlide1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720309"/>
      </p:ext>
    </p:extLst>
  </p:cSld>
  <p:clrMapOvr>
    <a:masterClrMapping/>
  </p:clrMapOvr>
</p:notes>
</file>

<file path=ppt/notesSlides/notesSlide1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en-US" dirty="0"/>
              <a:t>See Procedure 31.3: Skin Puncture – Disposable Semiautomatic</a:t>
            </a:r>
            <a:r>
              <a:rPr lang="en-US" baseline="0" dirty="0"/>
              <a:t> Lancet Device.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/>
              <a:t>Refer to Figure 31.24 A and 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63732"/>
      </p:ext>
    </p:extLst>
  </p:cSld>
  <p:clrMapOvr>
    <a:masterClrMapping/>
  </p:clrMapOvr>
</p:notes>
</file>

<file path=ppt/notesSlides/notesSlide1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Place lancet firmly against the skin for proper puncture.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967087"/>
      </p:ext>
    </p:extLst>
  </p:cSld>
  <p:clrMapOvr>
    <a:masterClrMapping/>
  </p:clrMapOvr>
</p:notes>
</file>

<file path=ppt/notesSlides/notesSlide1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010090"/>
      </p:ext>
    </p:extLst>
  </p:cSld>
  <p:clrMapOvr>
    <a:masterClrMapping/>
  </p:clrMapOvr>
</p:notes>
</file>

<file path=ppt/notesSlides/notesSlide1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613278"/>
      </p:ext>
    </p:extLst>
  </p:cSld>
  <p:clrMapOvr>
    <a:masterClrMapping/>
  </p:clrMapOvr>
</p:notes>
</file>

<file path=ppt/notesSlides/notesSlide1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31.24.C.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773964"/>
      </p:ext>
    </p:extLst>
  </p:cSld>
  <p:clrMapOvr>
    <a:masterClrMapping/>
  </p:clrMapOvr>
</p:notes>
</file>

<file path=ppt/notesSlides/notesSlide1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83979"/>
      </p:ext>
    </p:extLst>
  </p:cSld>
  <p:clrMapOvr>
    <a:masterClrMapping/>
  </p:clrMapOvr>
</p:notes>
</file>

<file path=ppt/notesSlides/notesSlide1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162259"/>
      </p:ext>
    </p:extLst>
  </p:cSld>
  <p:clrMapOvr>
    <a:masterClrMapping/>
  </p:clrMapOvr>
</p:notes>
</file>

<file path=ppt/notesSlides/notesSlide1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31.25A.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003988"/>
      </p:ext>
    </p:extLst>
  </p:cSld>
  <p:clrMapOvr>
    <a:masterClrMapping/>
  </p:clrMapOvr>
</p:notes>
</file>

<file path=ppt/notesSlides/notesSlide1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31.25B.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2983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572583"/>
      </p:ext>
    </p:extLst>
  </p:cSld>
  <p:clrMapOvr>
    <a:masterClrMapping/>
  </p:clrMapOvr>
</p:notes>
</file>

<file path=ppt/notesSlides/notesSlide1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031960"/>
      </p:ext>
    </p:extLst>
  </p:cSld>
  <p:clrMapOvr>
    <a:masterClrMapping/>
  </p:clrMapOvr>
</p:notes>
</file>

<file path=ppt/notesSlides/notesSlide1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 should secure the finger in case the patient flinches.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386486"/>
      </p:ext>
    </p:extLst>
  </p:cSld>
  <p:clrMapOvr>
    <a:masterClrMapping/>
  </p:clrMapOvr>
</p:notes>
</file>

<file path=ppt/notesSlides/notesSlide1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696357"/>
      </p:ext>
    </p:extLst>
  </p:cSld>
  <p:clrMapOvr>
    <a:masterClrMapping/>
  </p:clrMapOvr>
</p:notes>
</file>

<file path=ppt/notesSlides/notesSlide1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427872"/>
      </p:ext>
    </p:extLst>
  </p:cSld>
  <p:clrMapOvr>
    <a:masterClrMapping/>
  </p:clrMapOvr>
</p:notes>
</file>

<file path=ppt/notesSlides/notesSlide1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Chemical packs are also available to warm puncture sites.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538685"/>
      </p:ext>
    </p:extLst>
  </p:cSld>
  <p:clrMapOvr>
    <a:masterClrMapping/>
  </p:clrMapOvr>
</p:notes>
</file>

<file path=ppt/notesSlides/notesSlide1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39750"/>
      </p:ext>
    </p:extLst>
  </p:cSld>
  <p:clrMapOvr>
    <a:masterClrMapping/>
  </p:clrMapOvr>
</p:notes>
</file>

<file path=ppt/notesSlides/notesSlide1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96924"/>
      </p:ext>
    </p:extLst>
  </p:cSld>
  <p:clrMapOvr>
    <a:masterClrMapping/>
  </p:clrMapOvr>
</p:notes>
</file>

<file path=ppt/notesSlides/notesSlide1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31.26.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625852"/>
      </p:ext>
    </p:extLst>
  </p:cSld>
  <p:clrMapOvr>
    <a:masterClrMapping/>
  </p:clrMapOvr>
</p:notes>
</file>

<file path=ppt/notesSlides/notesSlide1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967507"/>
      </p:ext>
    </p:extLst>
  </p:cSld>
  <p:clrMapOvr>
    <a:masterClrMapping/>
  </p:clrMapOvr>
</p:notes>
</file>

<file path=ppt/notesSlides/notesSlide1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914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1313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273211"/>
      </p:ext>
    </p:extLst>
  </p:cSld>
  <p:clrMapOvr>
    <a:masterClrMapping/>
  </p:clrMapOvr>
</p:notes>
</file>

<file path=ppt/notesSlides/notesSlide2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343305"/>
      </p:ext>
    </p:extLst>
  </p:cSld>
  <p:clrMapOvr>
    <a:masterClrMapping/>
  </p:clrMapOvr>
</p:notes>
</file>

<file path=ppt/notesSlides/notesSlide2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2147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31.3.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0675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5760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0429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31.4.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8168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1782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9628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98209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7196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213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19934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31.5.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93212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66620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0796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69905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Tourniquets can be made of latex. Make sure the patient is not allergic to latex. If he or she is allergic, use a latex-free tourniquet.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8718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43910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63398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35441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74903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008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87463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45019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22198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Have the patient unclench his or her fist before removing the needle.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5017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 should make sure the tourniquet end is accessible for easy removal.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03043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Make sure the tourniquet lies flat against the patient’s skin.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31.6.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90241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31.7.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82547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48252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31.8.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8910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49416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156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94236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Patients typically know which of their veins is the best one to use for VP.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53441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847518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69529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Palpate your brachial artery. You can locate it by feeling for the brachial pulse.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49342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69568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21401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58731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Follow the vein direction with your fingertip.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97680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Define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median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(Middle)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14497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a vein cannot be seen, but can be palpated, look for skin marks to help remember the location of the vein.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738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04080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260276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26782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44089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715706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67756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144325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31.9.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9322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959064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192520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840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506436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not stick at the junction of a vein.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980515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difference between serum and whole blood? 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(See the next slides for answers.)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726440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158713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not shake the tube.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17993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650783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Refer to Figure 31.10B.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17845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Refer to Figure 31.10A.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43531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435366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374107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973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supplies for the butterfly method are more expensive than those for the vacuum tube method.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98006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650504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incident report needs to be filled out if you are exposed to blood.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638784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Procedure 31.1: Venipuncture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Vacuum Tube Method.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076777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31.11.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26649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31.12.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044564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Locate the bevel on a needle.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502404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224501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671989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301151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89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175256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31.13.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648344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 should hear a click when this safety feature is activated.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304225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2054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tube should lie in the plastic holder until the needle enters the vein.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35011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are in the vein, blood will automatically flow into the vacuum tube when you push it onto the posterior needle.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31.14 and 31.15.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744695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993395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077806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236696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248866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59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0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141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982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1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905000" y="6543675"/>
            <a:ext cx="5562600" cy="238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algn="r">
              <a:defRPr sz="80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defRPr/>
            </a:pPr>
            <a:r>
              <a:rPr lang="en-US" dirty="0">
                <a:latin typeface="Arial"/>
                <a:ea typeface="Times New Roman"/>
              </a:rPr>
              <a:t>Copyright © </a:t>
            </a:r>
            <a:r>
              <a:rPr lang="en-US" dirty="0" smtClean="0">
                <a:latin typeface="Arial"/>
                <a:ea typeface="Times New Roman"/>
              </a:rPr>
              <a:t>2021 </a:t>
            </a:r>
            <a:r>
              <a:rPr lang="en-US" dirty="0">
                <a:latin typeface="Arial"/>
                <a:ea typeface="Times New Roman"/>
              </a:rPr>
              <a:t>by Elsevier Inc. All Rights Reserved.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6695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2" pitchFamily="18" charset="2"/>
        <a:buChar char=""/>
        <a:defRPr sz="28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" pitchFamily="2" charset="2"/>
        <a:buChar char="Ø"/>
        <a:defRPr sz="2400">
          <a:solidFill>
            <a:schemeClr val="bg2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Char char="•"/>
        <a:defRPr sz="2000">
          <a:solidFill>
            <a:schemeClr val="bg2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3" pitchFamily="18" charset="2"/>
        <a:buChar char=""/>
        <a:defRPr>
          <a:solidFill>
            <a:schemeClr val="bg2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2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8.xml"/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9.xml"/><Relationship Id="rId1" Type="http://schemas.openxmlformats.org/officeDocument/2006/relationships/slideLayout" Target="../slideLayouts/slideLayout2.xml"/></Relationships>
</file>

<file path=ppt/slides/_rels/slide1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0.xml"/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1.xml"/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2.xml"/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4.xml"/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5.xml"/><Relationship Id="rId1" Type="http://schemas.openxmlformats.org/officeDocument/2006/relationships/slideLayout" Target="../slideLayouts/slideLayout2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6.xml"/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7.xml"/><Relationship Id="rId1" Type="http://schemas.openxmlformats.org/officeDocument/2006/relationships/slideLayout" Target="../slideLayouts/slideLayout2.xml"/></Relationships>
</file>

<file path=ppt/slides/_rels/slide1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8.xml"/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9.xml"/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0.xml"/><Relationship Id="rId1" Type="http://schemas.openxmlformats.org/officeDocument/2006/relationships/slideLayout" Target="../slideLayouts/slideLayout2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1.xml"/><Relationship Id="rId1" Type="http://schemas.openxmlformats.org/officeDocument/2006/relationships/slideLayout" Target="../slideLayouts/slideLayout2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2.xml"/><Relationship Id="rId1" Type="http://schemas.openxmlformats.org/officeDocument/2006/relationships/slideLayout" Target="../slideLayouts/slideLayout2.xml"/></Relationships>
</file>

<file path=ppt/slides/_rels/slide2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3.xml"/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4.xml"/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5.xml"/><Relationship Id="rId1" Type="http://schemas.openxmlformats.org/officeDocument/2006/relationships/slideLayout" Target="../slideLayouts/slideLayout2.xml"/></Relationships>
</file>

<file path=ppt/slides/_rels/slide2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6.xml"/><Relationship Id="rId1" Type="http://schemas.openxmlformats.org/officeDocument/2006/relationships/slideLayout" Target="../slideLayouts/slideLayout2.xml"/></Relationships>
</file>

<file path=ppt/slides/_rels/slide2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7.xml"/><Relationship Id="rId1" Type="http://schemas.openxmlformats.org/officeDocument/2006/relationships/slideLayout" Target="../slideLayouts/slideLayout2.xml"/></Relationships>
</file>

<file path=ppt/slides/_rels/slide2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8.xml"/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9.xml"/><Relationship Id="rId1" Type="http://schemas.openxmlformats.org/officeDocument/2006/relationships/slideLayout" Target="../slideLayouts/slideLayout2.xml"/></Relationships>
</file>

<file path=ppt/slides/_rels/slide2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0.xml"/><Relationship Id="rId1" Type="http://schemas.openxmlformats.org/officeDocument/2006/relationships/slideLayout" Target="../slideLayouts/slideLayout2.xml"/></Relationships>
</file>

<file path=ppt/slides/_rels/slide2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1.xml"/><Relationship Id="rId1" Type="http://schemas.openxmlformats.org/officeDocument/2006/relationships/slideLayout" Target="../slideLayouts/slideLayout2.xml"/></Relationships>
</file>

<file path=ppt/slides/_rels/slide2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2.xml"/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3.xml"/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4.xml"/><Relationship Id="rId1" Type="http://schemas.openxmlformats.org/officeDocument/2006/relationships/slideLayout" Target="../slideLayouts/slideLayout2.xml"/></Relationships>
</file>

<file path=ppt/slides/_rels/slide2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5.xml"/><Relationship Id="rId1" Type="http://schemas.openxmlformats.org/officeDocument/2006/relationships/slideLayout" Target="../slideLayouts/slideLayout2.xml"/></Relationships>
</file>

<file path=ppt/slides/_rels/slide2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6.xml"/><Relationship Id="rId1" Type="http://schemas.openxmlformats.org/officeDocument/2006/relationships/slideLayout" Target="../slideLayouts/slideLayout2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8.xml"/><Relationship Id="rId1" Type="http://schemas.openxmlformats.org/officeDocument/2006/relationships/slideLayout" Target="../slideLayouts/slideLayout2.xml"/></Relationships>
</file>

<file path=ppt/slides/_rels/slide2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9.xml"/><Relationship Id="rId1" Type="http://schemas.openxmlformats.org/officeDocument/2006/relationships/slideLayout" Target="../slideLayouts/slideLayout2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0.xml"/><Relationship Id="rId1" Type="http://schemas.openxmlformats.org/officeDocument/2006/relationships/slideLayout" Target="../slideLayouts/slideLayout2.xml"/></Relationships>
</file>

<file path=ppt/slides/_rels/slide2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2654300"/>
            <a:ext cx="6400800" cy="1752600"/>
          </a:xfrm>
        </p:spPr>
        <p:txBody>
          <a:bodyPr/>
          <a:lstStyle/>
          <a:p>
            <a:r>
              <a:rPr lang="en-US" sz="4000" dirty="0" smtClean="0"/>
              <a:t>Phlebotomy</a:t>
            </a:r>
          </a:p>
          <a:p>
            <a:endParaRPr lang="en-US" sz="4000" dirty="0"/>
          </a:p>
          <a:p>
            <a:r>
              <a:rPr lang="en-US" dirty="0" smtClean="0"/>
              <a:t>Chapter 31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2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Venipuncture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Methods</a:t>
            </a:r>
          </a:p>
          <a:p>
            <a:pPr lvl="1"/>
            <a:r>
              <a:rPr lang="en-US" smtClean="0"/>
              <a:t>Butterfly and syringe: For difficult draws </a:t>
            </a:r>
          </a:p>
          <a:p>
            <a:pPr lvl="2"/>
            <a:r>
              <a:rPr lang="en-US" smtClean="0"/>
              <a:t>Small veins</a:t>
            </a:r>
          </a:p>
          <a:p>
            <a:pPr lvl="2"/>
            <a:r>
              <a:rPr lang="en-US" smtClean="0"/>
              <a:t>Sclerosed (hardened veins)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07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Additive Content of Evacuated Tubes </a:t>
            </a:r>
            <a:r>
              <a:rPr lang="en-US" sz="1600" dirty="0" smtClean="0"/>
              <a:t>(Slide 1 of 11)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Color coded for easy identification of additive</a:t>
            </a:r>
          </a:p>
          <a:p>
            <a:pPr lvl="0"/>
            <a:r>
              <a:rPr lang="en-US" dirty="0" smtClean="0"/>
              <a:t>Red: Does not contain an anticoagulant</a:t>
            </a:r>
          </a:p>
          <a:p>
            <a:pPr lvl="1"/>
            <a:r>
              <a:rPr lang="en-US" dirty="0" smtClean="0"/>
              <a:t>Used to obtain clotted blood or serum</a:t>
            </a:r>
          </a:p>
          <a:p>
            <a:pPr lvl="1"/>
            <a:r>
              <a:rPr lang="en-US" dirty="0" smtClean="0"/>
              <a:t>Serum required for:</a:t>
            </a:r>
          </a:p>
          <a:p>
            <a:pPr lvl="2"/>
            <a:r>
              <a:rPr lang="en-US" dirty="0" smtClean="0"/>
              <a:t>Immunologic tests</a:t>
            </a:r>
          </a:p>
          <a:p>
            <a:pPr lvl="2"/>
            <a:r>
              <a:rPr lang="en-US" dirty="0" smtClean="0"/>
              <a:t>Most blood chemistries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04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Additive Content of Evacuated Tubes </a:t>
            </a:r>
            <a:r>
              <a:rPr lang="en-US" sz="1600" dirty="0" smtClean="0"/>
              <a:t>(Slide 2 of 11)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Red/gray speckled tube (“tiger-top”)</a:t>
            </a:r>
          </a:p>
          <a:p>
            <a:pPr lvl="1"/>
            <a:r>
              <a:rPr lang="en-US" dirty="0" smtClean="0"/>
              <a:t>Gold stopper: If using Hemogard tubes</a:t>
            </a:r>
          </a:p>
          <a:p>
            <a:pPr lvl="1"/>
            <a:r>
              <a:rPr lang="en-US" dirty="0" smtClean="0"/>
              <a:t>Used to obtain serum</a:t>
            </a:r>
          </a:p>
          <a:p>
            <a:pPr lvl="1"/>
            <a:r>
              <a:rPr lang="en-US" dirty="0" smtClean="0"/>
              <a:t>Does not contain an anticoagulant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35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Additive Content of Evacuated Tubes </a:t>
            </a:r>
            <a:r>
              <a:rPr lang="en-US" sz="1600" dirty="0" smtClean="0"/>
              <a:t>(Slide 3 of 11)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Red/gray speckled tube (“tiger-top”)</a:t>
            </a:r>
          </a:p>
          <a:p>
            <a:pPr lvl="1"/>
            <a:r>
              <a:rPr lang="en-US" dirty="0" smtClean="0"/>
              <a:t>Gold stopper: If using Hemogard tubes</a:t>
            </a:r>
          </a:p>
          <a:p>
            <a:pPr lvl="2"/>
            <a:r>
              <a:rPr lang="en-US" dirty="0" smtClean="0"/>
              <a:t>Contains a clot activator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makes RBCs clot more quickly to yield serum: Invert tube 5 times after drawing to mix clot activator with specimen</a:t>
            </a:r>
          </a:p>
          <a:p>
            <a:pPr lvl="2"/>
            <a:r>
              <a:rPr lang="en-US" dirty="0" smtClean="0"/>
              <a:t>Also contains a gel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separates cells from serum when tube is centrifuged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45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Additive Content of Evacuated Tubes </a:t>
            </a:r>
            <a:r>
              <a:rPr lang="en-US" sz="1600" dirty="0" smtClean="0"/>
              <a:t>(Slide 4 of 11)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Lavender: EDTA (anticoagulant)</a:t>
            </a:r>
          </a:p>
          <a:p>
            <a:pPr lvl="1"/>
            <a:r>
              <a:rPr lang="en-US" dirty="0" smtClean="0"/>
              <a:t>Used to obtain whole blood or plasma</a:t>
            </a:r>
          </a:p>
          <a:p>
            <a:pPr lvl="1"/>
            <a:r>
              <a:rPr lang="en-US" dirty="0" smtClean="0"/>
              <a:t>Most common use: Collect a blood specimen for a CBC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14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Additive Content of Evacuated Tubes </a:t>
            </a:r>
            <a:r>
              <a:rPr lang="en-US" sz="1600" dirty="0" smtClean="0"/>
              <a:t>(Slide 5 of 11)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Light blue: Sodium citrate (anticoagulant)</a:t>
            </a:r>
          </a:p>
          <a:p>
            <a:pPr lvl="1"/>
            <a:r>
              <a:rPr lang="en-US" dirty="0" smtClean="0"/>
              <a:t>Used to obtain whole blood or plasma </a:t>
            </a:r>
          </a:p>
          <a:p>
            <a:pPr lvl="1"/>
            <a:r>
              <a:rPr lang="en-US" dirty="0" smtClean="0"/>
              <a:t>Most common use: Coagulation tests (e.g., prothrombin time)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92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Additive Content of Evacuated Tubes </a:t>
            </a:r>
            <a:r>
              <a:rPr lang="en-US" sz="1600" dirty="0" smtClean="0"/>
              <a:t>(Slide 6 of 11)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Green: Heparin (anticoagulant)</a:t>
            </a:r>
          </a:p>
          <a:p>
            <a:pPr lvl="1"/>
            <a:r>
              <a:rPr lang="en-US" dirty="0" smtClean="0"/>
              <a:t>Used for blood gas determinations and pH assays</a:t>
            </a:r>
          </a:p>
          <a:p>
            <a:pPr lvl="0"/>
            <a:r>
              <a:rPr lang="en-US" dirty="0" smtClean="0"/>
              <a:t>Gray: Sodium fluoride/potassium oxalate (anticoagulant)</a:t>
            </a:r>
          </a:p>
          <a:p>
            <a:pPr lvl="1"/>
            <a:r>
              <a:rPr lang="en-US" dirty="0" smtClean="0"/>
              <a:t>Used to obtain whole blood or plasma </a:t>
            </a:r>
          </a:p>
          <a:p>
            <a:pPr lvl="1"/>
            <a:r>
              <a:rPr lang="en-US" dirty="0" smtClean="0"/>
              <a:t>Most common use: OGTT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65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Additive Content of Evacuated Tubes </a:t>
            </a:r>
            <a:r>
              <a:rPr lang="en-US" sz="1600" dirty="0" smtClean="0"/>
              <a:t>(Slide 7 of 11)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Royal blue: EDTA or no additive</a:t>
            </a:r>
          </a:p>
          <a:p>
            <a:pPr lvl="1"/>
            <a:r>
              <a:rPr lang="en-US" smtClean="0"/>
              <a:t>Made of refined glass and a special stopper</a:t>
            </a:r>
          </a:p>
          <a:p>
            <a:pPr lvl="1"/>
            <a:r>
              <a:rPr lang="en-US" smtClean="0"/>
              <a:t>Used to detect trace elements (e.g., lead, arsenic)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21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Additive Content of Evacuated Tubes </a:t>
            </a:r>
            <a:r>
              <a:rPr lang="en-US" sz="1600" dirty="0" smtClean="0"/>
              <a:t>(Slide 8 of 11)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Additive tube used depends on type of test performed</a:t>
            </a:r>
          </a:p>
          <a:p>
            <a:pPr lvl="1"/>
            <a:r>
              <a:rPr lang="en-US" smtClean="0"/>
              <a:t>MA must determine correct stopper color</a:t>
            </a:r>
          </a:p>
          <a:p>
            <a:pPr lvl="1"/>
            <a:r>
              <a:rPr lang="en-US" smtClean="0"/>
              <a:t>Example: CBC requires lavender-stoppered tube</a:t>
            </a:r>
          </a:p>
          <a:p>
            <a:pPr lvl="1"/>
            <a:r>
              <a:rPr lang="en-US" smtClean="0"/>
              <a:t>Do not substitute one additive tube for another</a:t>
            </a:r>
          </a:p>
          <a:p>
            <a:pPr lvl="2"/>
            <a:r>
              <a:rPr lang="en-US" smtClean="0"/>
              <a:t>Leads to inaccurate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55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Additive Content of Evacuated Tubes </a:t>
            </a:r>
            <a:r>
              <a:rPr lang="en-US" sz="1600" dirty="0" smtClean="0"/>
              <a:t>(Slide 9 of 11)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Tubes are available in different sizes: Range between 2 mL and 10 mL</a:t>
            </a:r>
          </a:p>
          <a:p>
            <a:pPr lvl="1"/>
            <a:r>
              <a:rPr lang="en-US" smtClean="0"/>
              <a:t>Size selected depends on the amount of specimen required for the test</a:t>
            </a:r>
          </a:p>
          <a:p>
            <a:pPr lvl="0"/>
            <a:r>
              <a:rPr lang="en-US" smtClean="0"/>
              <a:t>Information on amount of specimen and stopper color required</a:t>
            </a:r>
          </a:p>
          <a:p>
            <a:pPr lvl="1"/>
            <a:r>
              <a:rPr lang="en-US" smtClean="0"/>
              <a:t>Outside laboratory: Indicated in laboratory directory</a:t>
            </a:r>
          </a:p>
          <a:p>
            <a:pPr lvl="1"/>
            <a:r>
              <a:rPr lang="en-US" smtClean="0"/>
              <a:t>POL: Indicated in instructions accompanying blood analyzer or testing kit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15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Additive Content of Evacuated Tubes </a:t>
            </a:r>
            <a:r>
              <a:rPr lang="en-US" sz="1600" dirty="0" smtClean="0"/>
              <a:t>(Slide 10 of 11)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Label of tube indicates:</a:t>
            </a:r>
          </a:p>
          <a:p>
            <a:pPr lvl="1"/>
            <a:r>
              <a:rPr lang="en-US" dirty="0" smtClean="0"/>
              <a:t>Additive content</a:t>
            </a:r>
          </a:p>
          <a:p>
            <a:pPr lvl="1"/>
            <a:r>
              <a:rPr lang="en-US" dirty="0" smtClean="0"/>
              <a:t>Expiration date</a:t>
            </a:r>
          </a:p>
          <a:p>
            <a:pPr lvl="1"/>
            <a:r>
              <a:rPr lang="en-US" dirty="0" smtClean="0"/>
              <a:t>Tube capacity</a:t>
            </a:r>
          </a:p>
          <a:p>
            <a:pPr lvl="1"/>
            <a:r>
              <a:rPr lang="en-US" dirty="0" smtClean="0"/>
              <a:t>Fill indicator</a:t>
            </a:r>
          </a:p>
          <a:p>
            <a:pPr lvl="2"/>
            <a:r>
              <a:rPr lang="en-US" dirty="0" smtClean="0"/>
              <a:t>To indicate when vacuum has been exhausted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tube is full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67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Guidelines for Venipuncture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8458200" cy="4454525"/>
          </a:xfrm>
        </p:spPr>
        <p:txBody>
          <a:bodyPr/>
          <a:lstStyle/>
          <a:p>
            <a:pPr lvl="0"/>
            <a:r>
              <a:rPr lang="en-US" sz="2600" dirty="0" smtClean="0"/>
              <a:t>Verify any advance preparation</a:t>
            </a:r>
          </a:p>
          <a:p>
            <a:pPr lvl="0"/>
            <a:r>
              <a:rPr lang="en-US" sz="2600" dirty="0" smtClean="0"/>
              <a:t>Review specimen collection and handling requirements</a:t>
            </a:r>
          </a:p>
          <a:p>
            <a:pPr lvl="0"/>
            <a:r>
              <a:rPr lang="en-US" sz="2600" dirty="0" smtClean="0"/>
              <a:t>Identify the patient</a:t>
            </a:r>
          </a:p>
          <a:p>
            <a:pPr lvl="0"/>
            <a:r>
              <a:rPr lang="en-US" sz="2600" dirty="0" smtClean="0"/>
              <a:t>Reassure the patient</a:t>
            </a:r>
          </a:p>
          <a:p>
            <a:pPr lvl="0"/>
            <a:r>
              <a:rPr lang="en-US" sz="2600" dirty="0" smtClean="0"/>
              <a:t>Assemble equipment and supplies</a:t>
            </a:r>
          </a:p>
          <a:p>
            <a:pPr lvl="0"/>
            <a:r>
              <a:rPr lang="en-US" sz="2600" dirty="0" smtClean="0"/>
              <a:t>Position the patient</a:t>
            </a:r>
          </a:p>
          <a:p>
            <a:pPr lvl="0"/>
            <a:r>
              <a:rPr lang="en-US" sz="2600" dirty="0" smtClean="0"/>
              <a:t>Apply tourniquet</a:t>
            </a:r>
          </a:p>
          <a:p>
            <a:pPr lvl="0"/>
            <a:r>
              <a:rPr lang="en-US" sz="2600" dirty="0" smtClean="0"/>
              <a:t>Select a site for venipuncture</a:t>
            </a:r>
          </a:p>
          <a:p>
            <a:pPr lvl="0"/>
            <a:r>
              <a:rPr lang="en-US" sz="2600" dirty="0" smtClean="0"/>
              <a:t>Obtain type of blood specimen required</a:t>
            </a:r>
          </a:p>
          <a:p>
            <a:pPr lvl="0"/>
            <a:r>
              <a:rPr lang="en-US" sz="2600" dirty="0" smtClean="0"/>
              <a:t>Follow Occupational Safety and Health Administration (OSHA) Bloodborne Pathogens Standard</a:t>
            </a:r>
            <a:endParaRPr lang="en-US" sz="2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18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Additive Content of Evacuated Tubes </a:t>
            </a:r>
            <a:r>
              <a:rPr lang="en-US" sz="1600" dirty="0" smtClean="0"/>
              <a:t>(Slide 11 of 11)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Hemogard closure stopper</a:t>
            </a:r>
          </a:p>
          <a:p>
            <a:pPr lvl="1"/>
            <a:r>
              <a:rPr lang="en-US" smtClean="0"/>
              <a:t>Consists of rubber stopper with a plastic closure that overhangs outside of tube</a:t>
            </a:r>
          </a:p>
          <a:p>
            <a:pPr lvl="2"/>
            <a:r>
              <a:rPr lang="en-US" smtClean="0"/>
              <a:t>Acts as a single unit to reduce the likelihood of coming in contact with contents of tube</a:t>
            </a:r>
          </a:p>
          <a:p>
            <a:pPr lvl="1"/>
            <a:r>
              <a:rPr lang="en-US" smtClean="0"/>
              <a:t>If need to gain access to blood in tube (e.g., testing, further processing)</a:t>
            </a:r>
          </a:p>
          <a:p>
            <a:pPr lvl="2"/>
            <a:r>
              <a:rPr lang="en-US" smtClean="0"/>
              <a:t>Prevents splattering of blood</a:t>
            </a:r>
          </a:p>
          <a:p>
            <a:pPr lvl="1"/>
            <a:r>
              <a:rPr lang="en-US" smtClean="0"/>
              <a:t>Conventional rubber stopper-evacuated tube; pops as top is removed</a:t>
            </a:r>
          </a:p>
          <a:p>
            <a:pPr lvl="1"/>
            <a:r>
              <a:rPr lang="en-US" smtClean="0"/>
              <a:t>Color coding is similar to rubber-stoppered tubes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91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of Draw for Multiple Tubes </a:t>
            </a:r>
            <a:br>
              <a:rPr lang="en-US" dirty="0" smtClean="0"/>
            </a:br>
            <a:r>
              <a:rPr lang="en-US" sz="1600" dirty="0" smtClean="0"/>
              <a:t>(Slide 1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Blood culture tube</a:t>
            </a:r>
          </a:p>
          <a:p>
            <a:pPr lvl="1"/>
            <a:r>
              <a:rPr lang="en-US" smtClean="0"/>
              <a:t>Yellow-stoppered glass tube</a:t>
            </a:r>
          </a:p>
          <a:p>
            <a:pPr lvl="2"/>
            <a:r>
              <a:rPr lang="en-US" smtClean="0"/>
              <a:t>Contains SPS (anticoagulant)</a:t>
            </a:r>
          </a:p>
          <a:p>
            <a:pPr lvl="1"/>
            <a:r>
              <a:rPr lang="en-US" smtClean="0"/>
              <a:t>Drawn first to prevent contamination by other tubes</a:t>
            </a:r>
          </a:p>
          <a:p>
            <a:pPr lvl="1"/>
            <a:r>
              <a:rPr lang="en-US" smtClean="0"/>
              <a:t>Used for blood cultures and other tests that require a sterile specimen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86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of Draw for Multiple Tubes </a:t>
            </a:r>
            <a:br>
              <a:rPr lang="en-US" dirty="0" smtClean="0"/>
            </a:br>
            <a:r>
              <a:rPr lang="en-US" sz="1600" dirty="0" smtClean="0"/>
              <a:t>(Slide 2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Coagulation tubes (light blue)</a:t>
            </a:r>
          </a:p>
          <a:p>
            <a:pPr lvl="1"/>
            <a:r>
              <a:rPr lang="en-US" smtClean="0"/>
              <a:t>Prevents additives from other tubes from getting into the tube</a:t>
            </a:r>
          </a:p>
          <a:p>
            <a:pPr lvl="1"/>
            <a:r>
              <a:rPr lang="en-US" smtClean="0"/>
              <a:t>If butterfly used to collect specimen, modification in technique is required</a:t>
            </a:r>
          </a:p>
          <a:p>
            <a:pPr lvl="2"/>
            <a:r>
              <a:rPr lang="en-US" smtClean="0"/>
              <a:t>Butterfly tubing: Contains air (0.3 to 0.5 mL)</a:t>
            </a:r>
          </a:p>
          <a:p>
            <a:pPr lvl="2"/>
            <a:r>
              <a:rPr lang="en-US" smtClean="0"/>
              <a:t>If light blue tube is first or only tube drawn; must draw 5-mL red tube first and discard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20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of Draw for Multiple Tubes </a:t>
            </a:r>
            <a:br>
              <a:rPr lang="en-US" dirty="0" smtClean="0"/>
            </a:br>
            <a:r>
              <a:rPr lang="en-US" sz="1600" dirty="0" smtClean="0"/>
              <a:t>(Slide 3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Coagulation tubes (light blue)</a:t>
            </a:r>
          </a:p>
          <a:p>
            <a:pPr lvl="1"/>
            <a:r>
              <a:rPr lang="en-US" dirty="0" smtClean="0"/>
              <a:t>Some of tube’s vacuum exhausted by air in tubing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results in underfilling tube (underfilled tube results in incorrect anticoagulant to blood ratio)</a:t>
            </a:r>
          </a:p>
          <a:p>
            <a:pPr lvl="1"/>
            <a:r>
              <a:rPr lang="en-US" dirty="0" smtClean="0"/>
              <a:t>Causes inaccurate result when performing coagulation test</a:t>
            </a:r>
          </a:p>
          <a:p>
            <a:pPr lvl="1"/>
            <a:r>
              <a:rPr lang="en-US" dirty="0" smtClean="0"/>
              <a:t>To prevent erroneous test results, make sure to completely fill coagulation tube to exhaustion of vacuum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03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of Draw for Multiple Tubes </a:t>
            </a:r>
            <a:br>
              <a:rPr lang="en-US" dirty="0" smtClean="0"/>
            </a:br>
            <a:r>
              <a:rPr lang="en-US" sz="1600" dirty="0" smtClean="0"/>
              <a:t>(Slide 4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Serum tubes (Red, red/gray, gold)</a:t>
            </a:r>
          </a:p>
          <a:p>
            <a:pPr lvl="1"/>
            <a:r>
              <a:rPr lang="en-US" smtClean="0"/>
              <a:t>Includes:</a:t>
            </a:r>
          </a:p>
          <a:p>
            <a:pPr lvl="2"/>
            <a:r>
              <a:rPr lang="en-US" smtClean="0"/>
              <a:t>Tubes with or without a clot activator</a:t>
            </a:r>
          </a:p>
          <a:p>
            <a:pPr lvl="2"/>
            <a:r>
              <a:rPr lang="en-US" smtClean="0"/>
              <a:t>Tubes with or without a gel barrier</a:t>
            </a:r>
          </a:p>
          <a:p>
            <a:pPr lvl="1"/>
            <a:r>
              <a:rPr lang="en-US" smtClean="0"/>
              <a:t>Prevents contamination of serum tubes by tubes with an anticoagulant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40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of Draw for Multiple Tubes </a:t>
            </a:r>
            <a:br>
              <a:rPr lang="en-US" dirty="0" smtClean="0"/>
            </a:br>
            <a:r>
              <a:rPr lang="en-US" sz="1600" dirty="0" smtClean="0"/>
              <a:t>(Slide 5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Anticoagulant tubes in this order: </a:t>
            </a:r>
          </a:p>
          <a:p>
            <a:pPr lvl="1"/>
            <a:r>
              <a:rPr lang="en-US" dirty="0" smtClean="0"/>
              <a:t>Green</a:t>
            </a:r>
          </a:p>
          <a:p>
            <a:pPr lvl="1"/>
            <a:r>
              <a:rPr lang="en-US" dirty="0" smtClean="0"/>
              <a:t>Lavender</a:t>
            </a:r>
          </a:p>
          <a:p>
            <a:pPr lvl="1"/>
            <a:r>
              <a:rPr lang="en-US" dirty="0" smtClean="0"/>
              <a:t>Royal blue (tube that contains EDTA)</a:t>
            </a:r>
          </a:p>
          <a:p>
            <a:pPr lvl="1"/>
            <a:r>
              <a:rPr lang="en-US" dirty="0" smtClean="0"/>
              <a:t>Gray</a:t>
            </a:r>
          </a:p>
          <a:p>
            <a:pPr lvl="2"/>
            <a:r>
              <a:rPr lang="en-US" dirty="0" smtClean="0"/>
              <a:t>Prevents cross-contamination between different types of anticoagulants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cross-contamination may lead to inaccurate test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44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Evacuated Tube Guidelines</a:t>
            </a:r>
            <a:br>
              <a:rPr lang="en-US" dirty="0" smtClean="0"/>
            </a:br>
            <a:r>
              <a:rPr lang="en-US" sz="1600" dirty="0" smtClean="0"/>
              <a:t>(Slide 1 of 13)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Select proper tubes</a:t>
            </a:r>
          </a:p>
          <a:p>
            <a:pPr lvl="1"/>
            <a:r>
              <a:rPr lang="en-US" smtClean="0"/>
              <a:t>According to tests being performed</a:t>
            </a:r>
          </a:p>
          <a:p>
            <a:pPr lvl="1"/>
            <a:r>
              <a:rPr lang="en-US" smtClean="0"/>
              <a:t>Amount of specimen required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02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Evacuated Tube Guidelines</a:t>
            </a:r>
            <a:br>
              <a:rPr lang="en-US" dirty="0" smtClean="0"/>
            </a:br>
            <a:r>
              <a:rPr lang="en-US" sz="1600" dirty="0" smtClean="0"/>
              <a:t>(Slide 2 of 13)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Check tubes for cracks: Will no longer have a vacuum</a:t>
            </a:r>
          </a:p>
          <a:p>
            <a:pPr lvl="0"/>
            <a:r>
              <a:rPr lang="en-US" smtClean="0"/>
              <a:t>Check expiration date: Outdated tube may not have a vacuum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12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Evacuated Tube Guidelines</a:t>
            </a:r>
            <a:br>
              <a:rPr lang="en-US" dirty="0" smtClean="0"/>
            </a:br>
            <a:r>
              <a:rPr lang="en-US" sz="1600" dirty="0" smtClean="0"/>
              <a:t>(Slide 3 of 13)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Make sure each tube is properly labeled</a:t>
            </a:r>
          </a:p>
          <a:p>
            <a:pPr lvl="1"/>
            <a:r>
              <a:rPr lang="en-US" dirty="0" smtClean="0"/>
              <a:t>Avoids mixing up specimens</a:t>
            </a:r>
          </a:p>
          <a:p>
            <a:pPr lvl="1"/>
            <a:r>
              <a:rPr lang="en-US" dirty="0" smtClean="0"/>
              <a:t>Bar codes are often used to identify specimens</a:t>
            </a:r>
          </a:p>
          <a:p>
            <a:pPr lvl="2"/>
            <a:r>
              <a:rPr lang="en-US" dirty="0" smtClean="0"/>
              <a:t>Laboratory instruments that do the testing read the bar codes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automatically record results onto laboratory report</a:t>
            </a:r>
          </a:p>
          <a:p>
            <a:pPr lvl="2"/>
            <a:r>
              <a:rPr lang="en-US" dirty="0" smtClean="0"/>
              <a:t>Printed information is included on bar code label </a:t>
            </a:r>
          </a:p>
          <a:p>
            <a:pPr lvl="2"/>
            <a:r>
              <a:rPr lang="en-US" dirty="0" smtClean="0"/>
              <a:t>Attach correct bar code label to blood tube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06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Evacuated Tube Guidelines</a:t>
            </a:r>
            <a:br>
              <a:rPr lang="en-US" dirty="0" smtClean="0"/>
            </a:br>
            <a:r>
              <a:rPr lang="en-US" sz="1600" dirty="0" smtClean="0"/>
              <a:t>(Slide 4 of 13)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Powdered additive tubes (gray-stoppered tube)</a:t>
            </a:r>
          </a:p>
          <a:p>
            <a:pPr lvl="1"/>
            <a:r>
              <a:rPr lang="en-US" dirty="0" smtClean="0"/>
              <a:t>Gently tap tube just below stopper</a:t>
            </a:r>
          </a:p>
          <a:p>
            <a:pPr lvl="2"/>
            <a:r>
              <a:rPr lang="en-US" dirty="0" smtClean="0"/>
              <a:t>Dislodges additive from stopper</a:t>
            </a:r>
          </a:p>
          <a:p>
            <a:pPr lvl="2"/>
            <a:r>
              <a:rPr lang="en-US" dirty="0" smtClean="0"/>
              <a:t>If additive is trapped in stopper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could cause erroneous test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15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Preparation for Venipuncture </a:t>
            </a:r>
            <a:br>
              <a:rPr lang="en-US" dirty="0" smtClean="0"/>
            </a:br>
            <a:r>
              <a:rPr lang="en-US" sz="1600" dirty="0" smtClean="0"/>
              <a:t>(Slide 1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Provide patient with advance preparation (if required)</a:t>
            </a:r>
          </a:p>
          <a:p>
            <a:pPr lvl="1"/>
            <a:r>
              <a:rPr lang="en-US" smtClean="0"/>
              <a:t>Most tests require no preparation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15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Evacuated Tube Guidelines</a:t>
            </a:r>
            <a:br>
              <a:rPr lang="en-US" dirty="0" smtClean="0"/>
            </a:br>
            <a:r>
              <a:rPr lang="en-US" sz="1600" dirty="0" smtClean="0"/>
              <a:t>(Slide 5 of 13)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Take precautions to avoid premature loss of vacuum</a:t>
            </a:r>
          </a:p>
          <a:p>
            <a:pPr lvl="1"/>
            <a:r>
              <a:rPr lang="en-US" smtClean="0"/>
              <a:t>Can be caused by:</a:t>
            </a:r>
          </a:p>
          <a:p>
            <a:pPr lvl="2"/>
            <a:r>
              <a:rPr lang="en-US" smtClean="0"/>
              <a:t>Dropping tube</a:t>
            </a:r>
          </a:p>
          <a:p>
            <a:pPr lvl="2"/>
            <a:r>
              <a:rPr lang="en-US" smtClean="0"/>
              <a:t>Pushing posterior needle through stopper before puncturing vein</a:t>
            </a:r>
          </a:p>
          <a:p>
            <a:pPr lvl="2"/>
            <a:r>
              <a:rPr lang="en-US" smtClean="0"/>
              <a:t>Partially pulling needle out of patient's arm during VP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74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Evacuated Tube Guidelines</a:t>
            </a:r>
            <a:br>
              <a:rPr lang="en-US" dirty="0" smtClean="0"/>
            </a:br>
            <a:r>
              <a:rPr lang="en-US" sz="1600" dirty="0" smtClean="0"/>
              <a:t>(Slide 6 of 13)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To make a puncture:</a:t>
            </a:r>
          </a:p>
          <a:p>
            <a:pPr lvl="1"/>
            <a:r>
              <a:rPr lang="en-US" smtClean="0"/>
              <a:t>Use a continuous steady motion at a 15-degree angle to patient's skin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62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Evacuated Tube Guidelines</a:t>
            </a:r>
            <a:br>
              <a:rPr lang="en-US" dirty="0" smtClean="0"/>
            </a:br>
            <a:r>
              <a:rPr lang="en-US" sz="1600" dirty="0" smtClean="0"/>
              <a:t>(Slide 7 of 13)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To make a puncture:</a:t>
            </a:r>
          </a:p>
          <a:p>
            <a:pPr lvl="1"/>
            <a:r>
              <a:rPr lang="en-US" dirty="0" smtClean="0"/>
              <a:t>Do not use:</a:t>
            </a:r>
          </a:p>
          <a:p>
            <a:pPr lvl="2"/>
            <a:r>
              <a:rPr lang="en-US" dirty="0" smtClean="0"/>
              <a:t>Slow timid motion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painful to patient</a:t>
            </a:r>
          </a:p>
          <a:p>
            <a:pPr lvl="2"/>
            <a:r>
              <a:rPr lang="en-US" dirty="0" smtClean="0"/>
              <a:t>Rapid, jabbing motion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painful to patient; could cause needle to go through vein resulting in failure to obtain blood; hematoma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45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Evacuated Tube Guidelines</a:t>
            </a:r>
            <a:br>
              <a:rPr lang="en-US" dirty="0" smtClean="0"/>
            </a:br>
            <a:r>
              <a:rPr lang="en-US" sz="1600" dirty="0" smtClean="0"/>
              <a:t>(Slide 8 of 13)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Follow proper order of draw to prevent:</a:t>
            </a:r>
          </a:p>
          <a:p>
            <a:pPr lvl="1"/>
            <a:r>
              <a:rPr lang="en-US" smtClean="0"/>
              <a:t>Contamination of nonadditive tubes with additive tubes</a:t>
            </a:r>
          </a:p>
          <a:p>
            <a:pPr lvl="1"/>
            <a:r>
              <a:rPr lang="en-US" smtClean="0"/>
              <a:t>Cross-contamination between different types of additive tubes</a:t>
            </a:r>
          </a:p>
          <a:p>
            <a:pPr lvl="2"/>
            <a:r>
              <a:rPr lang="en-US" smtClean="0"/>
              <a:t>Leads to inaccurate test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55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Evacuated Tube Guidelines</a:t>
            </a:r>
            <a:br>
              <a:rPr lang="en-US" dirty="0" smtClean="0"/>
            </a:br>
            <a:r>
              <a:rPr lang="en-US" sz="1600" dirty="0" smtClean="0"/>
              <a:t>(Slide 9 of 13)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Fill tubes until vacuum is exhausted</a:t>
            </a:r>
          </a:p>
          <a:p>
            <a:pPr lvl="1"/>
            <a:r>
              <a:rPr lang="en-US" dirty="0" smtClean="0"/>
              <a:t>Blood ceases to flow into tube</a:t>
            </a:r>
          </a:p>
          <a:p>
            <a:pPr lvl="1"/>
            <a:r>
              <a:rPr lang="en-US" dirty="0" smtClean="0"/>
              <a:t>Tube will be almost, but not quite, full</a:t>
            </a:r>
          </a:p>
          <a:p>
            <a:pPr lvl="1"/>
            <a:r>
              <a:rPr lang="en-US" dirty="0" smtClean="0"/>
              <a:t>If tube is removed before vacuum is exhausted</a:t>
            </a:r>
          </a:p>
          <a:p>
            <a:pPr lvl="2"/>
            <a:r>
              <a:rPr lang="en-US" dirty="0" smtClean="0"/>
              <a:t>Rush of air enters tube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damages RBCs </a:t>
            </a:r>
          </a:p>
          <a:p>
            <a:pPr lvl="1"/>
            <a:r>
              <a:rPr lang="en-US" dirty="0" smtClean="0"/>
              <a:t>Tube with anticoagulant ensures proper ratio of additive to blood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78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Evacuated Tube Guidelines</a:t>
            </a:r>
            <a:br>
              <a:rPr lang="en-US" dirty="0" smtClean="0"/>
            </a:br>
            <a:r>
              <a:rPr lang="en-US" sz="1600" dirty="0" smtClean="0"/>
              <a:t>(Slide 10 of 13)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Remove last tube from plastic holder before removing needle from vein</a:t>
            </a:r>
          </a:p>
          <a:p>
            <a:pPr lvl="1"/>
            <a:r>
              <a:rPr lang="en-US" smtClean="0"/>
              <a:t>Prevents blood from dripping out of needle after withdrawing it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11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Evacuated Tube Guidelines</a:t>
            </a:r>
            <a:br>
              <a:rPr lang="en-US" dirty="0" smtClean="0"/>
            </a:br>
            <a:r>
              <a:rPr lang="en-US" sz="1600" dirty="0" smtClean="0"/>
              <a:t>(Slide 11 of 13)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Mix tubes containing anticoagulant immediately after drawing</a:t>
            </a:r>
          </a:p>
          <a:p>
            <a:pPr lvl="1"/>
            <a:r>
              <a:rPr lang="en-US" dirty="0" smtClean="0"/>
              <a:t>Rotate tube gently 8 to 10 times</a:t>
            </a:r>
          </a:p>
          <a:p>
            <a:pPr lvl="2"/>
            <a:r>
              <a:rPr lang="en-US" dirty="0" smtClean="0"/>
              <a:t>Provides adequate mixing without causing hemolysis</a:t>
            </a:r>
          </a:p>
          <a:p>
            <a:pPr lvl="2"/>
            <a:r>
              <a:rPr lang="en-US" dirty="0" smtClean="0"/>
              <a:t>Hemolysis: The breakdown of blood cells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shaking tube can result in hemolysis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94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Evacuated Tube Guidelines</a:t>
            </a:r>
            <a:br>
              <a:rPr lang="en-US" dirty="0" smtClean="0"/>
            </a:br>
            <a:r>
              <a:rPr lang="en-US" sz="1600" dirty="0" smtClean="0"/>
              <a:t>(Slide 12 of 13)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Mix tubes containing anticoagulant immediately after drawing</a:t>
            </a:r>
          </a:p>
          <a:p>
            <a:pPr lvl="1"/>
            <a:r>
              <a:rPr lang="en-US" dirty="0" smtClean="0"/>
              <a:t>Clotting of blood can be caused by:</a:t>
            </a:r>
          </a:p>
          <a:p>
            <a:pPr lvl="2"/>
            <a:r>
              <a:rPr lang="en-US" dirty="0" smtClean="0"/>
              <a:t>Not mixing tubes immediately</a:t>
            </a:r>
          </a:p>
          <a:p>
            <a:pPr lvl="2"/>
            <a:r>
              <a:rPr lang="en-US" dirty="0" smtClean="0"/>
              <a:t>Inadequate mixing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may cause inaccurate test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21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Evacuated Tube Guidelines</a:t>
            </a:r>
            <a:br>
              <a:rPr lang="en-US" dirty="0" smtClean="0"/>
            </a:br>
            <a:r>
              <a:rPr lang="en-US" sz="1600" dirty="0" smtClean="0"/>
              <a:t>(Slide 13 of 13)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After VP: Top of stopper may contain residual blood</a:t>
            </a:r>
          </a:p>
          <a:p>
            <a:pPr lvl="1"/>
            <a:r>
              <a:rPr lang="en-US" smtClean="0"/>
              <a:t>Follow OSHA standards when handling tubes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69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Method of Venipuncture </a:t>
            </a:r>
            <a:br>
              <a:rPr lang="en-US" dirty="0" smtClean="0"/>
            </a:br>
            <a:r>
              <a:rPr lang="en-US" sz="1600" dirty="0" smtClean="0"/>
              <a:t>(Slide 1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Also called winged infusion method</a:t>
            </a:r>
          </a:p>
          <a:p>
            <a:pPr lvl="1"/>
            <a:r>
              <a:rPr lang="en-US" smtClean="0"/>
              <a:t>Winged infusion set used to perform the procedure</a:t>
            </a:r>
          </a:p>
          <a:p>
            <a:pPr lvl="0"/>
            <a:r>
              <a:rPr lang="en-US" smtClean="0"/>
              <a:t>Term butterfly derived from plastic wings located between needle and tubing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28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Preparation for Venipuncture </a:t>
            </a:r>
            <a:br>
              <a:rPr lang="en-US" dirty="0" smtClean="0"/>
            </a:br>
            <a:r>
              <a:rPr lang="en-US" sz="1600" dirty="0" smtClean="0"/>
              <a:t>(Slide 2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Most common preparation</a:t>
            </a:r>
          </a:p>
          <a:p>
            <a:pPr lvl="1"/>
            <a:r>
              <a:rPr lang="en-US" smtClean="0"/>
              <a:t>Fasting: Abstaining from food or fluid (except water) for a specified amount of time</a:t>
            </a:r>
          </a:p>
          <a:p>
            <a:pPr lvl="2"/>
            <a:r>
              <a:rPr lang="en-US" smtClean="0"/>
              <a:t>Usually 12 to 14 hours</a:t>
            </a:r>
          </a:p>
          <a:p>
            <a:pPr lvl="1"/>
            <a:r>
              <a:rPr lang="en-US" smtClean="0"/>
              <a:t>Avoidance of medication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85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Method of Venipuncture </a:t>
            </a:r>
            <a:br>
              <a:rPr lang="en-US" dirty="0" smtClean="0"/>
            </a:br>
            <a:r>
              <a:rPr lang="en-US" sz="1600" dirty="0" smtClean="0"/>
              <a:t>(Slide 2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Advantages</a:t>
            </a:r>
          </a:p>
          <a:p>
            <a:pPr lvl="1"/>
            <a:r>
              <a:rPr lang="en-US" smtClean="0"/>
              <a:t>Provides better control when making puncture</a:t>
            </a:r>
          </a:p>
          <a:p>
            <a:pPr lvl="1"/>
            <a:r>
              <a:rPr lang="en-US" smtClean="0"/>
              <a:t>Less pressure exerted on vein from evacuated tube</a:t>
            </a:r>
          </a:p>
          <a:p>
            <a:pPr lvl="2"/>
            <a:r>
              <a:rPr lang="en-US" smtClean="0"/>
              <a:t> Pressure must travel through a length of tubing</a:t>
            </a:r>
          </a:p>
          <a:p>
            <a:pPr lvl="2"/>
            <a:r>
              <a:rPr lang="en-US" smtClean="0"/>
              <a:t> Minimizes pressure on vein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81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Method of Venipuncture </a:t>
            </a:r>
            <a:br>
              <a:rPr lang="en-US" dirty="0" smtClean="0"/>
            </a:br>
            <a:r>
              <a:rPr lang="en-US" sz="1600" dirty="0" smtClean="0"/>
              <a:t>(Slide 3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Recommended for: </a:t>
            </a:r>
          </a:p>
          <a:p>
            <a:pPr lvl="1"/>
            <a:r>
              <a:rPr lang="en-US" dirty="0" smtClean="0"/>
              <a:t>Adult patients with small antecubital veins</a:t>
            </a:r>
          </a:p>
          <a:p>
            <a:pPr lvl="1"/>
            <a:r>
              <a:rPr lang="en-US" dirty="0" smtClean="0"/>
              <a:t>Children: Typically have small antecubital veins</a:t>
            </a:r>
          </a:p>
          <a:p>
            <a:pPr lvl="1"/>
            <a:r>
              <a:rPr lang="en-US" dirty="0" smtClean="0"/>
              <a:t>When antecubital veins are unavailable </a:t>
            </a:r>
          </a:p>
          <a:p>
            <a:pPr lvl="2"/>
            <a:r>
              <a:rPr lang="en-US" dirty="0" smtClean="0"/>
              <a:t>Alternative site is used (e.g., hand)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may occur with elderly or obese patients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12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Method of Venipuncture </a:t>
            </a:r>
            <a:br>
              <a:rPr lang="en-US" dirty="0" smtClean="0"/>
            </a:br>
            <a:r>
              <a:rPr lang="en-US" sz="1600" dirty="0" smtClean="0"/>
              <a:t>(Slide 4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Alternative sites</a:t>
            </a:r>
          </a:p>
          <a:p>
            <a:pPr lvl="1"/>
            <a:r>
              <a:rPr lang="en-US" smtClean="0"/>
              <a:t>Veins are smaller</a:t>
            </a:r>
          </a:p>
          <a:p>
            <a:pPr lvl="1"/>
            <a:r>
              <a:rPr lang="en-US" smtClean="0"/>
              <a:t>Have a thin wall</a:t>
            </a:r>
          </a:p>
          <a:p>
            <a:pPr lvl="1"/>
            <a:r>
              <a:rPr lang="en-US" smtClean="0"/>
              <a:t>More likely to collapse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6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Method of Venipuncture </a:t>
            </a:r>
            <a:br>
              <a:rPr lang="en-US" dirty="0" smtClean="0"/>
            </a:br>
            <a:r>
              <a:rPr lang="en-US" sz="1600" dirty="0" smtClean="0"/>
              <a:t>(Slide 5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Gauge of needle: 21 to 23</a:t>
            </a:r>
          </a:p>
          <a:p>
            <a:pPr lvl="0"/>
            <a:r>
              <a:rPr lang="en-US" smtClean="0"/>
              <a:t>Length of needle: ½ to ¾ inch</a:t>
            </a:r>
          </a:p>
          <a:p>
            <a:pPr lvl="1"/>
            <a:r>
              <a:rPr lang="en-US" smtClean="0"/>
              <a:t>Short and sharp needle makes it easier to stick difficult veins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25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Method of Venipuncture </a:t>
            </a:r>
            <a:br>
              <a:rPr lang="en-US" dirty="0" smtClean="0"/>
            </a:br>
            <a:r>
              <a:rPr lang="en-US" sz="1600" dirty="0" smtClean="0"/>
              <a:t>(Slide 6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For an extremely small vein:</a:t>
            </a:r>
          </a:p>
          <a:p>
            <a:pPr lvl="1"/>
            <a:r>
              <a:rPr lang="en-US" dirty="0" smtClean="0"/>
              <a:t>Use a 23-gauge needle to prevent rupture of vein</a:t>
            </a:r>
          </a:p>
          <a:p>
            <a:pPr lvl="1"/>
            <a:r>
              <a:rPr lang="en-US" dirty="0" smtClean="0"/>
              <a:t>Use smaller volume tube (2 mL)</a:t>
            </a:r>
          </a:p>
          <a:p>
            <a:pPr lvl="2"/>
            <a:r>
              <a:rPr lang="en-US" dirty="0" smtClean="0"/>
              <a:t>Large tube: Too much vacuum pressure on vein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vein may collapse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77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Method of Venipuncture </a:t>
            </a:r>
            <a:br>
              <a:rPr lang="en-US" dirty="0" smtClean="0"/>
            </a:br>
            <a:r>
              <a:rPr lang="en-US" sz="1600" dirty="0" smtClean="0"/>
              <a:t>(Slide 7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Wings may be color coded by gauge</a:t>
            </a:r>
          </a:p>
          <a:p>
            <a:pPr lvl="1"/>
            <a:r>
              <a:rPr lang="en-US" smtClean="0"/>
              <a:t>For easier identification</a:t>
            </a:r>
          </a:p>
          <a:p>
            <a:pPr lvl="2"/>
            <a:r>
              <a:rPr lang="en-US" smtClean="0"/>
              <a:t>Green: 21 gauge</a:t>
            </a:r>
          </a:p>
          <a:p>
            <a:pPr lvl="2"/>
            <a:r>
              <a:rPr lang="en-US" smtClean="0"/>
              <a:t>Light blue: 23 gauge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64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Method of Venipuncture </a:t>
            </a:r>
            <a:br>
              <a:rPr lang="en-US" dirty="0" smtClean="0"/>
            </a:br>
            <a:r>
              <a:rPr lang="en-US" sz="1600" dirty="0" smtClean="0"/>
              <a:t>(Slide 8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Needle attached to tubing</a:t>
            </a:r>
          </a:p>
          <a:p>
            <a:pPr lvl="1"/>
            <a:r>
              <a:rPr lang="en-US" dirty="0" smtClean="0"/>
              <a:t>Tubing lengths</a:t>
            </a:r>
          </a:p>
          <a:p>
            <a:pPr lvl="2"/>
            <a:r>
              <a:rPr lang="en-US" dirty="0" smtClean="0"/>
              <a:t>7 inch</a:t>
            </a:r>
          </a:p>
          <a:p>
            <a:pPr lvl="2"/>
            <a:r>
              <a:rPr lang="en-US" dirty="0" smtClean="0"/>
              <a:t>12 inch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9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Method of Venipuncture </a:t>
            </a:r>
            <a:br>
              <a:rPr lang="en-US" dirty="0" smtClean="0"/>
            </a:br>
            <a:r>
              <a:rPr lang="en-US" sz="1600" dirty="0" smtClean="0"/>
              <a:t>(Slide 9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Adapters for winged infusion sets</a:t>
            </a:r>
          </a:p>
          <a:p>
            <a:pPr lvl="1"/>
            <a:r>
              <a:rPr lang="en-US" smtClean="0"/>
              <a:t>Luer adapter: Attached to posterior needle</a:t>
            </a:r>
          </a:p>
          <a:p>
            <a:pPr lvl="2"/>
            <a:r>
              <a:rPr lang="en-US" smtClean="0"/>
              <a:t>Plastic holder screwed onto Luer adapter</a:t>
            </a:r>
          </a:p>
          <a:p>
            <a:pPr lvl="1"/>
            <a:r>
              <a:rPr lang="en-US" smtClean="0"/>
              <a:t>Hub adapter: Used to attach a syringe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43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Method of Venipuncture </a:t>
            </a:r>
            <a:br>
              <a:rPr lang="en-US" dirty="0" smtClean="0"/>
            </a:br>
            <a:r>
              <a:rPr lang="en-US" sz="1600" dirty="0" smtClean="0"/>
              <a:t>(Slide 10 of 10)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Safety needles available</a:t>
            </a:r>
          </a:p>
          <a:p>
            <a:pPr lvl="1"/>
            <a:r>
              <a:rPr lang="en-US" smtClean="0"/>
              <a:t>Shield that covers contaminated needle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96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the Butterfly Method </a:t>
            </a:r>
            <a:r>
              <a:rPr lang="en-US" sz="1600" dirty="0" smtClean="0"/>
              <a:t>(Slide 1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Patient position</a:t>
            </a:r>
          </a:p>
          <a:p>
            <a:pPr lvl="1"/>
            <a:r>
              <a:rPr lang="en-US" smtClean="0"/>
              <a:t>Antecubital, wrist, and forearm veins</a:t>
            </a:r>
          </a:p>
          <a:p>
            <a:pPr lvl="2"/>
            <a:r>
              <a:rPr lang="en-US" smtClean="0"/>
              <a:t>Arm in straight line from shoulder to wrist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72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Preparation for Venipuncture </a:t>
            </a:r>
            <a:br>
              <a:rPr lang="en-US" dirty="0" smtClean="0"/>
            </a:br>
            <a:r>
              <a:rPr lang="en-US" sz="1600" dirty="0" smtClean="0"/>
              <a:t>(Slide 3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Patient preparation is listed in reference sources </a:t>
            </a:r>
          </a:p>
          <a:p>
            <a:pPr lvl="1"/>
            <a:r>
              <a:rPr lang="en-US" dirty="0" smtClean="0"/>
              <a:t>Outside laboratory</a:t>
            </a:r>
          </a:p>
          <a:p>
            <a:pPr lvl="2"/>
            <a:r>
              <a:rPr lang="en-US" dirty="0" smtClean="0"/>
              <a:t>Laboratory directory</a:t>
            </a:r>
          </a:p>
          <a:p>
            <a:pPr lvl="2"/>
            <a:r>
              <a:rPr lang="en-US" dirty="0" smtClean="0"/>
              <a:t>Technical support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70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the Butterfly Method </a:t>
            </a:r>
            <a:r>
              <a:rPr lang="en-US" sz="1600" dirty="0" smtClean="0"/>
              <a:t>(Slide 2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Patient position</a:t>
            </a:r>
          </a:p>
          <a:p>
            <a:pPr lvl="1"/>
            <a:r>
              <a:rPr lang="en-US" dirty="0" smtClean="0"/>
              <a:t>Hand veins</a:t>
            </a:r>
          </a:p>
          <a:p>
            <a:pPr lvl="2"/>
            <a:r>
              <a:rPr lang="en-US" dirty="0" smtClean="0"/>
              <a:t>Hand on armrest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have patient make a loose fist or grasp a rolled towel; causes hand veins to stand out</a:t>
            </a:r>
          </a:p>
          <a:p>
            <a:pPr lvl="2"/>
            <a:r>
              <a:rPr lang="en-US" dirty="0" smtClean="0"/>
              <a:t>Locate vein between knuckles and wrist bones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50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the Butterfly Method </a:t>
            </a:r>
            <a:r>
              <a:rPr lang="en-US" sz="1600" dirty="0" smtClean="0"/>
              <a:t>(Slide 3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Position of tourniquet</a:t>
            </a:r>
          </a:p>
          <a:p>
            <a:pPr lvl="1"/>
            <a:r>
              <a:rPr lang="en-US" smtClean="0"/>
              <a:t>Forearm or wrist: 3 inches above site</a:t>
            </a:r>
          </a:p>
          <a:p>
            <a:pPr lvl="1"/>
            <a:r>
              <a:rPr lang="en-US" smtClean="0"/>
              <a:t>Hand: Just above wrist bone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5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the Butterfly Method </a:t>
            </a:r>
            <a:r>
              <a:rPr lang="en-US" sz="1600" dirty="0" smtClean="0"/>
              <a:t>(Slide 4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Compress plastic wings together</a:t>
            </a:r>
          </a:p>
          <a:p>
            <a:pPr lvl="1"/>
            <a:r>
              <a:rPr lang="en-US" smtClean="0"/>
              <a:t>Insert with bevel up at 15-degree angle to skin</a:t>
            </a:r>
          </a:p>
          <a:p>
            <a:pPr lvl="1"/>
            <a:r>
              <a:rPr lang="en-US" smtClean="0"/>
              <a:t>After entering vein; decrease angle to 5 degrees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62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the Butterfly Method </a:t>
            </a:r>
            <a:r>
              <a:rPr lang="en-US" sz="1600" dirty="0" smtClean="0"/>
              <a:t>(Slide 5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Slowly thread needle inside vein an additional ¼ inch</a:t>
            </a:r>
          </a:p>
          <a:p>
            <a:pPr lvl="1"/>
            <a:r>
              <a:rPr lang="en-US" smtClean="0"/>
              <a:t>Anchors (seats) needle in center of vein</a:t>
            </a:r>
          </a:p>
          <a:p>
            <a:pPr lvl="2"/>
            <a:r>
              <a:rPr lang="en-US" smtClean="0"/>
              <a:t>Can use both hands to change tubes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6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the Butterfly Method </a:t>
            </a:r>
            <a:r>
              <a:rPr lang="en-US" sz="1600" dirty="0" smtClean="0"/>
              <a:t>(Slide 6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To prevent venous reflux </a:t>
            </a:r>
          </a:p>
          <a:p>
            <a:pPr lvl="1"/>
            <a:r>
              <a:rPr lang="en-US" dirty="0" smtClean="0"/>
              <a:t>Keep tube and holder in a downward position</a:t>
            </a:r>
          </a:p>
          <a:p>
            <a:pPr lvl="2"/>
            <a:r>
              <a:rPr lang="en-US" dirty="0" smtClean="0"/>
              <a:t>Ensures that tube fills from bottom up</a:t>
            </a:r>
          </a:p>
          <a:p>
            <a:pPr lvl="0"/>
            <a:r>
              <a:rPr lang="en-US" dirty="0" smtClean="0"/>
              <a:t>Follow proper order of draw (same as for vacuum tube method)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91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to Obtain Blood</a:t>
            </a:r>
            <a:br>
              <a:rPr lang="en-US" dirty="0" smtClean="0"/>
            </a:br>
            <a:r>
              <a:rPr lang="en-US" sz="1600" dirty="0" smtClean="0"/>
              <a:t>(Slide 1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May occur with:</a:t>
            </a:r>
          </a:p>
          <a:p>
            <a:pPr lvl="1"/>
            <a:r>
              <a:rPr lang="en-US" smtClean="0"/>
              <a:t>Obese patients </a:t>
            </a:r>
          </a:p>
          <a:p>
            <a:pPr lvl="2"/>
            <a:r>
              <a:rPr lang="en-US" smtClean="0"/>
              <a:t>May have small superficial veins </a:t>
            </a:r>
          </a:p>
          <a:p>
            <a:pPr lvl="2"/>
            <a:r>
              <a:rPr lang="en-US" smtClean="0"/>
              <a:t>Suitable vein buried deep in adipose tissue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85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to Obtain Blood</a:t>
            </a:r>
            <a:br>
              <a:rPr lang="en-US" dirty="0" smtClean="0"/>
            </a:br>
            <a:r>
              <a:rPr lang="en-US" sz="1600" dirty="0" smtClean="0"/>
              <a:t>(Slide 2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May occur with:</a:t>
            </a:r>
          </a:p>
          <a:p>
            <a:pPr lvl="1"/>
            <a:r>
              <a:rPr lang="en-US" dirty="0" smtClean="0"/>
              <a:t>Elderly patients with arteriosclerosis</a:t>
            </a:r>
          </a:p>
          <a:p>
            <a:pPr lvl="2"/>
            <a:r>
              <a:rPr lang="en-US" dirty="0" smtClean="0"/>
              <a:t>May have thick and hard veins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difficult to puncture</a:t>
            </a:r>
          </a:p>
          <a:p>
            <a:pPr lvl="1"/>
            <a:r>
              <a:rPr lang="en-US" dirty="0" smtClean="0"/>
              <a:t>Small or thin-walled veins may collapse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to Obtain Blood</a:t>
            </a:r>
            <a:br>
              <a:rPr lang="en-US" dirty="0" smtClean="0"/>
            </a:br>
            <a:r>
              <a:rPr lang="en-US" sz="1600" dirty="0" smtClean="0"/>
              <a:t>(Slide 3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After two unsuccessful attempts: </a:t>
            </a:r>
          </a:p>
          <a:p>
            <a:pPr lvl="1"/>
            <a:r>
              <a:rPr lang="en-US" smtClean="0"/>
              <a:t>Ask for assistance in obtaining blood specimen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20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to Obtain Blood</a:t>
            </a:r>
            <a:br>
              <a:rPr lang="en-US" dirty="0" smtClean="0"/>
            </a:br>
            <a:r>
              <a:rPr lang="en-US" sz="1600" dirty="0" smtClean="0"/>
              <a:t>(Slide 4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Failure to obtain blood once needle has been inserted</a:t>
            </a:r>
          </a:p>
          <a:p>
            <a:pPr lvl="1"/>
            <a:r>
              <a:rPr lang="en-US" dirty="0" smtClean="0"/>
              <a:t>Not inserting needle far enough</a:t>
            </a:r>
          </a:p>
          <a:p>
            <a:pPr lvl="2"/>
            <a:r>
              <a:rPr lang="en-US" dirty="0" smtClean="0"/>
              <a:t>Prevents needle from entering the vein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93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to Obtain Blood</a:t>
            </a:r>
            <a:br>
              <a:rPr lang="en-US" dirty="0" smtClean="0"/>
            </a:br>
            <a:r>
              <a:rPr lang="en-US" sz="1600" dirty="0" smtClean="0"/>
              <a:t>(Slide 5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Failure to obtain blood once needle has been inserted</a:t>
            </a:r>
          </a:p>
          <a:p>
            <a:pPr lvl="1"/>
            <a:r>
              <a:rPr lang="en-US" dirty="0" smtClean="0"/>
              <a:t>Inserting needle too far causes needle to go through the vein</a:t>
            </a:r>
          </a:p>
          <a:p>
            <a:pPr lvl="1"/>
            <a:r>
              <a:rPr lang="en-US" dirty="0" smtClean="0"/>
              <a:t>Bevel opening becoming lodged against wall of vein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94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Preparation for Venipuncture </a:t>
            </a:r>
            <a:br>
              <a:rPr lang="en-US" dirty="0" smtClean="0"/>
            </a:br>
            <a:r>
              <a:rPr lang="en-US" sz="1600" dirty="0" smtClean="0"/>
              <a:t>(Slide 4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Patient preparation is listed in reference sources </a:t>
            </a:r>
          </a:p>
          <a:p>
            <a:pPr lvl="1"/>
            <a:r>
              <a:rPr lang="en-US" smtClean="0"/>
              <a:t>POL</a:t>
            </a:r>
          </a:p>
          <a:p>
            <a:pPr lvl="2"/>
            <a:r>
              <a:rPr lang="en-US" smtClean="0"/>
              <a:t>Instructions included with blood analyzers and testing kits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28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to Obtain Blood</a:t>
            </a:r>
            <a:br>
              <a:rPr lang="en-US" dirty="0" smtClean="0"/>
            </a:br>
            <a:r>
              <a:rPr lang="en-US" sz="1600" dirty="0" smtClean="0"/>
              <a:t>(Slide 6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Remove needle if blood is not obtained</a:t>
            </a:r>
          </a:p>
          <a:p>
            <a:pPr lvl="1"/>
            <a:r>
              <a:rPr lang="en-US" dirty="0" smtClean="0"/>
              <a:t>Do not probe vein</a:t>
            </a:r>
          </a:p>
          <a:p>
            <a:pPr lvl="2"/>
            <a:r>
              <a:rPr lang="en-US" dirty="0" smtClean="0"/>
              <a:t>Uncomfortable for patient</a:t>
            </a:r>
          </a:p>
          <a:p>
            <a:pPr lvl="2"/>
            <a:r>
              <a:rPr lang="en-US" dirty="0" smtClean="0"/>
              <a:t>May affect integrity of blood specimen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leads to inaccurate test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0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to Obtain Blood</a:t>
            </a:r>
            <a:br>
              <a:rPr lang="en-US" dirty="0" smtClean="0"/>
            </a:br>
            <a:r>
              <a:rPr lang="en-US" sz="1600" dirty="0" smtClean="0"/>
              <a:t>(Slide 7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Occasionally, evacuated tube may lose its vacuum</a:t>
            </a:r>
          </a:p>
          <a:p>
            <a:pPr lvl="1"/>
            <a:r>
              <a:rPr lang="en-US" dirty="0" smtClean="0"/>
              <a:t>Causes</a:t>
            </a:r>
          </a:p>
          <a:p>
            <a:pPr lvl="2"/>
            <a:r>
              <a:rPr lang="en-US" dirty="0" smtClean="0"/>
              <a:t>Manufacturing defect</a:t>
            </a:r>
          </a:p>
          <a:p>
            <a:pPr lvl="2"/>
            <a:r>
              <a:rPr lang="en-US" dirty="0" smtClean="0"/>
              <a:t>Improper handling of tube</a:t>
            </a:r>
          </a:p>
          <a:p>
            <a:pPr lvl="1"/>
            <a:r>
              <a:rPr lang="en-US" dirty="0" smtClean="0"/>
              <a:t>Remove tube and insert another one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9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Inappropriate Puncture Sites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Patient complains of pain or soreness at a potential site</a:t>
            </a:r>
          </a:p>
          <a:p>
            <a:pPr lvl="1"/>
            <a:r>
              <a:rPr lang="en-US" smtClean="0"/>
              <a:t>Avoid site</a:t>
            </a:r>
          </a:p>
          <a:p>
            <a:pPr lvl="0"/>
            <a:r>
              <a:rPr lang="en-US" smtClean="0"/>
              <a:t>Do not use areas that are:</a:t>
            </a:r>
          </a:p>
          <a:p>
            <a:pPr lvl="1"/>
            <a:r>
              <a:rPr lang="en-US" smtClean="0"/>
              <a:t>Scarred</a:t>
            </a:r>
          </a:p>
          <a:p>
            <a:pPr lvl="1"/>
            <a:r>
              <a:rPr lang="en-US" smtClean="0"/>
              <a:t>Bruised</a:t>
            </a:r>
          </a:p>
          <a:p>
            <a:pPr lvl="1"/>
            <a:r>
              <a:rPr lang="en-US" smtClean="0"/>
              <a:t>Burned</a:t>
            </a:r>
          </a:p>
          <a:p>
            <a:pPr lvl="1"/>
            <a:r>
              <a:rPr lang="en-US" smtClean="0"/>
              <a:t>Adjacent to areas of infection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16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Inappropriate Puncture Sites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Avoid an arm with edema</a:t>
            </a:r>
          </a:p>
          <a:p>
            <a:pPr lvl="1"/>
            <a:r>
              <a:rPr lang="en-US" smtClean="0"/>
              <a:t>Makes it difficult to locate a vein</a:t>
            </a:r>
          </a:p>
          <a:p>
            <a:pPr lvl="1"/>
            <a:r>
              <a:rPr lang="en-US" smtClean="0"/>
              <a:t>Takes longer for puncture to heal</a:t>
            </a:r>
          </a:p>
          <a:p>
            <a:pPr lvl="0"/>
            <a:r>
              <a:rPr lang="en-US" smtClean="0"/>
              <a:t>Avoid arm to which a cast is applied</a:t>
            </a:r>
          </a:p>
          <a:p>
            <a:pPr lvl="0"/>
            <a:r>
              <a:rPr lang="en-US" smtClean="0"/>
              <a:t>Avoid arm on the same side of a radical mastectomy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51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Scarred and Sclerosed Veins</a:t>
            </a:r>
            <a:br>
              <a:rPr lang="en-US" dirty="0" smtClean="0"/>
            </a:br>
            <a:r>
              <a:rPr lang="en-US" sz="1600" dirty="0" smtClean="0"/>
              <a:t>(Slide 1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Caused by:</a:t>
            </a:r>
          </a:p>
          <a:p>
            <a:pPr lvl="1"/>
            <a:r>
              <a:rPr lang="en-US" dirty="0" smtClean="0"/>
              <a:t>Many venipunctures over period of years </a:t>
            </a:r>
          </a:p>
          <a:p>
            <a:pPr lvl="2"/>
            <a:r>
              <a:rPr lang="en-US" dirty="0" smtClean="0"/>
              <a:t>Scar tissue develops in wall of vein</a:t>
            </a:r>
          </a:p>
          <a:p>
            <a:pPr lvl="1"/>
            <a:r>
              <a:rPr lang="en-US" dirty="0" smtClean="0"/>
              <a:t>Elderly patients with arteriosclerosis </a:t>
            </a:r>
          </a:p>
          <a:p>
            <a:pPr lvl="2"/>
            <a:r>
              <a:rPr lang="en-US" dirty="0" smtClean="0"/>
              <a:t>Veins become thickened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28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Scarred and Sclerosed Veins</a:t>
            </a:r>
            <a:br>
              <a:rPr lang="en-US" dirty="0" smtClean="0"/>
            </a:br>
            <a:r>
              <a:rPr lang="en-US" sz="1600" dirty="0" smtClean="0"/>
              <a:t>(Slide 2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Veins feel stiff and hard </a:t>
            </a:r>
          </a:p>
          <a:p>
            <a:pPr lvl="0"/>
            <a:r>
              <a:rPr lang="en-US" smtClean="0"/>
              <a:t>Difficult to stick</a:t>
            </a:r>
          </a:p>
          <a:p>
            <a:pPr lvl="0"/>
            <a:r>
              <a:rPr lang="en-US" smtClean="0"/>
              <a:t>Blood return may be poor</a:t>
            </a:r>
          </a:p>
          <a:p>
            <a:pPr lvl="1"/>
            <a:r>
              <a:rPr lang="en-US" smtClean="0"/>
              <a:t>Caused by narrowed lumen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07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Scarred and Sclerosed Veins</a:t>
            </a:r>
            <a:br>
              <a:rPr lang="en-US" dirty="0" smtClean="0"/>
            </a:br>
            <a:r>
              <a:rPr lang="en-US" sz="1600" dirty="0" smtClean="0"/>
              <a:t>(Slide 3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Recommended: Use another vein</a:t>
            </a:r>
          </a:p>
          <a:p>
            <a:pPr lvl="1"/>
            <a:r>
              <a:rPr lang="en-US" smtClean="0"/>
              <a:t>If not possible, insert needle with careful pressure to avoid going through vein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58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Rolling Veins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Side veins have a tendency to roll</a:t>
            </a:r>
          </a:p>
          <a:p>
            <a:pPr lvl="1"/>
            <a:r>
              <a:rPr lang="en-US" smtClean="0"/>
              <a:t>Cephalic</a:t>
            </a:r>
          </a:p>
          <a:p>
            <a:pPr lvl="1"/>
            <a:r>
              <a:rPr lang="en-US" smtClean="0"/>
              <a:t>Basilic</a:t>
            </a:r>
          </a:p>
          <a:p>
            <a:pPr lvl="0"/>
            <a:r>
              <a:rPr lang="en-US" smtClean="0"/>
              <a:t>To prevent rolling, apply firm pressure with thumb</a:t>
            </a:r>
          </a:p>
          <a:p>
            <a:pPr lvl="1"/>
            <a:r>
              <a:rPr lang="en-US" smtClean="0"/>
              <a:t>Apply the pressure to the side of the vein and below the vein</a:t>
            </a:r>
          </a:p>
          <a:p>
            <a:pPr lvl="2"/>
            <a:r>
              <a:rPr lang="en-US" smtClean="0"/>
              <a:t>Stabilizes the vein; keeps thumb out of the way when making the puncture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22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Collapsing Veins</a:t>
            </a:r>
            <a:br>
              <a:rPr lang="en-US" dirty="0" smtClean="0"/>
            </a:br>
            <a:r>
              <a:rPr lang="en-US" sz="1600" dirty="0" smtClean="0"/>
              <a:t>(Slide 1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Most likely to collapse </a:t>
            </a:r>
          </a:p>
          <a:p>
            <a:pPr lvl="1"/>
            <a:r>
              <a:rPr lang="en-US" dirty="0" smtClean="0"/>
              <a:t>Small veins </a:t>
            </a:r>
          </a:p>
          <a:p>
            <a:pPr lvl="1"/>
            <a:r>
              <a:rPr lang="en-US" dirty="0" smtClean="0"/>
              <a:t>Veins with thin walls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47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Collapsing Veins</a:t>
            </a:r>
            <a:br>
              <a:rPr lang="en-US" dirty="0" smtClean="0"/>
            </a:br>
            <a:r>
              <a:rPr lang="en-US" sz="1600" dirty="0" smtClean="0"/>
              <a:t>(Slide 2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Most likely to occur with vacuum tube method</a:t>
            </a:r>
          </a:p>
          <a:p>
            <a:pPr lvl="1"/>
            <a:r>
              <a:rPr lang="en-US" smtClean="0"/>
              <a:t>Sucking action of vacuum causes vein to collapse</a:t>
            </a:r>
          </a:p>
          <a:p>
            <a:pPr lvl="2"/>
            <a:r>
              <a:rPr lang="en-US" smtClean="0"/>
              <a:t>Blocks flow of blood into tube</a:t>
            </a:r>
          </a:p>
          <a:p>
            <a:pPr lvl="2"/>
            <a:r>
              <a:rPr lang="en-US" smtClean="0"/>
              <a:t>Result: Small amount of blood enters the tube and then stops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41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Preparation for Venipuncture </a:t>
            </a:r>
            <a:br>
              <a:rPr lang="en-US" dirty="0" smtClean="0"/>
            </a:br>
            <a:r>
              <a:rPr lang="en-US" sz="1600" dirty="0" smtClean="0"/>
              <a:t>(Slide 5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Ask patient if he or she has prepared properly before performing VP</a:t>
            </a:r>
          </a:p>
          <a:p>
            <a:pPr lvl="1"/>
            <a:r>
              <a:rPr lang="en-US" smtClean="0"/>
              <a:t>If patient has not prepared, do not collect specimen</a:t>
            </a:r>
          </a:p>
          <a:p>
            <a:pPr lvl="2"/>
            <a:r>
              <a:rPr lang="en-US" smtClean="0"/>
              <a:t>Unless directed by physician</a:t>
            </a:r>
          </a:p>
          <a:p>
            <a:pPr lvl="2"/>
            <a:r>
              <a:rPr lang="en-US" smtClean="0"/>
              <a:t>If VP is rescheduled, review preparation requirements with patient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13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Collapsing Veins</a:t>
            </a:r>
            <a:br>
              <a:rPr lang="en-US" dirty="0" smtClean="0"/>
            </a:br>
            <a:r>
              <a:rPr lang="en-US" sz="1600" dirty="0" smtClean="0"/>
              <a:t>(Slide 3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Use butterfly or syringe method on patients with small veins</a:t>
            </a:r>
          </a:p>
          <a:p>
            <a:pPr lvl="1"/>
            <a:r>
              <a:rPr lang="en-US" smtClean="0"/>
              <a:t>Better control</a:t>
            </a:r>
          </a:p>
          <a:p>
            <a:pPr lvl="1"/>
            <a:r>
              <a:rPr lang="en-US" smtClean="0"/>
              <a:t>Less pressure on vein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23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Premature Needle Withdrawal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Needle comes out of vein prematurely</a:t>
            </a:r>
          </a:p>
          <a:p>
            <a:pPr lvl="0"/>
            <a:r>
              <a:rPr lang="en-US" dirty="0" smtClean="0"/>
              <a:t>Caused by:</a:t>
            </a:r>
          </a:p>
          <a:p>
            <a:pPr lvl="1"/>
            <a:r>
              <a:rPr lang="en-US" dirty="0" smtClean="0"/>
              <a:t>Patient movement</a:t>
            </a:r>
          </a:p>
          <a:p>
            <a:pPr lvl="1"/>
            <a:r>
              <a:rPr lang="en-US" dirty="0" smtClean="0"/>
              <a:t>Improper VP technique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3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Premature Needle Withdrawal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Blood is forced out of puncture site from pressure of the tourniquet</a:t>
            </a:r>
          </a:p>
          <a:p>
            <a:pPr lvl="0"/>
            <a:r>
              <a:rPr lang="en-US" smtClean="0"/>
              <a:t>Immediate action is required to prevent a hematoma</a:t>
            </a:r>
          </a:p>
          <a:p>
            <a:pPr lvl="1"/>
            <a:r>
              <a:rPr lang="en-US" smtClean="0"/>
              <a:t>Remove tourniquet immediately</a:t>
            </a:r>
          </a:p>
          <a:p>
            <a:pPr lvl="1"/>
            <a:r>
              <a:rPr lang="en-US" smtClean="0"/>
              <a:t>Place a gauze pad on site</a:t>
            </a:r>
          </a:p>
          <a:p>
            <a:pPr lvl="1"/>
            <a:r>
              <a:rPr lang="en-US" smtClean="0"/>
              <a:t>Apply pressure with gauze until bleeding stops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84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Hematoma</a:t>
            </a:r>
            <a:br>
              <a:rPr lang="en-US" dirty="0" smtClean="0"/>
            </a:br>
            <a:r>
              <a:rPr lang="en-US" sz="1600" dirty="0" smtClean="0"/>
              <a:t>(Slide 1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Blood leaks from puncture site of the vein into surrounding tissue</a:t>
            </a:r>
          </a:p>
          <a:p>
            <a:pPr lvl="1"/>
            <a:r>
              <a:rPr lang="en-US" smtClean="0"/>
              <a:t>Results in a bruise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9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Hematoma</a:t>
            </a:r>
            <a:br>
              <a:rPr lang="en-US" dirty="0" smtClean="0"/>
            </a:br>
            <a:r>
              <a:rPr lang="en-US" sz="1600" dirty="0" smtClean="0"/>
              <a:t>(Slide 2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Causes</a:t>
            </a:r>
          </a:p>
          <a:p>
            <a:pPr lvl="1"/>
            <a:r>
              <a:rPr lang="en-US" dirty="0" smtClean="0"/>
              <a:t>Needle inserted too far and goes through vein</a:t>
            </a:r>
          </a:p>
          <a:p>
            <a:pPr lvl="1"/>
            <a:r>
              <a:rPr lang="en-US" dirty="0" smtClean="0"/>
              <a:t>Bevel opening is partially in vein and partially out of vein</a:t>
            </a:r>
          </a:p>
          <a:p>
            <a:pPr lvl="1"/>
            <a:r>
              <a:rPr lang="en-US" dirty="0" smtClean="0"/>
              <a:t>Applying insufficient pressure after needle removal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21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Hematoma</a:t>
            </a:r>
            <a:br>
              <a:rPr lang="en-US" dirty="0" smtClean="0"/>
            </a:br>
            <a:r>
              <a:rPr lang="en-US" sz="1600" dirty="0" smtClean="0"/>
              <a:t>(Slide 3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First sign: Sudden swelling in area around the puncture site</a:t>
            </a:r>
          </a:p>
          <a:p>
            <a:pPr lvl="1"/>
            <a:r>
              <a:rPr lang="en-US" smtClean="0"/>
              <a:t>Remove tourniquet and needle immediately (if needle is still in vein)</a:t>
            </a:r>
          </a:p>
          <a:p>
            <a:pPr lvl="1"/>
            <a:r>
              <a:rPr lang="en-US" smtClean="0"/>
              <a:t>Apply pressure until bleeding stops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09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Hemolysis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Hemolysis: Breakdown of blood cells</a:t>
            </a:r>
          </a:p>
          <a:p>
            <a:pPr lvl="0"/>
            <a:r>
              <a:rPr lang="en-US" smtClean="0"/>
              <a:t>Blood cells are fragile</a:t>
            </a:r>
          </a:p>
          <a:p>
            <a:pPr lvl="1"/>
            <a:r>
              <a:rPr lang="en-US" smtClean="0"/>
              <a:t>Rough handling may cause hemolysis</a:t>
            </a:r>
          </a:p>
          <a:p>
            <a:pPr lvl="1"/>
            <a:r>
              <a:rPr lang="en-US" smtClean="0"/>
              <a:t>Produces inaccurate test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34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Hemolysis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To prevent hemolysis:</a:t>
            </a:r>
          </a:p>
          <a:p>
            <a:pPr lvl="1"/>
            <a:r>
              <a:rPr lang="en-US" smtClean="0"/>
              <a:t>Store tubes at room temperature</a:t>
            </a:r>
          </a:p>
          <a:p>
            <a:pPr lvl="2"/>
            <a:r>
              <a:rPr lang="en-US" smtClean="0"/>
              <a:t>Chilled tubes can result in hemolysis</a:t>
            </a:r>
          </a:p>
          <a:p>
            <a:pPr lvl="1"/>
            <a:r>
              <a:rPr lang="en-US" smtClean="0"/>
              <a:t>Allow alcohol to air dry completely</a:t>
            </a:r>
          </a:p>
          <a:p>
            <a:pPr lvl="2"/>
            <a:r>
              <a:rPr lang="en-US" smtClean="0"/>
              <a:t>Alcohol entering specimen can cause hemolysis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30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Hemolysis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To prevent hemolysis:</a:t>
            </a:r>
          </a:p>
          <a:p>
            <a:pPr lvl="1"/>
            <a:r>
              <a:rPr lang="en-US" smtClean="0"/>
              <a:t>Do not use a small-gauge needle to collect the specimen</a:t>
            </a:r>
          </a:p>
          <a:p>
            <a:pPr lvl="2"/>
            <a:r>
              <a:rPr lang="en-US" smtClean="0"/>
              <a:t>Causes RBCs to rupture as they pass through the needle lumen</a:t>
            </a:r>
          </a:p>
          <a:p>
            <a:pPr lvl="1"/>
            <a:r>
              <a:rPr lang="en-US" smtClean="0"/>
              <a:t>Practice good technique in collecting the specimen</a:t>
            </a:r>
          </a:p>
          <a:p>
            <a:pPr lvl="1"/>
            <a:r>
              <a:rPr lang="en-US" smtClean="0"/>
              <a:t>Always handle the blood specimen tube carefully</a:t>
            </a:r>
          </a:p>
          <a:p>
            <a:pPr lvl="2"/>
            <a:r>
              <a:rPr lang="en-US" smtClean="0"/>
              <a:t>Do not shake or handle roughly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1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Fainting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VP may cause dizziness or fainting</a:t>
            </a:r>
          </a:p>
          <a:p>
            <a:pPr lvl="1"/>
            <a:r>
              <a:rPr lang="en-US" smtClean="0"/>
              <a:t>May occur during or after VP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0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Collection and </a:t>
            </a:r>
            <a:br>
              <a:rPr lang="en-US" dirty="0" smtClean="0"/>
            </a:br>
            <a:r>
              <a:rPr lang="en-US" dirty="0" smtClean="0"/>
              <a:t>Handling Requirements 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Includes:</a:t>
            </a:r>
          </a:p>
          <a:p>
            <a:pPr lvl="1"/>
            <a:r>
              <a:rPr lang="en-US" smtClean="0"/>
              <a:t>Collection supplies</a:t>
            </a:r>
          </a:p>
          <a:p>
            <a:pPr lvl="1"/>
            <a:r>
              <a:rPr lang="en-US" smtClean="0"/>
              <a:t>Type of specimen (e.g., serum, whole blood)</a:t>
            </a:r>
          </a:p>
          <a:p>
            <a:pPr lvl="1"/>
            <a:r>
              <a:rPr lang="en-US" smtClean="0"/>
              <a:t>Amount necessary for laboratory analysis</a:t>
            </a:r>
          </a:p>
          <a:p>
            <a:pPr lvl="1"/>
            <a:r>
              <a:rPr lang="en-US" smtClean="0"/>
              <a:t>Techniques for collecting specimen</a:t>
            </a:r>
          </a:p>
          <a:p>
            <a:pPr lvl="1"/>
            <a:r>
              <a:rPr lang="en-US" smtClean="0"/>
              <a:t>Proper handling and storage of specimen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83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Fainting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What to do</a:t>
            </a:r>
          </a:p>
          <a:p>
            <a:pPr lvl="1"/>
            <a:r>
              <a:rPr lang="en-US" smtClean="0"/>
              <a:t>Protect patient from injury</a:t>
            </a:r>
          </a:p>
          <a:p>
            <a:pPr lvl="2"/>
            <a:r>
              <a:rPr lang="en-US" smtClean="0"/>
              <a:t>Example: Prevent patient from falling</a:t>
            </a:r>
          </a:p>
          <a:p>
            <a:pPr lvl="1"/>
            <a:r>
              <a:rPr lang="en-US" smtClean="0"/>
              <a:t>Place patient in position that promotes blood flow to brain</a:t>
            </a:r>
          </a:p>
          <a:p>
            <a:pPr lvl="1"/>
            <a:r>
              <a:rPr lang="en-US" smtClean="0"/>
              <a:t>Notify physician for further treatment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40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31.3: Serum</a:t>
            </a:r>
            <a:br>
              <a:rPr lang="en-US" dirty="0" smtClean="0"/>
            </a:br>
            <a:r>
              <a:rPr lang="en-US" dirty="0" smtClean="0"/>
              <a:t>Specimen and Skin Puncture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7924800" cy="4454525"/>
          </a:xfrm>
        </p:spPr>
        <p:txBody>
          <a:bodyPr/>
          <a:lstStyle/>
          <a:p>
            <a:pPr marL="457200" indent="-457200">
              <a:buFont typeface="+mj-lt"/>
              <a:buAutoNum type="arabicPeriod" startAt="11"/>
            </a:pPr>
            <a:r>
              <a:rPr lang="en-US" dirty="0" smtClean="0"/>
              <a:t>Explain how the serum separator tube functions in the collection of a serum specimen.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en-US" dirty="0" smtClean="0"/>
              <a:t>Explain when a skin puncture would be preferred over a venipuncture.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en-US" dirty="0" smtClean="0"/>
              <a:t>Describe each of the following skin puncture devices: disposable semiautomatic lancet and reusable semiautomatic lancet.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en-US" dirty="0" smtClean="0"/>
              <a:t>List and describe the guidelines for performing a finger puncture.</a:t>
            </a:r>
          </a:p>
          <a:p>
            <a:pPr marL="457200" indent="-457200">
              <a:buFont typeface="+mj-lt"/>
              <a:buAutoNum type="arabicPeriod" startAt="11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88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Serum</a:t>
            </a:r>
            <a:br>
              <a:rPr lang="en-US" dirty="0" smtClean="0"/>
            </a:br>
            <a:r>
              <a:rPr lang="en-US" sz="1600" dirty="0" smtClean="0"/>
              <a:t>(Slide 1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Serum: Plasma from which the clotting factor fibrinogen has been removed</a:t>
            </a:r>
          </a:p>
          <a:p>
            <a:pPr lvl="0"/>
            <a:r>
              <a:rPr lang="en-US" dirty="0" smtClean="0"/>
              <a:t>Normally clear and yellow</a:t>
            </a:r>
          </a:p>
          <a:p>
            <a:pPr lvl="0"/>
            <a:r>
              <a:rPr lang="en-US" dirty="0" smtClean="0"/>
              <a:t>Serum contains dissolved substances</a:t>
            </a:r>
          </a:p>
          <a:p>
            <a:pPr lvl="1"/>
            <a:r>
              <a:rPr lang="en-US" dirty="0" smtClean="0"/>
              <a:t>Glucose</a:t>
            </a:r>
          </a:p>
          <a:p>
            <a:pPr lvl="1"/>
            <a:r>
              <a:rPr lang="en-US" dirty="0" smtClean="0"/>
              <a:t>Cholesterol</a:t>
            </a:r>
          </a:p>
          <a:p>
            <a:pPr lvl="1"/>
            <a:r>
              <a:rPr lang="en-US" dirty="0" smtClean="0"/>
              <a:t>Lipids</a:t>
            </a:r>
          </a:p>
          <a:p>
            <a:pPr lvl="1"/>
            <a:r>
              <a:rPr lang="en-US" dirty="0" smtClean="0"/>
              <a:t>Sodium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16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Serum</a:t>
            </a:r>
            <a:br>
              <a:rPr lang="en-US" dirty="0" smtClean="0"/>
            </a:br>
            <a:r>
              <a:rPr lang="en-US" sz="1600" dirty="0" smtClean="0"/>
              <a:t>(Slide 2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Serum contains dissolved substances</a:t>
            </a:r>
          </a:p>
          <a:p>
            <a:pPr lvl="1"/>
            <a:r>
              <a:rPr lang="en-US" dirty="0" smtClean="0"/>
              <a:t>Potassium</a:t>
            </a:r>
          </a:p>
          <a:p>
            <a:pPr lvl="1"/>
            <a:r>
              <a:rPr lang="en-US" dirty="0" smtClean="0"/>
              <a:t>Chloride</a:t>
            </a:r>
          </a:p>
          <a:p>
            <a:pPr lvl="1"/>
            <a:r>
              <a:rPr lang="en-US" dirty="0" smtClean="0"/>
              <a:t>Antibodies</a:t>
            </a:r>
          </a:p>
          <a:p>
            <a:pPr lvl="1"/>
            <a:r>
              <a:rPr lang="en-US" dirty="0" smtClean="0"/>
              <a:t>Hormones</a:t>
            </a:r>
          </a:p>
          <a:p>
            <a:pPr lvl="1"/>
            <a:r>
              <a:rPr lang="en-US" dirty="0" smtClean="0"/>
              <a:t>Enzymes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75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Serum</a:t>
            </a:r>
            <a:br>
              <a:rPr lang="en-US" dirty="0" smtClean="0"/>
            </a:br>
            <a:r>
              <a:rPr lang="en-US" sz="1600" dirty="0" smtClean="0"/>
              <a:t>(Slide 3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Many laboratory tests require a serum specimen</a:t>
            </a:r>
          </a:p>
          <a:p>
            <a:pPr lvl="1"/>
            <a:r>
              <a:rPr lang="en-US" smtClean="0"/>
              <a:t>To determine if substances are within normal range</a:t>
            </a:r>
          </a:p>
          <a:p>
            <a:pPr lvl="1"/>
            <a:r>
              <a:rPr lang="en-US" smtClean="0"/>
              <a:t>To detect any substances that are not normally present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67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Tube Selection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To collect serum</a:t>
            </a:r>
          </a:p>
          <a:p>
            <a:pPr lvl="1"/>
            <a:r>
              <a:rPr lang="en-US" smtClean="0"/>
              <a:t>Tube with no anticoagulants (red-stoppered or SST)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83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Tube Selection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Serum recovered is only part of total blood specimen</a:t>
            </a:r>
          </a:p>
          <a:p>
            <a:pPr lvl="1"/>
            <a:r>
              <a:rPr lang="en-US" dirty="0" smtClean="0"/>
              <a:t>Must use a tube that is 2½ times amount required for test</a:t>
            </a:r>
          </a:p>
          <a:p>
            <a:pPr lvl="2"/>
            <a:r>
              <a:rPr lang="en-US" dirty="0" smtClean="0"/>
              <a:t>Example: To obtain 2 mL of serum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must use a 5-mL red-stoppered or SST tube (2 × 2½ = 5)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11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Preparation of the Specimen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Allow tube to stand upright at room temperature for 30 to 45 minutes</a:t>
            </a:r>
          </a:p>
          <a:p>
            <a:pPr lvl="1"/>
            <a:r>
              <a:rPr lang="en-US" smtClean="0"/>
              <a:t>Allows clot formation; yields more serum</a:t>
            </a:r>
          </a:p>
          <a:p>
            <a:pPr lvl="0"/>
            <a:r>
              <a:rPr lang="en-US" smtClean="0"/>
              <a:t>If centrifuged immediately:</a:t>
            </a:r>
          </a:p>
          <a:p>
            <a:pPr lvl="1"/>
            <a:r>
              <a:rPr lang="en-US" smtClean="0"/>
              <a:t>Clotting factors do not have time to settle into cell layer</a:t>
            </a:r>
          </a:p>
          <a:p>
            <a:pPr lvl="1"/>
            <a:r>
              <a:rPr lang="en-US" smtClean="0"/>
              <a:t>Result in formation of a fibrin clot in the serum layer</a:t>
            </a:r>
          </a:p>
          <a:p>
            <a:pPr lvl="2"/>
            <a:r>
              <a:rPr lang="en-US" smtClean="0"/>
              <a:t>Spongy substance that occupies space</a:t>
            </a:r>
          </a:p>
          <a:p>
            <a:pPr lvl="2"/>
            <a:r>
              <a:rPr lang="en-US" smtClean="0"/>
              <a:t>Interferes with adequate serum collection</a:t>
            </a:r>
          </a:p>
          <a:p>
            <a:pPr lvl="1"/>
            <a:endParaRPr lang="en-US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10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Preparation of the Specimen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Do not let blood stand for more than one hour</a:t>
            </a:r>
          </a:p>
          <a:p>
            <a:pPr lvl="1"/>
            <a:r>
              <a:rPr lang="en-US" smtClean="0"/>
              <a:t>Leaching of substances from cell layer into serum</a:t>
            </a:r>
          </a:p>
          <a:p>
            <a:pPr lvl="2"/>
            <a:r>
              <a:rPr lang="en-US" smtClean="0"/>
              <a:t>Leads to inaccurate test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91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Removal of Serum</a:t>
            </a:r>
            <a:br>
              <a:rPr lang="en-US" dirty="0" smtClean="0"/>
            </a:br>
            <a:r>
              <a:rPr lang="en-US" sz="1600" dirty="0" smtClean="0"/>
              <a:t>(Slide 1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After allowing specimen to stand, centrifuge specimen for 10 minutes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1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Collection and</a:t>
            </a:r>
            <a:br>
              <a:rPr lang="en-US" dirty="0" smtClean="0"/>
            </a:br>
            <a:r>
              <a:rPr lang="en-US" dirty="0" smtClean="0"/>
              <a:t>Handling Requirements 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Refer to appropriate reference source</a:t>
            </a:r>
          </a:p>
          <a:p>
            <a:pPr lvl="1"/>
            <a:r>
              <a:rPr lang="en-US" smtClean="0"/>
              <a:t>Outside laboratory: Laboratory directory</a:t>
            </a:r>
          </a:p>
          <a:p>
            <a:pPr lvl="1"/>
            <a:r>
              <a:rPr lang="en-US" smtClean="0"/>
              <a:t>POL: Manufacturers’ instructions accompanying the test system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28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Removal of Serum</a:t>
            </a:r>
            <a:br>
              <a:rPr lang="en-US" dirty="0" smtClean="0"/>
            </a:br>
            <a:r>
              <a:rPr lang="en-US" sz="1600" dirty="0" smtClean="0"/>
              <a:t>(Slide 2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Red stopper tube: Remove serum with a pipette and place it in transfer tube</a:t>
            </a:r>
          </a:p>
          <a:p>
            <a:pPr lvl="1"/>
            <a:r>
              <a:rPr lang="en-US" smtClean="0"/>
              <a:t>Do not disturb cell layer of the clot</a:t>
            </a:r>
          </a:p>
          <a:p>
            <a:pPr lvl="2"/>
            <a:r>
              <a:rPr lang="en-US" smtClean="0"/>
              <a:t>Draws RBCs into serum layer</a:t>
            </a:r>
          </a:p>
          <a:p>
            <a:pPr lvl="1"/>
            <a:r>
              <a:rPr lang="en-US" smtClean="0"/>
              <a:t>If cells enter serum, recentrifuge the specimen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85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Removal of Serum</a:t>
            </a:r>
            <a:br>
              <a:rPr lang="en-US" dirty="0" smtClean="0"/>
            </a:br>
            <a:r>
              <a:rPr lang="en-US" sz="1600" dirty="0" smtClean="0"/>
              <a:t>(Slide 3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Hold serum up to light to inspect for the presence of:</a:t>
            </a:r>
          </a:p>
          <a:p>
            <a:pPr lvl="1"/>
            <a:r>
              <a:rPr lang="en-US" smtClean="0"/>
              <a:t>Intact RBCs</a:t>
            </a:r>
          </a:p>
          <a:p>
            <a:pPr lvl="1"/>
            <a:r>
              <a:rPr lang="en-US" smtClean="0"/>
              <a:t>Hemolyzed blood</a:t>
            </a:r>
          </a:p>
          <a:p>
            <a:pPr lvl="1"/>
            <a:r>
              <a:rPr lang="en-US" smtClean="0"/>
              <a:t>If present, specimen has a reddish appearance</a:t>
            </a:r>
          </a:p>
          <a:p>
            <a:pPr lvl="2"/>
            <a:r>
              <a:rPr lang="en-US" smtClean="0"/>
              <a:t>Must recentrifuge</a:t>
            </a:r>
          </a:p>
          <a:p>
            <a:pPr lvl="1"/>
            <a:endParaRPr lang="en-US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55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Removal of Serum</a:t>
            </a:r>
            <a:br>
              <a:rPr lang="en-US" dirty="0" smtClean="0"/>
            </a:br>
            <a:r>
              <a:rPr lang="en-US" sz="1600" dirty="0" smtClean="0"/>
              <a:t>(Slide 4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After centrifuging intact RBCs</a:t>
            </a:r>
          </a:p>
          <a:p>
            <a:pPr lvl="1"/>
            <a:r>
              <a:rPr lang="en-US" dirty="0" smtClean="0"/>
              <a:t>Cells settle to bottom of tube</a:t>
            </a:r>
          </a:p>
          <a:p>
            <a:pPr lvl="1"/>
            <a:r>
              <a:rPr lang="en-US" dirty="0" smtClean="0"/>
              <a:t>Serum can be removed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28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Removal of Serum</a:t>
            </a:r>
            <a:br>
              <a:rPr lang="en-US" dirty="0" smtClean="0"/>
            </a:br>
            <a:r>
              <a:rPr lang="en-US" sz="1600" dirty="0" smtClean="0"/>
              <a:t>(Slide 5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After centrifuging hemolyzed blood</a:t>
            </a:r>
          </a:p>
          <a:p>
            <a:pPr lvl="1"/>
            <a:r>
              <a:rPr lang="en-US" dirty="0" smtClean="0"/>
              <a:t>Serum will still have a reddish appearance</a:t>
            </a:r>
          </a:p>
          <a:p>
            <a:pPr lvl="2"/>
            <a:r>
              <a:rPr lang="en-US" dirty="0" smtClean="0"/>
              <a:t>RBCs have ruptured</a:t>
            </a:r>
          </a:p>
          <a:p>
            <a:pPr lvl="2"/>
            <a:r>
              <a:rPr lang="en-US" dirty="0" smtClean="0"/>
              <a:t>Releases hemoglobin into serum</a:t>
            </a:r>
          </a:p>
          <a:p>
            <a:pPr lvl="1"/>
            <a:r>
              <a:rPr lang="en-US" dirty="0" smtClean="0"/>
              <a:t>Not suitable for laboratory tests; inaccurate test results</a:t>
            </a:r>
          </a:p>
          <a:p>
            <a:pPr lvl="1"/>
            <a:r>
              <a:rPr lang="en-US" dirty="0" smtClean="0"/>
              <a:t>Must collect another specimen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51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Serum Separator Tubes</a:t>
            </a:r>
            <a:br>
              <a:rPr lang="en-US" dirty="0" smtClean="0"/>
            </a:br>
            <a:r>
              <a:rPr lang="en-US" sz="1600" dirty="0" smtClean="0"/>
              <a:t>(Slide 1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Serum separator evacuated tube (SST) facilitates collection of serum specimen</a:t>
            </a:r>
          </a:p>
          <a:p>
            <a:pPr lvl="0"/>
            <a:r>
              <a:rPr lang="en-US" smtClean="0"/>
              <a:t>Identified by red and slate-gray stopper</a:t>
            </a:r>
          </a:p>
          <a:p>
            <a:pPr lvl="1"/>
            <a:r>
              <a:rPr lang="en-US" smtClean="0"/>
              <a:t>If using Hemogard tube: Gold stopper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90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Serum Separator Tubes</a:t>
            </a:r>
            <a:br>
              <a:rPr lang="en-US" dirty="0" smtClean="0"/>
            </a:br>
            <a:r>
              <a:rPr lang="en-US" sz="1600" dirty="0" smtClean="0"/>
              <a:t>(Slide 2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Used for collection and separation of blood</a:t>
            </a:r>
          </a:p>
          <a:p>
            <a:pPr lvl="0"/>
            <a:r>
              <a:rPr lang="en-US" smtClean="0"/>
              <a:t>Thixotropic gel in bottom of tube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41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Serum Separator Tubes</a:t>
            </a:r>
            <a:br>
              <a:rPr lang="en-US" dirty="0" smtClean="0"/>
            </a:br>
            <a:r>
              <a:rPr lang="en-US" sz="1600" dirty="0" smtClean="0"/>
              <a:t>(Slide 3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Blood collected and placed upright for 30 to 45 minutes </a:t>
            </a:r>
          </a:p>
          <a:p>
            <a:pPr lvl="1"/>
            <a:r>
              <a:rPr lang="en-US" smtClean="0"/>
              <a:t>To allow for clot formation of blood cells</a:t>
            </a:r>
          </a:p>
          <a:p>
            <a:pPr lvl="0"/>
            <a:r>
              <a:rPr lang="en-US" smtClean="0"/>
              <a:t>Centrifuge for proper length of time (10 minutes)</a:t>
            </a:r>
          </a:p>
          <a:p>
            <a:pPr lvl="1"/>
            <a:r>
              <a:rPr lang="en-US" smtClean="0"/>
              <a:t>Less than 10 minutes can result in an incomplete gel barrier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56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Serum Separator Tubes</a:t>
            </a:r>
            <a:br>
              <a:rPr lang="en-US" dirty="0" smtClean="0"/>
            </a:br>
            <a:r>
              <a:rPr lang="en-US" sz="1600" dirty="0" smtClean="0"/>
              <a:t>(Slide 4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During </a:t>
            </a:r>
            <a:r>
              <a:rPr lang="en-US" dirty="0" err="1" smtClean="0"/>
              <a:t>centrifugatio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Gel temporarily becomes fluid</a:t>
            </a:r>
          </a:p>
          <a:p>
            <a:pPr lvl="1"/>
            <a:r>
              <a:rPr lang="en-US" dirty="0" smtClean="0"/>
              <a:t>Moves to dividing point between serum and clotted cells</a:t>
            </a:r>
          </a:p>
          <a:p>
            <a:pPr lvl="1"/>
            <a:r>
              <a:rPr lang="en-US" dirty="0" smtClean="0"/>
              <a:t>Reforms into a solid gel</a:t>
            </a:r>
          </a:p>
          <a:p>
            <a:r>
              <a:rPr lang="en-US" dirty="0" smtClean="0"/>
              <a:t>Serves as a barrier between serum and clot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46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Serum Separator Tubes</a:t>
            </a:r>
            <a:br>
              <a:rPr lang="en-US" dirty="0" smtClean="0"/>
            </a:br>
            <a:r>
              <a:rPr lang="en-US" sz="1600" dirty="0" smtClean="0"/>
              <a:t>(Slide 5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Serum can be transported in an SST</a:t>
            </a:r>
          </a:p>
          <a:p>
            <a:pPr lvl="1"/>
            <a:r>
              <a:rPr lang="en-US" dirty="0" smtClean="0"/>
              <a:t>Inspect tube carefully</a:t>
            </a:r>
          </a:p>
          <a:p>
            <a:pPr lvl="2"/>
            <a:r>
              <a:rPr lang="en-US" dirty="0" smtClean="0"/>
              <a:t>To make sure gel barrier is firmly attached to glass wall</a:t>
            </a:r>
          </a:p>
          <a:p>
            <a:pPr lvl="1"/>
            <a:r>
              <a:rPr lang="en-US" dirty="0" smtClean="0"/>
              <a:t>If a complete barrier has not formed:</a:t>
            </a:r>
          </a:p>
          <a:p>
            <a:pPr lvl="2"/>
            <a:r>
              <a:rPr lang="en-US" dirty="0" smtClean="0"/>
              <a:t>Remove serum; place it in transfer tube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prevents leaching of substances from cell layer into serum (leads to inaccurate test results)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38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Puncture</a:t>
            </a:r>
            <a:br>
              <a:rPr lang="en-US" dirty="0" smtClean="0"/>
            </a:br>
            <a:r>
              <a:rPr lang="en-US" sz="1600" dirty="0" smtClean="0"/>
              <a:t>(Slide 1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Used to obtain capillary blood specimen</a:t>
            </a:r>
          </a:p>
          <a:p>
            <a:pPr lvl="0"/>
            <a:r>
              <a:rPr lang="en-US" smtClean="0"/>
              <a:t>Also called capillary puncture</a:t>
            </a:r>
          </a:p>
          <a:p>
            <a:pPr lvl="0"/>
            <a:r>
              <a:rPr lang="en-US" smtClean="0"/>
              <a:t>Testing done at medical office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37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Identification of the Patient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Use two forms of identification</a:t>
            </a:r>
          </a:p>
          <a:p>
            <a:pPr lvl="1"/>
            <a:r>
              <a:rPr lang="en-US" smtClean="0"/>
              <a:t>Name</a:t>
            </a:r>
          </a:p>
          <a:p>
            <a:pPr lvl="1"/>
            <a:r>
              <a:rPr lang="en-US" smtClean="0"/>
              <a:t>Date of birth</a:t>
            </a:r>
          </a:p>
          <a:p>
            <a:pPr lvl="0"/>
            <a:r>
              <a:rPr lang="en-US" smtClean="0"/>
              <a:t>Avoids collecting specimen on wrong patient</a:t>
            </a:r>
          </a:p>
          <a:p>
            <a:pPr lvl="1"/>
            <a:r>
              <a:rPr lang="en-US" smtClean="0"/>
              <a:t>Could lead to inaccurate diagnosis and wrong treatment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83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Puncture</a:t>
            </a:r>
            <a:br>
              <a:rPr lang="en-US" dirty="0" smtClean="0"/>
            </a:br>
            <a:r>
              <a:rPr lang="en-US" sz="1600" dirty="0" smtClean="0"/>
              <a:t>(Slide 2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Examples of tests</a:t>
            </a:r>
          </a:p>
          <a:p>
            <a:pPr lvl="1"/>
            <a:r>
              <a:rPr lang="en-US" smtClean="0"/>
              <a:t>Hemoglobin</a:t>
            </a:r>
          </a:p>
          <a:p>
            <a:pPr lvl="1"/>
            <a:r>
              <a:rPr lang="en-US" smtClean="0"/>
              <a:t>Hematocrit</a:t>
            </a:r>
          </a:p>
          <a:p>
            <a:pPr lvl="1"/>
            <a:r>
              <a:rPr lang="en-US" smtClean="0"/>
              <a:t>Blood glucose</a:t>
            </a:r>
          </a:p>
          <a:p>
            <a:pPr lvl="1"/>
            <a:r>
              <a:rPr lang="en-US" smtClean="0"/>
              <a:t>Mononucleosis</a:t>
            </a:r>
          </a:p>
          <a:p>
            <a:pPr lvl="1"/>
            <a:r>
              <a:rPr lang="en-US" smtClean="0"/>
              <a:t>Prothrombin time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03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Puncture</a:t>
            </a:r>
            <a:br>
              <a:rPr lang="en-US" dirty="0" smtClean="0"/>
            </a:br>
            <a:r>
              <a:rPr lang="en-US" sz="1600" dirty="0" smtClean="0"/>
              <a:t>(Slide 3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Skin puncture performed when test requires small amount of blood</a:t>
            </a:r>
          </a:p>
          <a:p>
            <a:pPr lvl="1"/>
            <a:r>
              <a:rPr lang="en-US" smtClean="0"/>
              <a:t>Preferred for infants and young children</a:t>
            </a:r>
          </a:p>
          <a:p>
            <a:pPr lvl="2"/>
            <a:r>
              <a:rPr lang="en-US" smtClean="0"/>
              <a:t>Venipuncture is difficult to perform on children in these age groups</a:t>
            </a:r>
          </a:p>
          <a:p>
            <a:pPr lvl="1"/>
            <a:r>
              <a:rPr lang="en-US" smtClean="0"/>
              <a:t>Adult has no acceptable veins (as a last resort)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69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Puncture</a:t>
            </a:r>
            <a:br>
              <a:rPr lang="en-US" dirty="0" smtClean="0"/>
            </a:br>
            <a:r>
              <a:rPr lang="en-US" sz="1600" dirty="0" smtClean="0"/>
              <a:t>(Slide 4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Before collecting specimen</a:t>
            </a:r>
          </a:p>
          <a:p>
            <a:pPr lvl="1"/>
            <a:r>
              <a:rPr lang="en-US" dirty="0" smtClean="0"/>
              <a:t>Select puncture site</a:t>
            </a:r>
          </a:p>
          <a:p>
            <a:pPr lvl="1"/>
            <a:r>
              <a:rPr lang="en-US" dirty="0" smtClean="0"/>
              <a:t>Select skin puncture device</a:t>
            </a:r>
          </a:p>
          <a:p>
            <a:pPr lvl="1"/>
            <a:r>
              <a:rPr lang="en-US" dirty="0" smtClean="0"/>
              <a:t>Obtain proper microcollection device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96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Puncture Sites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Fingertip preferred for adults</a:t>
            </a:r>
          </a:p>
          <a:p>
            <a:pPr lvl="1"/>
            <a:r>
              <a:rPr lang="en-US" smtClean="0"/>
              <a:t>Third or fourth finger</a:t>
            </a:r>
          </a:p>
          <a:p>
            <a:pPr lvl="1"/>
            <a:r>
              <a:rPr lang="en-US" smtClean="0"/>
              <a:t>Earlobe is no longer recommended</a:t>
            </a:r>
          </a:p>
          <a:p>
            <a:pPr lvl="2"/>
            <a:r>
              <a:rPr lang="en-US" smtClean="0"/>
              <a:t>Blood in earlobe contains a higher concentration of hemoglobin than fingertip</a:t>
            </a:r>
          </a:p>
          <a:p>
            <a:pPr lvl="2"/>
            <a:r>
              <a:rPr lang="en-US" smtClean="0"/>
              <a:t>Slower flow of blood makes it harder to collect specimen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22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Puncture Sites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Plantar surface of heel: Infant (birth to 1 year)</a:t>
            </a:r>
          </a:p>
          <a:p>
            <a:pPr lvl="1"/>
            <a:r>
              <a:rPr lang="en-US" dirty="0" smtClean="0"/>
              <a:t>Never perform finger puncture on an infant </a:t>
            </a:r>
          </a:p>
          <a:p>
            <a:pPr lvl="2"/>
            <a:r>
              <a:rPr lang="en-US" dirty="0" smtClean="0"/>
              <a:t>Amount of tissue between skin and bone is small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injury to bone is likely</a:t>
            </a:r>
          </a:p>
          <a:p>
            <a:pPr lvl="1"/>
            <a:r>
              <a:rPr lang="en-US" dirty="0" smtClean="0"/>
              <a:t>After child is walking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can perform on fingertip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92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Puncture Devices</a:t>
            </a:r>
            <a:br>
              <a:rPr lang="en-US" dirty="0" smtClean="0"/>
            </a:br>
            <a:r>
              <a:rPr lang="en-US" sz="1600" dirty="0" smtClean="0"/>
              <a:t>(Slide 1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Types</a:t>
            </a:r>
          </a:p>
          <a:p>
            <a:pPr lvl="1"/>
            <a:r>
              <a:rPr lang="en-US" smtClean="0"/>
              <a:t>Disposable semiautomatic retractable lancet device</a:t>
            </a:r>
          </a:p>
          <a:p>
            <a:pPr lvl="1"/>
            <a:r>
              <a:rPr lang="en-US" smtClean="0"/>
              <a:t>Reusable semiautomatic retractable lancet device</a:t>
            </a:r>
          </a:p>
          <a:p>
            <a:pPr lvl="0"/>
            <a:r>
              <a:rPr lang="en-US" smtClean="0"/>
              <a:t>Depth of puncture</a:t>
            </a:r>
          </a:p>
          <a:p>
            <a:pPr lvl="1"/>
            <a:r>
              <a:rPr lang="en-US" smtClean="0"/>
              <a:t>Adults: Must not be deeper than 3.1 mm</a:t>
            </a:r>
          </a:p>
          <a:p>
            <a:pPr lvl="1"/>
            <a:r>
              <a:rPr lang="en-US" smtClean="0"/>
              <a:t>Infants (heel) and children: Must not be deeper than 2.0 mm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44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Puncture Devices</a:t>
            </a:r>
            <a:br>
              <a:rPr lang="en-US" dirty="0" smtClean="0"/>
            </a:br>
            <a:r>
              <a:rPr lang="en-US" sz="1600" dirty="0" smtClean="0"/>
              <a:t>(Slide 2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If puncture is too deep, may penetrate bone</a:t>
            </a:r>
          </a:p>
          <a:p>
            <a:pPr lvl="1"/>
            <a:r>
              <a:rPr lang="en-US" dirty="0" smtClean="0"/>
              <a:t>Could result in:</a:t>
            </a:r>
          </a:p>
          <a:p>
            <a:pPr lvl="2"/>
            <a:r>
              <a:rPr lang="en-US" dirty="0" smtClean="0"/>
              <a:t>Osteochondritis: Inflammation of bone and cartilage</a:t>
            </a:r>
          </a:p>
          <a:p>
            <a:pPr lvl="2"/>
            <a:r>
              <a:rPr lang="en-US" dirty="0" smtClean="0"/>
              <a:t>Osteomyelitis: Inflammation of bone due to bacterial infection</a:t>
            </a:r>
          </a:p>
          <a:p>
            <a:pPr lvl="1"/>
            <a:r>
              <a:rPr lang="en-US" dirty="0" smtClean="0"/>
              <a:t>To prevent, use spring-loaded blade available in different lengths to control the depth of the puncture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95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Puncture Devices</a:t>
            </a:r>
            <a:br>
              <a:rPr lang="en-US" dirty="0" smtClean="0"/>
            </a:br>
            <a:r>
              <a:rPr lang="en-US" sz="1600" dirty="0" smtClean="0"/>
              <a:t>(Slide 3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Blade length selected</a:t>
            </a:r>
          </a:p>
          <a:p>
            <a:pPr lvl="1"/>
            <a:r>
              <a:rPr lang="en-US" smtClean="0"/>
              <a:t>Based on:</a:t>
            </a:r>
          </a:p>
          <a:p>
            <a:pPr lvl="2"/>
            <a:r>
              <a:rPr lang="en-US" smtClean="0"/>
              <a:t>Size of patient’s fingers</a:t>
            </a:r>
          </a:p>
          <a:p>
            <a:pPr lvl="2"/>
            <a:r>
              <a:rPr lang="en-US" smtClean="0"/>
              <a:t>Amount of blood specimen required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04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Puncture Devices</a:t>
            </a:r>
            <a:br>
              <a:rPr lang="en-US" dirty="0" smtClean="0"/>
            </a:br>
            <a:r>
              <a:rPr lang="en-US" sz="1600" dirty="0" smtClean="0"/>
              <a:t>(Slide 4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Blade length selected</a:t>
            </a:r>
          </a:p>
          <a:p>
            <a:pPr lvl="1"/>
            <a:r>
              <a:rPr lang="en-US" smtClean="0"/>
              <a:t>Shorter blade</a:t>
            </a:r>
          </a:p>
          <a:p>
            <a:pPr lvl="2"/>
            <a:r>
              <a:rPr lang="en-US" smtClean="0"/>
              <a:t>Adults with thin fingers</a:t>
            </a:r>
          </a:p>
          <a:p>
            <a:pPr lvl="2"/>
            <a:r>
              <a:rPr lang="en-US" smtClean="0"/>
              <a:t>Children</a:t>
            </a:r>
          </a:p>
          <a:p>
            <a:pPr lvl="2"/>
            <a:r>
              <a:rPr lang="en-US" smtClean="0"/>
              <a:t>When only a drop of blood required</a:t>
            </a:r>
          </a:p>
          <a:p>
            <a:pPr lvl="1"/>
            <a:r>
              <a:rPr lang="en-US" smtClean="0"/>
              <a:t>Longer blade</a:t>
            </a:r>
          </a:p>
          <a:p>
            <a:pPr lvl="2"/>
            <a:r>
              <a:rPr lang="en-US" smtClean="0"/>
              <a:t>To obtain enough blood to fill a microcollection device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51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Puncture Devices</a:t>
            </a:r>
            <a:br>
              <a:rPr lang="en-US" dirty="0" smtClean="0"/>
            </a:br>
            <a:r>
              <a:rPr lang="en-US" sz="1600" dirty="0" smtClean="0"/>
              <a:t>(Slide 5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OSHA recommends retractable lancets</a:t>
            </a:r>
          </a:p>
          <a:p>
            <a:pPr lvl="1"/>
            <a:r>
              <a:rPr lang="en-US" smtClean="0"/>
              <a:t>To reduce sharps injuries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10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/>
              <a:t>Learning Objectives</a:t>
            </a:r>
            <a:br>
              <a:rPr lang="en-US" dirty="0"/>
            </a:br>
            <a:r>
              <a:rPr lang="en-US" dirty="0"/>
              <a:t>Lesson </a:t>
            </a:r>
            <a:r>
              <a:rPr lang="en-US" dirty="0" smtClean="0"/>
              <a:t>31.1: Introduction to Venipuncture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+mj-lt"/>
              <a:buAutoNum type="arabicPeriod"/>
            </a:pPr>
            <a:r>
              <a:rPr lang="en-US" dirty="0" smtClean="0"/>
              <a:t>List and describe the general guidelines that should be followed when performing a venipuncture.</a:t>
            </a:r>
          </a:p>
          <a:p>
            <a:pPr marL="457200">
              <a:buFont typeface="+mj-lt"/>
              <a:buAutoNum type="arabicPeriod"/>
            </a:pPr>
            <a:r>
              <a:rPr lang="en-US" dirty="0" smtClean="0"/>
              <a:t>Explain how each of the following blood specimens is obtained:</a:t>
            </a:r>
          </a:p>
          <a:p>
            <a:pPr marL="800100" lvl="1" indent="-279400">
              <a:buFont typeface="MS Reference Sans Serif" panose="020B0604030504040204" pitchFamily="34" charset="0"/>
              <a:buChar char="●"/>
            </a:pPr>
            <a:r>
              <a:rPr lang="en-US" dirty="0" smtClean="0"/>
              <a:t>Clotted blood</a:t>
            </a:r>
          </a:p>
          <a:p>
            <a:pPr marL="800100" lvl="1" indent="-279400">
              <a:buFont typeface="MS Reference Sans Serif" panose="020B0604030504040204" pitchFamily="34" charset="0"/>
              <a:buChar char="●"/>
            </a:pPr>
            <a:r>
              <a:rPr lang="en-US" dirty="0" smtClean="0"/>
              <a:t>Serum</a:t>
            </a:r>
          </a:p>
          <a:p>
            <a:pPr marL="800100" lvl="1" indent="-279400">
              <a:buFont typeface="MS Reference Sans Serif" panose="020B0604030504040204" pitchFamily="34" charset="0"/>
              <a:buChar char="●"/>
            </a:pPr>
            <a:r>
              <a:rPr lang="en-US" dirty="0" smtClean="0"/>
              <a:t>Whole blood</a:t>
            </a:r>
          </a:p>
          <a:p>
            <a:pPr marL="800100" lvl="1" indent="-279400">
              <a:buFont typeface="MS Reference Sans Serif" panose="020B0604030504040204" pitchFamily="34" charset="0"/>
              <a:buChar char="●"/>
            </a:pPr>
            <a:r>
              <a:rPr lang="en-US" dirty="0" smtClean="0"/>
              <a:t>Plasma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62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Identification of the Patient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Ask patient to state full name and date of birth</a:t>
            </a:r>
          </a:p>
          <a:p>
            <a:pPr lvl="1"/>
            <a:r>
              <a:rPr lang="en-US" smtClean="0"/>
              <a:t>Compare with information in patient’s chart</a:t>
            </a:r>
          </a:p>
          <a:p>
            <a:pPr lvl="0"/>
            <a:r>
              <a:rPr lang="en-US" smtClean="0"/>
              <a:t>If patient is not properly identified</a:t>
            </a:r>
          </a:p>
          <a:p>
            <a:pPr lvl="1"/>
            <a:r>
              <a:rPr lang="en-US" smtClean="0"/>
              <a:t>Could lead to incorrect labeling of specimen</a:t>
            </a:r>
          </a:p>
          <a:p>
            <a:pPr lvl="2"/>
            <a:r>
              <a:rPr lang="en-US" smtClean="0"/>
              <a:t>May result in inaccurate patient diagnosis and wrong treatment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20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Disposable Semiautomatic Lancet </a:t>
            </a:r>
            <a:br>
              <a:rPr lang="en-US" dirty="0" smtClean="0"/>
            </a:br>
            <a:r>
              <a:rPr lang="en-US" sz="1600" dirty="0" smtClean="0"/>
              <a:t>(Slide 1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Spring-loaded plastic holder </a:t>
            </a:r>
          </a:p>
          <a:p>
            <a:pPr lvl="1"/>
            <a:r>
              <a:rPr lang="en-US" smtClean="0"/>
              <a:t>Metal blade is inside holder</a:t>
            </a:r>
          </a:p>
          <a:p>
            <a:pPr lvl="0"/>
            <a:r>
              <a:rPr lang="en-US" smtClean="0"/>
              <a:t>Different length blades available to control depth of the puncture</a:t>
            </a:r>
          </a:p>
          <a:p>
            <a:pPr lvl="0"/>
            <a:r>
              <a:rPr lang="en-US" smtClean="0"/>
              <a:t>Plastic holder may be color coded for ease in identifying blade length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14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Disposable Semiautomatic Lancet </a:t>
            </a:r>
            <a:br>
              <a:rPr lang="en-US" dirty="0" smtClean="0"/>
            </a:br>
            <a:r>
              <a:rPr lang="en-US" sz="1600" dirty="0" smtClean="0"/>
              <a:t>(Slide 2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Plastic holder conceals blade</a:t>
            </a:r>
          </a:p>
          <a:p>
            <a:pPr lvl="1"/>
            <a:r>
              <a:rPr lang="en-US" dirty="0" smtClean="0"/>
              <a:t>Protects MA from accidental needlestick</a:t>
            </a:r>
          </a:p>
          <a:p>
            <a:pPr lvl="1"/>
            <a:r>
              <a:rPr lang="en-US" dirty="0" smtClean="0"/>
              <a:t>Patient cannot see blade during puncture</a:t>
            </a:r>
          </a:p>
          <a:p>
            <a:pPr lvl="2"/>
            <a:r>
              <a:rPr lang="en-US" dirty="0" smtClean="0"/>
              <a:t>Results in less apprehension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7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Disposable Semiautomatic Lancet </a:t>
            </a:r>
            <a:br>
              <a:rPr lang="en-US" dirty="0" smtClean="0"/>
            </a:br>
            <a:r>
              <a:rPr lang="en-US" sz="1600" dirty="0" smtClean="0"/>
              <a:t>(Slide 3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To perform puncture</a:t>
            </a:r>
          </a:p>
          <a:p>
            <a:pPr lvl="1"/>
            <a:r>
              <a:rPr lang="en-US" dirty="0" smtClean="0"/>
              <a:t>Lancet device placed on patient's skin</a:t>
            </a:r>
          </a:p>
          <a:p>
            <a:pPr lvl="1"/>
            <a:r>
              <a:rPr lang="en-US" dirty="0" smtClean="0"/>
              <a:t>Device is activated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methods:</a:t>
            </a:r>
          </a:p>
          <a:p>
            <a:pPr lvl="2"/>
            <a:r>
              <a:rPr lang="en-US" dirty="0" smtClean="0"/>
              <a:t>Depressing activator button on top of lancet</a:t>
            </a:r>
          </a:p>
          <a:p>
            <a:pPr lvl="2"/>
            <a:r>
              <a:rPr lang="en-US" dirty="0" smtClean="0"/>
              <a:t>Pushing lancet firmly onto puncture site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03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Disposable Semiautomatic Lancet </a:t>
            </a:r>
            <a:br>
              <a:rPr lang="en-US" dirty="0" smtClean="0"/>
            </a:br>
            <a:r>
              <a:rPr lang="en-US" sz="1600" dirty="0" smtClean="0"/>
              <a:t>(Slide 4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To perform puncture</a:t>
            </a:r>
          </a:p>
          <a:p>
            <a:pPr lvl="1"/>
            <a:r>
              <a:rPr lang="en-US" dirty="0" smtClean="0"/>
              <a:t>Blade is forced into skin by spring </a:t>
            </a:r>
          </a:p>
          <a:p>
            <a:pPr lvl="1"/>
            <a:r>
              <a:rPr lang="en-US" dirty="0" smtClean="0"/>
              <a:t>Blade retracts into the holder </a:t>
            </a:r>
          </a:p>
          <a:p>
            <a:pPr lvl="1"/>
            <a:r>
              <a:rPr lang="en-US" dirty="0" smtClean="0"/>
              <a:t>Lancet device is discarded into biohazard sharps container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79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Reusable Semiautomatic Lancet 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Wide variety available</a:t>
            </a:r>
          </a:p>
          <a:p>
            <a:pPr lvl="1"/>
            <a:r>
              <a:rPr lang="en-US" smtClean="0"/>
              <a:t>Not all are appropriate for use in the medical office</a:t>
            </a:r>
          </a:p>
          <a:p>
            <a:pPr lvl="0"/>
            <a:r>
              <a:rPr lang="en-US" smtClean="0"/>
              <a:t>Safest type</a:t>
            </a:r>
          </a:p>
          <a:p>
            <a:pPr lvl="1"/>
            <a:r>
              <a:rPr lang="en-US" smtClean="0"/>
              <a:t>The part that may become contaminated is retractable and disposed of easily</a:t>
            </a:r>
          </a:p>
          <a:p>
            <a:pPr lvl="1"/>
            <a:r>
              <a:rPr lang="en-US" smtClean="0"/>
              <a:t>Reduces risk of sharps injuries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60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Reusable Semiautomatic Lancet 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Glucolet II: Plastic, spring-loaded holder and a lancet/endcap </a:t>
            </a:r>
          </a:p>
          <a:p>
            <a:pPr lvl="1"/>
            <a:r>
              <a:rPr lang="en-US" smtClean="0"/>
              <a:t>Plastic holder is reusable</a:t>
            </a:r>
          </a:p>
          <a:p>
            <a:pPr lvl="1"/>
            <a:r>
              <a:rPr lang="en-US" smtClean="0"/>
              <a:t>Lancet/endcap is disposable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65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Reusable Semiautomatic Lancet 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To perform puncture</a:t>
            </a:r>
          </a:p>
          <a:p>
            <a:pPr lvl="1"/>
            <a:r>
              <a:rPr lang="en-US" dirty="0" smtClean="0"/>
              <a:t>Lancet/endcap is placed on skin</a:t>
            </a:r>
          </a:p>
          <a:p>
            <a:pPr lvl="1"/>
            <a:r>
              <a:rPr lang="en-US" dirty="0" smtClean="0"/>
              <a:t>Release button is depressed</a:t>
            </a:r>
          </a:p>
          <a:p>
            <a:pPr lvl="1"/>
            <a:r>
              <a:rPr lang="en-US" dirty="0" smtClean="0"/>
              <a:t>Blade is forced into skin by spring</a:t>
            </a:r>
          </a:p>
          <a:p>
            <a:pPr lvl="1"/>
            <a:r>
              <a:rPr lang="en-US" dirty="0" smtClean="0"/>
              <a:t>Blade retracts into the endcap </a:t>
            </a:r>
          </a:p>
          <a:p>
            <a:pPr lvl="1"/>
            <a:r>
              <a:rPr lang="en-US" dirty="0" smtClean="0"/>
              <a:t>Lancet/endcap is removed; discarded into biohazard sharps container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05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Microcollection Devices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Specimen may be placed directly onto a reagent strip</a:t>
            </a:r>
          </a:p>
          <a:p>
            <a:pPr lvl="1"/>
            <a:r>
              <a:rPr lang="en-US" smtClean="0"/>
              <a:t>Example: Blood glucose monitors</a:t>
            </a:r>
          </a:p>
          <a:p>
            <a:pPr lvl="0"/>
            <a:r>
              <a:rPr lang="en-US" smtClean="0"/>
              <a:t>May be collected with a microcollection device</a:t>
            </a:r>
          </a:p>
          <a:p>
            <a:pPr lvl="1"/>
            <a:r>
              <a:rPr lang="en-US" smtClean="0"/>
              <a:t>Device used depends on laboratory equipment being used </a:t>
            </a:r>
          </a:p>
          <a:p>
            <a:pPr lvl="1"/>
            <a:r>
              <a:rPr lang="en-US" smtClean="0"/>
              <a:t>Examples: Capillary tubes, microcollection tubes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66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Capillary Tubes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Consists of disposable glass or plastic tube</a:t>
            </a:r>
          </a:p>
          <a:p>
            <a:pPr lvl="0"/>
            <a:r>
              <a:rPr lang="en-US" smtClean="0"/>
              <a:t>Depending on size, can hold 5 to 75 µL of blood</a:t>
            </a:r>
          </a:p>
          <a:p>
            <a:pPr lvl="0"/>
            <a:r>
              <a:rPr lang="en-US" smtClean="0"/>
              <a:t>Used for hematocrit determination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14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Microcollection Tubes 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Small plastic tube with removable blood collector tip</a:t>
            </a:r>
          </a:p>
          <a:p>
            <a:pPr lvl="1"/>
            <a:r>
              <a:rPr lang="en-US" smtClean="0"/>
              <a:t>Tip designed to collect capillary blood from skin puncture</a:t>
            </a:r>
          </a:p>
          <a:p>
            <a:pPr lvl="1"/>
            <a:r>
              <a:rPr lang="en-US" smtClean="0"/>
              <a:t>After collecting specimen, collector tip is removed, discarded, and replaced by a plastic plug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47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Assemble the Equipment and Supplies </a:t>
            </a:r>
            <a:br>
              <a:rPr lang="en-US" dirty="0" smtClean="0"/>
            </a:br>
            <a:r>
              <a:rPr lang="en-US" sz="1600" dirty="0" smtClean="0"/>
              <a:t>(Slide 1 of 7)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Use appropriate blood tubes</a:t>
            </a:r>
          </a:p>
          <a:p>
            <a:pPr lvl="1"/>
            <a:r>
              <a:rPr lang="en-US" dirty="0" smtClean="0"/>
              <a:t>If tubes are substituted, may not yield proper type of specimen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US" dirty="0" smtClean="0"/>
              <a:t>may affect test results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786062" y="3594417"/>
          <a:ext cx="3571875" cy="548640"/>
        </p:xfrm>
        <a:graphic>
          <a:graphicData uri="http://schemas.openxmlformats.org/drawingml/2006/table">
            <a:tbl>
              <a:tblPr/>
              <a:tblGrid>
                <a:gridCol w="3571875"/>
              </a:tblGrid>
              <a:tr h="0">
                <a:tc>
                  <a:txBody>
                    <a:bodyPr/>
                    <a:lstStyle/>
                    <a:p>
                      <a:pPr algn="r"/>
                      <a:r>
                        <a:rPr lang="en-US">
                          <a:effectLst/>
                        </a:rPr>
                        <a:t>1106 W Tortolita Mountain Circle 165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33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Microcollection Tubes 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Small plastic tube with removable blood collector tip</a:t>
            </a:r>
          </a:p>
          <a:p>
            <a:pPr lvl="1"/>
            <a:r>
              <a:rPr lang="en-US" smtClean="0"/>
              <a:t>Available with or without additives</a:t>
            </a:r>
          </a:p>
          <a:p>
            <a:pPr lvl="1"/>
            <a:r>
              <a:rPr lang="en-US" smtClean="0"/>
              <a:t>Plugs are color coded to correspond to evacuated tube VP system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38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Performing</a:t>
            </a:r>
            <a:br>
              <a:rPr lang="en-US" dirty="0" smtClean="0"/>
            </a:br>
            <a:r>
              <a:rPr lang="en-US" dirty="0" smtClean="0"/>
              <a:t>a Finger Puncture </a:t>
            </a:r>
            <a:br>
              <a:rPr lang="en-US" dirty="0" smtClean="0"/>
            </a:br>
            <a:r>
              <a:rPr lang="en-US" sz="1600" dirty="0" smtClean="0"/>
              <a:t>(Slide 1 of 14)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If laboratory test requires advance preparation: </a:t>
            </a:r>
          </a:p>
          <a:p>
            <a:pPr lvl="1"/>
            <a:r>
              <a:rPr lang="en-US" smtClean="0"/>
              <a:t>Verify that patient is prepared properly </a:t>
            </a:r>
          </a:p>
          <a:p>
            <a:pPr lvl="0"/>
            <a:r>
              <a:rPr lang="en-US" smtClean="0"/>
              <a:t>Patient should be seated comfortably in a chair</a:t>
            </a:r>
          </a:p>
          <a:p>
            <a:pPr lvl="1"/>
            <a:r>
              <a:rPr lang="en-US" smtClean="0"/>
              <a:t>Arm firmly supported</a:t>
            </a:r>
          </a:p>
          <a:p>
            <a:pPr lvl="1"/>
            <a:r>
              <a:rPr lang="en-US" smtClean="0"/>
              <a:t>Palm facing up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53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Performing </a:t>
            </a:r>
            <a:br>
              <a:rPr lang="en-US" dirty="0" smtClean="0"/>
            </a:br>
            <a:r>
              <a:rPr lang="en-US" dirty="0" smtClean="0"/>
              <a:t>a Finger Puncture </a:t>
            </a:r>
            <a:br>
              <a:rPr lang="en-US" dirty="0" smtClean="0"/>
            </a:br>
            <a:r>
              <a:rPr lang="en-US" sz="1600" dirty="0" smtClean="0"/>
              <a:t>(Slide 2 of 14)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Instruct patient to remain still </a:t>
            </a:r>
          </a:p>
          <a:p>
            <a:pPr lvl="1"/>
            <a:r>
              <a:rPr lang="en-US" smtClean="0"/>
              <a:t>Just before making puncture, tell patient a small stick will be felt</a:t>
            </a:r>
          </a:p>
          <a:p>
            <a:pPr lvl="2"/>
            <a:r>
              <a:rPr lang="en-US" smtClean="0"/>
              <a:t>Avoids startling patient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72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Use lateral part of tip of third or fourth finger of nondominant hand</a:t>
            </a:r>
          </a:p>
          <a:p>
            <a:pPr lvl="1"/>
            <a:r>
              <a:rPr lang="en-US" smtClean="0"/>
              <a:t>Capillary bed is large</a:t>
            </a:r>
          </a:p>
          <a:p>
            <a:pPr lvl="1"/>
            <a:r>
              <a:rPr lang="en-US" smtClean="0"/>
              <a:t>Skin is easy to penetrate</a:t>
            </a:r>
          </a:p>
          <a:p>
            <a:pPr lvl="1"/>
            <a:r>
              <a:rPr lang="en-US" smtClean="0"/>
              <a:t>Puncture site should be free of:</a:t>
            </a:r>
          </a:p>
          <a:p>
            <a:pPr lvl="2"/>
            <a:r>
              <a:rPr lang="en-US" smtClean="0"/>
              <a:t>Lesions</a:t>
            </a:r>
          </a:p>
          <a:p>
            <a:pPr lvl="2"/>
            <a:r>
              <a:rPr lang="en-US" smtClean="0"/>
              <a:t>Scars</a:t>
            </a:r>
          </a:p>
          <a:p>
            <a:pPr lvl="2"/>
            <a:r>
              <a:rPr lang="en-US" smtClean="0"/>
              <a:t>Bruises</a:t>
            </a:r>
          </a:p>
          <a:p>
            <a:pPr lvl="2"/>
            <a:r>
              <a:rPr lang="en-US" smtClean="0"/>
              <a:t>Edema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213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Guidelines for Performing </a:t>
            </a:r>
            <a:br>
              <a:rPr lang="en-US" dirty="0" smtClean="0"/>
            </a:br>
            <a:r>
              <a:rPr lang="en-US" dirty="0" smtClean="0"/>
              <a:t>a Finger Puncture </a:t>
            </a:r>
            <a:br>
              <a:rPr lang="en-US" dirty="0" smtClean="0"/>
            </a:br>
            <a:r>
              <a:rPr lang="en-US" sz="1600" dirty="0" smtClean="0"/>
              <a:t>(Slide 3 of 14)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6907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Use lateral part of tip of third or fourth finger of nondominant hand</a:t>
            </a:r>
          </a:p>
          <a:p>
            <a:pPr lvl="1"/>
            <a:r>
              <a:rPr lang="en-US" dirty="0" smtClean="0"/>
              <a:t>Do not use index finger</a:t>
            </a:r>
          </a:p>
          <a:p>
            <a:pPr lvl="2"/>
            <a:r>
              <a:rPr lang="en-US" dirty="0" smtClean="0"/>
              <a:t>Skin is more callused, harder to penetrate</a:t>
            </a:r>
          </a:p>
          <a:p>
            <a:pPr lvl="2"/>
            <a:r>
              <a:rPr lang="en-US" dirty="0" smtClean="0"/>
              <a:t>Patient uses index finger more, will notice pain longer</a:t>
            </a:r>
          </a:p>
          <a:p>
            <a:pPr lvl="1"/>
            <a:r>
              <a:rPr lang="en-US" dirty="0" smtClean="0"/>
              <a:t>Do not use little finger</a:t>
            </a:r>
          </a:p>
          <a:p>
            <a:pPr lvl="2"/>
            <a:r>
              <a:rPr lang="en-US" dirty="0" smtClean="0"/>
              <a:t>Amount of tissue between skin surface and bone is small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US" dirty="0" smtClean="0"/>
              <a:t>could result in injury to bone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214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Guidelines for Performing </a:t>
            </a:r>
            <a:br>
              <a:rPr lang="en-US" dirty="0" smtClean="0"/>
            </a:br>
            <a:r>
              <a:rPr lang="en-US" dirty="0" smtClean="0"/>
              <a:t>a Finger Puncture </a:t>
            </a:r>
            <a:br>
              <a:rPr lang="en-US" dirty="0" smtClean="0"/>
            </a:br>
            <a:r>
              <a:rPr lang="en-US" sz="1600" dirty="0" smtClean="0"/>
              <a:t>(Slide 4 of 14)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2555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Site may be warmed; increases blood flow</a:t>
            </a:r>
          </a:p>
          <a:p>
            <a:pPr lvl="1"/>
            <a:r>
              <a:rPr lang="en-US" smtClean="0"/>
              <a:t>Gently massage finger from base to tip</a:t>
            </a:r>
          </a:p>
          <a:p>
            <a:pPr lvl="1"/>
            <a:r>
              <a:rPr lang="en-US" smtClean="0"/>
              <a:t>Place hand in warm water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215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Guidelines for Performing </a:t>
            </a:r>
            <a:br>
              <a:rPr lang="en-US" dirty="0" smtClean="0"/>
            </a:br>
            <a:r>
              <a:rPr lang="en-US" dirty="0" smtClean="0"/>
              <a:t>a Finger Puncture </a:t>
            </a:r>
            <a:br>
              <a:rPr lang="en-US" dirty="0" smtClean="0"/>
            </a:br>
            <a:r>
              <a:rPr lang="en-US" sz="1600" dirty="0" smtClean="0"/>
              <a:t>(Slide 5 of 14)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2150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Cleanse site with antiseptic wipe and allow it to dry thoroughly</a:t>
            </a:r>
          </a:p>
          <a:p>
            <a:pPr lvl="1"/>
            <a:r>
              <a:rPr lang="en-US" dirty="0" smtClean="0"/>
              <a:t>If alcohol is not dry:</a:t>
            </a:r>
          </a:p>
          <a:p>
            <a:pPr lvl="2"/>
            <a:r>
              <a:rPr lang="en-US" dirty="0" smtClean="0"/>
              <a:t>Round drop of blood does not form on the finger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US" dirty="0" smtClean="0"/>
              <a:t>blood leaches out on patient's skin: difficult to collect </a:t>
            </a:r>
          </a:p>
          <a:p>
            <a:pPr lvl="2"/>
            <a:r>
              <a:rPr lang="en-US" dirty="0" smtClean="0"/>
              <a:t>Alcohol can enter blood specimen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US" dirty="0" smtClean="0"/>
              <a:t>leads to inaccurate test results</a:t>
            </a:r>
          </a:p>
          <a:p>
            <a:pPr lvl="2"/>
            <a:r>
              <a:rPr lang="en-US" dirty="0" smtClean="0"/>
              <a:t>Patient experiences a stinging sensation during puncture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216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Guidelines for Performing </a:t>
            </a:r>
            <a:br>
              <a:rPr lang="en-US" dirty="0" smtClean="0"/>
            </a:br>
            <a:r>
              <a:rPr lang="en-US" dirty="0" smtClean="0"/>
              <a:t>a Finger Puncture </a:t>
            </a:r>
            <a:br>
              <a:rPr lang="en-US" dirty="0" smtClean="0"/>
            </a:br>
            <a:r>
              <a:rPr lang="en-US" sz="1600" dirty="0" smtClean="0"/>
              <a:t>(Slide 6 of 14)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4417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Firmly grasp finger in front of the most distal knuckle joint</a:t>
            </a:r>
          </a:p>
          <a:p>
            <a:pPr lvl="1"/>
            <a:r>
              <a:rPr lang="en-US" smtClean="0"/>
              <a:t>Apply enough pressure to cause fingertip to become hard and red</a:t>
            </a:r>
          </a:p>
          <a:p>
            <a:pPr lvl="2"/>
            <a:r>
              <a:rPr lang="en-US" smtClean="0"/>
              <a:t>Ensures adequate penetration and depth of puncture</a:t>
            </a:r>
          </a:p>
          <a:p>
            <a:pPr lvl="0"/>
            <a:r>
              <a:rPr lang="en-US" smtClean="0"/>
              <a:t>Select the site</a:t>
            </a:r>
          </a:p>
          <a:p>
            <a:pPr lvl="1"/>
            <a:r>
              <a:rPr lang="en-US" smtClean="0"/>
              <a:t>Make puncture in fleshy portion of fingertip</a:t>
            </a:r>
          </a:p>
          <a:p>
            <a:pPr lvl="2"/>
            <a:r>
              <a:rPr lang="en-US" smtClean="0"/>
              <a:t>Slightly to the side of center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217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Guidelines for Performing </a:t>
            </a:r>
            <a:br>
              <a:rPr lang="en-US" dirty="0" smtClean="0"/>
            </a:br>
            <a:r>
              <a:rPr lang="en-US" dirty="0" smtClean="0"/>
              <a:t>a Finger Puncture </a:t>
            </a:r>
            <a:br>
              <a:rPr lang="en-US" dirty="0" smtClean="0"/>
            </a:br>
            <a:r>
              <a:rPr lang="en-US" sz="1600" dirty="0" smtClean="0"/>
              <a:t>(Slide 7 of 14)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3096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Select the site</a:t>
            </a:r>
          </a:p>
          <a:p>
            <a:pPr lvl="1"/>
            <a:r>
              <a:rPr lang="en-US" dirty="0" smtClean="0"/>
              <a:t>Do not puncture side or very tip of finger</a:t>
            </a:r>
          </a:p>
          <a:p>
            <a:pPr lvl="2"/>
            <a:r>
              <a:rPr lang="en-US" dirty="0" smtClean="0"/>
              <a:t>To prevent injury to the bone </a:t>
            </a:r>
          </a:p>
          <a:p>
            <a:pPr lvl="1"/>
            <a:r>
              <a:rPr lang="en-US" dirty="0" smtClean="0"/>
              <a:t>Position blade perpendicular to lines of the fingerprint (not parallel)</a:t>
            </a:r>
          </a:p>
          <a:p>
            <a:pPr lvl="2"/>
            <a:r>
              <a:rPr lang="en-US" dirty="0" smtClean="0"/>
              <a:t>Facilitates formation of well-formed drop of blood that is easy to collect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US" dirty="0" smtClean="0"/>
              <a:t>if not perpendicular, blood flow follows lines of fingerprint and runs down finger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218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Guidelines for Performing </a:t>
            </a:r>
            <a:br>
              <a:rPr lang="en-US" dirty="0" smtClean="0"/>
            </a:br>
            <a:r>
              <a:rPr lang="en-US" dirty="0" smtClean="0"/>
              <a:t>a Finger Puncture </a:t>
            </a:r>
            <a:br>
              <a:rPr lang="en-US" dirty="0" smtClean="0"/>
            </a:br>
            <a:r>
              <a:rPr lang="en-US" sz="1600" dirty="0" smtClean="0"/>
              <a:t>(Slide 8 of 14)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8009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Firmly press lancet device against puncture site</a:t>
            </a:r>
          </a:p>
          <a:p>
            <a:pPr lvl="1"/>
            <a:r>
              <a:rPr lang="en-US" smtClean="0"/>
              <a:t>Activate spring-loaded device</a:t>
            </a:r>
          </a:p>
          <a:p>
            <a:pPr lvl="1"/>
            <a:r>
              <a:rPr lang="en-US" smtClean="0"/>
              <a:t>If not enough pressure is applied, puncture is not deep enough</a:t>
            </a:r>
          </a:p>
          <a:p>
            <a:pPr lvl="2"/>
            <a:r>
              <a:rPr lang="en-US" smtClean="0"/>
              <a:t>Poor blood flow results; may need to puncture patient again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219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Guidelines for Performing </a:t>
            </a:r>
            <a:br>
              <a:rPr lang="en-US" dirty="0" smtClean="0"/>
            </a:br>
            <a:r>
              <a:rPr lang="en-US" dirty="0" smtClean="0"/>
              <a:t>a Finger Puncture </a:t>
            </a:r>
            <a:br>
              <a:rPr lang="en-US" dirty="0" smtClean="0"/>
            </a:br>
            <a:r>
              <a:rPr lang="en-US" sz="1600" dirty="0" smtClean="0"/>
              <a:t>(Slide 9 of 14)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3514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Check each tube before use to ensure it is not:</a:t>
            </a:r>
          </a:p>
          <a:p>
            <a:pPr lvl="1"/>
            <a:r>
              <a:rPr lang="en-US" smtClean="0"/>
              <a:t>Broken</a:t>
            </a:r>
          </a:p>
          <a:p>
            <a:pPr lvl="1"/>
            <a:r>
              <a:rPr lang="en-US" smtClean="0"/>
              <a:t>Cracked</a:t>
            </a:r>
          </a:p>
          <a:p>
            <a:pPr lvl="1"/>
            <a:r>
              <a:rPr lang="en-US" smtClean="0"/>
              <a:t>Otherwise damaged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Assemble the Equipment and Supplies </a:t>
            </a:r>
            <a:br>
              <a:rPr lang="en-US" dirty="0" smtClean="0"/>
            </a:br>
            <a:r>
              <a:rPr lang="en-US" sz="1600" dirty="0" smtClean="0"/>
              <a:t>(Slide 2 of 7)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2862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Firmly press lancet device against puncture site</a:t>
            </a:r>
          </a:p>
          <a:p>
            <a:pPr lvl="1"/>
            <a:r>
              <a:rPr lang="en-US" smtClean="0"/>
              <a:t>With a good puncture, blood flows freely</a:t>
            </a:r>
          </a:p>
          <a:p>
            <a:pPr lvl="1"/>
            <a:r>
              <a:rPr lang="en-US" smtClean="0"/>
              <a:t>Deep puncture hurts no more than a superficial one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220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Guidelines for Performing </a:t>
            </a:r>
            <a:br>
              <a:rPr lang="en-US" dirty="0" smtClean="0"/>
            </a:br>
            <a:r>
              <a:rPr lang="en-US" dirty="0" smtClean="0"/>
              <a:t>a Finger Puncture </a:t>
            </a:r>
            <a:br>
              <a:rPr lang="en-US" dirty="0" smtClean="0"/>
            </a:br>
            <a:r>
              <a:rPr lang="en-US" sz="1600" dirty="0" smtClean="0"/>
              <a:t>(Slide 10 of 14)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6487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Wipe away the first drop of blood with a gauze pad </a:t>
            </a:r>
          </a:p>
          <a:p>
            <a:pPr lvl="1"/>
            <a:r>
              <a:rPr lang="en-US" smtClean="0"/>
              <a:t>Diluted with alcohol and tissue fluid</a:t>
            </a:r>
          </a:p>
          <a:p>
            <a:pPr lvl="2"/>
            <a:r>
              <a:rPr lang="en-US" smtClean="0"/>
              <a:t>Not a suitable specimen: Could cause inaccurate test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221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Guidelines for Performing </a:t>
            </a:r>
            <a:br>
              <a:rPr lang="en-US" dirty="0" smtClean="0"/>
            </a:br>
            <a:r>
              <a:rPr lang="en-US" dirty="0" smtClean="0"/>
              <a:t>a Finger Puncture </a:t>
            </a:r>
            <a:br>
              <a:rPr lang="en-US" dirty="0" smtClean="0"/>
            </a:br>
            <a:r>
              <a:rPr lang="en-US" sz="1600" dirty="0" smtClean="0"/>
              <a:t>(Slide 11 of 14)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5806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Allow large drop to form by applying gentle pressure near the puncture</a:t>
            </a:r>
          </a:p>
          <a:p>
            <a:pPr lvl="1"/>
            <a:r>
              <a:rPr lang="en-US" smtClean="0"/>
              <a:t>Can massage the tissue surrounding the puncture site to promote blood flow</a:t>
            </a:r>
          </a:p>
          <a:p>
            <a:pPr lvl="1"/>
            <a:r>
              <a:rPr lang="en-US" smtClean="0"/>
              <a:t>Do not squeeze excessively: Causes dilution of specimen with tissue fluid</a:t>
            </a:r>
          </a:p>
          <a:p>
            <a:pPr lvl="2"/>
            <a:r>
              <a:rPr lang="en-US" smtClean="0"/>
              <a:t>May lead to inaccurate test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222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Guidelines for Performing </a:t>
            </a:r>
            <a:br>
              <a:rPr lang="en-US" dirty="0" smtClean="0"/>
            </a:br>
            <a:r>
              <a:rPr lang="en-US" dirty="0" smtClean="0"/>
              <a:t>a Finger Puncture </a:t>
            </a:r>
            <a:br>
              <a:rPr lang="en-US" dirty="0" smtClean="0"/>
            </a:br>
            <a:r>
              <a:rPr lang="en-US" sz="1600" dirty="0" smtClean="0"/>
              <a:t>(Slide 12 of 14)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0885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Allow large drop to form by applying gentle pressure near the puncture</a:t>
            </a:r>
          </a:p>
          <a:p>
            <a:pPr lvl="1"/>
            <a:r>
              <a:rPr lang="en-US" smtClean="0"/>
              <a:t>Collect specimen using appropriate microcollection device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223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Guidelines for Performing </a:t>
            </a:r>
            <a:br>
              <a:rPr lang="en-US" dirty="0" smtClean="0"/>
            </a:br>
            <a:r>
              <a:rPr lang="en-US" dirty="0" smtClean="0"/>
              <a:t>a Finger Puncture </a:t>
            </a:r>
            <a:br>
              <a:rPr lang="en-US" dirty="0" smtClean="0"/>
            </a:br>
            <a:r>
              <a:rPr lang="en-US" sz="1600" dirty="0" smtClean="0"/>
              <a:t>(Slide 13 of 14)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8870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Check site to make sure bleeding has stopped</a:t>
            </a:r>
          </a:p>
          <a:p>
            <a:pPr lvl="1"/>
            <a:r>
              <a:rPr lang="en-US" smtClean="0"/>
              <a:t>Apply adhesive bandage if needed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224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Guidelines for Performing </a:t>
            </a:r>
            <a:br>
              <a:rPr lang="en-US" dirty="0" smtClean="0"/>
            </a:br>
            <a:r>
              <a:rPr lang="en-US" dirty="0" smtClean="0"/>
              <a:t>a Finger Puncture </a:t>
            </a:r>
            <a:br>
              <a:rPr lang="en-US" dirty="0" smtClean="0"/>
            </a:br>
            <a:r>
              <a:rPr lang="en-US" sz="1600" dirty="0" smtClean="0"/>
              <a:t>(Slide 14 of 14)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1200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949575"/>
            <a:ext cx="7772400" cy="2879725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sz="3600" dirty="0" smtClean="0"/>
              <a:t>Questions?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2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Check expiration date</a:t>
            </a:r>
          </a:p>
          <a:p>
            <a:pPr lvl="1"/>
            <a:r>
              <a:rPr lang="en-US" smtClean="0"/>
              <a:t>Do not use if outdated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Assemble the Equipment and Supplies </a:t>
            </a:r>
            <a:br>
              <a:rPr lang="en-US" dirty="0" smtClean="0"/>
            </a:br>
            <a:r>
              <a:rPr lang="en-US" sz="1600" dirty="0" smtClean="0"/>
              <a:t>(Slide 3 of 7)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0177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Label each blood tube</a:t>
            </a:r>
          </a:p>
          <a:p>
            <a:pPr lvl="1"/>
            <a:r>
              <a:rPr lang="en-US" dirty="0" smtClean="0"/>
              <a:t>Unlabeled specimen</a:t>
            </a:r>
          </a:p>
          <a:p>
            <a:pPr lvl="2"/>
            <a:r>
              <a:rPr lang="en-US" dirty="0" smtClean="0"/>
              <a:t>Cause for rejection of specimen by the laboratory</a:t>
            </a:r>
          </a:p>
          <a:p>
            <a:pPr lvl="1"/>
            <a:r>
              <a:rPr lang="en-US" dirty="0" smtClean="0"/>
              <a:t>Use two unique identifiers to label specimen</a:t>
            </a:r>
          </a:p>
          <a:p>
            <a:pPr lvl="2"/>
            <a:r>
              <a:rPr lang="en-US" dirty="0" smtClean="0"/>
              <a:t>Unique identifier: Information that clearly identifies a specific patient</a:t>
            </a:r>
          </a:p>
          <a:p>
            <a:pPr lvl="3"/>
            <a:r>
              <a:rPr lang="en-US" dirty="0" smtClean="0"/>
              <a:t>Example: Patient’s name and DOB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Assemble the Equipment and Supplies </a:t>
            </a:r>
            <a:br>
              <a:rPr lang="en-US" dirty="0" smtClean="0"/>
            </a:br>
            <a:r>
              <a:rPr lang="en-US" sz="1600" dirty="0" smtClean="0"/>
              <a:t>(Slide 4 of 7)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352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Label each blood tube</a:t>
            </a:r>
          </a:p>
          <a:p>
            <a:pPr lvl="1"/>
            <a:r>
              <a:rPr lang="en-US" dirty="0" smtClean="0"/>
              <a:t>Method for labeling specimen: Computerized bar code label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Assemble the Equipment and Supplies </a:t>
            </a:r>
            <a:br>
              <a:rPr lang="en-US" dirty="0" smtClean="0"/>
            </a:br>
            <a:r>
              <a:rPr lang="en-US" sz="1600" dirty="0" smtClean="0"/>
              <a:t>(Slide 5 of 7)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187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Label each blood tube</a:t>
            </a:r>
          </a:p>
          <a:p>
            <a:pPr lvl="1"/>
            <a:r>
              <a:rPr lang="en-US" smtClean="0"/>
              <a:t>Method for labeling specimen: Handwritten information on label</a:t>
            </a:r>
          </a:p>
          <a:p>
            <a:pPr lvl="2"/>
            <a:r>
              <a:rPr lang="en-US" smtClean="0"/>
              <a:t>Patient’s name and DOB</a:t>
            </a:r>
          </a:p>
          <a:p>
            <a:pPr lvl="2"/>
            <a:r>
              <a:rPr lang="en-US" smtClean="0"/>
              <a:t>Date and time of collection</a:t>
            </a:r>
          </a:p>
          <a:p>
            <a:pPr lvl="2"/>
            <a:r>
              <a:rPr lang="en-US" smtClean="0"/>
              <a:t>MA’s initials</a:t>
            </a:r>
          </a:p>
          <a:p>
            <a:pPr lvl="2"/>
            <a:r>
              <a:rPr lang="en-US" smtClean="0"/>
              <a:t>Other information required by laboratory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Assemble the Equipment and Supplies </a:t>
            </a:r>
            <a:br>
              <a:rPr lang="en-US" dirty="0" smtClean="0"/>
            </a:br>
            <a:r>
              <a:rPr lang="en-US" sz="1600" dirty="0" smtClean="0"/>
              <a:t>(Slide 6 of 7)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4367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Label each blood tube</a:t>
            </a:r>
          </a:p>
          <a:p>
            <a:pPr lvl="1"/>
            <a:r>
              <a:rPr lang="en-US" smtClean="0"/>
              <a:t>Complete laboratory request for specimens transported to an outside laboratory</a:t>
            </a:r>
          </a:p>
          <a:p>
            <a:pPr lvl="1"/>
            <a:r>
              <a:rPr lang="en-US" smtClean="0"/>
              <a:t>Follow medical office policy as to when to label tubes</a:t>
            </a:r>
          </a:p>
          <a:p>
            <a:pPr lvl="2"/>
            <a:r>
              <a:rPr lang="en-US" smtClean="0"/>
              <a:t>Some offices prefer tubes to be labeled before specimen is drawn</a:t>
            </a:r>
          </a:p>
          <a:p>
            <a:pPr lvl="2"/>
            <a:r>
              <a:rPr lang="en-US" smtClean="0"/>
              <a:t>Other offices want tubes labeled right after specimen is obtained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Assemble the Equipment and Supplies </a:t>
            </a:r>
            <a:br>
              <a:rPr lang="en-US" dirty="0" smtClean="0"/>
            </a:br>
            <a:r>
              <a:rPr lang="en-US" sz="1600" dirty="0" smtClean="0"/>
              <a:t>(Slide 7 of 7)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6774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Reassuring the Patient</a:t>
            </a:r>
            <a:br>
              <a:rPr lang="en-US" dirty="0" smtClean="0"/>
            </a:br>
            <a:r>
              <a:rPr lang="en-US" sz="1600" dirty="0" smtClean="0"/>
              <a:t>(Slide 1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Explain VP procedure in an unhurried and confident manner</a:t>
            </a:r>
          </a:p>
          <a:p>
            <a:pPr lvl="1"/>
            <a:r>
              <a:rPr lang="en-US" dirty="0" smtClean="0"/>
              <a:t>Helps reduce patient fears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US" dirty="0" smtClean="0"/>
              <a:t>relaxes veins</a:t>
            </a:r>
          </a:p>
          <a:p>
            <a:pPr lvl="2"/>
            <a:r>
              <a:rPr lang="en-US" dirty="0" smtClean="0"/>
              <a:t>Makes procedure easier to perform</a:t>
            </a:r>
          </a:p>
          <a:p>
            <a:pPr lvl="2"/>
            <a:r>
              <a:rPr lang="en-US" dirty="0" smtClean="0"/>
              <a:t>Less pain for patient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03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Reassuring the Patient</a:t>
            </a:r>
            <a:br>
              <a:rPr lang="en-US" dirty="0" smtClean="0"/>
            </a:br>
            <a:r>
              <a:rPr lang="en-US" sz="1600" dirty="0" smtClean="0"/>
              <a:t>(Slide 2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Instruct patient to remain still</a:t>
            </a:r>
          </a:p>
          <a:p>
            <a:pPr lvl="0"/>
            <a:r>
              <a:rPr lang="en-US" smtClean="0"/>
              <a:t>Tell patient that a small amount of pain is associated with the procedure</a:t>
            </a:r>
          </a:p>
          <a:p>
            <a:pPr lvl="1"/>
            <a:r>
              <a:rPr lang="en-US" smtClean="0"/>
              <a:t>Never tell the patient that the VP will not hurt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83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+mj-lt"/>
              <a:buAutoNum type="arabicPeriod" startAt="3"/>
            </a:pPr>
            <a:r>
              <a:rPr lang="en-US" dirty="0" smtClean="0"/>
              <a:t>List the layers into which the blood separates into when an anticoagulant is added to the specimen.</a:t>
            </a:r>
          </a:p>
          <a:p>
            <a:pPr marL="457200">
              <a:buFont typeface="+mj-lt"/>
              <a:buAutoNum type="arabicPeriod" startAt="3"/>
            </a:pPr>
            <a:r>
              <a:rPr lang="en-US" dirty="0" smtClean="0"/>
              <a:t>List the layers into which the blood separates into when an anticoagulant is not added to the specimen.</a:t>
            </a:r>
          </a:p>
          <a:p>
            <a:pPr marL="457200">
              <a:buFont typeface="+mj-lt"/>
              <a:buAutoNum type="arabicPeriod" startAt="3"/>
            </a:pPr>
            <a:r>
              <a:rPr lang="en-US" dirty="0" smtClean="0"/>
              <a:t>List the OSHA safety precautions that must be followed during venipuncture and when separating serum or plasma from whole blood.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/>
              <a:t>Learning Objectives</a:t>
            </a:r>
            <a:br>
              <a:rPr lang="en-US" dirty="0"/>
            </a:br>
            <a:r>
              <a:rPr lang="en-US" dirty="0"/>
              <a:t>Lesson </a:t>
            </a:r>
            <a:r>
              <a:rPr lang="en-US" dirty="0" smtClean="0"/>
              <a:t>31.1: Introduction to Venipuncture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3256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Reassuring the Patient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Just before inserting the needle, tell patient he or she will “feel a small stick”</a:t>
            </a:r>
          </a:p>
          <a:p>
            <a:pPr lvl="1"/>
            <a:r>
              <a:rPr lang="en-US" smtClean="0"/>
              <a:t>Avoids startling the patient: Could cause patient to move</a:t>
            </a:r>
          </a:p>
          <a:p>
            <a:pPr lvl="2"/>
            <a:r>
              <a:rPr lang="en-US" smtClean="0"/>
              <a:t>Movement causes pain</a:t>
            </a:r>
          </a:p>
          <a:p>
            <a:pPr lvl="2"/>
            <a:r>
              <a:rPr lang="en-US" smtClean="0"/>
              <a:t>Could damage VP site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46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Position for Venipuncture </a:t>
            </a:r>
            <a:br>
              <a:rPr lang="en-US" dirty="0" smtClean="0"/>
            </a:br>
            <a:r>
              <a:rPr lang="en-US" sz="1600" dirty="0" smtClean="0"/>
              <a:t>(Slide 1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Important to a successful collection</a:t>
            </a:r>
          </a:p>
          <a:p>
            <a:pPr lvl="0"/>
            <a:r>
              <a:rPr lang="en-US" smtClean="0"/>
              <a:t>Proper positioning</a:t>
            </a:r>
          </a:p>
          <a:p>
            <a:pPr lvl="1"/>
            <a:r>
              <a:rPr lang="en-US" smtClean="0"/>
              <a:t>Allows easy access to vein</a:t>
            </a:r>
          </a:p>
          <a:p>
            <a:pPr lvl="1"/>
            <a:r>
              <a:rPr lang="en-US" smtClean="0"/>
              <a:t>More comfortable for patient</a:t>
            </a:r>
          </a:p>
          <a:p>
            <a:pPr lvl="0"/>
            <a:r>
              <a:rPr lang="en-US" smtClean="0"/>
              <a:t>Position depends on vein being used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9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Position for Venipuncture </a:t>
            </a:r>
            <a:br>
              <a:rPr lang="en-US" dirty="0" smtClean="0"/>
            </a:br>
            <a:r>
              <a:rPr lang="en-US" sz="1600" dirty="0" smtClean="0"/>
              <a:t>(Slide 2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Most common VP site: Antecubital space</a:t>
            </a:r>
          </a:p>
          <a:p>
            <a:pPr lvl="1"/>
            <a:r>
              <a:rPr lang="en-US" dirty="0" smtClean="0"/>
              <a:t>Patient should be seated in a chair</a:t>
            </a:r>
          </a:p>
          <a:p>
            <a:pPr lvl="1"/>
            <a:r>
              <a:rPr lang="en-US" dirty="0" smtClean="0"/>
              <a:t>Arm extended in downward position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to form straight line from shoulder to wrist</a:t>
            </a:r>
          </a:p>
          <a:p>
            <a:pPr lvl="2"/>
            <a:r>
              <a:rPr lang="en-US" dirty="0" smtClean="0"/>
              <a:t>With palm facing up</a:t>
            </a:r>
          </a:p>
          <a:p>
            <a:pPr lvl="2"/>
            <a:r>
              <a:rPr lang="en-US" dirty="0" smtClean="0"/>
              <a:t>Arm should not bend at elbow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9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Position for Venipuncture </a:t>
            </a:r>
            <a:br>
              <a:rPr lang="en-US" dirty="0" smtClean="0"/>
            </a:br>
            <a:r>
              <a:rPr lang="en-US" sz="1600" dirty="0" smtClean="0"/>
              <a:t>(Slide 3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Most common VP site: Antecubital space</a:t>
            </a:r>
          </a:p>
          <a:p>
            <a:pPr lvl="1"/>
            <a:r>
              <a:rPr lang="en-US" smtClean="0"/>
              <a:t>Arm should be well supported on the armrest</a:t>
            </a:r>
          </a:p>
          <a:p>
            <a:pPr lvl="2"/>
            <a:r>
              <a:rPr lang="en-US" smtClean="0"/>
              <a:t>By rolled towel</a:t>
            </a:r>
          </a:p>
          <a:p>
            <a:pPr lvl="2"/>
            <a:r>
              <a:rPr lang="en-US" smtClean="0"/>
              <a:t>By patient placing fist of the other hand under the elbow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Position for Venipuncture </a:t>
            </a:r>
            <a:br>
              <a:rPr lang="en-US" dirty="0" smtClean="0"/>
            </a:br>
            <a:r>
              <a:rPr lang="en-US" sz="1600" dirty="0" smtClean="0"/>
              <a:t>(Slide 4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Never have patient on stool or standing</a:t>
            </a:r>
          </a:p>
          <a:p>
            <a:pPr lvl="1"/>
            <a:r>
              <a:rPr lang="en-US" smtClean="0"/>
              <a:t>Fainting could occur: Patient may be injured</a:t>
            </a:r>
          </a:p>
          <a:p>
            <a:pPr lvl="0"/>
            <a:r>
              <a:rPr lang="en-US" smtClean="0"/>
              <a:t>If patient has fainted in the past from VP or is nervous</a:t>
            </a:r>
          </a:p>
          <a:p>
            <a:pPr lvl="1"/>
            <a:r>
              <a:rPr lang="en-US" smtClean="0"/>
              <a:t>Place in a semireclining position on the examining table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15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Position for Venipuncture </a:t>
            </a:r>
            <a:br>
              <a:rPr lang="en-US" dirty="0" smtClean="0"/>
            </a:br>
            <a:r>
              <a:rPr lang="en-US" sz="1600" dirty="0" smtClean="0"/>
              <a:t>(Slide 5 of 5)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Venous reflux: Blood flows from evacuated tube back into patient’s vein during the procedure</a:t>
            </a:r>
          </a:p>
          <a:p>
            <a:pPr lvl="1"/>
            <a:r>
              <a:rPr lang="en-US" dirty="0" smtClean="0"/>
              <a:t>Could cause patient to have adverse reaction to a tube additive</a:t>
            </a:r>
          </a:p>
          <a:p>
            <a:pPr lvl="2"/>
            <a:r>
              <a:rPr lang="en-US" dirty="0" smtClean="0"/>
              <a:t>Particularly EDTA</a:t>
            </a:r>
          </a:p>
          <a:p>
            <a:pPr lvl="1"/>
            <a:r>
              <a:rPr lang="en-US" dirty="0" smtClean="0"/>
              <a:t>To prevent: Keep patient’s arm in a downward position</a:t>
            </a:r>
          </a:p>
          <a:p>
            <a:pPr lvl="2"/>
            <a:r>
              <a:rPr lang="en-US" dirty="0" smtClean="0"/>
              <a:t>Evacuated tube remains below the VP site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fills from the bottom up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9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of the Tourniquet</a:t>
            </a:r>
            <a:br>
              <a:rPr lang="en-US" dirty="0" smtClean="0"/>
            </a:br>
            <a:r>
              <a:rPr lang="en-US" sz="1600" dirty="0" smtClean="0"/>
              <a:t>(Slide 1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Purpose: Makes patient’s veins stand out so that they are easier to palpate</a:t>
            </a:r>
          </a:p>
          <a:p>
            <a:pPr lvl="0"/>
            <a:r>
              <a:rPr lang="en-US" smtClean="0"/>
              <a:t>Causes venous blood to slow down and pool in veins in front of tourniquet</a:t>
            </a:r>
          </a:p>
          <a:p>
            <a:pPr lvl="1"/>
            <a:r>
              <a:rPr lang="en-US" smtClean="0"/>
              <a:t>Makes veins more prominent</a:t>
            </a:r>
          </a:p>
          <a:p>
            <a:pPr lvl="2"/>
            <a:r>
              <a:rPr lang="en-US" smtClean="0"/>
              <a:t>More visible</a:t>
            </a:r>
          </a:p>
          <a:p>
            <a:pPr lvl="2"/>
            <a:r>
              <a:rPr lang="en-US" smtClean="0"/>
              <a:t>Can be palpated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58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of the Tourniquet</a:t>
            </a:r>
            <a:br>
              <a:rPr lang="en-US" dirty="0" smtClean="0"/>
            </a:br>
            <a:r>
              <a:rPr lang="en-US" sz="1600" dirty="0" smtClean="0"/>
              <a:t>(Slide 2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When applying: Important to obtain correct tension</a:t>
            </a:r>
          </a:p>
          <a:p>
            <a:pPr lvl="1"/>
            <a:r>
              <a:rPr lang="en-US" smtClean="0"/>
              <a:t>Should slow venous flow without affecting arterial flow</a:t>
            </a:r>
          </a:p>
          <a:p>
            <a:pPr lvl="1"/>
            <a:r>
              <a:rPr lang="en-US" smtClean="0"/>
              <a:t>Too tight: Obstructs arterial and venous flow</a:t>
            </a:r>
          </a:p>
          <a:p>
            <a:pPr lvl="2"/>
            <a:r>
              <a:rPr lang="en-US" smtClean="0"/>
              <a:t>May produce inaccurate test results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05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of the Tourniquet</a:t>
            </a:r>
            <a:br>
              <a:rPr lang="en-US" dirty="0" smtClean="0"/>
            </a:br>
            <a:r>
              <a:rPr lang="en-US" sz="1600" dirty="0" smtClean="0"/>
              <a:t>(Slide 3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When applying: Important to obtain correct tension</a:t>
            </a:r>
          </a:p>
          <a:p>
            <a:pPr lvl="1"/>
            <a:r>
              <a:rPr lang="en-US" smtClean="0"/>
              <a:t>Too loose: Veins do not stand out enough to be palpated</a:t>
            </a:r>
          </a:p>
          <a:p>
            <a:pPr lvl="1"/>
            <a:r>
              <a:rPr lang="en-US" smtClean="0"/>
              <a:t>Correct tension</a:t>
            </a:r>
          </a:p>
          <a:p>
            <a:pPr lvl="2"/>
            <a:r>
              <a:rPr lang="en-US" smtClean="0"/>
              <a:t>Should fit snugly</a:t>
            </a:r>
          </a:p>
          <a:p>
            <a:pPr lvl="2"/>
            <a:r>
              <a:rPr lang="en-US" smtClean="0"/>
              <a:t>Not pinch skin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88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Applying the Tourniquet </a:t>
            </a:r>
            <a:br>
              <a:rPr lang="en-US" dirty="0" smtClean="0"/>
            </a:br>
            <a:r>
              <a:rPr lang="en-US" sz="1600" dirty="0" smtClean="0"/>
              <a:t>(Slide 1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Do not apply over sores or burned skin</a:t>
            </a:r>
          </a:p>
          <a:p>
            <a:pPr lvl="0"/>
            <a:r>
              <a:rPr lang="en-US" dirty="0" smtClean="0"/>
              <a:t>Place 3 to 4 inches above bend in elbow</a:t>
            </a:r>
          </a:p>
          <a:p>
            <a:pPr lvl="1"/>
            <a:r>
              <a:rPr lang="en-US" dirty="0" smtClean="0"/>
              <a:t>Allows adequate room for:</a:t>
            </a:r>
          </a:p>
          <a:p>
            <a:pPr lvl="2"/>
            <a:r>
              <a:rPr lang="en-US" dirty="0" smtClean="0"/>
              <a:t>Cleansing site</a:t>
            </a:r>
          </a:p>
          <a:p>
            <a:pPr lvl="2"/>
            <a:r>
              <a:rPr lang="en-US" dirty="0" smtClean="0"/>
              <a:t>Performing VP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7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Phlebotomy </a:t>
            </a:r>
            <a:br>
              <a:rPr lang="en-US" dirty="0" smtClean="0"/>
            </a:br>
            <a:r>
              <a:rPr lang="en-US" sz="1600" dirty="0" smtClean="0"/>
              <a:t>(Slide 1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Purpose of phlebotomy: Collect blood for laboratory analysis</a:t>
            </a:r>
          </a:p>
          <a:p>
            <a:pPr lvl="1"/>
            <a:r>
              <a:rPr lang="en-US" smtClean="0"/>
              <a:t>Phlebotomy: Incision of a vein for the removal of blood</a:t>
            </a:r>
          </a:p>
          <a:p>
            <a:pPr lvl="1"/>
            <a:r>
              <a:rPr lang="en-US" smtClean="0"/>
              <a:t>Phlebotomist: Individual collecting the blood sample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5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7594600" cy="4454525"/>
          </a:xfrm>
        </p:spPr>
        <p:txBody>
          <a:bodyPr/>
          <a:lstStyle/>
          <a:p>
            <a:pPr lvl="0"/>
            <a:r>
              <a:rPr lang="en-US" dirty="0" smtClean="0"/>
              <a:t>Apply treatment so that it is snug</a:t>
            </a:r>
          </a:p>
          <a:p>
            <a:pPr lvl="1"/>
            <a:r>
              <a:rPr lang="en-US" dirty="0" smtClean="0"/>
              <a:t>Should not pinch patient’s skin</a:t>
            </a:r>
          </a:p>
          <a:p>
            <a:pPr lvl="1"/>
            <a:r>
              <a:rPr lang="en-US" dirty="0" smtClean="0"/>
              <a:t>Should not be painful to patient</a:t>
            </a:r>
          </a:p>
          <a:p>
            <a:pPr lvl="0"/>
            <a:r>
              <a:rPr lang="en-US" dirty="0" smtClean="0"/>
              <a:t>Ask patient to clench fist: Pushes blood from lower arm into veins for easier palpation</a:t>
            </a:r>
          </a:p>
          <a:p>
            <a:pPr lvl="1"/>
            <a:r>
              <a:rPr lang="en-US" dirty="0" smtClean="0"/>
              <a:t>Ask patient to clench and unclench fist a few times</a:t>
            </a:r>
          </a:p>
          <a:p>
            <a:pPr lvl="2"/>
            <a:r>
              <a:rPr lang="en-US" dirty="0" smtClean="0"/>
              <a:t>Avoid vigorous pumping: Could lead to hemoconcentration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Applying the Tourniquet </a:t>
            </a:r>
            <a:br>
              <a:rPr lang="en-US" dirty="0" smtClean="0"/>
            </a:br>
            <a:r>
              <a:rPr lang="en-US" sz="1600" dirty="0" smtClean="0"/>
              <a:t>(Slide 2 of 6)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9893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Never leave on for more than one minute</a:t>
            </a:r>
          </a:p>
          <a:p>
            <a:pPr lvl="1"/>
            <a:r>
              <a:rPr lang="en-US" smtClean="0"/>
              <a:t>Uncomfortable for patient</a:t>
            </a:r>
          </a:p>
          <a:p>
            <a:pPr lvl="1"/>
            <a:r>
              <a:rPr lang="en-US" smtClean="0"/>
              <a:t>Causes venous blood to stagnate: Venous stasis</a:t>
            </a:r>
          </a:p>
          <a:p>
            <a:pPr lvl="2"/>
            <a:r>
              <a:rPr lang="en-US" smtClean="0"/>
              <a:t>Plasma filters into tissues: Causes hemoconcentration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Applying the Tourniquet </a:t>
            </a:r>
            <a:br>
              <a:rPr lang="en-US" dirty="0" smtClean="0"/>
            </a:br>
            <a:r>
              <a:rPr lang="en-US" sz="1600" dirty="0" smtClean="0"/>
              <a:t>(Slide 3 of 6)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7235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Never leave on for more than one minute</a:t>
            </a:r>
          </a:p>
          <a:p>
            <a:pPr lvl="1"/>
            <a:r>
              <a:rPr lang="en-US" smtClean="0"/>
              <a:t>Hemoconcentration: An increase in the concentration of blood components</a:t>
            </a:r>
          </a:p>
          <a:p>
            <a:pPr lvl="2"/>
            <a:r>
              <a:rPr lang="en-US" smtClean="0"/>
              <a:t>Caused by a decrease in the fluid content of the blood</a:t>
            </a:r>
          </a:p>
          <a:p>
            <a:pPr lvl="2"/>
            <a:r>
              <a:rPr lang="en-US" smtClean="0"/>
              <a:t>Can alter test results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Applying the Tourniquet </a:t>
            </a:r>
            <a:br>
              <a:rPr lang="en-US" dirty="0" smtClean="0"/>
            </a:br>
            <a:r>
              <a:rPr lang="en-US" sz="1600" dirty="0" smtClean="0"/>
              <a:t>(Slide 4 of 6)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2528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Remove tourniquet when good blood flow is established</a:t>
            </a:r>
          </a:p>
          <a:p>
            <a:pPr lvl="1"/>
            <a:r>
              <a:rPr lang="en-US" dirty="0" smtClean="0"/>
              <a:t>When first learning venipuncture: Best to remove tourniquet just before removing needle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US" dirty="0" smtClean="0"/>
              <a:t>may move needle</a:t>
            </a:r>
          </a:p>
          <a:p>
            <a:pPr lvl="2"/>
            <a:r>
              <a:rPr lang="en-US" dirty="0" smtClean="0"/>
              <a:t>No more blood flow</a:t>
            </a:r>
          </a:p>
          <a:p>
            <a:pPr lvl="2"/>
            <a:r>
              <a:rPr lang="en-US" dirty="0" smtClean="0"/>
              <a:t>Must redraw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Applying the Tourniquet </a:t>
            </a:r>
            <a:br>
              <a:rPr lang="en-US" dirty="0" smtClean="0"/>
            </a:br>
            <a:r>
              <a:rPr lang="en-US" sz="1600" dirty="0" smtClean="0"/>
              <a:t>(Slide 5 of 6)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1438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Always remove tourniquet before removing needle</a:t>
            </a:r>
          </a:p>
          <a:p>
            <a:pPr lvl="1"/>
            <a:r>
              <a:rPr lang="en-US" smtClean="0"/>
              <a:t>If needle is removed first, blood is forced out of the puncture site causing a hematoma</a:t>
            </a:r>
          </a:p>
          <a:p>
            <a:pPr lvl="1"/>
            <a:r>
              <a:rPr lang="en-US" smtClean="0"/>
              <a:t>Hematoma: A swelling or mass of coagulated blood caused by a break in a blood vessel</a:t>
            </a:r>
          </a:p>
          <a:p>
            <a:pPr lvl="0"/>
            <a:r>
              <a:rPr lang="en-US" smtClean="0"/>
              <a:t>Wipe tourniquet with a disinfectant (alcohol) if reusable</a:t>
            </a:r>
          </a:p>
          <a:p>
            <a:pPr lvl="1"/>
            <a:r>
              <a:rPr lang="en-US" smtClean="0"/>
              <a:t>Throw away if disposable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Guidelines for Applying the Tourniquet </a:t>
            </a:r>
            <a:br>
              <a:rPr lang="en-US" dirty="0" smtClean="0"/>
            </a:br>
            <a:r>
              <a:rPr lang="en-US" sz="1600" dirty="0" smtClean="0"/>
              <a:t>(Slide 6 of 6)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2930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Rubber Tourniquet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Flat, soft band of rubber</a:t>
            </a:r>
          </a:p>
          <a:p>
            <a:pPr lvl="1"/>
            <a:r>
              <a:rPr lang="en-US" smtClean="0"/>
              <a:t>One inch wide</a:t>
            </a:r>
          </a:p>
          <a:p>
            <a:pPr lvl="1"/>
            <a:r>
              <a:rPr lang="en-US" smtClean="0"/>
              <a:t>15 to 18 inches long</a:t>
            </a:r>
          </a:p>
          <a:p>
            <a:pPr lvl="1"/>
            <a:r>
              <a:rPr lang="en-US" smtClean="0"/>
              <a:t>Advantage: Easily removed with one hand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56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Rubber Tourniquet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Position</a:t>
            </a:r>
          </a:p>
          <a:p>
            <a:pPr lvl="1"/>
            <a:r>
              <a:rPr lang="en-US" smtClean="0"/>
              <a:t>3 to 4 inches above bend in elbow</a:t>
            </a:r>
          </a:p>
          <a:p>
            <a:pPr lvl="1"/>
            <a:r>
              <a:rPr lang="en-US" smtClean="0"/>
              <a:t>Should lie flat against patient’s skin</a:t>
            </a:r>
          </a:p>
          <a:p>
            <a:pPr lvl="1"/>
            <a:r>
              <a:rPr lang="en-US" smtClean="0"/>
              <a:t>Flaps must be directed upward so that they do not dangle in working area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40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Velcro-Closure Tourniquet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Band of rubber or elastic with Velcro attached at the ends</a:t>
            </a:r>
          </a:p>
          <a:p>
            <a:pPr lvl="0"/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Easier to apply than a rubber tourniquet</a:t>
            </a:r>
          </a:p>
          <a:p>
            <a:pPr lvl="1"/>
            <a:r>
              <a:rPr lang="en-US" dirty="0" smtClean="0"/>
              <a:t>More comfortable for patient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30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Velcro-Closure Tourniquet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More difficult to remove</a:t>
            </a:r>
          </a:p>
          <a:p>
            <a:pPr lvl="1"/>
            <a:r>
              <a:rPr lang="en-US" dirty="0" smtClean="0"/>
              <a:t>May not fit around arm of obese patients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5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Selection for Venipuncture</a:t>
            </a:r>
            <a:br>
              <a:rPr lang="en-US" dirty="0" smtClean="0"/>
            </a:br>
            <a:r>
              <a:rPr lang="en-US" sz="1600" dirty="0" smtClean="0"/>
              <a:t>(Slide 1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Best site for most patients: Veins in antecubital space</a:t>
            </a:r>
          </a:p>
          <a:p>
            <a:pPr lvl="1"/>
            <a:r>
              <a:rPr lang="en-US" smtClean="0"/>
              <a:t>Easy to draw blood</a:t>
            </a:r>
          </a:p>
          <a:p>
            <a:pPr lvl="2"/>
            <a:r>
              <a:rPr lang="en-US" smtClean="0"/>
              <a:t>Patient with large visible veins</a:t>
            </a:r>
          </a:p>
          <a:p>
            <a:pPr lvl="1"/>
            <a:r>
              <a:rPr lang="en-US" smtClean="0"/>
              <a:t>Difficult to draw blood</a:t>
            </a:r>
          </a:p>
          <a:p>
            <a:pPr lvl="2"/>
            <a:r>
              <a:rPr lang="en-US" smtClean="0"/>
              <a:t>Small veins</a:t>
            </a:r>
          </a:p>
          <a:p>
            <a:pPr lvl="2"/>
            <a:r>
              <a:rPr lang="en-US" smtClean="0"/>
              <a:t>Veins that cannot be palpated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56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Phlebotomy </a:t>
            </a:r>
            <a:br>
              <a:rPr lang="en-US" dirty="0" smtClean="0"/>
            </a:br>
            <a:r>
              <a:rPr lang="en-US" sz="1600" dirty="0" smtClean="0"/>
              <a:t>(Slide 2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Specimen may be:</a:t>
            </a:r>
          </a:p>
          <a:p>
            <a:pPr lvl="1"/>
            <a:r>
              <a:rPr lang="en-US" smtClean="0"/>
              <a:t>Tested at the office</a:t>
            </a:r>
          </a:p>
          <a:p>
            <a:pPr lvl="1"/>
            <a:r>
              <a:rPr lang="en-US" smtClean="0"/>
              <a:t>Taken to an outside laboratory for testing</a:t>
            </a:r>
          </a:p>
          <a:p>
            <a:pPr lvl="2"/>
            <a:r>
              <a:rPr lang="en-US" smtClean="0"/>
              <a:t>Must be placed in a biohazard specimen bag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57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Selection for Venipuncture</a:t>
            </a:r>
            <a:br>
              <a:rPr lang="en-US" dirty="0" smtClean="0"/>
            </a:br>
            <a:r>
              <a:rPr lang="en-US" sz="1600" dirty="0" smtClean="0"/>
              <a:t>(Slide 2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Antecubital veins</a:t>
            </a:r>
          </a:p>
          <a:p>
            <a:pPr lvl="1"/>
            <a:r>
              <a:rPr lang="en-US" smtClean="0"/>
              <a:t>Usually have wide lumen</a:t>
            </a:r>
          </a:p>
          <a:p>
            <a:pPr lvl="1"/>
            <a:r>
              <a:rPr lang="en-US" smtClean="0"/>
              <a:t>Close to surface of skin</a:t>
            </a:r>
          </a:p>
          <a:p>
            <a:pPr lvl="2"/>
            <a:r>
              <a:rPr lang="en-US" smtClean="0"/>
              <a:t>Makes them easily accessible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2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Selection for Venipuncture</a:t>
            </a:r>
            <a:br>
              <a:rPr lang="en-US" dirty="0" smtClean="0"/>
            </a:br>
            <a:r>
              <a:rPr lang="en-US" sz="1600" dirty="0" smtClean="0"/>
              <a:t>(Slide 3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Antecubital veins</a:t>
            </a:r>
          </a:p>
          <a:p>
            <a:pPr lvl="1"/>
            <a:r>
              <a:rPr lang="en-US" smtClean="0"/>
              <a:t>Usually have thick walls</a:t>
            </a:r>
          </a:p>
          <a:p>
            <a:pPr lvl="2"/>
            <a:r>
              <a:rPr lang="en-US" smtClean="0"/>
              <a:t>Less likely to collapse</a:t>
            </a:r>
          </a:p>
          <a:p>
            <a:pPr lvl="1"/>
            <a:r>
              <a:rPr lang="en-US" smtClean="0"/>
              <a:t>Skin is less sensitive </a:t>
            </a:r>
          </a:p>
          <a:p>
            <a:pPr lvl="2"/>
            <a:r>
              <a:rPr lang="en-US" smtClean="0"/>
              <a:t>Less pain for patient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76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Selection for Venipuncture</a:t>
            </a:r>
            <a:br>
              <a:rPr lang="en-US" dirty="0" smtClean="0"/>
            </a:br>
            <a:r>
              <a:rPr lang="en-US" sz="1600" dirty="0" smtClean="0"/>
              <a:t>(Slide 4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Do not use small spidery veins on the surface of skin</a:t>
            </a:r>
          </a:p>
          <a:p>
            <a:pPr lvl="1"/>
            <a:r>
              <a:rPr lang="en-US" smtClean="0"/>
              <a:t>Not suitable for VP</a:t>
            </a:r>
          </a:p>
          <a:p>
            <a:pPr lvl="1"/>
            <a:r>
              <a:rPr lang="en-US" smtClean="0"/>
              <a:t>Antecubital veins lie beneath these veins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49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Selection for Venipuncture</a:t>
            </a:r>
            <a:br>
              <a:rPr lang="en-US" dirty="0" smtClean="0"/>
            </a:br>
            <a:r>
              <a:rPr lang="en-US" sz="1600" dirty="0" smtClean="0"/>
              <a:t>(Slide 5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Veins to use in antecubital space</a:t>
            </a:r>
          </a:p>
          <a:p>
            <a:pPr lvl="1"/>
            <a:r>
              <a:rPr lang="en-US" dirty="0" smtClean="0"/>
              <a:t>Median cubital: Best vein</a:t>
            </a:r>
          </a:p>
          <a:p>
            <a:pPr lvl="1"/>
            <a:r>
              <a:rPr lang="en-US" dirty="0" smtClean="0"/>
              <a:t>Large vein: Does not roll</a:t>
            </a:r>
          </a:p>
          <a:p>
            <a:pPr lvl="1"/>
            <a:r>
              <a:rPr lang="en-US" dirty="0" smtClean="0"/>
              <a:t>Located in middle of antecubital space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US" dirty="0" smtClean="0"/>
              <a:t>cannot be used</a:t>
            </a:r>
          </a:p>
          <a:p>
            <a:pPr lvl="2"/>
            <a:r>
              <a:rPr lang="en-US" dirty="0" smtClean="0"/>
              <a:t>When it lies deep in the tissues: Cannot be palpated</a:t>
            </a:r>
          </a:p>
          <a:p>
            <a:pPr lvl="2"/>
            <a:r>
              <a:rPr lang="en-US" dirty="0" smtClean="0"/>
              <a:t>Is scarred from repeated VPs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0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Selection for Venipuncture</a:t>
            </a:r>
            <a:br>
              <a:rPr lang="en-US" dirty="0" smtClean="0"/>
            </a:br>
            <a:r>
              <a:rPr lang="en-US" sz="1600" dirty="0" smtClean="0"/>
              <a:t>(Slide 6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Veins to use in antecubital space</a:t>
            </a:r>
          </a:p>
          <a:p>
            <a:pPr lvl="1"/>
            <a:r>
              <a:rPr lang="en-US" dirty="0" smtClean="0"/>
              <a:t>Basilic and cephalic: Located on opposite sides of antecubital space</a:t>
            </a:r>
          </a:p>
          <a:p>
            <a:pPr lvl="2"/>
            <a:r>
              <a:rPr lang="en-US" dirty="0" smtClean="0"/>
              <a:t>Use: When median cubital cannot be used</a:t>
            </a:r>
          </a:p>
          <a:p>
            <a:pPr lvl="2"/>
            <a:r>
              <a:rPr lang="en-US" dirty="0" smtClean="0"/>
              <a:t>Cephalic: Located on thumb-side of hand</a:t>
            </a:r>
          </a:p>
          <a:p>
            <a:pPr lvl="2"/>
            <a:r>
              <a:rPr lang="en-US" dirty="0" smtClean="0"/>
              <a:t>Basilic: Located on little-finger side of hand</a:t>
            </a:r>
          </a:p>
          <a:p>
            <a:pPr lvl="2"/>
            <a:r>
              <a:rPr lang="en-US" dirty="0" smtClean="0"/>
              <a:t>Disadvantage: May roll and escape puncture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US" dirty="0" smtClean="0"/>
              <a:t>to prevent, apply firm pressure below vein to stabilize it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16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Selection for Venipuncture</a:t>
            </a:r>
            <a:br>
              <a:rPr lang="en-US" dirty="0" smtClean="0"/>
            </a:br>
            <a:r>
              <a:rPr lang="en-US" sz="1600" dirty="0" smtClean="0"/>
              <a:t>(Slide 7 of 7)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Brachial artery: Also located in antecubital space (used to measure BP)</a:t>
            </a:r>
          </a:p>
          <a:p>
            <a:pPr lvl="1"/>
            <a:r>
              <a:rPr lang="en-US" dirty="0" smtClean="0"/>
              <a:t>Lies deeper in the tissues</a:t>
            </a:r>
          </a:p>
          <a:p>
            <a:pPr lvl="1"/>
            <a:r>
              <a:rPr lang="en-US" dirty="0" smtClean="0"/>
              <a:t>Artery pulsates, is more elastic, and has a thicker wall than a vein</a:t>
            </a:r>
          </a:p>
          <a:p>
            <a:pPr lvl="1"/>
            <a:r>
              <a:rPr lang="en-US" dirty="0" smtClean="0"/>
              <a:t>If punctured: Patient feels more pain and blood is bright red and comes out pulsing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if this occurs:</a:t>
            </a:r>
          </a:p>
          <a:p>
            <a:pPr lvl="2"/>
            <a:r>
              <a:rPr lang="en-US" dirty="0" smtClean="0"/>
              <a:t>Remove tourniquet and then needle</a:t>
            </a:r>
          </a:p>
          <a:p>
            <a:pPr lvl="2"/>
            <a:r>
              <a:rPr lang="en-US" dirty="0" smtClean="0"/>
              <a:t>Apply pressure with gauze pad for 4 to 5 minutes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0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Site Selection</a:t>
            </a:r>
            <a:br>
              <a:rPr lang="en-US" dirty="0" smtClean="0"/>
            </a:br>
            <a:r>
              <a:rPr lang="en-US" sz="1600" dirty="0" smtClean="0"/>
              <a:t>(Slide 1 of 12)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Ensure adequate lighting</a:t>
            </a:r>
          </a:p>
          <a:p>
            <a:pPr lvl="1"/>
            <a:r>
              <a:rPr lang="en-US" smtClean="0"/>
              <a:t>Facilitates selection of vein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03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Site Selection</a:t>
            </a:r>
            <a:br>
              <a:rPr lang="en-US" dirty="0" smtClean="0"/>
            </a:br>
            <a:r>
              <a:rPr lang="en-US" sz="1600" dirty="0" smtClean="0"/>
              <a:t>(Slide 2 of 12)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Ensure that veins “stand out” as much as possible</a:t>
            </a:r>
          </a:p>
          <a:p>
            <a:pPr lvl="1"/>
            <a:r>
              <a:rPr lang="en-US" smtClean="0"/>
              <a:t>Apply tourniquet</a:t>
            </a:r>
          </a:p>
          <a:p>
            <a:pPr lvl="1"/>
            <a:r>
              <a:rPr lang="en-US" smtClean="0"/>
              <a:t>Ask patient to clench fist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80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Site Selection</a:t>
            </a:r>
            <a:br>
              <a:rPr lang="en-US" dirty="0" smtClean="0"/>
            </a:br>
            <a:r>
              <a:rPr lang="en-US" sz="1600" dirty="0" smtClean="0"/>
              <a:t>(Slide 3 of 12)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Examine antecubital veins of both arms</a:t>
            </a:r>
          </a:p>
          <a:p>
            <a:pPr lvl="1"/>
            <a:r>
              <a:rPr lang="en-US" smtClean="0"/>
              <a:t>Patient may have larger veins in one arm than in other</a:t>
            </a:r>
          </a:p>
          <a:p>
            <a:pPr lvl="1"/>
            <a:r>
              <a:rPr lang="en-US" smtClean="0"/>
              <a:t>Ask patient which vein was previously used for VP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0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Site Selection</a:t>
            </a:r>
            <a:br>
              <a:rPr lang="en-US" dirty="0" smtClean="0"/>
            </a:br>
            <a:r>
              <a:rPr lang="en-US" sz="1600" dirty="0" smtClean="0"/>
              <a:t>(Slide 4 of 12)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Use inspection and particularly palpation to select a vein</a:t>
            </a:r>
          </a:p>
          <a:p>
            <a:pPr lvl="1"/>
            <a:r>
              <a:rPr lang="en-US" smtClean="0"/>
              <a:t>Vein does not have to be seen to be a good selection</a:t>
            </a:r>
          </a:p>
          <a:p>
            <a:pPr lvl="1"/>
            <a:r>
              <a:rPr lang="en-US" smtClean="0"/>
              <a:t>Palpation alone can be used to locate a vein</a:t>
            </a:r>
          </a:p>
          <a:p>
            <a:pPr lvl="1"/>
            <a:r>
              <a:rPr lang="en-US" smtClean="0"/>
              <a:t>Vein feels like an elastic tube</a:t>
            </a:r>
          </a:p>
          <a:p>
            <a:pPr lvl="2"/>
            <a:r>
              <a:rPr lang="en-US" smtClean="0"/>
              <a:t>Gives under the pressure of the fingertips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98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Phlebotomy </a:t>
            </a:r>
            <a:br>
              <a:rPr lang="en-US" dirty="0" smtClean="0"/>
            </a:br>
            <a:r>
              <a:rPr lang="en-US" sz="1600" dirty="0" smtClean="0"/>
              <a:t>(Slide 3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Specimen may be:</a:t>
            </a:r>
          </a:p>
          <a:p>
            <a:pPr lvl="1"/>
            <a:r>
              <a:rPr lang="en-US" dirty="0" smtClean="0"/>
              <a:t>Taken to an outside laboratory for testing</a:t>
            </a:r>
          </a:p>
          <a:p>
            <a:pPr lvl="2"/>
            <a:r>
              <a:rPr lang="en-US" dirty="0" smtClean="0"/>
              <a:t>Needs to be accompanied by a laboratory request</a:t>
            </a:r>
          </a:p>
          <a:p>
            <a:pPr lvl="2"/>
            <a:r>
              <a:rPr lang="en-US" dirty="0" smtClean="0"/>
              <a:t>Informs laboratory what tests to run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US" dirty="0" smtClean="0"/>
              <a:t>MA completes laboratory request: on computer; manually (by hand)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59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Site Selection</a:t>
            </a:r>
            <a:br>
              <a:rPr lang="en-US" dirty="0" smtClean="0"/>
            </a:br>
            <a:r>
              <a:rPr lang="en-US" sz="1600" dirty="0" smtClean="0"/>
              <a:t>(Slide 5 of 12)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Palpate for the median cubital vein first</a:t>
            </a:r>
          </a:p>
          <a:p>
            <a:pPr lvl="1"/>
            <a:r>
              <a:rPr lang="en-US" smtClean="0"/>
              <a:t>Advantages over other antecubital veins</a:t>
            </a:r>
          </a:p>
          <a:p>
            <a:pPr lvl="2"/>
            <a:r>
              <a:rPr lang="en-US" smtClean="0"/>
              <a:t>Usually bigger</a:t>
            </a:r>
          </a:p>
          <a:p>
            <a:pPr lvl="2"/>
            <a:r>
              <a:rPr lang="en-US" smtClean="0"/>
              <a:t>Anchored better</a:t>
            </a:r>
          </a:p>
          <a:p>
            <a:pPr lvl="2"/>
            <a:r>
              <a:rPr lang="en-US" smtClean="0"/>
              <a:t>Bruises less</a:t>
            </a:r>
          </a:p>
          <a:p>
            <a:pPr lvl="2"/>
            <a:r>
              <a:rPr lang="en-US" smtClean="0"/>
              <a:t>Poses smallest risk of injuring underlying structures (nerves)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21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Site Selection</a:t>
            </a:r>
            <a:br>
              <a:rPr lang="en-US" dirty="0" smtClean="0"/>
            </a:br>
            <a:r>
              <a:rPr lang="en-US" sz="1600" dirty="0" smtClean="0"/>
              <a:t>(Slide 6 of 12)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Palpate for the median cubital vein first</a:t>
            </a:r>
          </a:p>
          <a:p>
            <a:pPr lvl="1"/>
            <a:r>
              <a:rPr lang="en-US" smtClean="0"/>
              <a:t>If median cubital cannot be seen, but can still be palpated</a:t>
            </a:r>
          </a:p>
          <a:p>
            <a:pPr lvl="2"/>
            <a:r>
              <a:rPr lang="en-US" smtClean="0"/>
              <a:t>Use as a first choice</a:t>
            </a:r>
          </a:p>
          <a:p>
            <a:pPr lvl="1"/>
            <a:r>
              <a:rPr lang="en-US" smtClean="0"/>
              <a:t>If median cubital vein is good in both arms</a:t>
            </a:r>
          </a:p>
          <a:p>
            <a:pPr lvl="2"/>
            <a:r>
              <a:rPr lang="en-US" smtClean="0"/>
              <a:t>Select the one that is the fullest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05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Site Selection</a:t>
            </a:r>
            <a:br>
              <a:rPr lang="en-US" dirty="0" smtClean="0"/>
            </a:br>
            <a:r>
              <a:rPr lang="en-US" sz="1600" dirty="0" smtClean="0"/>
              <a:t>(Slide 7 of 12)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Palpate for the median cubital vein first</a:t>
            </a:r>
          </a:p>
          <a:p>
            <a:pPr lvl="1"/>
            <a:r>
              <a:rPr lang="en-US" dirty="0" smtClean="0"/>
              <a:t>Cephalic: Second choice</a:t>
            </a:r>
          </a:p>
          <a:p>
            <a:pPr lvl="2"/>
            <a:r>
              <a:rPr lang="en-US" dirty="0" smtClean="0"/>
              <a:t>Does not roll and bruise as easily as basilic</a:t>
            </a:r>
          </a:p>
          <a:p>
            <a:pPr lvl="1"/>
            <a:r>
              <a:rPr lang="en-US" dirty="0" smtClean="0"/>
              <a:t>Basilic: Last choice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may cause injury to underlying structures</a:t>
            </a:r>
          </a:p>
          <a:p>
            <a:pPr lvl="2"/>
            <a:r>
              <a:rPr lang="en-US" dirty="0" smtClean="0"/>
              <a:t>In some individuals, branches of median nerve lie close to basilic</a:t>
            </a:r>
          </a:p>
          <a:p>
            <a:pPr lvl="2"/>
            <a:r>
              <a:rPr lang="en-US" dirty="0" smtClean="0"/>
              <a:t>Lie in close proximity to the brachial artery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79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Site Selection</a:t>
            </a:r>
            <a:br>
              <a:rPr lang="en-US" dirty="0" smtClean="0"/>
            </a:br>
            <a:r>
              <a:rPr lang="en-US" sz="1600" dirty="0" smtClean="0"/>
              <a:t>(Slide 8 of 12)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Thoroughly assess vein</a:t>
            </a:r>
          </a:p>
          <a:p>
            <a:pPr lvl="1"/>
            <a:r>
              <a:rPr lang="en-US" smtClean="0"/>
              <a:t>Place one or two fingertips over vein</a:t>
            </a:r>
          </a:p>
          <a:p>
            <a:pPr lvl="2"/>
            <a:r>
              <a:rPr lang="en-US" smtClean="0"/>
              <a:t>Index and middle finger	</a:t>
            </a:r>
          </a:p>
          <a:p>
            <a:pPr lvl="1"/>
            <a:r>
              <a:rPr lang="en-US" smtClean="0"/>
              <a:t>Press lightly, then release pressure</a:t>
            </a:r>
          </a:p>
          <a:p>
            <a:pPr lvl="1"/>
            <a:r>
              <a:rPr lang="en-US" smtClean="0"/>
              <a:t>Do not use thumb to palpate (not as sensitive)</a:t>
            </a:r>
          </a:p>
          <a:p>
            <a:pPr lvl="1"/>
            <a:r>
              <a:rPr lang="en-US" smtClean="0"/>
              <a:t>Suitable vein feels round, firm, elastic, and engorged</a:t>
            </a:r>
          </a:p>
          <a:p>
            <a:pPr lvl="2"/>
            <a:r>
              <a:rPr lang="en-US" smtClean="0"/>
              <a:t>When an engorged vein is depressed and released, it springs back in a rounded, filled state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60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Site Selection</a:t>
            </a:r>
            <a:br>
              <a:rPr lang="en-US" dirty="0" smtClean="0"/>
            </a:br>
            <a:r>
              <a:rPr lang="en-US" sz="1600" dirty="0" smtClean="0"/>
              <a:t>(Slide 9 of 12)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Determine size, depth, and direction of vein</a:t>
            </a:r>
          </a:p>
          <a:p>
            <a:pPr lvl="1"/>
            <a:r>
              <a:rPr lang="en-US" smtClean="0"/>
              <a:t>Thoroughly palpate vein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82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Site Selection</a:t>
            </a:r>
            <a:br>
              <a:rPr lang="en-US" dirty="0" smtClean="0"/>
            </a:br>
            <a:r>
              <a:rPr lang="en-US" sz="1600" dirty="0" smtClean="0"/>
              <a:t>(Slide 10 of 12)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Determine size, depth, and direction of vein</a:t>
            </a:r>
          </a:p>
          <a:p>
            <a:pPr lvl="1"/>
            <a:r>
              <a:rPr lang="en-US" dirty="0" smtClean="0"/>
              <a:t>Trace the path of the vein</a:t>
            </a:r>
          </a:p>
          <a:p>
            <a:pPr lvl="2"/>
            <a:r>
              <a:rPr lang="en-US" dirty="0" smtClean="0"/>
              <a:t>By rolling the index finger back and forth over vein</a:t>
            </a:r>
          </a:p>
          <a:p>
            <a:pPr lvl="1"/>
            <a:r>
              <a:rPr lang="en-US" dirty="0" smtClean="0"/>
              <a:t>Inspect and palpate vein for problems</a:t>
            </a:r>
          </a:p>
          <a:p>
            <a:pPr lvl="2"/>
            <a:r>
              <a:rPr lang="en-US" dirty="0" smtClean="0"/>
              <a:t>Small</a:t>
            </a:r>
          </a:p>
          <a:p>
            <a:pPr lvl="2"/>
            <a:r>
              <a:rPr lang="en-US" dirty="0" smtClean="0"/>
              <a:t>Hard</a:t>
            </a:r>
          </a:p>
          <a:p>
            <a:pPr lvl="2"/>
            <a:r>
              <a:rPr lang="en-US" dirty="0" smtClean="0"/>
              <a:t>Bumpy</a:t>
            </a:r>
          </a:p>
          <a:p>
            <a:pPr lvl="2"/>
            <a:r>
              <a:rPr lang="en-US" dirty="0" smtClean="0"/>
              <a:t>Flat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93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Site Selection</a:t>
            </a:r>
            <a:br>
              <a:rPr lang="en-US" dirty="0" smtClean="0"/>
            </a:br>
            <a:r>
              <a:rPr lang="en-US" sz="1600" dirty="0" smtClean="0"/>
              <a:t>(Slide 11 of 12)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Mentally “map” puncture site on patient’s arm with skin marks</a:t>
            </a:r>
          </a:p>
          <a:p>
            <a:pPr lvl="1"/>
            <a:r>
              <a:rPr lang="en-US" dirty="0" smtClean="0"/>
              <a:t>Site may be near freckle, wrinkle, or pigmented area</a:t>
            </a:r>
          </a:p>
          <a:p>
            <a:pPr lvl="1"/>
            <a:r>
              <a:rPr lang="en-US" dirty="0" smtClean="0"/>
              <a:t>Helpful in making stick when vein cannot be seen and can only be palpated</a:t>
            </a:r>
          </a:p>
          <a:p>
            <a:pPr lvl="0"/>
            <a:r>
              <a:rPr lang="en-US" dirty="0" smtClean="0"/>
              <a:t>Do not leave tourniquet on for more than one minute</a:t>
            </a:r>
          </a:p>
          <a:p>
            <a:pPr lvl="1"/>
            <a:r>
              <a:rPr lang="en-US" dirty="0" smtClean="0"/>
              <a:t>Causes:</a:t>
            </a:r>
          </a:p>
          <a:p>
            <a:pPr lvl="2"/>
            <a:r>
              <a:rPr lang="en-US" dirty="0" smtClean="0"/>
              <a:t>Patient discomfort</a:t>
            </a:r>
          </a:p>
          <a:p>
            <a:pPr lvl="2"/>
            <a:r>
              <a:rPr lang="en-US" dirty="0" smtClean="0"/>
              <a:t>Hemoconcentration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26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Site Selection</a:t>
            </a:r>
            <a:br>
              <a:rPr lang="en-US" dirty="0" smtClean="0"/>
            </a:br>
            <a:r>
              <a:rPr lang="en-US" sz="1600" dirty="0" smtClean="0"/>
              <a:t>(Slide 12 of 12)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Techniques to make veins more prominent</a:t>
            </a:r>
          </a:p>
          <a:p>
            <a:pPr lvl="1"/>
            <a:r>
              <a:rPr lang="en-US" smtClean="0"/>
              <a:t>Remove tourniquet and have patient dangle arm over side of chair for 1 to 2 minutes</a:t>
            </a:r>
          </a:p>
          <a:p>
            <a:pPr lvl="1"/>
            <a:r>
              <a:rPr lang="en-US" smtClean="0"/>
              <a:t>Tap vein site sharply with index finger and second finger</a:t>
            </a:r>
          </a:p>
          <a:p>
            <a:pPr lvl="1"/>
            <a:r>
              <a:rPr lang="en-US" smtClean="0"/>
              <a:t>Gently massage arm from wrist to elbow</a:t>
            </a:r>
          </a:p>
          <a:p>
            <a:pPr lvl="1"/>
            <a:r>
              <a:rPr lang="en-US" smtClean="0"/>
              <a:t>Apply warm, moist washcloth for five minutes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24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Venipuncture Sites</a:t>
            </a:r>
            <a:br>
              <a:rPr lang="en-US" dirty="0" smtClean="0"/>
            </a:br>
            <a:r>
              <a:rPr lang="en-US" sz="1600" dirty="0" smtClean="0"/>
              <a:t>(Slide 1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Alternative sites</a:t>
            </a:r>
          </a:p>
          <a:p>
            <a:pPr lvl="1"/>
            <a:r>
              <a:rPr lang="en-US" smtClean="0"/>
              <a:t>Inner forearm</a:t>
            </a:r>
          </a:p>
          <a:p>
            <a:pPr lvl="1"/>
            <a:r>
              <a:rPr lang="en-US" smtClean="0"/>
              <a:t>Wrist area above thumb</a:t>
            </a:r>
          </a:p>
          <a:p>
            <a:pPr lvl="1"/>
            <a:r>
              <a:rPr lang="en-US" smtClean="0"/>
              <a:t>Back of hand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93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Venipuncture Sites</a:t>
            </a:r>
            <a:br>
              <a:rPr lang="en-US" dirty="0" smtClean="0"/>
            </a:br>
            <a:r>
              <a:rPr lang="en-US" sz="1600" dirty="0" smtClean="0"/>
              <a:t>(Slide 2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Alternative veins</a:t>
            </a:r>
          </a:p>
          <a:p>
            <a:pPr lvl="1"/>
            <a:r>
              <a:rPr lang="en-US" smtClean="0"/>
              <a:t>Smaller than antecubital veins</a:t>
            </a:r>
          </a:p>
          <a:p>
            <a:pPr lvl="1"/>
            <a:r>
              <a:rPr lang="en-US" smtClean="0"/>
              <a:t>Have thinner walls</a:t>
            </a:r>
          </a:p>
          <a:p>
            <a:pPr lvl="0"/>
            <a:r>
              <a:rPr lang="en-US" smtClean="0"/>
              <a:t>Use alternative veins when all possibilities at the antecubital site have been considered</a:t>
            </a:r>
          </a:p>
          <a:p>
            <a:pPr lvl="1"/>
            <a:r>
              <a:rPr lang="en-US" smtClean="0"/>
              <a:t>Example: May be able to use butterfly on a small antecubital vein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41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Phlebotomy </a:t>
            </a:r>
            <a:br>
              <a:rPr lang="en-US" dirty="0" smtClean="0"/>
            </a:br>
            <a:r>
              <a:rPr lang="en-US" sz="1600" dirty="0" smtClean="0"/>
              <a:t>(Slide 4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Types of blood collections</a:t>
            </a:r>
          </a:p>
          <a:p>
            <a:pPr lvl="1"/>
            <a:r>
              <a:rPr lang="en-US" dirty="0" smtClean="0"/>
              <a:t>Arterial puncture: Performed in a hospital setting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to assess blood for:</a:t>
            </a:r>
          </a:p>
          <a:p>
            <a:pPr lvl="2"/>
            <a:r>
              <a:rPr lang="en-US" dirty="0" smtClean="0"/>
              <a:t>Oxygen level</a:t>
            </a:r>
          </a:p>
          <a:p>
            <a:pPr lvl="2"/>
            <a:r>
              <a:rPr lang="en-US" dirty="0" smtClean="0"/>
              <a:t>Carbon dioxide level</a:t>
            </a:r>
          </a:p>
          <a:p>
            <a:pPr lvl="2"/>
            <a:r>
              <a:rPr lang="en-US" dirty="0" smtClean="0"/>
              <a:t>Acid-base balance</a:t>
            </a:r>
          </a:p>
          <a:p>
            <a:pPr lvl="1"/>
            <a:r>
              <a:rPr lang="en-US" dirty="0" smtClean="0"/>
              <a:t>Venipuncture</a:t>
            </a:r>
          </a:p>
          <a:p>
            <a:pPr lvl="1"/>
            <a:r>
              <a:rPr lang="en-US" dirty="0" smtClean="0"/>
              <a:t>Skin puncture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77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Venipuncture Sites</a:t>
            </a:r>
            <a:br>
              <a:rPr lang="en-US" dirty="0" smtClean="0"/>
            </a:br>
            <a:r>
              <a:rPr lang="en-US" sz="1600" dirty="0" smtClean="0"/>
              <a:t>(Slide 3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Use veins in hands as a last resort</a:t>
            </a:r>
          </a:p>
          <a:p>
            <a:pPr lvl="1"/>
            <a:r>
              <a:rPr lang="en-US" dirty="0" smtClean="0"/>
              <a:t>Have a tendency to roll because:</a:t>
            </a:r>
          </a:p>
          <a:p>
            <a:pPr lvl="2"/>
            <a:r>
              <a:rPr lang="en-US" dirty="0" smtClean="0"/>
              <a:t>Not supported by much tissue</a:t>
            </a:r>
          </a:p>
          <a:p>
            <a:pPr lvl="2"/>
            <a:r>
              <a:rPr lang="en-US" dirty="0" smtClean="0"/>
              <a:t>Close to the surface of the skin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makes them more difficult to stick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56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Venipuncture Sites</a:t>
            </a:r>
            <a:br>
              <a:rPr lang="en-US" dirty="0" smtClean="0"/>
            </a:br>
            <a:r>
              <a:rPr lang="en-US" sz="1600" dirty="0" smtClean="0"/>
              <a:t>(Slide 4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Use veins in hands as a last resort</a:t>
            </a:r>
          </a:p>
          <a:p>
            <a:pPr lvl="1"/>
            <a:r>
              <a:rPr lang="en-US" dirty="0" smtClean="0"/>
              <a:t>Abundant supply of nerves in hand</a:t>
            </a:r>
          </a:p>
          <a:p>
            <a:pPr lvl="2"/>
            <a:r>
              <a:rPr lang="en-US" dirty="0" smtClean="0"/>
              <a:t>Makes procedure uncomfortable for patient</a:t>
            </a:r>
          </a:p>
          <a:p>
            <a:pPr lvl="1"/>
            <a:r>
              <a:rPr lang="en-US" dirty="0" smtClean="0"/>
              <a:t>Thin walls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make them susceptible to:</a:t>
            </a:r>
          </a:p>
          <a:p>
            <a:pPr lvl="2"/>
            <a:r>
              <a:rPr lang="en-US" dirty="0" smtClean="0"/>
              <a:t>Collapsing</a:t>
            </a:r>
          </a:p>
          <a:p>
            <a:pPr lvl="2"/>
            <a:r>
              <a:rPr lang="en-US" dirty="0" smtClean="0"/>
              <a:t>Bruising</a:t>
            </a:r>
          </a:p>
          <a:p>
            <a:pPr lvl="2"/>
            <a:r>
              <a:rPr lang="en-US" dirty="0" smtClean="0"/>
              <a:t>Phlebitis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12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Venipuncture Sites</a:t>
            </a:r>
            <a:br>
              <a:rPr lang="en-US" dirty="0" smtClean="0"/>
            </a:br>
            <a:r>
              <a:rPr lang="en-US" sz="1600" dirty="0" smtClean="0"/>
              <a:t>(Slide 5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In some patients, hand veins may be only accessible site</a:t>
            </a:r>
          </a:p>
          <a:p>
            <a:pPr lvl="1"/>
            <a:r>
              <a:rPr lang="en-US" smtClean="0"/>
              <a:t>Examples</a:t>
            </a:r>
          </a:p>
          <a:p>
            <a:pPr lvl="2"/>
            <a:r>
              <a:rPr lang="en-US" smtClean="0"/>
              <a:t>Obese patients</a:t>
            </a:r>
          </a:p>
          <a:p>
            <a:pPr lvl="2"/>
            <a:r>
              <a:rPr lang="en-US" smtClean="0"/>
              <a:t>Elderly patients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77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Blood Specimens</a:t>
            </a:r>
            <a:br>
              <a:rPr lang="en-US" dirty="0" smtClean="0"/>
            </a:br>
            <a:r>
              <a:rPr lang="en-US" sz="1600" dirty="0" smtClean="0"/>
              <a:t>(Slide 1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Type of blood specimen required depends on type of test to be performed</a:t>
            </a:r>
          </a:p>
          <a:p>
            <a:pPr lvl="1"/>
            <a:r>
              <a:rPr lang="en-US" dirty="0" smtClean="0"/>
              <a:t>Examples</a:t>
            </a:r>
          </a:p>
          <a:p>
            <a:pPr lvl="2"/>
            <a:r>
              <a:rPr lang="en-US" dirty="0" smtClean="0"/>
              <a:t>Serum: Required for most blood chemistry studies</a:t>
            </a:r>
          </a:p>
          <a:p>
            <a:pPr lvl="2"/>
            <a:r>
              <a:rPr lang="en-US" dirty="0" smtClean="0"/>
              <a:t>Whole blood: Required for a complete blood count (CBC)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27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Blood Specimens</a:t>
            </a:r>
            <a:br>
              <a:rPr lang="en-US" dirty="0" smtClean="0"/>
            </a:br>
            <a:r>
              <a:rPr lang="en-US" sz="1600" dirty="0" smtClean="0"/>
              <a:t>(Slide 2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Clotted blood: Obtained from tube with no anticoagulant</a:t>
            </a:r>
          </a:p>
          <a:p>
            <a:pPr lvl="1"/>
            <a:r>
              <a:rPr lang="en-US" smtClean="0"/>
              <a:t>Causes blood cells to clot</a:t>
            </a:r>
          </a:p>
          <a:p>
            <a:pPr lvl="0"/>
            <a:r>
              <a:rPr lang="en-US" smtClean="0"/>
              <a:t>Serum: Obtained from clotted blood</a:t>
            </a:r>
          </a:p>
          <a:p>
            <a:pPr lvl="1"/>
            <a:r>
              <a:rPr lang="en-US" smtClean="0"/>
              <a:t>Allow specimen to stand and then centrifuge it</a:t>
            </a:r>
          </a:p>
          <a:p>
            <a:pPr lvl="1"/>
            <a:r>
              <a:rPr lang="en-US" smtClean="0"/>
              <a:t>Because tube does not contain an anticoagulant, separates into:</a:t>
            </a:r>
          </a:p>
          <a:p>
            <a:pPr lvl="2"/>
            <a:r>
              <a:rPr lang="en-US" smtClean="0"/>
              <a:t>Top layer: Serum</a:t>
            </a:r>
          </a:p>
          <a:p>
            <a:pPr lvl="2"/>
            <a:r>
              <a:rPr lang="en-US" smtClean="0"/>
              <a:t>Bottom layer: Clotted blood cells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25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Blood Specimens</a:t>
            </a:r>
            <a:br>
              <a:rPr lang="en-US" dirty="0" smtClean="0"/>
            </a:br>
            <a:r>
              <a:rPr lang="en-US" sz="1600" dirty="0" smtClean="0"/>
              <a:t>(Slide 3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Whole blood: Obtained from tube containing an anticoagulant to prevent clotting of blood cells</a:t>
            </a:r>
          </a:p>
          <a:p>
            <a:pPr lvl="1"/>
            <a:r>
              <a:rPr lang="en-US" smtClean="0"/>
              <a:t>Tube must be gently rotated 8 to 10 times after collection</a:t>
            </a:r>
          </a:p>
          <a:p>
            <a:pPr lvl="2"/>
            <a:r>
              <a:rPr lang="en-US" smtClean="0"/>
              <a:t>To mix anticoagulant with blood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96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Blood Specimens</a:t>
            </a:r>
            <a:br>
              <a:rPr lang="en-US" dirty="0" smtClean="0"/>
            </a:br>
            <a:r>
              <a:rPr lang="en-US" sz="1600" dirty="0" smtClean="0"/>
              <a:t>(Slide 4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Plasma: Obtained from whole blood that has been centrifuged</a:t>
            </a:r>
          </a:p>
          <a:p>
            <a:pPr lvl="1"/>
            <a:r>
              <a:rPr lang="en-US" smtClean="0"/>
              <a:t>Because tube contains an anticoagulant, separates into:</a:t>
            </a:r>
          </a:p>
          <a:p>
            <a:pPr lvl="2"/>
            <a:r>
              <a:rPr lang="en-US" smtClean="0"/>
              <a:t>Top layer: Plasma</a:t>
            </a:r>
          </a:p>
          <a:p>
            <a:pPr lvl="2"/>
            <a:r>
              <a:rPr lang="en-US" smtClean="0"/>
              <a:t>Middle layer: Buffy coat (white blood cells and platelets)</a:t>
            </a:r>
          </a:p>
          <a:p>
            <a:pPr lvl="2"/>
            <a:r>
              <a:rPr lang="en-US" smtClean="0"/>
              <a:t>Bottom layer: Red blood cells (RBCs)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31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of Blood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When an anticoagulant is added to the specimen</a:t>
            </a:r>
          </a:p>
          <a:p>
            <a:pPr lvl="1"/>
            <a:r>
              <a:rPr lang="en-US" smtClean="0"/>
              <a:t>Plasma</a:t>
            </a:r>
          </a:p>
          <a:p>
            <a:pPr lvl="1"/>
            <a:r>
              <a:rPr lang="en-US" smtClean="0"/>
              <a:t>Buffy coat</a:t>
            </a:r>
          </a:p>
          <a:p>
            <a:pPr lvl="1"/>
            <a:r>
              <a:rPr lang="en-US" smtClean="0"/>
              <a:t>Cells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23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of Blood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When an anticoagulant is not added to the specimen</a:t>
            </a:r>
          </a:p>
          <a:p>
            <a:pPr lvl="1"/>
            <a:r>
              <a:rPr lang="en-US" smtClean="0"/>
              <a:t>Serum</a:t>
            </a:r>
          </a:p>
          <a:p>
            <a:pPr lvl="1"/>
            <a:r>
              <a:rPr lang="en-US" smtClean="0"/>
              <a:t>Cells (clot)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66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OSHA Safety Precautions</a:t>
            </a:r>
            <a:br>
              <a:rPr lang="en-US" dirty="0" smtClean="0"/>
            </a:br>
            <a:r>
              <a:rPr lang="en-US" sz="1600" dirty="0" smtClean="0"/>
              <a:t>(Slide 1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To avoid exposure to blood-borne pathogens during VP</a:t>
            </a:r>
          </a:p>
          <a:p>
            <a:pPr lvl="1"/>
            <a:r>
              <a:rPr lang="en-US" dirty="0" smtClean="0"/>
              <a:t>Wear gloves</a:t>
            </a:r>
          </a:p>
          <a:p>
            <a:pPr lvl="1"/>
            <a:r>
              <a:rPr lang="en-US" dirty="0" smtClean="0"/>
              <a:t>Avoid hand-to-mouth contact while working with blood specimens</a:t>
            </a:r>
          </a:p>
          <a:p>
            <a:pPr lvl="2"/>
            <a:r>
              <a:rPr lang="en-US" dirty="0" smtClean="0"/>
              <a:t>Eating</a:t>
            </a:r>
          </a:p>
          <a:p>
            <a:pPr lvl="2"/>
            <a:r>
              <a:rPr lang="en-US" dirty="0" smtClean="0"/>
              <a:t>Drinking</a:t>
            </a:r>
          </a:p>
          <a:p>
            <a:pPr lvl="2"/>
            <a:r>
              <a:rPr lang="en-US" dirty="0" smtClean="0"/>
              <a:t>Applying makeup</a:t>
            </a:r>
          </a:p>
          <a:p>
            <a:pPr lvl="1"/>
            <a:r>
              <a:rPr lang="en-US" dirty="0" smtClean="0"/>
              <a:t>Wear a face shield (or mask and eye protection):</a:t>
            </a:r>
          </a:p>
          <a:p>
            <a:pPr lvl="2"/>
            <a:r>
              <a:rPr lang="en-US" dirty="0" smtClean="0"/>
              <a:t>Whenever splashes, spray, splatter, or droplets of blood may be generated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75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Venipuncture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Venipuncture (VP): Puncturing of a vein for the removal of a venous blood sample</a:t>
            </a:r>
          </a:p>
          <a:p>
            <a:pPr lvl="1"/>
            <a:r>
              <a:rPr lang="en-US" smtClean="0"/>
              <a:t>Performed when a large blood specimen is needed for testing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46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OSHA Safety Precautions</a:t>
            </a:r>
            <a:br>
              <a:rPr lang="en-US" dirty="0" smtClean="0"/>
            </a:br>
            <a:r>
              <a:rPr lang="en-US" sz="1600" dirty="0" smtClean="0"/>
              <a:t>(Slide 2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To avoid exposure to blood-borne pathogens during VP</a:t>
            </a:r>
          </a:p>
          <a:p>
            <a:pPr lvl="1"/>
            <a:r>
              <a:rPr lang="en-US" smtClean="0"/>
              <a:t>Perform all procedures involving blood in a manner to minimize splashing, spraying, splattering, and generating droplets of blood </a:t>
            </a:r>
          </a:p>
          <a:p>
            <a:pPr lvl="1"/>
            <a:r>
              <a:rPr lang="en-US" smtClean="0"/>
              <a:t>Bandage cuts before gloving </a:t>
            </a:r>
          </a:p>
          <a:p>
            <a:pPr lvl="1"/>
            <a:r>
              <a:rPr lang="en-US" smtClean="0"/>
              <a:t>Sanitize hands after removing gloves </a:t>
            </a:r>
          </a:p>
          <a:p>
            <a:pPr lvl="1"/>
            <a:r>
              <a:rPr lang="en-US" smtClean="0"/>
              <a:t>If hands or other skin surface comes in contact with blood: Wash with soap and water immediately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01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OSHA Safety Precautions</a:t>
            </a:r>
            <a:br>
              <a:rPr lang="en-US" dirty="0" smtClean="0"/>
            </a:br>
            <a:r>
              <a:rPr lang="en-US" sz="1600" dirty="0" smtClean="0"/>
              <a:t>(Slide 3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To avoid exposure to blood-borne pathogens during VP</a:t>
            </a:r>
          </a:p>
          <a:p>
            <a:pPr lvl="1"/>
            <a:r>
              <a:rPr lang="en-US" smtClean="0"/>
              <a:t>If mucous membranes come in contact with blood: Flush with water immediately</a:t>
            </a:r>
          </a:p>
          <a:p>
            <a:pPr lvl="1"/>
            <a:r>
              <a:rPr lang="en-US" smtClean="0"/>
              <a:t>Do not break, bend, or shear contaminated venipuncture needles </a:t>
            </a:r>
          </a:p>
          <a:p>
            <a:pPr lvl="1"/>
            <a:r>
              <a:rPr lang="en-US" smtClean="0"/>
              <a:t>Do not recap contaminated venipuncture needle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68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OSHA Safety Precautions</a:t>
            </a:r>
            <a:br>
              <a:rPr lang="en-US" dirty="0" smtClean="0"/>
            </a:br>
            <a:r>
              <a:rPr lang="en-US" sz="1600" dirty="0" smtClean="0"/>
              <a:t>(Slide 4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To avoid exposure to blood-borne pathogens during VP</a:t>
            </a:r>
          </a:p>
          <a:p>
            <a:pPr lvl="1"/>
            <a:r>
              <a:rPr lang="en-US" smtClean="0"/>
              <a:t>Locate the sharps container as close as possible to the area of use</a:t>
            </a:r>
          </a:p>
          <a:p>
            <a:pPr lvl="2"/>
            <a:r>
              <a:rPr lang="en-US" smtClean="0"/>
              <a:t>Immediately after use: Discard VP setup in biohazard sharps container</a:t>
            </a:r>
          </a:p>
          <a:p>
            <a:pPr lvl="1"/>
            <a:r>
              <a:rPr lang="en-US" smtClean="0"/>
              <a:t>Place blood specimens in containers that prevent leakage during collection, handling, processing, storage, transport, and shipping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29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OSHA Safety Precautions</a:t>
            </a:r>
            <a:br>
              <a:rPr lang="en-US" dirty="0" smtClean="0"/>
            </a:br>
            <a:r>
              <a:rPr lang="en-US" sz="1600" dirty="0" smtClean="0"/>
              <a:t>(Slide 5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To avoid exposure to blood-borne pathogens during VP</a:t>
            </a:r>
          </a:p>
          <a:p>
            <a:pPr lvl="1"/>
            <a:r>
              <a:rPr lang="en-US" dirty="0" smtClean="0"/>
              <a:t>Handle laboratory equipment and supplies properly and with care</a:t>
            </a:r>
          </a:p>
          <a:p>
            <a:pPr lvl="2"/>
            <a:r>
              <a:rPr lang="en-US" dirty="0" smtClean="0"/>
              <a:t>As indicated by the manufacturer</a:t>
            </a:r>
          </a:p>
          <a:p>
            <a:pPr lvl="3"/>
            <a:r>
              <a:rPr lang="en-US" dirty="0" smtClean="0"/>
              <a:t>Example: Wait for centrifuge to come to a complete stop before opening</a:t>
            </a:r>
          </a:p>
          <a:p>
            <a:pPr lvl="1"/>
            <a:r>
              <a:rPr lang="en-US" dirty="0" smtClean="0"/>
              <a:t>Do not store food in refrigerator where testing supplies or specimens are stored</a:t>
            </a:r>
          </a:p>
          <a:p>
            <a:pPr lvl="1"/>
            <a:r>
              <a:rPr lang="en-US" dirty="0" smtClean="0"/>
              <a:t>If exposed to blood, report incident immediately to your physician-employer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84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31.2: Performing a Venipuncture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+mj-lt"/>
              <a:buAutoNum type="arabicPeriod" startAt="6"/>
            </a:pPr>
            <a:r>
              <a:rPr lang="en-US" dirty="0" smtClean="0"/>
              <a:t>State the additive content of each of the following vacuum tubes, and list the types of blood specimens that can be obtained from each: red, lavender, gray, light blue, green, and royal blue.</a:t>
            </a:r>
          </a:p>
          <a:p>
            <a:pPr marL="457200">
              <a:buFont typeface="+mj-lt"/>
              <a:buAutoNum type="arabicPeriod" startAt="6"/>
            </a:pPr>
            <a:r>
              <a:rPr lang="en-US" dirty="0" smtClean="0"/>
              <a:t>Identify and explain the order of draw for the vacuum tube and butterfly methods of venipuncture.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44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+mj-lt"/>
              <a:buAutoNum type="arabicPeriod" startAt="8"/>
            </a:pPr>
            <a:r>
              <a:rPr lang="en-US" dirty="0" smtClean="0"/>
              <a:t>List and describe the guidelines for use of evacuated tubes.</a:t>
            </a:r>
          </a:p>
          <a:p>
            <a:pPr marL="457200">
              <a:buFont typeface="+mj-lt"/>
              <a:buAutoNum type="arabicPeriod" startAt="8"/>
            </a:pPr>
            <a:r>
              <a:rPr lang="en-US" dirty="0" smtClean="0"/>
              <a:t>Identify possible problems during a venipuncture.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US" dirty="0" smtClean="0"/>
              <a:t>List four ways to prevent a blood specimen from becoming hemolyzed.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85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31.2: Performing a Venipuncture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2053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Vacuum Tube Method of Venipuncture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Frequently used to collect venous blood specimens</a:t>
            </a:r>
          </a:p>
          <a:p>
            <a:pPr lvl="0"/>
            <a:r>
              <a:rPr lang="en-US" smtClean="0"/>
              <a:t>Ideal for collecting blood from antecubital veins that are of adequate size</a:t>
            </a:r>
          </a:p>
          <a:p>
            <a:pPr lvl="1"/>
            <a:r>
              <a:rPr lang="en-US" smtClean="0"/>
              <a:t>To withstand the pressure of the vacuum in the evacuated tube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10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Vacuum tube system</a:t>
            </a:r>
          </a:p>
          <a:p>
            <a:pPr lvl="1"/>
            <a:r>
              <a:rPr lang="en-US" smtClean="0"/>
              <a:t>Collection needle</a:t>
            </a:r>
          </a:p>
          <a:p>
            <a:pPr lvl="1"/>
            <a:r>
              <a:rPr lang="en-US" smtClean="0"/>
              <a:t>Plastic needle holder</a:t>
            </a:r>
          </a:p>
          <a:p>
            <a:pPr lvl="1"/>
            <a:r>
              <a:rPr lang="en-US" smtClean="0"/>
              <a:t>Evacuated tube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87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Vacuum Tube Method of Venipuncture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0511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Needle</a:t>
            </a:r>
            <a:br>
              <a:rPr lang="en-US" dirty="0" smtClean="0"/>
            </a:br>
            <a:r>
              <a:rPr lang="en-US" sz="1600" dirty="0" smtClean="0"/>
              <a:t>(Slide 1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Double-pointed needle with threaded hub</a:t>
            </a:r>
          </a:p>
          <a:p>
            <a:pPr lvl="1"/>
            <a:r>
              <a:rPr lang="en-US" dirty="0" smtClean="0"/>
              <a:t>Screws into plastic holder</a:t>
            </a:r>
          </a:p>
          <a:p>
            <a:pPr lvl="0"/>
            <a:r>
              <a:rPr lang="en-US" dirty="0" smtClean="0"/>
              <a:t>Packaged in a sealed twist-apart container</a:t>
            </a:r>
          </a:p>
          <a:p>
            <a:pPr lvl="1"/>
            <a:r>
              <a:rPr lang="en-US" dirty="0" smtClean="0"/>
              <a:t>Do not use if seal is broken</a:t>
            </a:r>
          </a:p>
          <a:p>
            <a:pPr lvl="1"/>
            <a:r>
              <a:rPr lang="en-US" dirty="0" smtClean="0"/>
              <a:t>Printed on paper seal</a:t>
            </a:r>
          </a:p>
          <a:p>
            <a:pPr lvl="2"/>
            <a:r>
              <a:rPr lang="en-US" dirty="0" smtClean="0"/>
              <a:t>Needle gauge</a:t>
            </a:r>
          </a:p>
          <a:p>
            <a:pPr lvl="2"/>
            <a:r>
              <a:rPr lang="en-US" dirty="0" smtClean="0"/>
              <a:t>Needle length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58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Needle</a:t>
            </a:r>
            <a:br>
              <a:rPr lang="en-US" dirty="0" smtClean="0"/>
            </a:br>
            <a:r>
              <a:rPr lang="en-US" sz="1600" dirty="0" smtClean="0"/>
              <a:t>(Slide 2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Needle consists of:</a:t>
            </a:r>
          </a:p>
          <a:p>
            <a:pPr lvl="1"/>
            <a:r>
              <a:rPr lang="en-US" smtClean="0"/>
              <a:t>Anterior needle: Is longer and has a beveled point</a:t>
            </a:r>
          </a:p>
          <a:p>
            <a:pPr lvl="2"/>
            <a:r>
              <a:rPr lang="en-US" smtClean="0"/>
              <a:t>Bevel: Facilitate entry into skin and vein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27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Venipuncture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Methods</a:t>
            </a:r>
          </a:p>
          <a:p>
            <a:pPr lvl="1"/>
            <a:r>
              <a:rPr lang="en-US" smtClean="0"/>
              <a:t>Vacuum tube: Use of an evacuated tube (glass or plastic tube containing a vacuum)</a:t>
            </a:r>
          </a:p>
          <a:p>
            <a:pPr lvl="2"/>
            <a:r>
              <a:rPr lang="en-US" smtClean="0"/>
              <a:t>Fastest</a:t>
            </a:r>
          </a:p>
          <a:p>
            <a:pPr lvl="2"/>
            <a:r>
              <a:rPr lang="en-US" smtClean="0"/>
              <a:t>Most convenient</a:t>
            </a:r>
          </a:p>
          <a:p>
            <a:pPr lvl="2"/>
            <a:r>
              <a:rPr lang="en-US" smtClean="0"/>
              <a:t>Most often used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85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Needle</a:t>
            </a:r>
            <a:br>
              <a:rPr lang="en-US" dirty="0" smtClean="0"/>
            </a:br>
            <a:r>
              <a:rPr lang="en-US" sz="1600" dirty="0" smtClean="0"/>
              <a:t>(Slide 3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Needle consists of:</a:t>
            </a:r>
          </a:p>
          <a:p>
            <a:pPr lvl="1"/>
            <a:r>
              <a:rPr lang="en-US" dirty="0" smtClean="0"/>
              <a:t>Posterior needle: Pierces rubber stopper of evacuated tube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US" dirty="0" smtClean="0"/>
              <a:t>needle has a rubber sleeve that functions as a valve</a:t>
            </a:r>
          </a:p>
          <a:p>
            <a:pPr lvl="2"/>
            <a:r>
              <a:rPr lang="en-US" dirty="0" smtClean="0"/>
              <a:t>When needle is pushed into rubber stopper, sleeve compresses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exposes needle opening; allows blood to enter tube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80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Needle</a:t>
            </a:r>
            <a:br>
              <a:rPr lang="en-US" dirty="0" smtClean="0"/>
            </a:br>
            <a:r>
              <a:rPr lang="en-US" sz="1600" dirty="0" smtClean="0"/>
              <a:t>(Slide 4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Needle consists of:</a:t>
            </a:r>
          </a:p>
          <a:p>
            <a:pPr lvl="1"/>
            <a:r>
              <a:rPr lang="en-US" dirty="0" smtClean="0"/>
              <a:t>Posterior needle: Pierces rubber stopper of evacuated tube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needle has a rubber sleeve that functions as a valve</a:t>
            </a:r>
          </a:p>
          <a:p>
            <a:pPr lvl="2"/>
            <a:r>
              <a:rPr lang="en-US" dirty="0" smtClean="0"/>
              <a:t>When tube is removed, sleeve slides back over needle opening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closes off opening; stops flow of blood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29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Needle</a:t>
            </a:r>
            <a:br>
              <a:rPr lang="en-US" dirty="0" smtClean="0"/>
            </a:br>
            <a:r>
              <a:rPr lang="en-US" sz="1600" dirty="0" smtClean="0"/>
              <a:t>(Slide 5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Gauge sizes for VP: 20 to 22 </a:t>
            </a:r>
          </a:p>
          <a:p>
            <a:pPr lvl="1"/>
            <a:r>
              <a:rPr lang="en-US" smtClean="0"/>
              <a:t>21 gauge: Most commonly used</a:t>
            </a:r>
          </a:p>
          <a:p>
            <a:pPr lvl="1"/>
            <a:r>
              <a:rPr lang="en-US" smtClean="0"/>
              <a:t>22 gauge: Recommended for children and adults with smaller veins</a:t>
            </a:r>
          </a:p>
          <a:p>
            <a:pPr lvl="1"/>
            <a:r>
              <a:rPr lang="en-US" smtClean="0"/>
              <a:t>20 gauge: When a large volume tube is used</a:t>
            </a:r>
          </a:p>
          <a:p>
            <a:pPr lvl="2"/>
            <a:r>
              <a:rPr lang="en-US" smtClean="0"/>
              <a:t>Manufacturer often color-codes needle guard by gauge for easier identification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29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Needle</a:t>
            </a:r>
            <a:br>
              <a:rPr lang="en-US" dirty="0" smtClean="0"/>
            </a:br>
            <a:r>
              <a:rPr lang="en-US" sz="1600" dirty="0" smtClean="0"/>
              <a:t>(Slide 6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Length of needle: 1 inch and 1½ inches</a:t>
            </a:r>
          </a:p>
          <a:p>
            <a:pPr lvl="1"/>
            <a:r>
              <a:rPr lang="en-US" smtClean="0"/>
              <a:t>Length used based on individual preference</a:t>
            </a:r>
          </a:p>
          <a:p>
            <a:pPr lvl="2"/>
            <a:r>
              <a:rPr lang="en-US" smtClean="0"/>
              <a:t>1 inch: Less intimidating to patient; offers more control during stick</a:t>
            </a:r>
          </a:p>
          <a:p>
            <a:pPr lvl="2"/>
            <a:r>
              <a:rPr lang="en-US" smtClean="0"/>
              <a:t>1½ inch: Allows more room for stabilizing the vein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04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Safety-Engineered Venipuncture Devices 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OSHA stipulates requirements </a:t>
            </a:r>
          </a:p>
          <a:p>
            <a:pPr lvl="1"/>
            <a:r>
              <a:rPr lang="en-US" smtClean="0"/>
              <a:t>To reduce needlestick and other sharps injuries among health care workers</a:t>
            </a:r>
          </a:p>
          <a:p>
            <a:pPr lvl="0"/>
            <a:r>
              <a:rPr lang="en-US" smtClean="0"/>
              <a:t>Employers must evaluate and implement safer medical devices</a:t>
            </a:r>
          </a:p>
          <a:p>
            <a:pPr lvl="1"/>
            <a:r>
              <a:rPr lang="en-US" smtClean="0"/>
              <a:t>Includes safety-engineered VP devices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21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Safety-Engineered Venipuncture Devices 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Employers must evaluate and implement safer medical devices</a:t>
            </a:r>
          </a:p>
          <a:p>
            <a:pPr lvl="1"/>
            <a:r>
              <a:rPr lang="en-US" smtClean="0"/>
              <a:t>Have built-in safety features to reduce risk of needlestick injuries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80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Plastic Holder 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Consists of plastic cylinder with two openings</a:t>
            </a:r>
          </a:p>
          <a:p>
            <a:pPr lvl="1"/>
            <a:r>
              <a:rPr lang="en-US" smtClean="0"/>
              <a:t>Small opening: Used to secure needle</a:t>
            </a:r>
          </a:p>
          <a:p>
            <a:pPr lvl="1"/>
            <a:r>
              <a:rPr lang="en-US" smtClean="0"/>
              <a:t>Large opening: Holds evacuated tube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1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Plastic Holder 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Flange: Extension on large opening</a:t>
            </a:r>
          </a:p>
          <a:p>
            <a:pPr lvl="1"/>
            <a:r>
              <a:rPr lang="en-US" smtClean="0"/>
              <a:t>Assists in insertion and removal of tubes</a:t>
            </a:r>
          </a:p>
          <a:p>
            <a:pPr lvl="1"/>
            <a:r>
              <a:rPr lang="en-US" smtClean="0"/>
              <a:t>Prevents holder from rolling when placed on a flat surface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41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Plastic Holder 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Indention on holder</a:t>
            </a:r>
          </a:p>
          <a:p>
            <a:pPr lvl="1"/>
            <a:r>
              <a:rPr lang="en-US" dirty="0" smtClean="0"/>
              <a:t>Marks point at which the posterior needle starts to enter rubber stopper of tube</a:t>
            </a:r>
          </a:p>
          <a:p>
            <a:pPr lvl="2"/>
            <a:r>
              <a:rPr lang="en-US" dirty="0" smtClean="0"/>
              <a:t>Do not insert tube stopper past this point before entering the vein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causes tube to fill with air; blood is not able to enter the tube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18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Evacuated Tubes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Glass tube with:</a:t>
            </a:r>
          </a:p>
          <a:p>
            <a:pPr lvl="1"/>
            <a:r>
              <a:rPr lang="en-US" dirty="0" smtClean="0"/>
              <a:t>Rubber stopper</a:t>
            </a:r>
          </a:p>
          <a:p>
            <a:pPr lvl="1"/>
            <a:r>
              <a:rPr lang="en-US" dirty="0" smtClean="0"/>
              <a:t>Hemogard closure stopper</a:t>
            </a:r>
          </a:p>
          <a:p>
            <a:pPr lvl="0"/>
            <a:r>
              <a:rPr lang="en-US" dirty="0" smtClean="0"/>
              <a:t>Contains vacuum that creates suction</a:t>
            </a:r>
          </a:p>
          <a:p>
            <a:pPr lvl="1"/>
            <a:r>
              <a:rPr lang="en-US" dirty="0" smtClean="0"/>
              <a:t>Pulls blood specimen into tube</a:t>
            </a:r>
          </a:p>
          <a:p>
            <a:pPr lvl="0"/>
            <a:r>
              <a:rPr lang="en-US" dirty="0" smtClean="0"/>
              <a:t>Tube additive must not:</a:t>
            </a:r>
          </a:p>
          <a:p>
            <a:pPr lvl="1"/>
            <a:r>
              <a:rPr lang="en-US" dirty="0" smtClean="0"/>
              <a:t>Alter blood components</a:t>
            </a:r>
          </a:p>
          <a:p>
            <a:pPr lvl="1"/>
            <a:r>
              <a:rPr lang="en-US" dirty="0" smtClean="0"/>
              <a:t>Affect laboratory test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65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newit">
  <a:themeElements>
    <a:clrScheme name="2_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2_Blue Diagonal">
      <a:majorFont>
        <a:latin typeface="ArialMT"/>
        <a:ea typeface="ＭＳ Ｐゴシック"/>
        <a:cs typeface=""/>
      </a:majorFont>
      <a:minorFont>
        <a:latin typeface="Arial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Bonewit</Template>
  <TotalTime>1875</TotalTime>
  <Words>8521</Words>
  <Application>Microsoft Office PowerPoint</Application>
  <PresentationFormat>On-screen Show (4:3)</PresentationFormat>
  <Paragraphs>1666</Paragraphs>
  <Slides>225</Slides>
  <Notes>201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225</vt:i4>
      </vt:variant>
    </vt:vector>
  </HeadingPairs>
  <TitlesOfParts>
    <vt:vector size="226" baseType="lpstr">
      <vt:lpstr>Bonewit</vt:lpstr>
      <vt:lpstr>PowerPoint Presentation</vt:lpstr>
      <vt:lpstr>Learning Objectives Lesson 31.1: Introduction to Venipuncture (Slide 1 of 2)</vt:lpstr>
      <vt:lpstr>Learning Objectives Lesson 31.1: Introduction to Venipuncture (Slide 2 of 2)</vt:lpstr>
      <vt:lpstr>Introduction to Phlebotomy  (Slide 1 of 4)</vt:lpstr>
      <vt:lpstr>Introduction to Phlebotomy  (Slide 2 of 4)</vt:lpstr>
      <vt:lpstr>Introduction to Phlebotomy  (Slide 3 of 4)</vt:lpstr>
      <vt:lpstr>Introduction to Phlebotomy  (Slide 4 of 4)</vt:lpstr>
      <vt:lpstr>Venipuncture (Slide 1 of 3)</vt:lpstr>
      <vt:lpstr>Venipuncture (Slide 2 of 3)</vt:lpstr>
      <vt:lpstr>Venipuncture (Slide 3 of 3)</vt:lpstr>
      <vt:lpstr>General Guidelines for Venipuncture</vt:lpstr>
      <vt:lpstr>Patient Preparation for Venipuncture  (Slide 1 of 5)</vt:lpstr>
      <vt:lpstr>Patient Preparation for Venipuncture  (Slide 2 of 5)</vt:lpstr>
      <vt:lpstr>Patient Preparation for Venipuncture  (Slide 3 of 5)</vt:lpstr>
      <vt:lpstr>Patient Preparation for Venipuncture  (Slide 4 of 5)</vt:lpstr>
      <vt:lpstr>Patient Preparation for Venipuncture  (Slide 5 of 5)</vt:lpstr>
      <vt:lpstr>Review Collection and  Handling Requirements  (Slide 1 of 2) </vt:lpstr>
      <vt:lpstr>Review Collection and Handling Requirements  (Slide 2 of 2) </vt:lpstr>
      <vt:lpstr>Identification of the Patient (Slide 1 of 2) </vt:lpstr>
      <vt:lpstr>Identification of the Patient (Slide 2 of 2) </vt:lpstr>
      <vt:lpstr>Assemble the Equipment and Supplies  (Slide 1 of 7)</vt:lpstr>
      <vt:lpstr>Assemble the Equipment and Supplies  (Slide 2 of 7)</vt:lpstr>
      <vt:lpstr>Assemble the Equipment and Supplies  (Slide 3 of 7)</vt:lpstr>
      <vt:lpstr>Assemble the Equipment and Supplies  (Slide 4 of 7)</vt:lpstr>
      <vt:lpstr>Assemble the Equipment and Supplies  (Slide 5 of 7)</vt:lpstr>
      <vt:lpstr>Assemble the Equipment and Supplies  (Slide 6 of 7)</vt:lpstr>
      <vt:lpstr>Assemble the Equipment and Supplies  (Slide 7 of 7)</vt:lpstr>
      <vt:lpstr>Reassuring the Patient (Slide 1 of 3) </vt:lpstr>
      <vt:lpstr>Reassuring the Patient (Slide 2 of 3) </vt:lpstr>
      <vt:lpstr>Reassuring the Patient (Slide 3 of 3)</vt:lpstr>
      <vt:lpstr>Patient Position for Venipuncture  (Slide 1 of 5)</vt:lpstr>
      <vt:lpstr>Patient Position for Venipuncture  (Slide 2 of 5)</vt:lpstr>
      <vt:lpstr>Patient Position for Venipuncture  (Slide 3 of 5)</vt:lpstr>
      <vt:lpstr>Patient Position for Venipuncture  (Slide 4 of 5)</vt:lpstr>
      <vt:lpstr>Patient Position for Venipuncture  (Slide 5 of 5)</vt:lpstr>
      <vt:lpstr>Application of the Tourniquet (Slide 1 of 3) </vt:lpstr>
      <vt:lpstr>Application of the Tourniquet (Slide 2 of 3) </vt:lpstr>
      <vt:lpstr>Application of the Tourniquet (Slide 3 of 3) </vt:lpstr>
      <vt:lpstr>Guidelines for Applying the Tourniquet  (Slide 1 of 6)</vt:lpstr>
      <vt:lpstr>Guidelines for Applying the Tourniquet  (Slide 2 of 6)</vt:lpstr>
      <vt:lpstr>Guidelines for Applying the Tourniquet  (Slide 3 of 6)</vt:lpstr>
      <vt:lpstr>Guidelines for Applying the Tourniquet  (Slide 4 of 6)</vt:lpstr>
      <vt:lpstr>Guidelines for Applying the Tourniquet  (Slide 5 of 6)</vt:lpstr>
      <vt:lpstr>Guidelines for Applying the Tourniquet  (Slide 6 of 6)</vt:lpstr>
      <vt:lpstr>Rubber Tourniquet (Slide 1 of 2) </vt:lpstr>
      <vt:lpstr>Rubber Tourniquet (Slide 2 of 2) </vt:lpstr>
      <vt:lpstr>Velcro-Closure Tourniquet (Slide 1 of 2) </vt:lpstr>
      <vt:lpstr>Velcro-Closure Tourniquet (Slide 2 of 2) </vt:lpstr>
      <vt:lpstr>Site Selection for Venipuncture (Slide 1 of 7) </vt:lpstr>
      <vt:lpstr>Site Selection for Venipuncture (Slide 2 of 7) </vt:lpstr>
      <vt:lpstr>Site Selection for Venipuncture (Slide 3 of 7) </vt:lpstr>
      <vt:lpstr>Site Selection for Venipuncture (Slide 4 of 7) </vt:lpstr>
      <vt:lpstr>Site Selection for Venipuncture (Slide 5 of 7) </vt:lpstr>
      <vt:lpstr>Site Selection for Venipuncture (Slide 6 of 7) </vt:lpstr>
      <vt:lpstr>Site Selection for Venipuncture (Slide 7 of 7) </vt:lpstr>
      <vt:lpstr>Guidelines for Site Selection (Slide 1 of 12) </vt:lpstr>
      <vt:lpstr>Guidelines for Site Selection (Slide 2 of 12) </vt:lpstr>
      <vt:lpstr>Guidelines for Site Selection (Slide 3 of 12) </vt:lpstr>
      <vt:lpstr>Guidelines for Site Selection (Slide 4 of 12) </vt:lpstr>
      <vt:lpstr>Guidelines for Site Selection (Slide 5 of 12) </vt:lpstr>
      <vt:lpstr>Guidelines for Site Selection (Slide 6 of 12) </vt:lpstr>
      <vt:lpstr>Guidelines for Site Selection (Slide 7 of 12) </vt:lpstr>
      <vt:lpstr>Guidelines for Site Selection (Slide 8 of 12) </vt:lpstr>
      <vt:lpstr>Guidelines for Site Selection (Slide 9 of 12) </vt:lpstr>
      <vt:lpstr>Guidelines for Site Selection (Slide 10 of 12) </vt:lpstr>
      <vt:lpstr>Guidelines for Site Selection (Slide 11 of 12) </vt:lpstr>
      <vt:lpstr>Guidelines for Site Selection (Slide 12 of 12) </vt:lpstr>
      <vt:lpstr>Alternative Venipuncture Sites (Slide 1 of 5) </vt:lpstr>
      <vt:lpstr>Alternative Venipuncture Sites (Slide 2 of 5) </vt:lpstr>
      <vt:lpstr>Alternative Venipuncture Sites (Slide 3 of 5) </vt:lpstr>
      <vt:lpstr>Alternative Venipuncture Sites (Slide 4 of 5) </vt:lpstr>
      <vt:lpstr>Alternative Venipuncture Sites (Slide 5 of 5) </vt:lpstr>
      <vt:lpstr>Types of Blood Specimens (Slide 1 of 4) </vt:lpstr>
      <vt:lpstr>Types of Blood Specimens (Slide 2 of 4) </vt:lpstr>
      <vt:lpstr>Types of Blood Specimens (Slide 3 of 4) </vt:lpstr>
      <vt:lpstr>Types of Blood Specimens (Slide 4 of 4) </vt:lpstr>
      <vt:lpstr>Layers of Blood (Slide 1 of 2)</vt:lpstr>
      <vt:lpstr>Layers of Blood (Slide 2 of 2)</vt:lpstr>
      <vt:lpstr>OSHA Safety Precautions (Slide 1 of 5) </vt:lpstr>
      <vt:lpstr>OSHA Safety Precautions (Slide 2 of 5) </vt:lpstr>
      <vt:lpstr>OSHA Safety Precautions (Slide 3 of 5) </vt:lpstr>
      <vt:lpstr>OSHA Safety Precautions (Slide 4 of 5) </vt:lpstr>
      <vt:lpstr>OSHA Safety Precautions (Slide 5 of 5) </vt:lpstr>
      <vt:lpstr>Learning Objectives Lesson 31.2: Performing a Venipuncture (Slide 1 of 2)</vt:lpstr>
      <vt:lpstr>Learning Objectives Lesson 31.2: Performing a Venipuncture (Slide 2 of 2)</vt:lpstr>
      <vt:lpstr>Vacuum Tube Method of Venipuncture (Slide 1 of 2)</vt:lpstr>
      <vt:lpstr>Vacuum Tube Method of Venipuncture (Slide 2 of 2)</vt:lpstr>
      <vt:lpstr>Needle (Slide 1 of 6)</vt:lpstr>
      <vt:lpstr>Needle (Slide 2 of 6)</vt:lpstr>
      <vt:lpstr>Needle (Slide 3 of 6)</vt:lpstr>
      <vt:lpstr>Needle (Slide 4 of 6)</vt:lpstr>
      <vt:lpstr>Needle (Slide 5 of 6)</vt:lpstr>
      <vt:lpstr>Needle (Slide 6 of 6)</vt:lpstr>
      <vt:lpstr>Safety-Engineered Venipuncture Devices  (Slide 1 of 2) </vt:lpstr>
      <vt:lpstr>Safety-Engineered Venipuncture Devices  (Slide 2 of 2) </vt:lpstr>
      <vt:lpstr>Plastic Holder  (Slide 1 of 3)</vt:lpstr>
      <vt:lpstr>Plastic Holder  (Slide 2 of 3)</vt:lpstr>
      <vt:lpstr>Plastic Holder  (Slide 3 of 3)</vt:lpstr>
      <vt:lpstr>Evacuated Tubes </vt:lpstr>
      <vt:lpstr>Additive Content of Evacuated Tubes (Slide 1 of 11)</vt:lpstr>
      <vt:lpstr>Additive Content of Evacuated Tubes (Slide 2 of 11)</vt:lpstr>
      <vt:lpstr>Additive Content of Evacuated Tubes (Slide 3 of 11)</vt:lpstr>
      <vt:lpstr>Additive Content of Evacuated Tubes (Slide 4 of 11)</vt:lpstr>
      <vt:lpstr>Additive Content of Evacuated Tubes (Slide 5 of 11)</vt:lpstr>
      <vt:lpstr>Additive Content of Evacuated Tubes (Slide 6 of 11)</vt:lpstr>
      <vt:lpstr>Additive Content of Evacuated Tubes (Slide 7 of 11)</vt:lpstr>
      <vt:lpstr>Additive Content of Evacuated Tubes (Slide 8 of 11)</vt:lpstr>
      <vt:lpstr>Additive Content of Evacuated Tubes (Slide 9 of 11)</vt:lpstr>
      <vt:lpstr>Additive Content of Evacuated Tubes (Slide 10 of 11)</vt:lpstr>
      <vt:lpstr>Additive Content of Evacuated Tubes (Slide 11 of 11)</vt:lpstr>
      <vt:lpstr>Order of Draw for Multiple Tubes  (Slide 1 of 5) </vt:lpstr>
      <vt:lpstr>Order of Draw for Multiple Tubes  (Slide 2 of 5) </vt:lpstr>
      <vt:lpstr>Order of Draw for Multiple Tubes  (Slide 3 of 5) </vt:lpstr>
      <vt:lpstr>Order of Draw for Multiple Tubes  (Slide 4 of 5) </vt:lpstr>
      <vt:lpstr>Order of Draw for Multiple Tubes  (Slide 5 of 5) </vt:lpstr>
      <vt:lpstr>Evacuated Tube Guidelines (Slide 1 of 13) </vt:lpstr>
      <vt:lpstr>Evacuated Tube Guidelines (Slide 2 of 13) </vt:lpstr>
      <vt:lpstr>Evacuated Tube Guidelines (Slide 3 of 13) </vt:lpstr>
      <vt:lpstr>Evacuated Tube Guidelines (Slide 4 of 13) </vt:lpstr>
      <vt:lpstr>Evacuated Tube Guidelines (Slide 5 of 13) </vt:lpstr>
      <vt:lpstr>Evacuated Tube Guidelines (Slide 6 of 13) </vt:lpstr>
      <vt:lpstr>Evacuated Tube Guidelines (Slide 7 of 13) </vt:lpstr>
      <vt:lpstr>Evacuated Tube Guidelines (Slide 8 of 13) </vt:lpstr>
      <vt:lpstr>Evacuated Tube Guidelines (Slide 9 of 13) </vt:lpstr>
      <vt:lpstr>Evacuated Tube Guidelines (Slide 10 of 13) </vt:lpstr>
      <vt:lpstr>Evacuated Tube Guidelines (Slide 11 of 13) </vt:lpstr>
      <vt:lpstr>Evacuated Tube Guidelines (Slide 12 of 13) </vt:lpstr>
      <vt:lpstr>Evacuated Tube Guidelines (Slide 13 of 13) </vt:lpstr>
      <vt:lpstr>Butterfly Method of Venipuncture  (Slide 1 of 10)</vt:lpstr>
      <vt:lpstr>Butterfly Method of Venipuncture  (Slide 2 of 10)</vt:lpstr>
      <vt:lpstr>Butterfly Method of Venipuncture  (Slide 3 of 10)</vt:lpstr>
      <vt:lpstr>Butterfly Method of Venipuncture  (Slide 4 of 10)</vt:lpstr>
      <vt:lpstr>Butterfly Method of Venipuncture  (Slide 5 of 10)</vt:lpstr>
      <vt:lpstr>Butterfly Method of Venipuncture  (Slide 6 of 10)</vt:lpstr>
      <vt:lpstr>Butterfly Method of Venipuncture  (Slide 7 of 10)</vt:lpstr>
      <vt:lpstr>Butterfly Method of Venipuncture  (Slide 8 of 10)</vt:lpstr>
      <vt:lpstr>Butterfly Method of Venipuncture  (Slide 9 of 10)</vt:lpstr>
      <vt:lpstr>Butterfly Method of Venipuncture  (Slide 10 of 10)</vt:lpstr>
      <vt:lpstr>Guidelines for the Butterfly Method (Slide 1 of 6)</vt:lpstr>
      <vt:lpstr>Guidelines for the Butterfly Method (Slide 2 of 6)</vt:lpstr>
      <vt:lpstr>Guidelines for the Butterfly Method (Slide 3 of 6)</vt:lpstr>
      <vt:lpstr>Guidelines for the Butterfly Method (Slide 4 of 6)</vt:lpstr>
      <vt:lpstr>Guidelines for the Butterfly Method (Slide 5 of 6)</vt:lpstr>
      <vt:lpstr>Guidelines for the Butterfly Method (Slide 6 of 6)</vt:lpstr>
      <vt:lpstr>Failure to Obtain Blood (Slide 1 of 7) </vt:lpstr>
      <vt:lpstr>Failure to Obtain Blood (Slide 2 of 7) </vt:lpstr>
      <vt:lpstr>Failure to Obtain Blood (Slide 3 of 7) </vt:lpstr>
      <vt:lpstr>Failure to Obtain Blood (Slide 4 of 7) </vt:lpstr>
      <vt:lpstr>Failure to Obtain Blood (Slide 5 of 7) </vt:lpstr>
      <vt:lpstr>Failure to Obtain Blood (Slide 6 of 7) </vt:lpstr>
      <vt:lpstr>Failure to Obtain Blood (Slide 7 of 7) </vt:lpstr>
      <vt:lpstr>Inappropriate Puncture Sites (Slide 1 of 2) </vt:lpstr>
      <vt:lpstr>Inappropriate Puncture Sites (Slide 2 of 2) </vt:lpstr>
      <vt:lpstr>Scarred and Sclerosed Veins (Slide 1 of 3) </vt:lpstr>
      <vt:lpstr>Scarred and Sclerosed Veins (Slide 2 of 3) </vt:lpstr>
      <vt:lpstr>Scarred and Sclerosed Veins (Slide 3 of 3) </vt:lpstr>
      <vt:lpstr>Rolling Veins </vt:lpstr>
      <vt:lpstr>Collapsing Veins (Slide 1 of 3) </vt:lpstr>
      <vt:lpstr>Collapsing Veins (Slide 2 of 3) </vt:lpstr>
      <vt:lpstr>Collapsing Veins (Slide 3 of 3) </vt:lpstr>
      <vt:lpstr>Premature Needle Withdrawal (Slide 1 of 2) </vt:lpstr>
      <vt:lpstr>Premature Needle Withdrawal (Slide 2 of 2) </vt:lpstr>
      <vt:lpstr>Hematoma (Slide 1 of 3) </vt:lpstr>
      <vt:lpstr>Hematoma (Slide 2 of 3) </vt:lpstr>
      <vt:lpstr>Hematoma (Slide 3 of 3) </vt:lpstr>
      <vt:lpstr>Hemolysis (Slide 1 of 3)</vt:lpstr>
      <vt:lpstr>Hemolysis (Slide 2 of 3)</vt:lpstr>
      <vt:lpstr>Hemolysis (Slide 3 of 3)</vt:lpstr>
      <vt:lpstr>Fainting (Slide 1 of 2)</vt:lpstr>
      <vt:lpstr>Fainting (Slide 2 of 2)</vt:lpstr>
      <vt:lpstr>Learning Objectives Lesson 31.3: Serum Specimen and Skin Puncture</vt:lpstr>
      <vt:lpstr>Serum (Slide 1 of 3) </vt:lpstr>
      <vt:lpstr>Serum (Slide 2 of 3) </vt:lpstr>
      <vt:lpstr>Serum (Slide 3 of 3) </vt:lpstr>
      <vt:lpstr>Tube Selection (Slide 1 of 2) </vt:lpstr>
      <vt:lpstr>Tube Selection (Slide 2 of 2) </vt:lpstr>
      <vt:lpstr>Preparation of the Specimen (Slide 1 of 2) </vt:lpstr>
      <vt:lpstr>Preparation of the Specimen (Slide 2 of 2) </vt:lpstr>
      <vt:lpstr>Removal of Serum (Slide 1 of 5) </vt:lpstr>
      <vt:lpstr>Removal of Serum (Slide 2 of 5) </vt:lpstr>
      <vt:lpstr>Removal of Serum (Slide 3 of 5) </vt:lpstr>
      <vt:lpstr>Removal of Serum (Slide 4 of 5) </vt:lpstr>
      <vt:lpstr>Removal of Serum (Slide 5 of 5) </vt:lpstr>
      <vt:lpstr>Serum Separator Tubes (Slide 1 of 5)</vt:lpstr>
      <vt:lpstr>Serum Separator Tubes (Slide 2 of 5) </vt:lpstr>
      <vt:lpstr>Serum Separator Tubes (Slide 3 of 5) </vt:lpstr>
      <vt:lpstr>Serum Separator Tubes (Slide 4 of 5) </vt:lpstr>
      <vt:lpstr>Serum Separator Tubes (Slide 5 of 5) </vt:lpstr>
      <vt:lpstr>Skin Puncture (Slide 1 of 4) </vt:lpstr>
      <vt:lpstr>Skin Puncture (Slide 2 of 4) </vt:lpstr>
      <vt:lpstr>Skin Puncture (Slide 3 of 4) </vt:lpstr>
      <vt:lpstr>Skin Puncture (Slide 4 of 4) </vt:lpstr>
      <vt:lpstr>Puncture Sites (Slide 1 of 2) </vt:lpstr>
      <vt:lpstr>Puncture Sites (Slide 2 of 2) </vt:lpstr>
      <vt:lpstr>Skin Puncture Devices (Slide 1 of 5) </vt:lpstr>
      <vt:lpstr>Skin Puncture Devices (Slide 2 of 5) </vt:lpstr>
      <vt:lpstr>Skin Puncture Devices (Slide 3 of 5) </vt:lpstr>
      <vt:lpstr>Skin Puncture Devices (Slide 4 of 5) </vt:lpstr>
      <vt:lpstr>Skin Puncture Devices (Slide 5 of 5) </vt:lpstr>
      <vt:lpstr>Disposable Semiautomatic Lancet  (Slide 1 of 4)</vt:lpstr>
      <vt:lpstr>Disposable Semiautomatic Lancet  (Slide 2 of 4)</vt:lpstr>
      <vt:lpstr>Disposable Semiautomatic Lancet  (Slide 3 of 4)</vt:lpstr>
      <vt:lpstr>Disposable Semiautomatic Lancet  (Slide 4 of 4)</vt:lpstr>
      <vt:lpstr>Reusable Semiautomatic Lancet  (Slide 1 of 3)</vt:lpstr>
      <vt:lpstr>Reusable Semiautomatic Lancet  (Slide 2 of 3)</vt:lpstr>
      <vt:lpstr>Reusable Semiautomatic Lancet  (Slide 3 of 3)</vt:lpstr>
      <vt:lpstr>Microcollection Devices </vt:lpstr>
      <vt:lpstr>Capillary Tubes </vt:lpstr>
      <vt:lpstr>Microcollection Tubes  (Slide 1 of 2)</vt:lpstr>
      <vt:lpstr>Microcollection Tubes  (Slide 2 of 2)</vt:lpstr>
      <vt:lpstr>Guidelines for Performing a Finger Puncture  (Slide 1 of 14)</vt:lpstr>
      <vt:lpstr>Guidelines for Performing  a Finger Puncture  (Slide 2 of 14)</vt:lpstr>
      <vt:lpstr>Guidelines for Performing  a Finger Puncture  (Slide 3 of 14)</vt:lpstr>
      <vt:lpstr>Guidelines for Performing  a Finger Puncture  (Slide 4 of 14)</vt:lpstr>
      <vt:lpstr>Guidelines for Performing  a Finger Puncture  (Slide 5 of 14)</vt:lpstr>
      <vt:lpstr>Guidelines for Performing  a Finger Puncture  (Slide 6 of 14)</vt:lpstr>
      <vt:lpstr>Guidelines for Performing  a Finger Puncture  (Slide 7 of 14)</vt:lpstr>
      <vt:lpstr>Guidelines for Performing  a Finger Puncture  (Slide 8 of 14)</vt:lpstr>
      <vt:lpstr>Guidelines for Performing  a Finger Puncture  (Slide 9 of 14)</vt:lpstr>
      <vt:lpstr>Guidelines for Performing  a Finger Puncture  (Slide 10 of 14)</vt:lpstr>
      <vt:lpstr>Guidelines for Performing  a Finger Puncture  (Slide 11 of 14)</vt:lpstr>
      <vt:lpstr>Guidelines for Performing  a Finger Puncture  (Slide 12 of 14)</vt:lpstr>
      <vt:lpstr>Guidelines for Performing  a Finger Puncture  (Slide 13 of 14)</vt:lpstr>
      <vt:lpstr>Guidelines for Performing  a Finger Puncture  (Slide 14 of 14)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LoGiudice</dc:creator>
  <cp:lastModifiedBy>Jori</cp:lastModifiedBy>
  <cp:revision>113</cp:revision>
  <dcterms:created xsi:type="dcterms:W3CDTF">2015-09-03T13:34:00Z</dcterms:created>
  <dcterms:modified xsi:type="dcterms:W3CDTF">2019-12-15T00:52:43Z</dcterms:modified>
</cp:coreProperties>
</file>