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9"/>
  </p:notesMasterIdLst>
  <p:sldIdLst>
    <p:sldId id="256" r:id="rId2"/>
    <p:sldId id="258" r:id="rId3"/>
    <p:sldId id="257" r:id="rId4"/>
    <p:sldId id="259" r:id="rId5"/>
    <p:sldId id="260" r:id="rId6"/>
    <p:sldId id="306" r:id="rId7"/>
    <p:sldId id="307" r:id="rId8"/>
    <p:sldId id="308" r:id="rId9"/>
    <p:sldId id="309" r:id="rId10"/>
    <p:sldId id="310" r:id="rId11"/>
    <p:sldId id="349" r:id="rId12"/>
    <p:sldId id="350" r:id="rId13"/>
    <p:sldId id="262" r:id="rId14"/>
    <p:sldId id="263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25" r:id="rId23"/>
    <p:sldId id="326" r:id="rId24"/>
    <p:sldId id="327" r:id="rId25"/>
    <p:sldId id="328" r:id="rId26"/>
    <p:sldId id="318" r:id="rId27"/>
    <p:sldId id="319" r:id="rId28"/>
    <p:sldId id="264" r:id="rId29"/>
    <p:sldId id="320" r:id="rId30"/>
    <p:sldId id="321" r:id="rId31"/>
    <p:sldId id="322" r:id="rId32"/>
    <p:sldId id="323" r:id="rId33"/>
    <p:sldId id="324" r:id="rId34"/>
    <p:sldId id="265" r:id="rId35"/>
    <p:sldId id="329" r:id="rId36"/>
    <p:sldId id="330" r:id="rId37"/>
    <p:sldId id="331" r:id="rId38"/>
    <p:sldId id="332" r:id="rId39"/>
    <p:sldId id="333" r:id="rId40"/>
    <p:sldId id="334" r:id="rId41"/>
    <p:sldId id="266" r:id="rId42"/>
    <p:sldId id="267" r:id="rId43"/>
    <p:sldId id="268" r:id="rId44"/>
    <p:sldId id="269" r:id="rId45"/>
    <p:sldId id="270" r:id="rId46"/>
    <p:sldId id="271" r:id="rId47"/>
    <p:sldId id="272" r:id="rId48"/>
    <p:sldId id="273" r:id="rId49"/>
    <p:sldId id="274" r:id="rId50"/>
    <p:sldId id="275" r:id="rId51"/>
    <p:sldId id="276" r:id="rId52"/>
    <p:sldId id="335" r:id="rId53"/>
    <p:sldId id="336" r:id="rId54"/>
    <p:sldId id="337" r:id="rId55"/>
    <p:sldId id="338" r:id="rId56"/>
    <p:sldId id="339" r:id="rId57"/>
    <p:sldId id="340" r:id="rId58"/>
    <p:sldId id="277" r:id="rId59"/>
    <p:sldId id="341" r:id="rId60"/>
    <p:sldId id="342" r:id="rId61"/>
    <p:sldId id="343" r:id="rId62"/>
    <p:sldId id="344" r:id="rId63"/>
    <p:sldId id="345" r:id="rId64"/>
    <p:sldId id="346" r:id="rId65"/>
    <p:sldId id="347" r:id="rId66"/>
    <p:sldId id="348" r:id="rId67"/>
    <p:sldId id="278" r:id="rId68"/>
    <p:sldId id="279" r:id="rId69"/>
    <p:sldId id="280" r:id="rId70"/>
    <p:sldId id="281" r:id="rId71"/>
    <p:sldId id="282" r:id="rId72"/>
    <p:sldId id="283" r:id="rId73"/>
    <p:sldId id="284" r:id="rId74"/>
    <p:sldId id="285" r:id="rId75"/>
    <p:sldId id="286" r:id="rId76"/>
    <p:sldId id="287" r:id="rId77"/>
    <p:sldId id="351" r:id="rId7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0" autoAdjust="0"/>
    <p:restoredTop sz="89820" autoAdjust="0"/>
  </p:normalViewPr>
  <p:slideViewPr>
    <p:cSldViewPr snapToGrid="0">
      <p:cViewPr varScale="1">
        <p:scale>
          <a:sx n="75" d="100"/>
          <a:sy n="75" d="100"/>
        </p:scale>
        <p:origin x="-16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34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12/14/2019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273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23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165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347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994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654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86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32.2.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31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04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hematocrit capillary tube is lined with an anticoagulant.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093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32.3.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94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028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957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484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1056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32.1: Hematocrit.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455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7820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389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14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1711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618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32.4.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46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The complete blood count (CBC) test is a screening 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44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521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8657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8282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 the five WBCs.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3665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607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32.5.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3267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202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596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63118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32.2: Preparation of a Blood Smear for a Differential Cell Count.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04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5489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7953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58524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469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39046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5797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3734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5226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7313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75887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32.6.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517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1587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8400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4814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32.7.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1294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medical assistant may need to instruct the patient in the procedure for performing the test at home.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32.8.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38513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1519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279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41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188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example of a laboratory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 indicating results of a CBC is presented in Figure 32.1.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58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0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587625"/>
            <a:ext cx="7772400" cy="1470025"/>
          </a:xfrm>
        </p:spPr>
        <p:txBody>
          <a:bodyPr/>
          <a:lstStyle/>
          <a:p>
            <a:r>
              <a:rPr lang="en-US" dirty="0" smtClean="0"/>
              <a:t>Hematology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000" dirty="0" smtClean="0"/>
              <a:t>Chapter 32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7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Complete blood count (CBC)</a:t>
            </a:r>
          </a:p>
          <a:p>
            <a:pPr lvl="1"/>
            <a:r>
              <a:rPr lang="en-US" dirty="0" smtClean="0"/>
              <a:t>Tests included in a CBC</a:t>
            </a:r>
          </a:p>
          <a:p>
            <a:pPr lvl="2"/>
            <a:r>
              <a:rPr lang="en-US" dirty="0" smtClean="0"/>
              <a:t>White blood cell (WBC) count</a:t>
            </a:r>
          </a:p>
          <a:p>
            <a:pPr lvl="2"/>
            <a:r>
              <a:rPr lang="en-US" dirty="0" smtClean="0"/>
              <a:t>Red blood cell (RBC) count</a:t>
            </a:r>
          </a:p>
          <a:p>
            <a:pPr lvl="2"/>
            <a:r>
              <a:rPr lang="en-US" dirty="0" smtClean="0"/>
              <a:t>Platelet count</a:t>
            </a:r>
          </a:p>
          <a:p>
            <a:pPr lvl="2"/>
            <a:r>
              <a:rPr lang="en-US" dirty="0" smtClean="0"/>
              <a:t>Hemoglobin (Hgb or Hb)</a:t>
            </a:r>
          </a:p>
          <a:p>
            <a:pPr lvl="2"/>
            <a:r>
              <a:rPr lang="en-US" dirty="0" smtClean="0"/>
              <a:t>Hematocrit (Hct) </a:t>
            </a:r>
          </a:p>
          <a:p>
            <a:pPr lvl="2"/>
            <a:r>
              <a:rPr lang="en-US" dirty="0" smtClean="0"/>
              <a:t>Differential white blood cell count (diff)</a:t>
            </a:r>
          </a:p>
          <a:p>
            <a:pPr lvl="2"/>
            <a:r>
              <a:rPr lang="en-US" dirty="0" smtClean="0"/>
              <a:t>Red blood cell indices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54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Ranges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216900" cy="4454525"/>
          </a:xfrm>
        </p:spPr>
        <p:txBody>
          <a:bodyPr/>
          <a:lstStyle/>
          <a:p>
            <a:pPr lvl="0"/>
            <a:r>
              <a:rPr lang="en-US" dirty="0" smtClean="0"/>
              <a:t>Hemoglobin</a:t>
            </a:r>
          </a:p>
          <a:p>
            <a:pPr lvl="1"/>
            <a:r>
              <a:rPr lang="en-US" dirty="0" smtClean="0"/>
              <a:t>Adult female: 12-16 g/dL</a:t>
            </a:r>
          </a:p>
          <a:p>
            <a:pPr lvl="1"/>
            <a:r>
              <a:rPr lang="en-US" dirty="0" smtClean="0"/>
              <a:t>Adult male: 14-18 g/dL</a:t>
            </a:r>
          </a:p>
          <a:p>
            <a:pPr lvl="0"/>
            <a:r>
              <a:rPr lang="en-US" dirty="0" smtClean="0"/>
              <a:t>Hematocrit</a:t>
            </a:r>
          </a:p>
          <a:p>
            <a:pPr lvl="1"/>
            <a:r>
              <a:rPr lang="en-US" dirty="0" smtClean="0"/>
              <a:t>Woman: 37%-47%</a:t>
            </a:r>
          </a:p>
          <a:p>
            <a:pPr lvl="1"/>
            <a:r>
              <a:rPr lang="en-US" dirty="0" smtClean="0"/>
              <a:t>Man: 40%-54%</a:t>
            </a:r>
          </a:p>
          <a:p>
            <a:pPr lvl="0"/>
            <a:r>
              <a:rPr lang="en-US" dirty="0" smtClean="0"/>
              <a:t>Red and white blood cell counts</a:t>
            </a:r>
          </a:p>
          <a:p>
            <a:pPr lvl="1"/>
            <a:r>
              <a:rPr lang="en-US" dirty="0" smtClean="0"/>
              <a:t>WBC: 4,500-11,000 WBCs per cubic millimeter of blood</a:t>
            </a:r>
          </a:p>
          <a:p>
            <a:pPr lvl="1"/>
            <a:r>
              <a:rPr lang="en-US" dirty="0" smtClean="0"/>
              <a:t>RBC (woman): 4-5.5 million RBCs per cubic millimeter of blood</a:t>
            </a:r>
          </a:p>
          <a:p>
            <a:pPr lvl="1"/>
            <a:r>
              <a:rPr lang="en-US" dirty="0" smtClean="0"/>
              <a:t>RBC (man): 4.5-6.2 million RBCs per cubic millimeter of blood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Ranges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Differential cell count</a:t>
            </a:r>
          </a:p>
          <a:p>
            <a:pPr lvl="1"/>
            <a:r>
              <a:rPr lang="en-US" dirty="0" smtClean="0"/>
              <a:t>Neutrophils: 40% to 75%</a:t>
            </a:r>
          </a:p>
          <a:p>
            <a:pPr lvl="1"/>
            <a:r>
              <a:rPr lang="en-US" dirty="0" smtClean="0"/>
              <a:t>Eosinophils: 1% to 6%</a:t>
            </a:r>
          </a:p>
          <a:p>
            <a:pPr lvl="1"/>
            <a:r>
              <a:rPr lang="en-US" dirty="0" smtClean="0"/>
              <a:t>Basophils: 0% to 2%</a:t>
            </a:r>
          </a:p>
          <a:p>
            <a:pPr lvl="1"/>
            <a:r>
              <a:rPr lang="en-US" dirty="0" smtClean="0"/>
              <a:t>Lymphocytes: 20% to 40%</a:t>
            </a:r>
          </a:p>
          <a:p>
            <a:pPr lvl="1"/>
            <a:r>
              <a:rPr lang="en-US" dirty="0" smtClean="0"/>
              <a:t>Monocytes: 3% to 10%</a:t>
            </a:r>
          </a:p>
          <a:p>
            <a:pPr lvl="0"/>
            <a:r>
              <a:rPr lang="en-US" dirty="0" smtClean="0"/>
              <a:t>Platelet count</a:t>
            </a:r>
          </a:p>
          <a:p>
            <a:pPr lvl="0"/>
            <a:r>
              <a:rPr lang="en-US" dirty="0" smtClean="0"/>
              <a:t>PT/INR</a:t>
            </a:r>
          </a:p>
          <a:p>
            <a:pPr lvl="1"/>
            <a:r>
              <a:rPr lang="en-US" dirty="0" smtClean="0"/>
              <a:t>10-20 seconds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7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1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Hemoglobin (Hgb): Major component of RBCs</a:t>
            </a:r>
          </a:p>
          <a:p>
            <a:pPr lvl="0"/>
            <a:r>
              <a:rPr lang="en-US" dirty="0" smtClean="0"/>
              <a:t>Hemoglobin transports oxygen to tissue cells</a:t>
            </a:r>
          </a:p>
          <a:p>
            <a:pPr lvl="0"/>
            <a:r>
              <a:rPr lang="en-US" dirty="0" smtClean="0"/>
              <a:t>Responsible for red color of RBCs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52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2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Reference range</a:t>
            </a:r>
          </a:p>
          <a:p>
            <a:pPr lvl="1"/>
            <a:r>
              <a:rPr lang="en-US" dirty="0" smtClean="0"/>
              <a:t>Adult female: 12 to 16 g/dL</a:t>
            </a:r>
          </a:p>
          <a:p>
            <a:pPr lvl="1"/>
            <a:r>
              <a:rPr lang="en-US" dirty="0" smtClean="0"/>
              <a:t>Adult male: 14 to 18 g/dL</a:t>
            </a:r>
          </a:p>
          <a:p>
            <a:pPr lvl="0"/>
            <a:r>
              <a:rPr lang="en-US" dirty="0" smtClean="0"/>
              <a:t>Hemoglobin performed as individual test or as part of CBC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9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3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Decreased hemoglobin level occurs with:</a:t>
            </a:r>
          </a:p>
          <a:p>
            <a:pPr lvl="1"/>
            <a:r>
              <a:rPr lang="en-US" dirty="0" smtClean="0"/>
              <a:t>Anemia (especially iron-deficiency anemia)</a:t>
            </a:r>
          </a:p>
          <a:p>
            <a:pPr lvl="1"/>
            <a:r>
              <a:rPr lang="en-US" dirty="0" smtClean="0"/>
              <a:t>Hyperthyroidism</a:t>
            </a:r>
          </a:p>
          <a:p>
            <a:pPr lvl="1"/>
            <a:r>
              <a:rPr lang="en-US" dirty="0" smtClean="0"/>
              <a:t>Cirrhosis of the liver</a:t>
            </a:r>
          </a:p>
          <a:p>
            <a:pPr lvl="1"/>
            <a:r>
              <a:rPr lang="en-US" dirty="0" smtClean="0"/>
              <a:t>Severe hemorrhaging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51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4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Decreased hemoglobin level occurs with:</a:t>
            </a:r>
          </a:p>
          <a:p>
            <a:pPr lvl="1"/>
            <a:r>
              <a:rPr lang="en-US" dirty="0" smtClean="0"/>
              <a:t>Hemolytic reactions</a:t>
            </a:r>
          </a:p>
          <a:p>
            <a:pPr lvl="1"/>
            <a:r>
              <a:rPr lang="en-US" dirty="0" smtClean="0"/>
              <a:t>Certain systemic diseases</a:t>
            </a:r>
          </a:p>
          <a:p>
            <a:pPr lvl="2"/>
            <a:r>
              <a:rPr lang="en-US" dirty="0" smtClean="0"/>
              <a:t>Leukemia</a:t>
            </a:r>
          </a:p>
          <a:p>
            <a:pPr lvl="2"/>
            <a:r>
              <a:rPr lang="en-US" dirty="0" smtClean="0"/>
              <a:t>Hodgkin’s disease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5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Increased hemoglobin level occurs with:</a:t>
            </a:r>
          </a:p>
          <a:p>
            <a:pPr lvl="1"/>
            <a:r>
              <a:rPr lang="en-US" dirty="0" smtClean="0"/>
              <a:t>Polycythemia</a:t>
            </a:r>
          </a:p>
          <a:p>
            <a:pPr lvl="1"/>
            <a:r>
              <a:rPr lang="en-US" dirty="0" smtClean="0"/>
              <a:t>COPD</a:t>
            </a:r>
          </a:p>
          <a:p>
            <a:pPr lvl="1"/>
            <a:r>
              <a:rPr lang="en-US" dirty="0" smtClean="0"/>
              <a:t>CHF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7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6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hemoglobin analyzer</a:t>
            </a:r>
          </a:p>
          <a:p>
            <a:pPr lvl="1"/>
            <a:r>
              <a:rPr lang="en-US" dirty="0" smtClean="0"/>
              <a:t>Used to measure hemoglobin in the medical office</a:t>
            </a:r>
          </a:p>
          <a:p>
            <a:pPr lvl="1"/>
            <a:r>
              <a:rPr lang="en-US" dirty="0" smtClean="0"/>
              <a:t>Permits processing of the specimen in a short time </a:t>
            </a:r>
          </a:p>
          <a:p>
            <a:pPr lvl="2"/>
            <a:r>
              <a:rPr lang="en-US" dirty="0" smtClean="0"/>
              <a:t>With accurate and reliable test results</a:t>
            </a:r>
          </a:p>
          <a:p>
            <a:pPr lvl="1"/>
            <a:r>
              <a:rPr lang="en-US" dirty="0" smtClean="0"/>
              <a:t>Allows physician to evaluate the condition while patient is still at office</a:t>
            </a:r>
          </a:p>
          <a:p>
            <a:pPr lvl="1"/>
            <a:r>
              <a:rPr lang="en-US" dirty="0" smtClean="0"/>
              <a:t>Requires only a finger puncture to perform test rather than venipuncture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5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7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hemoglobin analyzer</a:t>
            </a:r>
          </a:p>
          <a:p>
            <a:pPr lvl="1"/>
            <a:r>
              <a:rPr lang="en-US" dirty="0" smtClean="0"/>
              <a:t>Manufacturer provides an operating manual that includes:</a:t>
            </a:r>
          </a:p>
          <a:p>
            <a:pPr lvl="2"/>
            <a:r>
              <a:rPr lang="en-US" dirty="0" smtClean="0"/>
              <a:t>Information to perform quality control procedures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important to ensure analyzer is functioning properly</a:t>
            </a:r>
          </a:p>
          <a:p>
            <a:pPr lvl="2"/>
            <a:r>
              <a:rPr lang="en-US" dirty="0" smtClean="0"/>
              <a:t>Precautions to take when running test</a:t>
            </a:r>
          </a:p>
          <a:p>
            <a:pPr lvl="2"/>
            <a:r>
              <a:rPr lang="en-US" dirty="0" smtClean="0"/>
              <a:t>Storage and stability of testing devices and control reagents</a:t>
            </a:r>
          </a:p>
          <a:p>
            <a:pPr lvl="2"/>
            <a:r>
              <a:rPr lang="en-US" dirty="0" smtClean="0"/>
              <a:t>Collection of specimen</a:t>
            </a:r>
          </a:p>
          <a:p>
            <a:pPr lvl="2"/>
            <a:r>
              <a:rPr lang="en-US" dirty="0" smtClean="0"/>
              <a:t>Procedure for testing the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56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32.1: Hematology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List the tests included in a complete blood count.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State the reference range for each of the following hematologic tests: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Hemoglobin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Hematocrit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Red and white blood cell counts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Differential cell count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Platelet count</a:t>
            </a:r>
          </a:p>
          <a:p>
            <a:pPr marL="914400" lvl="1" indent="-342900">
              <a:buFont typeface="MS Reference Sans Serif" panose="020B0604030504040204" pitchFamily="34" charset="0"/>
              <a:buChar char="●"/>
            </a:pPr>
            <a:r>
              <a:rPr lang="en-US" dirty="0" smtClean="0"/>
              <a:t>PT/INR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88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8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hemoglobin analyzer</a:t>
            </a:r>
          </a:p>
          <a:p>
            <a:pPr lvl="1"/>
            <a:r>
              <a:rPr lang="en-US" dirty="0" smtClean="0"/>
              <a:t>Follow hemoglobin procedure exactly as presented in the operating manual</a:t>
            </a:r>
          </a:p>
          <a:p>
            <a:pPr lvl="2"/>
            <a:r>
              <a:rPr lang="en-US" dirty="0" smtClean="0"/>
              <a:t>Testing device placed in analyzer</a:t>
            </a:r>
          </a:p>
          <a:p>
            <a:pPr lvl="2"/>
            <a:r>
              <a:rPr lang="en-US" dirty="0" smtClean="0"/>
              <a:t>Skin puncture is performed </a:t>
            </a:r>
          </a:p>
          <a:p>
            <a:pPr lvl="2"/>
            <a:r>
              <a:rPr lang="en-US" dirty="0" smtClean="0"/>
              <a:t>Drop of blood placed on testing device</a:t>
            </a:r>
          </a:p>
          <a:p>
            <a:pPr lvl="2"/>
            <a:r>
              <a:rPr lang="en-US" dirty="0" smtClean="0"/>
              <a:t>Analyzer determines hemoglobin results</a:t>
            </a:r>
          </a:p>
          <a:p>
            <a:pPr lvl="2"/>
            <a:r>
              <a:rPr lang="en-US" dirty="0" smtClean="0"/>
              <a:t>Results displayed on screen of analyzer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92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Hemoglobin Determination</a:t>
            </a:r>
            <a:br>
              <a:rPr lang="en-US" dirty="0" smtClean="0"/>
            </a:br>
            <a:r>
              <a:rPr lang="en-US" sz="1600" dirty="0" smtClean="0"/>
              <a:t>(Slide 9 of 9)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hemoglobin analyzer</a:t>
            </a:r>
          </a:p>
          <a:p>
            <a:pPr lvl="1"/>
            <a:r>
              <a:rPr lang="en-US" dirty="0" smtClean="0"/>
              <a:t>Follow hemoglobin procedure exactly as presented in the operating manual</a:t>
            </a:r>
          </a:p>
          <a:p>
            <a:pPr lvl="2"/>
            <a:r>
              <a:rPr lang="en-US" dirty="0" smtClean="0"/>
              <a:t>Results are recorded in patient’s chart: Date and time; name of test (hemoglobin); results measured in g/dL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54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Abbreviated Hct</a:t>
            </a:r>
          </a:p>
          <a:p>
            <a:pPr lvl="0"/>
            <a:r>
              <a:rPr lang="en-US" dirty="0" smtClean="0"/>
              <a:t>Hematocrit means “to separate blood”</a:t>
            </a:r>
          </a:p>
          <a:p>
            <a:pPr lvl="1"/>
            <a:r>
              <a:rPr lang="en-US" dirty="0" smtClean="0"/>
              <a:t>Solid cellular elements separated from plasma</a:t>
            </a:r>
          </a:p>
          <a:p>
            <a:pPr lvl="2"/>
            <a:r>
              <a:rPr lang="en-US" dirty="0" smtClean="0"/>
              <a:t>By centrifuging an anticoagulated blood specimen</a:t>
            </a:r>
          </a:p>
          <a:p>
            <a:pPr lvl="1"/>
            <a:r>
              <a:rPr lang="en-US" dirty="0" smtClean="0"/>
              <a:t>Heavier RBCs become packed and settle to bottom of the tube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Hematocrit means “to separate blood”</a:t>
            </a:r>
          </a:p>
          <a:p>
            <a:pPr lvl="1"/>
            <a:r>
              <a:rPr lang="en-US" dirty="0" smtClean="0"/>
              <a:t>Top layer: Contains clear, straw-colored plasma</a:t>
            </a:r>
          </a:p>
          <a:p>
            <a:pPr lvl="1"/>
            <a:r>
              <a:rPr lang="en-US" dirty="0" smtClean="0"/>
              <a:t>Between layers is small, thin, yellowish-gray layer</a:t>
            </a:r>
          </a:p>
          <a:p>
            <a:pPr lvl="2"/>
            <a:r>
              <a:rPr lang="en-US" dirty="0" smtClean="0"/>
              <a:t>Buffy coat contains platelets and WBCs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0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Purpose of hematocrit: Measures percentage of packed RBCs in whole blood</a:t>
            </a:r>
          </a:p>
          <a:p>
            <a:pPr lvl="0"/>
            <a:r>
              <a:rPr lang="en-US" dirty="0" smtClean="0"/>
              <a:t>Reference range</a:t>
            </a:r>
          </a:p>
          <a:p>
            <a:pPr lvl="1"/>
            <a:r>
              <a:rPr lang="en-US" dirty="0" smtClean="0"/>
              <a:t>Women: 37% to 47%</a:t>
            </a:r>
          </a:p>
          <a:p>
            <a:pPr lvl="1"/>
            <a:r>
              <a:rPr lang="en-US" dirty="0" smtClean="0"/>
              <a:t>Men: 40% to 54%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Low reading: May indicate anemia</a:t>
            </a:r>
          </a:p>
          <a:p>
            <a:pPr lvl="0"/>
            <a:r>
              <a:rPr lang="en-US" dirty="0" smtClean="0"/>
              <a:t>High reading: May indicate polycythemia</a:t>
            </a:r>
          </a:p>
          <a:p>
            <a:pPr lvl="0"/>
            <a:r>
              <a:rPr lang="en-US" dirty="0" smtClean="0"/>
              <a:t>Used with other tests to diagnose patient’s condition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Microhematocrit method</a:t>
            </a:r>
          </a:p>
          <a:p>
            <a:pPr lvl="1"/>
            <a:r>
              <a:rPr lang="en-US" dirty="0" smtClean="0"/>
              <a:t>Most often used in the medical office</a:t>
            </a:r>
          </a:p>
          <a:p>
            <a:pPr lvl="1"/>
            <a:r>
              <a:rPr lang="en-US" dirty="0" smtClean="0"/>
              <a:t>Blood obtained by skin puncture</a:t>
            </a:r>
          </a:p>
          <a:p>
            <a:pPr lvl="2"/>
            <a:r>
              <a:rPr lang="en-US" dirty="0" smtClean="0"/>
              <a:t>Using a disposable capillary tube lined with anticoagulant</a:t>
            </a:r>
          </a:p>
          <a:p>
            <a:pPr lvl="1"/>
            <a:r>
              <a:rPr lang="en-US" dirty="0" smtClean="0"/>
              <a:t>Blood drawn into the capillary tube</a:t>
            </a:r>
          </a:p>
          <a:p>
            <a:pPr lvl="2"/>
            <a:r>
              <a:rPr lang="en-US" dirty="0" smtClean="0"/>
              <a:t>Sealed with a sealing compound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6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Hematocrit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Microhematocrit method</a:t>
            </a:r>
          </a:p>
          <a:p>
            <a:pPr lvl="1"/>
            <a:r>
              <a:rPr lang="en-US" dirty="0" smtClean="0"/>
              <a:t>Centrifuged for 3 to 5 minutes</a:t>
            </a:r>
          </a:p>
          <a:p>
            <a:pPr lvl="2"/>
            <a:r>
              <a:rPr lang="en-US" dirty="0" smtClean="0"/>
              <a:t>Packs the RBCs</a:t>
            </a:r>
          </a:p>
          <a:p>
            <a:pPr lvl="1"/>
            <a:r>
              <a:rPr lang="en-US" dirty="0" smtClean="0"/>
              <a:t>Results read at top of the packed cell column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7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Approximate measurement of number of WBCs in circulating blood</a:t>
            </a:r>
          </a:p>
          <a:p>
            <a:pPr lvl="0"/>
            <a:r>
              <a:rPr lang="en-US" dirty="0" smtClean="0"/>
              <a:t>Adult reference range: 4,500 to 11,000 WBC/mm</a:t>
            </a:r>
            <a:r>
              <a:rPr lang="en-US" baseline="30000" dirty="0" smtClean="0"/>
              <a:t>3</a:t>
            </a:r>
            <a:r>
              <a:rPr lang="en-US" dirty="0" smtClean="0"/>
              <a:t> of blood</a:t>
            </a:r>
          </a:p>
          <a:p>
            <a:pPr lvl="1"/>
            <a:r>
              <a:rPr lang="en-US" dirty="0" smtClean="0"/>
              <a:t>Expressed as 4.5 to 11.0 (×103/mm</a:t>
            </a:r>
            <a:r>
              <a:rPr lang="en-US" baseline="30000" dirty="0" smtClean="0"/>
              <a:t>3</a:t>
            </a:r>
            <a:r>
              <a:rPr lang="en-US" dirty="0" smtClean="0"/>
              <a:t>) on laboratory reports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4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Leukocytosis: Increase in the number of WBCs (greater than 11,000)</a:t>
            </a:r>
          </a:p>
          <a:p>
            <a:pPr lvl="1"/>
            <a:r>
              <a:rPr lang="en-US" dirty="0" smtClean="0"/>
              <a:t>Most commonly seen in acute infections</a:t>
            </a:r>
          </a:p>
          <a:p>
            <a:pPr lvl="2"/>
            <a:r>
              <a:rPr lang="en-US" dirty="0" smtClean="0"/>
              <a:t>Appendicitis</a:t>
            </a:r>
          </a:p>
          <a:p>
            <a:pPr lvl="2"/>
            <a:r>
              <a:rPr lang="en-US" dirty="0" smtClean="0"/>
              <a:t>Chicken pox</a:t>
            </a:r>
          </a:p>
          <a:p>
            <a:pPr lvl="2"/>
            <a:r>
              <a:rPr lang="en-US" dirty="0" smtClean="0"/>
              <a:t>Diphtheria</a:t>
            </a:r>
          </a:p>
          <a:p>
            <a:pPr lvl="2"/>
            <a:r>
              <a:rPr lang="en-US" dirty="0" smtClean="0"/>
              <a:t>Infectious mononucleosis</a:t>
            </a:r>
          </a:p>
          <a:p>
            <a:pPr lvl="2"/>
            <a:r>
              <a:rPr lang="en-US" dirty="0" smtClean="0"/>
              <a:t>Meningitis</a:t>
            </a:r>
          </a:p>
          <a:p>
            <a:pPr lvl="2"/>
            <a:r>
              <a:rPr lang="en-US" dirty="0" smtClean="0"/>
              <a:t>Rheumatic fever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4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3"/>
            </a:pPr>
            <a:r>
              <a:rPr lang="en-US" dirty="0" smtClean="0"/>
              <a:t>State the purpose of the hematocrit and list the layers into which the blood separates after it has been centrifuged.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Explain how the RBC indices can help diagnose the various types of anemia.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Explain the purpose of the differential cell count.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State the purpose of the PT/INR test.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 smtClean="0"/>
              <a:t>List the advantages of PT/INR home testing.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br>
              <a:rPr lang="en-US" dirty="0" smtClean="0"/>
            </a:br>
            <a:r>
              <a:rPr lang="en-US" dirty="0" smtClean="0"/>
              <a:t>Lesson 32.1: Hematology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6417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Leukocytosis: Increase in the number of WBCs (greater than 11,000)</a:t>
            </a:r>
          </a:p>
          <a:p>
            <a:pPr lvl="1"/>
            <a:r>
              <a:rPr lang="en-US" dirty="0" smtClean="0"/>
              <a:t>Normal elevation can occur in:</a:t>
            </a:r>
          </a:p>
          <a:p>
            <a:pPr lvl="2"/>
            <a:r>
              <a:rPr lang="en-US" dirty="0" smtClean="0"/>
              <a:t>Pregnancy</a:t>
            </a:r>
          </a:p>
          <a:p>
            <a:pPr lvl="2"/>
            <a:r>
              <a:rPr lang="en-US" dirty="0" smtClean="0"/>
              <a:t>Strenuous exercise</a:t>
            </a:r>
          </a:p>
          <a:p>
            <a:pPr lvl="2"/>
            <a:r>
              <a:rPr lang="en-US" dirty="0" smtClean="0"/>
              <a:t>Stress</a:t>
            </a:r>
          </a:p>
          <a:p>
            <a:pPr lvl="2"/>
            <a:r>
              <a:rPr lang="en-US" dirty="0" smtClean="0"/>
              <a:t>Treatment with corticosteroids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8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Leukopenia: Decreased WBC</a:t>
            </a:r>
          </a:p>
          <a:p>
            <a:pPr lvl="1"/>
            <a:r>
              <a:rPr lang="en-US" dirty="0" smtClean="0"/>
              <a:t>Viral infections</a:t>
            </a:r>
          </a:p>
          <a:p>
            <a:pPr lvl="1"/>
            <a:r>
              <a:rPr lang="en-US" dirty="0" smtClean="0"/>
              <a:t>Chemotherapy</a:t>
            </a:r>
          </a:p>
          <a:p>
            <a:pPr lvl="1"/>
            <a:r>
              <a:rPr lang="en-US" dirty="0" smtClean="0"/>
              <a:t>Radiation therapy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5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WBC is performed in the medical office</a:t>
            </a:r>
          </a:p>
          <a:p>
            <a:pPr lvl="1"/>
            <a:r>
              <a:rPr lang="en-US" dirty="0" smtClean="0"/>
              <a:t>CLIA-nonwaived automated blood cell counter must be used</a:t>
            </a:r>
          </a:p>
          <a:p>
            <a:pPr lvl="2"/>
            <a:r>
              <a:rPr lang="en-US" dirty="0" smtClean="0"/>
              <a:t>Moderately complex test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65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Count</a:t>
            </a:r>
            <a:br>
              <a:rPr lang="en-US" dirty="0" smtClean="0"/>
            </a:b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cell counter</a:t>
            </a:r>
          </a:p>
          <a:p>
            <a:pPr lvl="1"/>
            <a:r>
              <a:rPr lang="en-US" dirty="0" smtClean="0"/>
              <a:t>Can also perform:</a:t>
            </a:r>
          </a:p>
          <a:p>
            <a:pPr lvl="2"/>
            <a:r>
              <a:rPr lang="en-US" dirty="0" smtClean="0"/>
              <a:t>RBC</a:t>
            </a:r>
          </a:p>
          <a:p>
            <a:pPr lvl="2"/>
            <a:r>
              <a:rPr lang="en-US" dirty="0" smtClean="0"/>
              <a:t>Platelet count</a:t>
            </a:r>
          </a:p>
          <a:p>
            <a:pPr lvl="2"/>
            <a:r>
              <a:rPr lang="en-US" dirty="0" smtClean="0"/>
              <a:t>Hemoglobin</a:t>
            </a:r>
          </a:p>
          <a:p>
            <a:pPr lvl="2"/>
            <a:r>
              <a:rPr lang="en-US" dirty="0" smtClean="0"/>
              <a:t>Hematocrit</a:t>
            </a:r>
          </a:p>
          <a:p>
            <a:pPr lvl="2"/>
            <a:r>
              <a:rPr lang="en-US" dirty="0" smtClean="0"/>
              <a:t>Differential WBC count</a:t>
            </a:r>
          </a:p>
          <a:p>
            <a:pPr lvl="2"/>
            <a:r>
              <a:rPr lang="en-US" dirty="0" smtClean="0"/>
              <a:t>Calculation of RBC indices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31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Count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13700" cy="4454525"/>
          </a:xfrm>
        </p:spPr>
        <p:txBody>
          <a:bodyPr/>
          <a:lstStyle/>
          <a:p>
            <a:pPr lvl="0"/>
            <a:r>
              <a:rPr lang="en-US" dirty="0" smtClean="0"/>
              <a:t>Measurement of number of RBCs in whole blood</a:t>
            </a:r>
          </a:p>
          <a:p>
            <a:pPr lvl="0"/>
            <a:r>
              <a:rPr lang="en-US" dirty="0" smtClean="0"/>
              <a:t>Reference range</a:t>
            </a:r>
          </a:p>
          <a:p>
            <a:pPr lvl="1"/>
            <a:r>
              <a:rPr lang="en-US" dirty="0" smtClean="0"/>
              <a:t>Women: 4 to 5.5 million/mm</a:t>
            </a:r>
            <a:r>
              <a:rPr lang="en-US" baseline="30000" dirty="0" smtClean="0"/>
              <a:t>3</a:t>
            </a:r>
            <a:r>
              <a:rPr lang="en-US" dirty="0" smtClean="0"/>
              <a:t> of blood</a:t>
            </a:r>
          </a:p>
          <a:p>
            <a:pPr lvl="2"/>
            <a:r>
              <a:rPr lang="en-US" dirty="0" smtClean="0"/>
              <a:t>On laboratory report expressed as 4 to 5.5 (</a:t>
            </a:r>
            <a:r>
              <a:rPr lang="en-US" dirty="0" smtClean="0">
                <a:latin typeface="Times New Roman"/>
                <a:cs typeface="Times New Roman"/>
              </a:rPr>
              <a:t>×</a:t>
            </a:r>
            <a:r>
              <a:rPr lang="en-US" dirty="0" smtClean="0"/>
              <a:t>106 mm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Men: 4.5 to 6.2 million/mm</a:t>
            </a:r>
            <a:r>
              <a:rPr lang="en-US" baseline="30000" dirty="0" smtClean="0"/>
              <a:t>3</a:t>
            </a:r>
            <a:r>
              <a:rPr lang="en-US" dirty="0" smtClean="0"/>
              <a:t> of blood</a:t>
            </a:r>
          </a:p>
          <a:p>
            <a:pPr lvl="2"/>
            <a:r>
              <a:rPr lang="en-US" dirty="0" smtClean="0"/>
              <a:t>On laboratory report expressed as 4.5 to 6.2 (</a:t>
            </a:r>
            <a:r>
              <a:rPr lang="en-US" dirty="0" smtClean="0">
                <a:latin typeface="Times New Roman"/>
                <a:cs typeface="Times New Roman"/>
              </a:rPr>
              <a:t>×</a:t>
            </a:r>
            <a:r>
              <a:rPr lang="en-US" dirty="0" smtClean="0"/>
              <a:t>106 mm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43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Count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Performed using blood cell counter</a:t>
            </a:r>
          </a:p>
          <a:p>
            <a:pPr lvl="0"/>
            <a:r>
              <a:rPr lang="en-US" dirty="0" smtClean="0"/>
              <a:t>Decrease in red blood count</a:t>
            </a:r>
          </a:p>
          <a:p>
            <a:pPr lvl="1"/>
            <a:r>
              <a:rPr lang="en-US" dirty="0" smtClean="0"/>
              <a:t>Anemia</a:t>
            </a:r>
          </a:p>
          <a:p>
            <a:pPr lvl="1"/>
            <a:r>
              <a:rPr lang="en-US" dirty="0" smtClean="0"/>
              <a:t>Hodgkin's disease</a:t>
            </a:r>
          </a:p>
          <a:p>
            <a:pPr lvl="1"/>
            <a:r>
              <a:rPr lang="en-US" dirty="0" smtClean="0"/>
              <a:t>Leukemia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66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Count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Increase in red blood count</a:t>
            </a:r>
          </a:p>
          <a:p>
            <a:pPr lvl="1"/>
            <a:r>
              <a:rPr lang="en-US" dirty="0" smtClean="0"/>
              <a:t>Polycythemia</a:t>
            </a:r>
          </a:p>
          <a:p>
            <a:pPr lvl="1"/>
            <a:r>
              <a:rPr lang="en-US" dirty="0" smtClean="0"/>
              <a:t>Dehydration</a:t>
            </a:r>
          </a:p>
          <a:p>
            <a:pPr lvl="1"/>
            <a:r>
              <a:rPr lang="en-US" dirty="0" smtClean="0"/>
              <a:t>Pulmonary fibrosis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4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Indices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Measurements that are reported as part of the CBC </a:t>
            </a:r>
          </a:p>
          <a:p>
            <a:pPr lvl="0"/>
            <a:r>
              <a:rPr lang="en-US" dirty="0" smtClean="0"/>
              <a:t>Provide information about the size and hemoglobin content of red blood cells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7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Indices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RBC indices include:</a:t>
            </a:r>
          </a:p>
          <a:p>
            <a:pPr lvl="1"/>
            <a:r>
              <a:rPr lang="en-US" dirty="0" smtClean="0"/>
              <a:t>MCV: Mean corpuscular volume</a:t>
            </a:r>
          </a:p>
          <a:p>
            <a:pPr lvl="1"/>
            <a:r>
              <a:rPr lang="en-US" dirty="0" smtClean="0"/>
              <a:t>MCH Mean corpuscular hemoglobin</a:t>
            </a:r>
          </a:p>
          <a:p>
            <a:pPr lvl="1"/>
            <a:r>
              <a:rPr lang="en-US" dirty="0" smtClean="0"/>
              <a:t>MCHC: Mean cell hemoglobin concentration</a:t>
            </a:r>
          </a:p>
          <a:p>
            <a:pPr lvl="1"/>
            <a:r>
              <a:rPr lang="en-US" dirty="0" smtClean="0"/>
              <a:t>RDW: Red cell distribution width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Indices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Obtained from calculations performed on certain test results included in a CBC</a:t>
            </a:r>
          </a:p>
          <a:p>
            <a:pPr lvl="1"/>
            <a:r>
              <a:rPr lang="en-US" dirty="0" smtClean="0"/>
              <a:t>RBC count, hemoglobin, and hematocrit</a:t>
            </a:r>
          </a:p>
          <a:p>
            <a:pPr lvl="1"/>
            <a:r>
              <a:rPr lang="en-US" dirty="0" smtClean="0"/>
              <a:t>Calculation automatically performed by blood cell analyzer that performs CBC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4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1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 study of blood</a:t>
            </a:r>
          </a:p>
          <a:p>
            <a:pPr lvl="1"/>
            <a:r>
              <a:rPr lang="en-US" dirty="0" smtClean="0"/>
              <a:t>Includes:</a:t>
            </a:r>
          </a:p>
          <a:p>
            <a:pPr lvl="2"/>
            <a:r>
              <a:rPr lang="en-US" dirty="0" smtClean="0"/>
              <a:t>Morphological appearance of blood cells</a:t>
            </a:r>
          </a:p>
          <a:p>
            <a:pPr lvl="2"/>
            <a:r>
              <a:rPr lang="en-US" dirty="0" smtClean="0"/>
              <a:t>Function of blood cells</a:t>
            </a:r>
          </a:p>
          <a:p>
            <a:pPr lvl="2"/>
            <a:r>
              <a:rPr lang="en-US" dirty="0" smtClean="0"/>
              <a:t>Diseases of the blood and blood-forming tissues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5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Blood Cell Indices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Anemia: Decrease in the number of red blood cells or the amount of hemoglobin </a:t>
            </a:r>
          </a:p>
          <a:p>
            <a:pPr lvl="1"/>
            <a:r>
              <a:rPr lang="en-US" dirty="0" smtClean="0"/>
              <a:t>Are over 400 types of anemia</a:t>
            </a:r>
          </a:p>
          <a:p>
            <a:pPr lvl="2"/>
            <a:r>
              <a:rPr lang="en-US" dirty="0" smtClean="0"/>
              <a:t>Many are rare conditions</a:t>
            </a:r>
          </a:p>
          <a:p>
            <a:pPr lvl="1"/>
            <a:r>
              <a:rPr lang="en-US" dirty="0" smtClean="0"/>
              <a:t>Each of the various forms of anemia (e.g., iron-deficiency anemia, pernicious anemia) may alter one or more of the RBC indices </a:t>
            </a:r>
          </a:p>
          <a:p>
            <a:pPr lvl="2"/>
            <a:r>
              <a:rPr lang="en-US" dirty="0" smtClean="0"/>
              <a:t>This information is used to assist in the diagnosis of the type of anemia present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02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Differential Count </a:t>
            </a: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Five types of WBCs each having a certain:</a:t>
            </a:r>
          </a:p>
          <a:p>
            <a:pPr lvl="1"/>
            <a:r>
              <a:rPr lang="en-US" dirty="0" smtClean="0"/>
              <a:t>Appearance</a:t>
            </a:r>
          </a:p>
          <a:p>
            <a:pPr lvl="1"/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Function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6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Differential Count </a:t>
            </a: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Purpose of differential</a:t>
            </a:r>
          </a:p>
          <a:p>
            <a:pPr lvl="1"/>
            <a:r>
              <a:rPr lang="en-US" dirty="0" smtClean="0"/>
              <a:t>To identify and count the five types of WBCs in a representative blood sample</a:t>
            </a:r>
          </a:p>
          <a:p>
            <a:pPr lvl="2"/>
            <a:r>
              <a:rPr lang="en-US" dirty="0" smtClean="0"/>
              <a:t>Increase or decrease in one or more types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assists physician in making a diagnosis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6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Blood Cell Differential Count </a:t>
            </a: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Can be performed automatically or manually</a:t>
            </a:r>
          </a:p>
          <a:p>
            <a:pPr lvl="1"/>
            <a:r>
              <a:rPr lang="en-US" dirty="0" smtClean="0"/>
              <a:t>Manual method</a:t>
            </a:r>
          </a:p>
          <a:p>
            <a:pPr lvl="2"/>
            <a:r>
              <a:rPr lang="en-US" dirty="0" smtClean="0"/>
              <a:t>Allows for closer inspection of abnormal white blood cells</a:t>
            </a:r>
          </a:p>
          <a:p>
            <a:pPr lvl="0"/>
            <a:r>
              <a:rPr lang="en-US" dirty="0" smtClean="0"/>
              <a:t>Automatic analyzer flags abnormalities</a:t>
            </a:r>
          </a:p>
          <a:p>
            <a:pPr lvl="1"/>
            <a:r>
              <a:rPr lang="en-US" dirty="0" smtClean="0"/>
              <a:t>Laboratory then performs a manual differential count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77200" cy="4454525"/>
          </a:xfrm>
        </p:spPr>
        <p:txBody>
          <a:bodyPr/>
          <a:lstStyle/>
          <a:p>
            <a:pPr lvl="0"/>
            <a:r>
              <a:rPr lang="en-US" dirty="0" smtClean="0"/>
              <a:t>Blood cell counter used (e.g., Coulter counter)</a:t>
            </a:r>
          </a:p>
          <a:p>
            <a:pPr lvl="0"/>
            <a:r>
              <a:rPr lang="en-US" dirty="0" smtClean="0"/>
              <a:t>Specimen requirement</a:t>
            </a:r>
          </a:p>
          <a:p>
            <a:pPr lvl="1"/>
            <a:r>
              <a:rPr lang="en-US" dirty="0" smtClean="0"/>
              <a:t>EDTA-anticoagulated blood specimen</a:t>
            </a:r>
          </a:p>
          <a:p>
            <a:pPr lvl="2"/>
            <a:r>
              <a:rPr lang="en-US" dirty="0" smtClean="0"/>
              <a:t>Lavender-stoppered tube</a:t>
            </a:r>
          </a:p>
          <a:p>
            <a:pPr lvl="0"/>
            <a:r>
              <a:rPr lang="en-US" dirty="0" smtClean="0"/>
              <a:t>Blood cell counter automatically performs differential count</a:t>
            </a:r>
          </a:p>
          <a:p>
            <a:pPr lvl="1"/>
            <a:r>
              <a:rPr lang="en-US" dirty="0" smtClean="0"/>
              <a:t>Prints results on a laboratory report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24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1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specimen can be made from:</a:t>
            </a:r>
          </a:p>
          <a:p>
            <a:pPr lvl="1"/>
            <a:r>
              <a:rPr lang="en-US" dirty="0" smtClean="0"/>
              <a:t>Fresh whole blood (preferred)</a:t>
            </a:r>
          </a:p>
          <a:p>
            <a:pPr lvl="1"/>
            <a:r>
              <a:rPr lang="en-US" dirty="0" smtClean="0"/>
              <a:t>EDTA-anticoagulated blood</a:t>
            </a:r>
          </a:p>
          <a:p>
            <a:pPr lvl="2"/>
            <a:r>
              <a:rPr lang="en-US" dirty="0" smtClean="0"/>
              <a:t>Smear must be made within 24 hours after collection</a:t>
            </a:r>
          </a:p>
          <a:p>
            <a:pPr lvl="0"/>
            <a:r>
              <a:rPr lang="en-US" dirty="0" smtClean="0"/>
              <a:t>Other anticoagulants alter:</a:t>
            </a:r>
          </a:p>
          <a:p>
            <a:pPr lvl="1"/>
            <a:r>
              <a:rPr lang="en-US" dirty="0" smtClean="0"/>
              <a:t>Morphology of WBCs</a:t>
            </a:r>
          </a:p>
          <a:p>
            <a:pPr lvl="1"/>
            <a:r>
              <a:rPr lang="en-US" dirty="0" smtClean="0"/>
              <a:t>Staining reaction of WBCs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0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2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Slides placed in a protective container for transport to outside laboratory</a:t>
            </a:r>
          </a:p>
          <a:p>
            <a:pPr lvl="0"/>
            <a:r>
              <a:rPr lang="en-US" dirty="0" smtClean="0"/>
              <a:t>Laboratory personnel stain smear (Wright’s stain)</a:t>
            </a:r>
          </a:p>
          <a:p>
            <a:pPr lvl="1"/>
            <a:r>
              <a:rPr lang="en-US" dirty="0" smtClean="0"/>
              <a:t>Because WBCs are clear and colorless</a:t>
            </a:r>
          </a:p>
          <a:p>
            <a:pPr lvl="1"/>
            <a:r>
              <a:rPr lang="en-US" dirty="0" smtClean="0"/>
              <a:t>After staining</a:t>
            </a:r>
          </a:p>
          <a:p>
            <a:pPr lvl="2"/>
            <a:r>
              <a:rPr lang="en-US" dirty="0" smtClean="0"/>
              <a:t>Nucleus, cytoplasm, and granules take characteristic color of their cell type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aids in identification of the five different types of white blood cells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82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3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Minimum of 100 WBCs identified </a:t>
            </a:r>
          </a:p>
          <a:p>
            <a:pPr lvl="1"/>
            <a:r>
              <a:rPr lang="en-US" dirty="0" smtClean="0"/>
              <a:t>Each assigned to an appropriate category</a:t>
            </a:r>
          </a:p>
          <a:p>
            <a:pPr lvl="2"/>
            <a:r>
              <a:rPr lang="en-US" dirty="0" smtClean="0"/>
              <a:t>Neutrophils</a:t>
            </a:r>
          </a:p>
          <a:p>
            <a:pPr lvl="2"/>
            <a:r>
              <a:rPr lang="en-US" dirty="0" smtClean="0"/>
              <a:t>Eosinophils</a:t>
            </a:r>
          </a:p>
          <a:p>
            <a:pPr lvl="2"/>
            <a:r>
              <a:rPr lang="en-US" dirty="0" smtClean="0"/>
              <a:t>Basophils</a:t>
            </a:r>
          </a:p>
          <a:p>
            <a:pPr lvl="2"/>
            <a:r>
              <a:rPr lang="en-US" dirty="0" smtClean="0"/>
              <a:t>Lymphocytes</a:t>
            </a:r>
          </a:p>
          <a:p>
            <a:pPr lvl="2"/>
            <a:r>
              <a:rPr lang="en-US" dirty="0" smtClean="0"/>
              <a:t>Monocytes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5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4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556500" cy="4454525"/>
          </a:xfrm>
        </p:spPr>
        <p:txBody>
          <a:bodyPr/>
          <a:lstStyle/>
          <a:p>
            <a:pPr lvl="0"/>
            <a:r>
              <a:rPr lang="en-US" dirty="0" smtClean="0"/>
              <a:t>Number of each type is recorded as a percentage</a:t>
            </a:r>
          </a:p>
          <a:p>
            <a:pPr lvl="1"/>
            <a:r>
              <a:rPr lang="en-US" dirty="0" smtClean="0"/>
              <a:t>Reflects overall distribution of WBCs in patient’s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7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5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Slide also examined for abnormalities in RBC morphology</a:t>
            </a:r>
          </a:p>
          <a:p>
            <a:pPr lvl="1"/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Structure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88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2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Laboratory analysis in hematology</a:t>
            </a:r>
          </a:p>
          <a:p>
            <a:pPr lvl="1"/>
            <a:r>
              <a:rPr lang="en-US" dirty="0" smtClean="0"/>
              <a:t>Purpose: Examining blood to detect pathologic conditions</a:t>
            </a:r>
          </a:p>
          <a:p>
            <a:pPr lvl="1"/>
            <a:r>
              <a:rPr lang="en-US" dirty="0" smtClean="0"/>
              <a:t>Includes:</a:t>
            </a:r>
          </a:p>
          <a:p>
            <a:pPr lvl="2"/>
            <a:r>
              <a:rPr lang="en-US" dirty="0" smtClean="0"/>
              <a:t>Performing blood cell counts</a:t>
            </a:r>
          </a:p>
          <a:p>
            <a:pPr lvl="2"/>
            <a:r>
              <a:rPr lang="en-US" dirty="0" smtClean="0"/>
              <a:t>Evaluating the clotting ability of blood</a:t>
            </a:r>
          </a:p>
          <a:p>
            <a:pPr lvl="2"/>
            <a:r>
              <a:rPr lang="en-US" dirty="0" smtClean="0"/>
              <a:t>Identifying cell types</a:t>
            </a:r>
          </a:p>
          <a:p>
            <a:pPr lvl="1"/>
            <a:r>
              <a:rPr lang="en-US" dirty="0" smtClean="0"/>
              <a:t>Determines if each blood component falls within its reference range</a:t>
            </a:r>
          </a:p>
          <a:p>
            <a:pPr lvl="2"/>
            <a:r>
              <a:rPr lang="en-US" dirty="0" smtClean="0"/>
              <a:t>Hemoglobin (Hgb or Hb)</a:t>
            </a:r>
          </a:p>
          <a:p>
            <a:pPr lvl="2"/>
            <a:r>
              <a:rPr lang="en-US" dirty="0" smtClean="0"/>
              <a:t>Hematocrit (Hct)</a:t>
            </a:r>
          </a:p>
          <a:p>
            <a:pPr lvl="2"/>
            <a:r>
              <a:rPr lang="en-US" dirty="0" smtClean="0"/>
              <a:t>White blood cell (WBC) count</a:t>
            </a:r>
          </a:p>
          <a:p>
            <a:pPr lvl="2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84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Method </a:t>
            </a:r>
            <a:br>
              <a:rPr lang="en-US" dirty="0" smtClean="0"/>
            </a:br>
            <a:r>
              <a:rPr lang="en-US" sz="1600" dirty="0" smtClean="0"/>
              <a:t>(Slide 6 of 6)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Reference range for differential count</a:t>
            </a:r>
          </a:p>
          <a:p>
            <a:pPr lvl="1"/>
            <a:r>
              <a:rPr lang="en-US" dirty="0" smtClean="0"/>
              <a:t>Neutrophils: 40% to 75%</a:t>
            </a:r>
          </a:p>
          <a:p>
            <a:pPr lvl="1"/>
            <a:r>
              <a:rPr lang="en-US" dirty="0" smtClean="0"/>
              <a:t>Eosinophils: 1% to 6%</a:t>
            </a:r>
          </a:p>
          <a:p>
            <a:pPr lvl="1"/>
            <a:r>
              <a:rPr lang="en-US" dirty="0" smtClean="0"/>
              <a:t>Basophils: 0% to 2%</a:t>
            </a:r>
          </a:p>
          <a:p>
            <a:pPr lvl="1"/>
            <a:r>
              <a:rPr lang="en-US" dirty="0" smtClean="0"/>
              <a:t>Lymphocytes: 20% to 40%</a:t>
            </a:r>
          </a:p>
          <a:p>
            <a:pPr lvl="1"/>
            <a:r>
              <a:rPr lang="en-US" dirty="0" smtClean="0"/>
              <a:t>Monocytes: 3% to 10%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9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Combination of: </a:t>
            </a:r>
          </a:p>
          <a:p>
            <a:pPr lvl="1"/>
            <a:r>
              <a:rPr lang="en-US" dirty="0" smtClean="0"/>
              <a:t>PT (prothrombin time) test </a:t>
            </a:r>
          </a:p>
          <a:p>
            <a:pPr lvl="1"/>
            <a:r>
              <a:rPr lang="en-US" dirty="0" smtClean="0"/>
              <a:t>Mathematical calculation </a:t>
            </a:r>
          </a:p>
          <a:p>
            <a:pPr lvl="0"/>
            <a:r>
              <a:rPr lang="en-US" dirty="0" smtClean="0"/>
              <a:t>Calculation performed on PT test to arrive at a standardized value </a:t>
            </a:r>
          </a:p>
          <a:p>
            <a:pPr lvl="1"/>
            <a:r>
              <a:rPr lang="en-US" dirty="0" smtClean="0"/>
              <a:t>Known as an INR (international normalized ratio)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PT test </a:t>
            </a:r>
          </a:p>
          <a:p>
            <a:pPr lvl="1"/>
            <a:r>
              <a:rPr lang="en-US" dirty="0" smtClean="0"/>
              <a:t>Measures how long it takes blood to clot</a:t>
            </a:r>
          </a:p>
          <a:p>
            <a:pPr lvl="1"/>
            <a:r>
              <a:rPr lang="en-US" dirty="0" smtClean="0"/>
              <a:t>Results measured in seconds</a:t>
            </a:r>
          </a:p>
          <a:p>
            <a:pPr lvl="1"/>
            <a:r>
              <a:rPr lang="en-US" dirty="0" smtClean="0"/>
              <a:t>Reference range: 10 to 20 seconds</a:t>
            </a:r>
          </a:p>
          <a:p>
            <a:pPr lvl="2"/>
            <a:r>
              <a:rPr lang="en-US" dirty="0" smtClean="0"/>
              <a:t>Means blood should clot within 10 to 20 seconds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2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Variety of testing reagents can be used to measure PT</a:t>
            </a:r>
          </a:p>
          <a:p>
            <a:pPr lvl="1"/>
            <a:r>
              <a:rPr lang="en-US" dirty="0" smtClean="0"/>
              <a:t>Each works in a different way to assess the clotting ability of blood</a:t>
            </a:r>
          </a:p>
          <a:p>
            <a:pPr lvl="1"/>
            <a:r>
              <a:rPr lang="en-US" dirty="0" smtClean="0"/>
              <a:t>PT result obtained when using one reagent </a:t>
            </a:r>
          </a:p>
          <a:p>
            <a:pPr lvl="2"/>
            <a:r>
              <a:rPr lang="en-US" dirty="0" smtClean="0"/>
              <a:t>Cannot be compared to PT result tested using a different reagent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7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Variety of testing reagents can be used to measure PT</a:t>
            </a:r>
          </a:p>
          <a:p>
            <a:pPr lvl="1"/>
            <a:r>
              <a:rPr lang="en-US" dirty="0" smtClean="0"/>
              <a:t>To account for differences</a:t>
            </a:r>
          </a:p>
          <a:p>
            <a:pPr lvl="2"/>
            <a:r>
              <a:rPr lang="en-US" dirty="0" smtClean="0"/>
              <a:t>Coagulation analyzer performs a mathematical calculation on PT to convert to a standardized ratio: Known as an INR</a:t>
            </a:r>
          </a:p>
          <a:p>
            <a:pPr lvl="1"/>
            <a:r>
              <a:rPr lang="en-US" dirty="0" smtClean="0"/>
              <a:t>INR allows patient’s PT test results to be compared </a:t>
            </a:r>
          </a:p>
          <a:p>
            <a:pPr lvl="2"/>
            <a:r>
              <a:rPr lang="en-US" dirty="0" smtClean="0"/>
              <a:t>Regardless of testing reagent used to run the test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7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366000" cy="4454525"/>
          </a:xfrm>
        </p:spPr>
        <p:txBody>
          <a:bodyPr/>
          <a:lstStyle/>
          <a:p>
            <a:pPr lvl="0"/>
            <a:r>
              <a:rPr lang="en-US" dirty="0" smtClean="0"/>
              <a:t>PT/INR result </a:t>
            </a:r>
          </a:p>
          <a:p>
            <a:pPr lvl="1"/>
            <a:r>
              <a:rPr lang="en-US" dirty="0" smtClean="0"/>
              <a:t>Expressed as a number because value is a ratio</a:t>
            </a:r>
          </a:p>
          <a:p>
            <a:pPr lvl="1"/>
            <a:r>
              <a:rPr lang="en-US" dirty="0" smtClean="0"/>
              <a:t>Does not have a unit of measurement attached to it</a:t>
            </a:r>
          </a:p>
          <a:p>
            <a:pPr lvl="1"/>
            <a:r>
              <a:rPr lang="en-US" dirty="0" smtClean="0"/>
              <a:t>Healthy individual with a normal clotting ability </a:t>
            </a:r>
          </a:p>
          <a:p>
            <a:pPr lvl="2"/>
            <a:r>
              <a:rPr lang="en-US" dirty="0" smtClean="0"/>
              <a:t>Should have a PT/INR result that falls between 0.8 and 1.2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0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PT/INR result </a:t>
            </a:r>
          </a:p>
          <a:p>
            <a:pPr lvl="1"/>
            <a:r>
              <a:rPr lang="en-US" dirty="0" smtClean="0"/>
              <a:t>Higher the number, the longer it takes for blood to clot</a:t>
            </a:r>
          </a:p>
          <a:p>
            <a:pPr lvl="2"/>
            <a:r>
              <a:rPr lang="en-US" dirty="0" smtClean="0"/>
              <a:t>Example: PT/INR of 3.0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blood would take longer to clot than an individual with a PT/INR of 1.0</a:t>
            </a:r>
          </a:p>
          <a:p>
            <a:pPr lvl="1"/>
            <a:r>
              <a:rPr lang="en-US" dirty="0" smtClean="0"/>
              <a:t>Risk of spontaneous bleeding begins to rise dramatically as INR reaches 4.0 or higher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3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1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Most commonly performed on patients undergoing long-term warfarin therapy</a:t>
            </a:r>
          </a:p>
          <a:p>
            <a:pPr lvl="0"/>
            <a:r>
              <a:rPr lang="en-US" dirty="0" smtClean="0"/>
              <a:t>Warfarin </a:t>
            </a:r>
          </a:p>
          <a:p>
            <a:pPr lvl="1"/>
            <a:r>
              <a:rPr lang="en-US" dirty="0" smtClean="0"/>
              <a:t>Brand names</a:t>
            </a:r>
          </a:p>
          <a:p>
            <a:pPr lvl="2"/>
            <a:r>
              <a:rPr lang="en-US" dirty="0" smtClean="0"/>
              <a:t>Coumadin</a:t>
            </a:r>
          </a:p>
          <a:p>
            <a:pPr lvl="2"/>
            <a:r>
              <a:rPr lang="en-US" dirty="0" smtClean="0"/>
              <a:t>Jantoven</a:t>
            </a:r>
          </a:p>
          <a:p>
            <a:pPr lvl="1"/>
            <a:r>
              <a:rPr lang="en-US" dirty="0" smtClean="0"/>
              <a:t>Anticoagulant that inhibits the formation of blood clots in the body</a:t>
            </a:r>
          </a:p>
          <a:p>
            <a:pPr lvl="1"/>
            <a:r>
              <a:rPr lang="en-US" dirty="0" smtClean="0"/>
              <a:t>Interferes with the blood clotting mechanism in the body </a:t>
            </a:r>
          </a:p>
          <a:p>
            <a:pPr lvl="2"/>
            <a:r>
              <a:rPr lang="en-US" dirty="0" smtClean="0"/>
              <a:t>Takes blood longer to clot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0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2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PT/INR test measures effect that warfarin has on the clotting ability of the blood</a:t>
            </a:r>
          </a:p>
          <a:p>
            <a:pPr lvl="0"/>
            <a:r>
              <a:rPr lang="en-US" dirty="0" smtClean="0"/>
              <a:t>Warfarin prescribed for patients who are likely to form clots</a:t>
            </a:r>
          </a:p>
          <a:p>
            <a:pPr lvl="1"/>
            <a:r>
              <a:rPr lang="en-US" dirty="0" smtClean="0"/>
              <a:t>Heart attack</a:t>
            </a:r>
          </a:p>
          <a:p>
            <a:pPr lvl="1"/>
            <a:r>
              <a:rPr lang="en-US" dirty="0" smtClean="0"/>
              <a:t>Stroke</a:t>
            </a:r>
          </a:p>
          <a:p>
            <a:pPr lvl="1"/>
            <a:r>
              <a:rPr lang="en-US" dirty="0" smtClean="0"/>
              <a:t>Thrombophlebitis</a:t>
            </a:r>
          </a:p>
          <a:p>
            <a:pPr lvl="2"/>
            <a:r>
              <a:rPr lang="en-US" dirty="0" smtClean="0"/>
              <a:t>Also known as deep vein thrombosis (DVT)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0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3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Warfarin prescribed for patients who are likely to form clots</a:t>
            </a:r>
          </a:p>
          <a:p>
            <a:pPr lvl="1"/>
            <a:r>
              <a:rPr lang="en-US" dirty="0" smtClean="0"/>
              <a:t>Atrial fibrillation: Irregular heartbeat that can cause blood to pool in the heart</a:t>
            </a:r>
          </a:p>
          <a:p>
            <a:pPr lvl="2"/>
            <a:r>
              <a:rPr lang="en-US" dirty="0" smtClean="0"/>
              <a:t>May cause a blood clot to form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can travel to the brain resulting in a stroke</a:t>
            </a:r>
          </a:p>
          <a:p>
            <a:pPr lvl="1"/>
            <a:r>
              <a:rPr lang="en-US" dirty="0" smtClean="0"/>
              <a:t>Heart valve replaced with a mechanical valve </a:t>
            </a:r>
          </a:p>
          <a:p>
            <a:pPr lvl="2"/>
            <a:r>
              <a:rPr lang="en-US" dirty="0" smtClean="0"/>
              <a:t>Increased risk of clot forming on a mechanical valve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may cause a heart blockage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76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3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Specific hematology tests</a:t>
            </a:r>
          </a:p>
          <a:p>
            <a:pPr lvl="1"/>
            <a:r>
              <a:rPr lang="en-US" dirty="0" smtClean="0"/>
              <a:t>Red blood cell (RBC) count</a:t>
            </a:r>
          </a:p>
          <a:p>
            <a:pPr lvl="1"/>
            <a:r>
              <a:rPr lang="en-US" dirty="0" smtClean="0"/>
              <a:t>Differential white blood cell count (diff)</a:t>
            </a:r>
          </a:p>
          <a:p>
            <a:pPr lvl="1"/>
            <a:r>
              <a:rPr lang="en-US" dirty="0" smtClean="0"/>
              <a:t>Erythrocyte sedimentation rate (ESR)</a:t>
            </a:r>
          </a:p>
          <a:p>
            <a:pPr lvl="1"/>
            <a:r>
              <a:rPr lang="en-US" dirty="0" smtClean="0"/>
              <a:t>Platelet count (Plt)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46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4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PT/INR test also ordered on patients exhibiting signs and symptoms of a coagulation disorder </a:t>
            </a:r>
          </a:p>
          <a:p>
            <a:pPr lvl="1"/>
            <a:r>
              <a:rPr lang="en-US" dirty="0" smtClean="0"/>
              <a:t>Unexplained nosebleeds</a:t>
            </a:r>
          </a:p>
          <a:p>
            <a:pPr lvl="1"/>
            <a:r>
              <a:rPr lang="en-US" dirty="0" smtClean="0"/>
              <a:t>Excessive bleeding from gums</a:t>
            </a:r>
          </a:p>
          <a:p>
            <a:pPr lvl="1"/>
            <a:r>
              <a:rPr lang="en-US" dirty="0" smtClean="0"/>
              <a:t>Easy bruising</a:t>
            </a:r>
          </a:p>
          <a:p>
            <a:pPr lvl="1"/>
            <a:r>
              <a:rPr lang="en-US" dirty="0" smtClean="0"/>
              <a:t>Heavy menstrual periods </a:t>
            </a:r>
          </a:p>
          <a:p>
            <a:pPr lvl="1"/>
            <a:r>
              <a:rPr lang="en-US" dirty="0" smtClean="0"/>
              <a:t>Unexplained blood in the stool or urine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5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Physician determines PT/INR range for patient on long-term warfarin therapy </a:t>
            </a:r>
          </a:p>
          <a:p>
            <a:pPr lvl="1"/>
            <a:r>
              <a:rPr lang="en-US" dirty="0" smtClean="0"/>
              <a:t>Depends on condition being treated</a:t>
            </a:r>
          </a:p>
          <a:p>
            <a:pPr lvl="0"/>
            <a:r>
              <a:rPr lang="en-US" dirty="0" smtClean="0"/>
              <a:t>Desired PT/INR range for a patient on warfarin therapy </a:t>
            </a:r>
          </a:p>
          <a:p>
            <a:pPr lvl="1"/>
            <a:r>
              <a:rPr lang="en-US" dirty="0" smtClean="0"/>
              <a:t>Following a stroke or heart attack or for a patient with recurring atrial fibrillation </a:t>
            </a:r>
          </a:p>
          <a:p>
            <a:pPr lvl="2"/>
            <a:r>
              <a:rPr lang="en-US" dirty="0" smtClean="0"/>
              <a:t>Between 2.0 and 3.0</a:t>
            </a:r>
          </a:p>
          <a:p>
            <a:pPr lvl="1"/>
            <a:r>
              <a:rPr lang="en-US" dirty="0" smtClean="0"/>
              <a:t>For a patient with a mechanical valve replacement </a:t>
            </a:r>
          </a:p>
          <a:p>
            <a:pPr lvl="2"/>
            <a:r>
              <a:rPr lang="en-US" dirty="0" smtClean="0"/>
              <a:t>Between 2.5 and 3.5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44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6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Goal of warfarin therapy</a:t>
            </a:r>
          </a:p>
          <a:p>
            <a:pPr lvl="1"/>
            <a:r>
              <a:rPr lang="en-US" dirty="0" smtClean="0"/>
              <a:t>Increase clotting time to a level that prevents formation of blood clots </a:t>
            </a:r>
          </a:p>
          <a:p>
            <a:pPr lvl="2"/>
            <a:r>
              <a:rPr lang="en-US" dirty="0" smtClean="0"/>
              <a:t>Without causing excessive bleeding or bruising</a:t>
            </a:r>
          </a:p>
          <a:p>
            <a:pPr lvl="0"/>
            <a:r>
              <a:rPr lang="en-US" dirty="0" smtClean="0"/>
              <a:t>Patient must undergo periodic PT/INR testing</a:t>
            </a:r>
          </a:p>
          <a:p>
            <a:pPr lvl="1"/>
            <a:r>
              <a:rPr lang="en-US" dirty="0" smtClean="0"/>
              <a:t>To ensure patient remains in his or her ideal PT/INR range </a:t>
            </a:r>
          </a:p>
          <a:p>
            <a:pPr lvl="2"/>
            <a:r>
              <a:rPr lang="en-US" dirty="0" smtClean="0"/>
              <a:t>Minimizes complications of warfarin therapy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1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7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Frequency of testing depends on:</a:t>
            </a:r>
          </a:p>
          <a:p>
            <a:pPr lvl="1"/>
            <a:r>
              <a:rPr lang="en-US" dirty="0" smtClean="0"/>
              <a:t>Stability of patient’s previous test results </a:t>
            </a:r>
          </a:p>
          <a:p>
            <a:pPr lvl="1"/>
            <a:r>
              <a:rPr lang="en-US" dirty="0" smtClean="0"/>
              <a:t>Occurrence of conditions that may cause test results to fall outside of the patient’s desired range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8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8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When patient is first placed on warfarin therapy</a:t>
            </a:r>
          </a:p>
          <a:p>
            <a:pPr lvl="1"/>
            <a:r>
              <a:rPr lang="en-US" dirty="0" smtClean="0"/>
              <a:t>PT/INR test is performed once or twice a week </a:t>
            </a:r>
          </a:p>
          <a:p>
            <a:pPr lvl="2"/>
            <a:r>
              <a:rPr lang="en-US" dirty="0" smtClean="0"/>
              <a:t>To assess patient’s response to warfarin</a:t>
            </a:r>
          </a:p>
          <a:p>
            <a:pPr lvl="1"/>
            <a:r>
              <a:rPr lang="en-US" dirty="0" smtClean="0"/>
              <a:t>Based on PT/INR results</a:t>
            </a:r>
          </a:p>
          <a:p>
            <a:pPr lvl="2"/>
            <a:r>
              <a:rPr lang="en-US" dirty="0" smtClean="0"/>
              <a:t>Dosage adjusted so that results become stable and consistently fall within patient’s ideal PT/INR range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0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br>
              <a:rPr lang="en-US" dirty="0" smtClean="0"/>
            </a:br>
            <a:r>
              <a:rPr lang="en-US" sz="1600" dirty="0" smtClean="0"/>
              <a:t>(Slide 9 of 9)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Once test results become stabilized</a:t>
            </a:r>
          </a:p>
          <a:p>
            <a:pPr lvl="1"/>
            <a:r>
              <a:rPr lang="en-US" dirty="0" smtClean="0"/>
              <a:t>Patient should have a PT/INR test performed every 2 to 4 weeks</a:t>
            </a:r>
          </a:p>
          <a:p>
            <a:pPr lvl="0"/>
            <a:r>
              <a:rPr lang="en-US" dirty="0" smtClean="0"/>
              <a:t>If the PT/INR result is outside of the patient’s predetermined ideal range</a:t>
            </a:r>
          </a:p>
          <a:p>
            <a:pPr lvl="1"/>
            <a:r>
              <a:rPr lang="en-US" dirty="0" smtClean="0"/>
              <a:t>Physician adjusts warfarin dosage </a:t>
            </a:r>
          </a:p>
          <a:p>
            <a:pPr lvl="1"/>
            <a:r>
              <a:rPr lang="en-US" dirty="0" smtClean="0"/>
              <a:t>Goal is to bring patient back into optimal range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2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the Specimen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Requires a small (4 to 5 mL) tube of blood</a:t>
            </a:r>
          </a:p>
          <a:p>
            <a:pPr lvl="0"/>
            <a:r>
              <a:rPr lang="en-US" dirty="0" smtClean="0"/>
              <a:t>Must collect in a sodium citrate tube (light blue) </a:t>
            </a:r>
          </a:p>
          <a:p>
            <a:pPr lvl="1"/>
            <a:r>
              <a:rPr lang="en-US" dirty="0" smtClean="0"/>
              <a:t>Sodium citrate prevents specimen from clotting without affecting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the Specimen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Butterfly method </a:t>
            </a:r>
          </a:p>
          <a:p>
            <a:pPr lvl="1"/>
            <a:r>
              <a:rPr lang="en-US" dirty="0" smtClean="0"/>
              <a:t>Draw a 5-mL red-stoppered discard tube first (before light blue tube)</a:t>
            </a:r>
          </a:p>
          <a:p>
            <a:pPr lvl="2"/>
            <a:r>
              <a:rPr lang="en-US" dirty="0" smtClean="0"/>
              <a:t>To prevent air in tubing from entering the light blue tube</a:t>
            </a:r>
          </a:p>
          <a:p>
            <a:pPr lvl="1"/>
            <a:r>
              <a:rPr lang="en-US" dirty="0" smtClean="0"/>
              <a:t>If light blue-stoppered tube is filled first</a:t>
            </a:r>
          </a:p>
          <a:p>
            <a:pPr lvl="2"/>
            <a:r>
              <a:rPr lang="en-US" dirty="0" smtClean="0"/>
              <a:t>Results in an incorrect anticoagulant-to-blood ratio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 smtClean="0"/>
              <a:t>leads to inaccurate test results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3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 of the Specimen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Important to fill tube to the exhaustion of the vacuum</a:t>
            </a:r>
          </a:p>
          <a:p>
            <a:pPr lvl="1"/>
            <a:r>
              <a:rPr lang="en-US" dirty="0" smtClean="0"/>
              <a:t>Underfilled tube leads to inaccurate test results</a:t>
            </a:r>
          </a:p>
          <a:p>
            <a:pPr lvl="0"/>
            <a:r>
              <a:rPr lang="en-US" dirty="0" smtClean="0"/>
              <a:t>Most light blue tubes have a fill indicator </a:t>
            </a:r>
          </a:p>
          <a:p>
            <a:pPr lvl="1"/>
            <a:r>
              <a:rPr lang="en-US" dirty="0" smtClean="0"/>
              <a:t>To determine if tube has been completely filled</a:t>
            </a:r>
          </a:p>
          <a:p>
            <a:pPr lvl="0"/>
            <a:r>
              <a:rPr lang="en-US" dirty="0" smtClean="0"/>
              <a:t>Once tube has been drawn</a:t>
            </a:r>
          </a:p>
          <a:p>
            <a:pPr lvl="1"/>
            <a:r>
              <a:rPr lang="en-US" dirty="0" smtClean="0"/>
              <a:t>Immediately and gently invert it three to four times </a:t>
            </a:r>
          </a:p>
          <a:p>
            <a:pPr lvl="2"/>
            <a:r>
              <a:rPr lang="en-US" dirty="0" smtClean="0"/>
              <a:t>To mix anticoagulant with blood</a:t>
            </a:r>
          </a:p>
          <a:p>
            <a:pPr lvl="0"/>
            <a:r>
              <a:rPr lang="en-US" dirty="0" smtClean="0"/>
              <a:t>Place in a biohazard specimen bag along with a laboratory request </a:t>
            </a:r>
          </a:p>
          <a:p>
            <a:pPr lvl="1"/>
            <a:r>
              <a:rPr lang="en-US" dirty="0" smtClean="0"/>
              <a:t>For pickup by laboratory courier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2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a PT/INR Test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CLIA-waived handheld coagulation analyzers are commercially available</a:t>
            </a:r>
          </a:p>
          <a:p>
            <a:pPr lvl="1"/>
            <a:r>
              <a:rPr lang="en-US" dirty="0" smtClean="0"/>
              <a:t>For performing a PT/INR test in the medical office</a:t>
            </a:r>
          </a:p>
          <a:p>
            <a:pPr lvl="0"/>
            <a:r>
              <a:rPr lang="en-US" dirty="0" smtClean="0"/>
              <a:t>Advantage of coagulation analyzers</a:t>
            </a:r>
          </a:p>
          <a:p>
            <a:pPr lvl="1"/>
            <a:r>
              <a:rPr lang="en-US" dirty="0" smtClean="0"/>
              <a:t>Require only a finger puncture (rather than a venipuncture)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5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4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Hematology tests </a:t>
            </a:r>
          </a:p>
          <a:p>
            <a:pPr lvl="1"/>
            <a:r>
              <a:rPr lang="en-US" dirty="0" smtClean="0"/>
              <a:t>May be performed in the medical office</a:t>
            </a:r>
          </a:p>
          <a:p>
            <a:pPr lvl="1"/>
            <a:r>
              <a:rPr lang="en-US" dirty="0" smtClean="0"/>
              <a:t>CLIA-waived automated blood analyzers designed for the medical office</a:t>
            </a:r>
          </a:p>
          <a:p>
            <a:pPr lvl="2"/>
            <a:r>
              <a:rPr lang="en-US" dirty="0" smtClean="0"/>
              <a:t>Perform laboratory tests with accurate test results and in a short time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4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a PT/INR Test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Coagulation analyzer operating manual includes information on:</a:t>
            </a:r>
          </a:p>
          <a:p>
            <a:pPr lvl="1"/>
            <a:r>
              <a:rPr lang="en-US" dirty="0" smtClean="0"/>
              <a:t>Quality control procedures</a:t>
            </a:r>
          </a:p>
          <a:p>
            <a:pPr lvl="1"/>
            <a:r>
              <a:rPr lang="en-US" dirty="0" smtClean="0"/>
              <a:t>Precautions to take when running the test</a:t>
            </a:r>
          </a:p>
          <a:p>
            <a:pPr lvl="1"/>
            <a:r>
              <a:rPr lang="en-US" dirty="0" smtClean="0"/>
              <a:t>Storage and stability of testing strips</a:t>
            </a:r>
          </a:p>
          <a:p>
            <a:pPr lvl="1"/>
            <a:r>
              <a:rPr lang="en-US" dirty="0" smtClean="0"/>
              <a:t>Collection of the specimen</a:t>
            </a:r>
          </a:p>
          <a:p>
            <a:pPr lvl="1"/>
            <a:r>
              <a:rPr lang="en-US" dirty="0" smtClean="0"/>
              <a:t>Procedure for testing the specimen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3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a PT/INR Test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Follow PT/INR procedure exactly as presented in the operating manual</a:t>
            </a:r>
          </a:p>
          <a:p>
            <a:pPr lvl="0"/>
            <a:r>
              <a:rPr lang="en-US" dirty="0" smtClean="0"/>
              <a:t>Basic procedure</a:t>
            </a:r>
          </a:p>
          <a:p>
            <a:pPr lvl="1"/>
            <a:r>
              <a:rPr lang="en-US" dirty="0" smtClean="0"/>
              <a:t>Place a testing strip in the analyzer</a:t>
            </a:r>
          </a:p>
          <a:p>
            <a:pPr lvl="1"/>
            <a:r>
              <a:rPr lang="en-US" dirty="0" smtClean="0"/>
              <a:t>Perform a skin puncture </a:t>
            </a:r>
          </a:p>
          <a:p>
            <a:pPr lvl="1"/>
            <a:r>
              <a:rPr lang="en-US" dirty="0" smtClean="0"/>
              <a:t>Place a drop of blood on the strip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3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a PT/INR Test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Basic procedure</a:t>
            </a:r>
          </a:p>
          <a:p>
            <a:pPr lvl="1"/>
            <a:r>
              <a:rPr lang="en-US" dirty="0" smtClean="0"/>
              <a:t>Countdown period </a:t>
            </a:r>
          </a:p>
          <a:p>
            <a:pPr lvl="2"/>
            <a:r>
              <a:rPr lang="en-US" dirty="0" smtClean="0"/>
              <a:t>Analyzer determines PT results </a:t>
            </a:r>
          </a:p>
          <a:p>
            <a:pPr lvl="2"/>
            <a:r>
              <a:rPr lang="en-US" dirty="0" smtClean="0"/>
              <a:t>Calculates INR</a:t>
            </a:r>
          </a:p>
          <a:p>
            <a:pPr lvl="1"/>
            <a:r>
              <a:rPr lang="en-US" dirty="0" smtClean="0"/>
              <a:t>Results are displayed on screen of the analyzer</a:t>
            </a:r>
          </a:p>
          <a:p>
            <a:pPr lvl="1"/>
            <a:r>
              <a:rPr lang="en-US" dirty="0" smtClean="0"/>
              <a:t>Record results in patient’s chart</a:t>
            </a:r>
          </a:p>
          <a:p>
            <a:pPr lvl="2"/>
            <a:r>
              <a:rPr lang="en-US" dirty="0" smtClean="0"/>
              <a:t>Date and time</a:t>
            </a:r>
          </a:p>
          <a:p>
            <a:pPr lvl="2"/>
            <a:r>
              <a:rPr lang="en-US" dirty="0" smtClean="0"/>
              <a:t>Name of test (PT/INR) </a:t>
            </a:r>
          </a:p>
          <a:p>
            <a:pPr lvl="2"/>
            <a:r>
              <a:rPr lang="en-US" dirty="0" smtClean="0"/>
              <a:t>Ratio value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01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 Home Testing</a:t>
            </a:r>
            <a:br>
              <a:rPr lang="en-US" dirty="0" smtClean="0"/>
            </a:br>
            <a:r>
              <a:rPr lang="en-US" sz="1600" dirty="0" smtClean="0"/>
              <a:t>(Slide 1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Health insurance company of a patient on long-term warfarin therapy </a:t>
            </a:r>
          </a:p>
          <a:p>
            <a:pPr lvl="1"/>
            <a:r>
              <a:rPr lang="en-US" dirty="0" smtClean="0"/>
              <a:t>May provide the patient with a coagulation analyzer to test blood at home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46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 Home Testing</a:t>
            </a:r>
            <a:br>
              <a:rPr lang="en-US" dirty="0" smtClean="0"/>
            </a:br>
            <a:r>
              <a:rPr lang="en-US" sz="1600" dirty="0" smtClean="0"/>
              <a:t>(Slide 2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Patient does not have to make periodic visits to a laboratory or medical office </a:t>
            </a:r>
          </a:p>
          <a:p>
            <a:pPr lvl="1"/>
            <a:r>
              <a:rPr lang="en-US" dirty="0" smtClean="0"/>
              <a:t>To have a PT/INR test performed</a:t>
            </a:r>
          </a:p>
          <a:p>
            <a:pPr lvl="0"/>
            <a:r>
              <a:rPr lang="en-US" dirty="0" smtClean="0"/>
              <a:t>Patient is able to test blood without a laboratory order </a:t>
            </a:r>
          </a:p>
          <a:p>
            <a:pPr lvl="1"/>
            <a:r>
              <a:rPr lang="en-US" dirty="0" smtClean="0"/>
              <a:t>Can check PT/INR immediately when conditions occur that might indicate a problem </a:t>
            </a:r>
          </a:p>
          <a:p>
            <a:pPr lvl="2"/>
            <a:r>
              <a:rPr lang="en-US" dirty="0" smtClean="0"/>
              <a:t>Examples: Nosebleeds, bleeding gums, or unexplained bruising</a:t>
            </a:r>
          </a:p>
          <a:p>
            <a:pPr lvl="2"/>
            <a:r>
              <a:rPr lang="en-US" dirty="0" smtClean="0"/>
              <a:t>Treatment can be instituted immediately to prevent the problem from getting worse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60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 Home Testing</a:t>
            </a:r>
            <a:br>
              <a:rPr lang="en-US" dirty="0" smtClean="0"/>
            </a:br>
            <a:r>
              <a:rPr lang="en-US" sz="1600" dirty="0" smtClean="0"/>
              <a:t>(Slide 3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Other factors that can affect the PT/INR results</a:t>
            </a:r>
          </a:p>
          <a:p>
            <a:pPr lvl="1"/>
            <a:r>
              <a:rPr lang="en-US" dirty="0" smtClean="0"/>
              <a:t>Change in diet</a:t>
            </a:r>
          </a:p>
          <a:p>
            <a:pPr lvl="1"/>
            <a:r>
              <a:rPr lang="en-US" dirty="0" smtClean="0"/>
              <a:t>Prescription and OTC medications that interact with warfarin</a:t>
            </a:r>
          </a:p>
          <a:p>
            <a:pPr lvl="1"/>
            <a:r>
              <a:rPr lang="en-US" dirty="0" smtClean="0"/>
              <a:t>Vitamins</a:t>
            </a:r>
          </a:p>
          <a:p>
            <a:pPr lvl="1"/>
            <a:r>
              <a:rPr lang="en-US" dirty="0" smtClean="0"/>
              <a:t>Herbal preparations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3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PT/INR Home Testing</a:t>
            </a:r>
            <a:br>
              <a:rPr lang="en-US" dirty="0" smtClean="0"/>
            </a:br>
            <a:r>
              <a:rPr lang="en-US" sz="1600" dirty="0" smtClean="0"/>
              <a:t>(Slide 4 of 4)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Other factors that can affect the PT/INR results</a:t>
            </a:r>
          </a:p>
          <a:p>
            <a:pPr lvl="1"/>
            <a:r>
              <a:rPr lang="en-US" dirty="0" smtClean="0"/>
              <a:t>Change in level of exercise</a:t>
            </a:r>
          </a:p>
          <a:p>
            <a:pPr lvl="1"/>
            <a:r>
              <a:rPr lang="en-US" dirty="0" smtClean="0"/>
              <a:t>Illness</a:t>
            </a:r>
          </a:p>
          <a:p>
            <a:pPr lvl="1"/>
            <a:r>
              <a:rPr lang="en-US" dirty="0" smtClean="0"/>
              <a:t>Smoking</a:t>
            </a:r>
          </a:p>
          <a:p>
            <a:pPr lvl="1"/>
            <a:r>
              <a:rPr lang="en-US" dirty="0" smtClean="0"/>
              <a:t>Alcohol consumption</a:t>
            </a:r>
          </a:p>
          <a:p>
            <a:pPr lvl="0"/>
            <a:r>
              <a:rPr lang="en-US" dirty="0" smtClean="0"/>
              <a:t>Important for patients to keep physician informed </a:t>
            </a:r>
          </a:p>
          <a:p>
            <a:pPr lvl="1"/>
            <a:r>
              <a:rPr lang="en-US" dirty="0" smtClean="0"/>
              <a:t>Certain factors that may alter their body’s response to warfarin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7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768600"/>
            <a:ext cx="7772400" cy="33655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79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5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Hematology tests </a:t>
            </a:r>
          </a:p>
          <a:p>
            <a:pPr lvl="1"/>
            <a:r>
              <a:rPr lang="en-US" dirty="0" smtClean="0"/>
              <a:t>CLIA-waived automated blood analyzers designed for the medical office</a:t>
            </a:r>
          </a:p>
          <a:p>
            <a:pPr lvl="2"/>
            <a:r>
              <a:rPr lang="en-US" dirty="0" smtClean="0"/>
              <a:t>Operating manual accompanies each analyzer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information included: Operation; test parameters; care and maintenance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Hematology</a:t>
            </a:r>
            <a:br>
              <a:rPr lang="en-US" dirty="0" smtClean="0"/>
            </a:br>
            <a:r>
              <a:rPr lang="en-US" sz="1600" dirty="0" smtClean="0"/>
              <a:t>(Slide 6 of 7)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Complete blood count (CBC)</a:t>
            </a:r>
          </a:p>
          <a:p>
            <a:pPr lvl="1"/>
            <a:r>
              <a:rPr lang="en-US" dirty="0" smtClean="0"/>
              <a:t>Most frequently performed hematological test </a:t>
            </a:r>
          </a:p>
          <a:p>
            <a:pPr lvl="1"/>
            <a:r>
              <a:rPr lang="en-US" dirty="0" smtClean="0"/>
              <a:t>Performed on:</a:t>
            </a:r>
          </a:p>
          <a:p>
            <a:pPr lvl="2"/>
            <a:r>
              <a:rPr lang="en-US" dirty="0" smtClean="0"/>
              <a:t>New patients</a:t>
            </a:r>
          </a:p>
          <a:p>
            <a:pPr lvl="2"/>
            <a:r>
              <a:rPr lang="en-US" dirty="0" smtClean="0"/>
              <a:t>Patients with a pathologic condition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5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2017</TotalTime>
  <Words>2960</Words>
  <Application>Microsoft Office PowerPoint</Application>
  <PresentationFormat>On-screen Show (4:3)</PresentationFormat>
  <Paragraphs>618</Paragraphs>
  <Slides>77</Slides>
  <Notes>55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78" baseType="lpstr">
      <vt:lpstr>Bonewit</vt:lpstr>
      <vt:lpstr>Hematology  Chapter 32</vt:lpstr>
      <vt:lpstr>Learning Objectives Lesson 32.1: Hematology (Slide 1 of 2) </vt:lpstr>
      <vt:lpstr>Learning Objectives Lesson 32.1: Hematology (Slide 2 of 2) </vt:lpstr>
      <vt:lpstr>Introduction to Hematology (Slide 1 of 7)</vt:lpstr>
      <vt:lpstr>Introduction to Hematology (Slide 2 of 7)</vt:lpstr>
      <vt:lpstr>Introduction to Hematology (Slide 3 of 7)</vt:lpstr>
      <vt:lpstr>Introduction to Hematology (Slide 4 of 7)</vt:lpstr>
      <vt:lpstr>Introduction to Hematology (Slide 5 of 7)</vt:lpstr>
      <vt:lpstr>Introduction to Hematology (Slide 6 of 7)</vt:lpstr>
      <vt:lpstr>Introduction to Hematology (Slide 7 of 7)</vt:lpstr>
      <vt:lpstr>Reference Ranges (Slide 1 of 2)</vt:lpstr>
      <vt:lpstr>Reference Ranges (Slide 2 of 2)</vt:lpstr>
      <vt:lpstr>Hemoglobin Determination (Slide 1 of 9) </vt:lpstr>
      <vt:lpstr>Hemoglobin Determination (Slide 2 of 9) </vt:lpstr>
      <vt:lpstr>Hemoglobin Determination (Slide 3 of 9) </vt:lpstr>
      <vt:lpstr>Hemoglobin Determination (Slide 4 of 9) </vt:lpstr>
      <vt:lpstr>Hemoglobin Determination (Slide 5 of 9) </vt:lpstr>
      <vt:lpstr>Hemoglobin Determination (Slide 6 of 9) </vt:lpstr>
      <vt:lpstr>Hemoglobin Determination (Slide 7 of 9) </vt:lpstr>
      <vt:lpstr>Hemoglobin Determination (Slide 8 of 9) </vt:lpstr>
      <vt:lpstr>Hemoglobin Determination (Slide 9 of 9) </vt:lpstr>
      <vt:lpstr>Hematocrit (Slide 1 of 6) </vt:lpstr>
      <vt:lpstr>Hematocrit (Slide 2 of 6) </vt:lpstr>
      <vt:lpstr>Hematocrit (Slide 3 of 6) </vt:lpstr>
      <vt:lpstr>Hematocrit (Slide 4 of 6) </vt:lpstr>
      <vt:lpstr>Hematocrit (Slide 5 of 6) </vt:lpstr>
      <vt:lpstr>Hematocrit (Slide 6 of 6) </vt:lpstr>
      <vt:lpstr>White Blood Cell Count (Slide 1 of 6)</vt:lpstr>
      <vt:lpstr>White Blood Cell Count (Slide 2 of 6)</vt:lpstr>
      <vt:lpstr>White Blood Cell Count (Slide 3 of 6)</vt:lpstr>
      <vt:lpstr>White Blood Cell Count (Slide 4 of 6)</vt:lpstr>
      <vt:lpstr>White Blood Cell Count (Slide 5 of 6)</vt:lpstr>
      <vt:lpstr>White Blood Cell Count (Slide 6 of 6)</vt:lpstr>
      <vt:lpstr>Red Blood Cell Count (Slide 1 of 3)</vt:lpstr>
      <vt:lpstr>Red Blood Cell Count (Slide 2 of 3)</vt:lpstr>
      <vt:lpstr>Red Blood Cell Count (Slide 3 of 3)</vt:lpstr>
      <vt:lpstr>Red Blood Cell Indices (Slide 1 of 4)</vt:lpstr>
      <vt:lpstr>Red Blood Cell Indices (Slide 2 of 4)</vt:lpstr>
      <vt:lpstr>Red Blood Cell Indices (Slide 3 of 4)</vt:lpstr>
      <vt:lpstr>Red Blood Cell Indices (Slide 4 of 4)</vt:lpstr>
      <vt:lpstr>White Blood Cell Differential Count (Slide 1 of 3)</vt:lpstr>
      <vt:lpstr>White Blood Cell Differential Count (Slide 2 of 3)</vt:lpstr>
      <vt:lpstr>White Blood Cell Differential Count (Slide 3 of 3)</vt:lpstr>
      <vt:lpstr>Automatic Method</vt:lpstr>
      <vt:lpstr>Manual Method  (Slide 1 of 6)</vt:lpstr>
      <vt:lpstr>Manual Method  (Slide 2 of 6)</vt:lpstr>
      <vt:lpstr>Manual Method  (Slide 3 of 6)</vt:lpstr>
      <vt:lpstr>Manual Method  (Slide 4 of 6)</vt:lpstr>
      <vt:lpstr>Manual Method  (Slide 5 of 6)</vt:lpstr>
      <vt:lpstr>Manual Method  (Slide 6 of 6)</vt:lpstr>
      <vt:lpstr>PT/INR (Slide 1 of 6) </vt:lpstr>
      <vt:lpstr>PT/INR (Slide 2 of 6) </vt:lpstr>
      <vt:lpstr>PT/INR (Slide 3 of 6) </vt:lpstr>
      <vt:lpstr>PT/INR (Slide 4 of 6) </vt:lpstr>
      <vt:lpstr>PT/INR (Slide 5 of 6) </vt:lpstr>
      <vt:lpstr>PT/INR (Slide 6 of 6) </vt:lpstr>
      <vt:lpstr>Purpose (Slide 1 of 9)</vt:lpstr>
      <vt:lpstr>Purpose (Slide 2 of 9)</vt:lpstr>
      <vt:lpstr>Purpose (Slide 3 of 9)</vt:lpstr>
      <vt:lpstr>Purpose (Slide 4 of 9)</vt:lpstr>
      <vt:lpstr>Purpose (Slide 5 of 9)</vt:lpstr>
      <vt:lpstr>Purpose (Slide 6 of 9)</vt:lpstr>
      <vt:lpstr>Purpose (Slide 7 of 9)</vt:lpstr>
      <vt:lpstr>Purpose (Slide 8 of 9)</vt:lpstr>
      <vt:lpstr>Purpose (Slide 9 of 9)</vt:lpstr>
      <vt:lpstr>Collection of the Specimen (Slide 1 of 3)</vt:lpstr>
      <vt:lpstr>Collection of the Specimen (Slide 2 of 3)</vt:lpstr>
      <vt:lpstr>Collection of the Specimen (Slide 3 of 3)</vt:lpstr>
      <vt:lpstr>Performing a PT/INR Test (Slide 1 of 4) </vt:lpstr>
      <vt:lpstr>Performing a PT/INR Test (Slide 2 of 4) </vt:lpstr>
      <vt:lpstr>Performing a PT/INR Test (Slide 3 of 4) </vt:lpstr>
      <vt:lpstr>Performing a PT/INR Test (Slide 4 of 4) </vt:lpstr>
      <vt:lpstr>PT/INR Home Testing (Slide 1 of 4)</vt:lpstr>
      <vt:lpstr>PT/INR Home Testing (Slide 2 of 4)</vt:lpstr>
      <vt:lpstr>PT/INR Home Testing (Slide 3 of 4)</vt:lpstr>
      <vt:lpstr>PT/INR Home Testing (Slide 4 of 4)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</cp:lastModifiedBy>
  <cp:revision>83</cp:revision>
  <dcterms:created xsi:type="dcterms:W3CDTF">2015-09-03T13:34:00Z</dcterms:created>
  <dcterms:modified xsi:type="dcterms:W3CDTF">2019-12-15T01:08:07Z</dcterms:modified>
</cp:coreProperties>
</file>