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94.xml" ContentType="application/vnd.openxmlformats-officedocument.presentationml.slide+xml"/>
  <Override PartName="/ppt/slides/slide142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05.xml" ContentType="application/vnd.openxmlformats-officedocument.presentationml.notesSlide+xml"/>
  <Override PartName="/ppt/slides/slide36.xml" ContentType="application/vnd.openxmlformats-officedocument.presentationml.slide+xml"/>
  <Override PartName="/ppt/slides/slide83.xml" ContentType="application/vnd.openxmlformats-officedocument.presentationml.slide+xml"/>
  <Override PartName="/ppt/slides/slide120.xml" ContentType="application/vnd.openxmlformats-officedocument.presentationml.slide+xml"/>
  <Override PartName="/ppt/slides/slide131.xml" ContentType="application/vnd.openxmlformats-officedocument.presentationml.slide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96.xml" ContentType="application/vnd.openxmlformats-officedocument.presentationml.notesSlide+xml"/>
  <Override PartName="/ppt/slides/slide25.xml" ContentType="application/vnd.openxmlformats-officedocument.presentationml.slide+xml"/>
  <Override PartName="/ppt/slides/slide72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74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63.xml" ContentType="application/vnd.openxmlformats-officedocument.presentationml.notesSlide+xml"/>
  <Override PartName="/ppt/tableStyles.xml" ContentType="application/vnd.openxmlformats-officedocument.presentationml.tableStyles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30.xml" ContentType="application/vnd.openxmlformats-officedocument.presentationml.notesSlide+xml"/>
  <Override PartName="/ppt/slides/slide99.xml" ContentType="application/vnd.openxmlformats-officedocument.presentationml.slide+xml"/>
  <Override PartName="/ppt/slides/slide136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25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66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notesSlides/notesSlide68.xml" ContentType="application/vnd.openxmlformats-officedocument.presentationml.notesSlide+xml"/>
  <Override PartName="/ppt/notesSlides/notesSlide79.xml" ContentType="application/vnd.openxmlformats-officedocument.presentationml.notesSlide+xml"/>
  <Override PartName="/ppt/slides/slide55.xml" ContentType="application/vnd.openxmlformats-officedocument.presentationml.slide+xml"/>
  <Override PartName="/ppt/theme/theme2.xml" ContentType="application/vnd.openxmlformats-officedocument.theme+xml"/>
  <Override PartName="/ppt/notesSlides/notesSlide57.xml" ContentType="application/vnd.openxmlformats-officedocument.presentationml.notesSlide+xml"/>
  <Override PartName="/ppt/notesSlides/notesSlide102.xml" ContentType="application/vnd.openxmlformats-officedocument.presentationml.notes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notesSlides/notesSlide46.xml" ContentType="application/vnd.openxmlformats-officedocument.presentationml.notesSlide+xml"/>
  <Override PartName="/ppt/notesSlides/notesSlide93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82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60.xml" ContentType="application/vnd.openxmlformats-officedocument.presentationml.notesSlide+xml"/>
  <Override PartName="/ppt/slides/slide119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89.xml" ContentType="application/vnd.openxmlformats-officedocument.presentationml.slide+xml"/>
  <Override PartName="/ppt/slides/slide108.xml" ContentType="application/vnd.openxmlformats-officedocument.presentationml.slide+xml"/>
  <Override PartName="/ppt/slides/slide126.xml" ContentType="application/vnd.openxmlformats-officedocument.presentationml.slide+xml"/>
  <Override PartName="/ppt/slides/slide137.xml" ContentType="application/vnd.openxmlformats-officedocument.presentationml.slide+xml"/>
  <Override PartName="/ppt/slides/slide49.xml" ContentType="application/vnd.openxmlformats-officedocument.presentationml.slide+xml"/>
  <Override PartName="/ppt/slides/slide78.xml" ContentType="application/vnd.openxmlformats-officedocument.presentationml.slide+xml"/>
  <Override PartName="/ppt/slides/slide96.xml" ContentType="application/vnd.openxmlformats-officedocument.presentationml.slide+xml"/>
  <Override PartName="/ppt/slides/slide115.xml" ContentType="application/vnd.openxmlformats-officedocument.presentationml.slide+xml"/>
  <Override PartName="/ppt/slides/slide144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107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s/slide122.xml" ContentType="application/vnd.openxmlformats-officedocument.presentationml.slide+xml"/>
  <Override PartName="/ppt/slides/slide133.xml" ContentType="application/vnd.openxmlformats-officedocument.presentationml.slide+xml"/>
  <Override PartName="/ppt/notesSlides/notesSlide69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98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s/slide140.xml" ContentType="application/vnd.openxmlformats-officedocument.presentationml.slid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103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83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90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slides/slide138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slides/slide127.xml" ContentType="application/vnd.openxmlformats-officedocument.presentationml.slide+xml"/>
  <Override PartName="/ppt/slides/slide145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108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s/slide116.xml" ContentType="application/vnd.openxmlformats-officedocument.presentationml.slide+xml"/>
  <Override PartName="/ppt/slides/slide134.xml" ContentType="application/vnd.openxmlformats-officedocument.presentationml.slide+xml"/>
  <Override PartName="/ppt/notesSlides/notesSlide5.xml" ContentType="application/vnd.openxmlformats-officedocument.presentationml.notesSlide+xml"/>
  <Override PartName="/ppt/notesSlides/notesSlide99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slides/slide123.xml" ContentType="application/vnd.openxmlformats-officedocument.presentationml.slide+xml"/>
  <Override PartName="/ppt/slides/slide141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104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s/slide130.xml" ContentType="application/vnd.openxmlformats-officedocument.presentationml.slide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95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100.xml" ContentType="application/vnd.openxmlformats-officedocument.presentationml.notes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91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80.xml" ContentType="application/vnd.openxmlformats-officedocument.presentationml.notesSlide+xml"/>
  <Override PartName="/ppt/slides/slide139.xml" ContentType="application/vnd.openxmlformats-officedocument.presentationml.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  <Override PartName="/ppt/slides/slide98.xml" ContentType="application/vnd.openxmlformats-officedocument.presentationml.slide+xml"/>
  <Override PartName="/ppt/slides/slide117.xml" ContentType="application/vnd.openxmlformats-officedocument.presentationml.slide+xml"/>
  <Override PartName="/ppt/slides/slide128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slides/slide87.xml" ContentType="application/vnd.openxmlformats-officedocument.presentationml.slide+xml"/>
  <Override PartName="/ppt/slides/slide106.xml" ContentType="application/vnd.openxmlformats-officedocument.presentationml.slide+xml"/>
  <Override PartName="/ppt/slides/slide124.xml" ContentType="application/vnd.openxmlformats-officedocument.presentationml.slide+xml"/>
  <Override PartName="/ppt/slides/slide135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slides/slide113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102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43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10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4.xml" ContentType="application/vnd.openxmlformats-officedocument.presentationml.notesSlide+xml"/>
  <Override PartName="/ppt/notesSlides/notesSlide81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notesSlides/notesSlide70.xml" ContentType="application/vnd.openxmlformats-officedocument.presentationml.notesSlide+xml"/>
  <Override PartName="/ppt/slides/slide129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18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107.xml" ContentType="application/vnd.openxmlformats-officedocument.presentationml.slide+xml"/>
  <Override PartName="/ppt/slides/slide143.xml" ContentType="application/vnd.openxmlformats-officedocument.presentationml.slide+xml"/>
  <Override PartName="/ppt/viewProps.xml" ContentType="application/vnd.openxmlformats-officedocument.presentationml.viewProps+xml"/>
  <Override PartName="/ppt/notesSlides/notesSlide106.xml" ContentType="application/vnd.openxmlformats-officedocument.presentationml.notesSlide+xml"/>
  <Override PartName="/ppt/slides/slide48.xml" ContentType="application/vnd.openxmlformats-officedocument.presentationml.slide+xml"/>
  <Override PartName="/ppt/slides/slide95.xml" ContentType="application/vnd.openxmlformats-officedocument.presentationml.slide+xml"/>
  <Override PartName="/ppt/slides/slide132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97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121.xml" ContentType="application/vnd.openxmlformats-officedocument.presentationml.slide+xml"/>
  <Override PartName="/ppt/presProps.xml" ContentType="application/vnd.openxmlformats-officedocument.presentationml.presProps+xml"/>
  <Override PartName="/ppt/notesSlides/notesSlide39.xml" ContentType="application/vnd.openxmlformats-officedocument.presentationml.notesSlide+xml"/>
  <Override PartName="/ppt/notesSlides/notesSlide86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62.xml" ContentType="application/vnd.openxmlformats-officedocument.presentationml.slide+xml"/>
  <Override PartName="/ppt/slides/slide110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75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404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405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7" r:id="rId113"/>
    <p:sldId id="368" r:id="rId114"/>
    <p:sldId id="369" r:id="rId115"/>
    <p:sldId id="370" r:id="rId116"/>
    <p:sldId id="371" r:id="rId117"/>
    <p:sldId id="372" r:id="rId118"/>
    <p:sldId id="373" r:id="rId119"/>
    <p:sldId id="374" r:id="rId120"/>
    <p:sldId id="375" r:id="rId121"/>
    <p:sldId id="379" r:id="rId122"/>
    <p:sldId id="380" r:id="rId123"/>
    <p:sldId id="381" r:id="rId124"/>
    <p:sldId id="383" r:id="rId125"/>
    <p:sldId id="384" r:id="rId126"/>
    <p:sldId id="385" r:id="rId127"/>
    <p:sldId id="386" r:id="rId128"/>
    <p:sldId id="387" r:id="rId129"/>
    <p:sldId id="388" r:id="rId130"/>
    <p:sldId id="389" r:id="rId131"/>
    <p:sldId id="390" r:id="rId132"/>
    <p:sldId id="391" r:id="rId133"/>
    <p:sldId id="392" r:id="rId134"/>
    <p:sldId id="393" r:id="rId135"/>
    <p:sldId id="394" r:id="rId136"/>
    <p:sldId id="395" r:id="rId137"/>
    <p:sldId id="396" r:id="rId138"/>
    <p:sldId id="397" r:id="rId139"/>
    <p:sldId id="398" r:id="rId140"/>
    <p:sldId id="399" r:id="rId141"/>
    <p:sldId id="400" r:id="rId142"/>
    <p:sldId id="401" r:id="rId143"/>
    <p:sldId id="402" r:id="rId144"/>
    <p:sldId id="403" r:id="rId145"/>
    <p:sldId id="406" r:id="rId14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55" autoAdjust="0"/>
    <p:restoredTop sz="89521" autoAdjust="0"/>
  </p:normalViewPr>
  <p:slideViewPr>
    <p:cSldViewPr snapToGrid="0">
      <p:cViewPr varScale="1">
        <p:scale>
          <a:sx n="57" d="100"/>
          <a:sy n="57" d="100"/>
        </p:scale>
        <p:origin x="-1344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4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342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viewProps" Target="view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theme" Target="theme/theme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presProps" Target="presProps.xml"/><Relationship Id="rId15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EA426-18BB-46BD-BED2-52D2179C9AE5}" type="datetimeFigureOut">
              <a:rPr lang="en-US" smtClean="0"/>
              <a:pPr/>
              <a:t>12/24/2019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A6131-177F-4143-B16B-48BFEAFD80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89146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914895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72227792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rheumatoid factor and CRP may be run at the same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43404553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38074412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80602316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father may also need to be tested for the Rh antibody.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18792995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34001038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56930418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Figure 33.11 illustrates the QuickVue+ Mononucleosis Test setup and Figure 33.12 outlines the procedure for performing a rapid mono test using the QuickVue+ Mononucleosis Test.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Figure 33.14 illustrates positive and negative test results for the QuickVue+ Mononucleosis Test.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30759071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34168340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006014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484122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592416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33.4.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733772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90912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230527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33.5.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460852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276408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Figures 33.6 and 33.7.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285077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580184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862260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MA can also obtain assistance from the manufacturer’s technical support.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389738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body must maintain a constant glucose level to ensure a continuous source of energy.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362096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4013620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7917450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568394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7804247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1493688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0643461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8098873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469298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6890008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4309211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8902697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6765138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2029587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346239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9447631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7277148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962925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5202543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35384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Most blood chemistry tests require a serum specimen for the analysis.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Table 33.1.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4805396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2309892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7592903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0641112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35906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693044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550667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MA may need to instruct the patient in the procedure for using a glucose meter.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0968702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Table 33.2: Recommended Blood Glucose Levels for Patients with Diabetes.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9071896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8121709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124174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33.1.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7193161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9063823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7219469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Table 33.3.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1151624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Table 33.3.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1299271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8771312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06008372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843455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Make sure not to remove the desiccant from the container of strips.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 Procedure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33.1: Blood Glucose Measurement Using the Accu-Check Advantage Glucose Meter.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5895902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66225471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33.8.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54694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25331089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33.9.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8266842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64935322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7926139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79053913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25871065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11113141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11501320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1979830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5200887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767042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33.2.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4239791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14413976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1742677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10015243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See Table 33.1, presented earlier, for an interpretation of LDL cholesterol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102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6879165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103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91933594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104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97614980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105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39832163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04682696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107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36948421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108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870158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Blood glucose meters are also examples of reflectance photometers.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33.3.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8498819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109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36781326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54996051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10784078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test may also be used as a secondary aid in the study of thyroid and liver function.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58313408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36158306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63342839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33.10.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38258868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Ingested glucose that is not needed for energy can be stored in the form of glycogen</a:t>
            </a:r>
            <a:r>
              <a:rPr lang="en-US" baseline="0" dirty="0"/>
              <a:t> in muscle and liver tissue for later use.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53204503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11105656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994852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9506313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59412895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85538101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98046497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32354948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16271436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59048845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55434642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81351379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71478544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pPr/>
              <a:t>136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8381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0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1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69141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17982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13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1905000" y="6543675"/>
            <a:ext cx="5562600" cy="238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lvl1pPr algn="r">
              <a:defRPr sz="80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defRPr/>
            </a:pPr>
            <a:r>
              <a:rPr lang="en-US" dirty="0">
                <a:latin typeface="Arial"/>
                <a:ea typeface="Times New Roman"/>
              </a:rPr>
              <a:t>Copyright © </a:t>
            </a:r>
            <a:r>
              <a:rPr lang="en-US" dirty="0" smtClean="0">
                <a:latin typeface="Arial"/>
                <a:ea typeface="Times New Roman"/>
              </a:rPr>
              <a:t>2021 </a:t>
            </a:r>
            <a:r>
              <a:rPr lang="en-US" dirty="0">
                <a:latin typeface="Arial"/>
                <a:ea typeface="Times New Roman"/>
              </a:rPr>
              <a:t>by Elsevier Inc. All Rights Reserved.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366952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 2" pitchFamily="18" charset="2"/>
        <a:buChar char=""/>
        <a:defRPr sz="28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" pitchFamily="2" charset="2"/>
        <a:buChar char="Ø"/>
        <a:defRPr sz="2400">
          <a:solidFill>
            <a:schemeClr val="bg2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Char char="•"/>
        <a:defRPr sz="2000">
          <a:solidFill>
            <a:schemeClr val="bg2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 3" pitchFamily="18" charset="2"/>
        <a:buChar char=""/>
        <a:defRPr>
          <a:solidFill>
            <a:schemeClr val="bg2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692400"/>
            <a:ext cx="9144000" cy="1752600"/>
          </a:xfrm>
        </p:spPr>
        <p:txBody>
          <a:bodyPr/>
          <a:lstStyle/>
          <a:p>
            <a:r>
              <a:rPr lang="en-US" sz="4000" dirty="0" smtClean="0"/>
              <a:t>Blood Chemistry and Immunology</a:t>
            </a:r>
          </a:p>
          <a:p>
            <a:endParaRPr lang="en-US" sz="4000" dirty="0"/>
          </a:p>
          <a:p>
            <a:r>
              <a:rPr lang="en-US" dirty="0" smtClean="0"/>
              <a:t>Chapter 33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6982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Automated Blood Chemistry Analyzers </a:t>
            </a:r>
            <a:br>
              <a:rPr lang="en-US" dirty="0" smtClean="0"/>
            </a:br>
            <a:r>
              <a:rPr lang="en-US" sz="1600" dirty="0" smtClean="0"/>
              <a:t>(Slide 1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Reflectance photometer measures light intensity to determine amount of substance present</a:t>
            </a:r>
          </a:p>
          <a:p>
            <a:pPr lvl="1"/>
            <a:r>
              <a:rPr lang="en-US" dirty="0" smtClean="0"/>
              <a:t>Provides a quantitative measurement of chemical substances or analytes present</a:t>
            </a:r>
          </a:p>
          <a:p>
            <a:pPr lvl="2"/>
            <a:r>
              <a:rPr lang="en-US" dirty="0" smtClean="0"/>
              <a:t>Analyte: A substance that is being identified or measured in a laboratory test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085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HDL and LDL Cholesterol</a:t>
            </a:r>
            <a:br>
              <a:rPr lang="en-US" dirty="0" smtClean="0"/>
            </a:br>
            <a:r>
              <a:rPr lang="en-US" sz="1600" dirty="0" smtClean="0"/>
              <a:t>(Slide 1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Cholesterol transported in blood as a complex molecule known as a lipoprotein</a:t>
            </a:r>
          </a:p>
          <a:p>
            <a:pPr lvl="1"/>
            <a:r>
              <a:rPr lang="en-US" dirty="0" smtClean="0"/>
              <a:t>Lipoprotein: A complex molecule consisting of protein and a lipid fraction such as cholesterol</a:t>
            </a:r>
          </a:p>
          <a:p>
            <a:pPr lvl="1"/>
            <a:r>
              <a:rPr lang="en-US" dirty="0" smtClean="0"/>
              <a:t>Lipoproteins function in transporting lipids in the blood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2120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HDL and LDL Cholesterol</a:t>
            </a:r>
            <a:br>
              <a:rPr lang="en-US" dirty="0" smtClean="0"/>
            </a:br>
            <a:r>
              <a:rPr lang="en-US" sz="1600" dirty="0" smtClean="0"/>
              <a:t>(Slide 2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Two types of lipoproteins</a:t>
            </a:r>
          </a:p>
          <a:p>
            <a:pPr lvl="1"/>
            <a:r>
              <a:rPr lang="en-US" dirty="0" smtClean="0"/>
              <a:t>LDL: Low-density lipoprotein</a:t>
            </a:r>
          </a:p>
          <a:p>
            <a:pPr lvl="1"/>
            <a:r>
              <a:rPr lang="en-US" dirty="0" smtClean="0"/>
              <a:t>HDL: High-density lipoprotein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3864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HDL and LDL Cholesterol</a:t>
            </a:r>
            <a:br>
              <a:rPr lang="en-US" dirty="0" smtClean="0"/>
            </a:br>
            <a:r>
              <a:rPr lang="en-US" sz="1600" dirty="0" smtClean="0"/>
              <a:t>(Slide 3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LDL </a:t>
            </a:r>
          </a:p>
          <a:p>
            <a:pPr lvl="1"/>
            <a:r>
              <a:rPr lang="en-US" dirty="0" smtClean="0"/>
              <a:t>Picks up cholesterol from ingested fats and the liver</a:t>
            </a:r>
          </a:p>
          <a:p>
            <a:pPr lvl="2"/>
            <a:r>
              <a:rPr lang="en-US" dirty="0" smtClean="0"/>
              <a:t>Delivers it to blood vessels and muscles where it is deposited in cells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98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HDL and LDL Cholesterol</a:t>
            </a:r>
            <a:br>
              <a:rPr lang="en-US" dirty="0" smtClean="0"/>
            </a:br>
            <a:r>
              <a:rPr lang="en-US" sz="1600" dirty="0" smtClean="0"/>
              <a:t>(Slide 4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LDL </a:t>
            </a:r>
          </a:p>
          <a:p>
            <a:pPr lvl="1"/>
            <a:r>
              <a:rPr lang="en-US" dirty="0" smtClean="0"/>
              <a:t>Often referred to as "bad cholesterol”</a:t>
            </a:r>
          </a:p>
          <a:p>
            <a:pPr lvl="1"/>
            <a:r>
              <a:rPr lang="en-US" dirty="0" smtClean="0"/>
              <a:t>Excess causes plaque to build up on the arterial walls (atherosclerosis)—risk factor for CAD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736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HDL and LDL Cholesterol</a:t>
            </a:r>
            <a:br>
              <a:rPr lang="en-US" dirty="0" smtClean="0"/>
            </a:br>
            <a:r>
              <a:rPr lang="en-US" sz="1600" dirty="0" smtClean="0"/>
              <a:t>(Slide 5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HDL</a:t>
            </a:r>
          </a:p>
          <a:p>
            <a:pPr lvl="1"/>
            <a:r>
              <a:rPr lang="en-US" dirty="0" smtClean="0"/>
              <a:t>Removes excess cholesterol from cells</a:t>
            </a:r>
          </a:p>
          <a:p>
            <a:pPr lvl="2"/>
            <a:r>
              <a:rPr lang="en-US" dirty="0" smtClean="0"/>
              <a:t>Carries it to the liver to be excreted</a:t>
            </a:r>
          </a:p>
          <a:p>
            <a:pPr lvl="1"/>
            <a:r>
              <a:rPr lang="en-US" dirty="0" smtClean="0"/>
              <a:t>Protective and beneficial to the body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7560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HDL and LDL Cholesterol</a:t>
            </a:r>
            <a:br>
              <a:rPr lang="en-US" dirty="0" smtClean="0"/>
            </a:br>
            <a:r>
              <a:rPr lang="en-US" sz="1600" dirty="0" smtClean="0"/>
              <a:t>(Slide 6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HDL</a:t>
            </a:r>
          </a:p>
          <a:p>
            <a:pPr lvl="1"/>
            <a:r>
              <a:rPr lang="en-US" dirty="0" smtClean="0"/>
              <a:t>Often called "good cholesterol"</a:t>
            </a:r>
          </a:p>
          <a:p>
            <a:pPr lvl="1"/>
            <a:r>
              <a:rPr lang="en-US" dirty="0" smtClean="0"/>
              <a:t>High HDL cholesterol level: Reduces risk of CAD</a:t>
            </a:r>
          </a:p>
          <a:p>
            <a:pPr lvl="1"/>
            <a:r>
              <a:rPr lang="en-US" dirty="0" smtClean="0"/>
              <a:t>Low HDL: Risk factor for CAD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8853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Cholesterol Testing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Adults over age 20 should have a cholesterol test every 5 years</a:t>
            </a:r>
          </a:p>
          <a:p>
            <a:pPr lvl="0"/>
            <a:r>
              <a:rPr lang="en-US" dirty="0" smtClean="0"/>
              <a:t>Initial testing includes total cholesterol determination</a:t>
            </a:r>
          </a:p>
          <a:p>
            <a:pPr lvl="1"/>
            <a:r>
              <a:rPr lang="en-US" dirty="0" smtClean="0"/>
              <a:t>Combined measurement of LDL and HDL cholesterol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6634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Cholesterol Testing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Most physicians also order HDL determination</a:t>
            </a:r>
          </a:p>
          <a:p>
            <a:pPr lvl="1"/>
            <a:r>
              <a:rPr lang="en-US" dirty="0" smtClean="0"/>
              <a:t>Measures only HDL cholesterol in the blood</a:t>
            </a:r>
          </a:p>
          <a:p>
            <a:pPr lvl="0"/>
            <a:r>
              <a:rPr lang="en-US" dirty="0" smtClean="0"/>
              <a:t>Elevated results usually require confirmation through further testing</a:t>
            </a:r>
          </a:p>
          <a:p>
            <a:pPr lvl="1"/>
            <a:r>
              <a:rPr lang="en-US" dirty="0" smtClean="0"/>
              <a:t>Before diagnosis of high blood cholesterol can be made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5220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Interpretation of Results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Total cholesterol</a:t>
            </a:r>
          </a:p>
          <a:p>
            <a:pPr lvl="1"/>
            <a:r>
              <a:rPr lang="en-US" dirty="0" smtClean="0"/>
              <a:t>Desirable: Less than 200 mg/dL</a:t>
            </a:r>
          </a:p>
          <a:p>
            <a:pPr lvl="1"/>
            <a:r>
              <a:rPr lang="en-US" dirty="0" smtClean="0"/>
              <a:t>Borderline high: 200 to 239 mg/dL</a:t>
            </a:r>
          </a:p>
          <a:p>
            <a:pPr lvl="1"/>
            <a:r>
              <a:rPr lang="en-US" dirty="0" smtClean="0"/>
              <a:t>High: 240 mg/dL or greater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6286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Interpretation of Results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High category: Increased risk for CAD</a:t>
            </a:r>
          </a:p>
          <a:p>
            <a:pPr lvl="0"/>
            <a:r>
              <a:rPr lang="en-US" dirty="0" smtClean="0"/>
              <a:t>Borderline high category: At increased risk if other risk factors are present</a:t>
            </a:r>
          </a:p>
          <a:p>
            <a:pPr lvl="1"/>
            <a:r>
              <a:rPr lang="en-US" dirty="0" smtClean="0"/>
              <a:t>Examples</a:t>
            </a:r>
          </a:p>
          <a:p>
            <a:pPr lvl="2"/>
            <a:r>
              <a:rPr lang="en-US" dirty="0" smtClean="0"/>
              <a:t>Overweight</a:t>
            </a:r>
          </a:p>
          <a:p>
            <a:pPr lvl="2"/>
            <a:r>
              <a:rPr lang="en-US" dirty="0" smtClean="0"/>
              <a:t>Smoker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7839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 the medical office</a:t>
            </a:r>
          </a:p>
          <a:p>
            <a:pPr lvl="1"/>
            <a:r>
              <a:rPr lang="en-US" dirty="0" smtClean="0"/>
              <a:t>Too expensive to perform nonwaived blood chemistry tests</a:t>
            </a:r>
          </a:p>
          <a:p>
            <a:pPr lvl="2"/>
            <a:r>
              <a:rPr lang="en-US" dirty="0" smtClean="0"/>
              <a:t>In terms of equipment, supplies, and medical laboratory personnel</a:t>
            </a:r>
          </a:p>
          <a:p>
            <a:pPr lvl="1"/>
            <a:r>
              <a:rPr lang="en-US" dirty="0" smtClean="0"/>
              <a:t>If moderate-complexity blood chemistry tests are performed</a:t>
            </a:r>
            <a:r>
              <a:rPr lang="en-US" dirty="0" smtClean="0">
                <a:latin typeface="Arial"/>
                <a:cs typeface="Arial"/>
              </a:rPr>
              <a:t>—</a:t>
            </a:r>
            <a:r>
              <a:rPr lang="en-US" dirty="0" smtClean="0"/>
              <a:t>“Benchtop” blood chemistry analyzer is used</a:t>
            </a:r>
          </a:p>
          <a:p>
            <a:pPr lvl="2"/>
            <a:r>
              <a:rPr lang="en-US" dirty="0" smtClean="0"/>
              <a:t>ATAC laboratory system</a:t>
            </a:r>
          </a:p>
          <a:p>
            <a:pPr lvl="2"/>
            <a:r>
              <a:rPr lang="en-US" dirty="0" smtClean="0"/>
              <a:t>Reflotron Analyzer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Automated Blood Chemistry Analyzers </a:t>
            </a:r>
            <a:br>
              <a:rPr lang="en-US" dirty="0" smtClean="0"/>
            </a:br>
            <a:r>
              <a:rPr lang="en-US" sz="1600" dirty="0" smtClean="0"/>
              <a:t>(Slide 2 of 4)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242138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Interpretation of Results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HDL cholesterol</a:t>
            </a:r>
          </a:p>
          <a:p>
            <a:pPr lvl="1"/>
            <a:r>
              <a:rPr lang="en-US" dirty="0" smtClean="0"/>
              <a:t>Optimal: 60 mg/dL or above</a:t>
            </a:r>
          </a:p>
          <a:p>
            <a:pPr lvl="1"/>
            <a:r>
              <a:rPr lang="en-US" dirty="0" smtClean="0"/>
              <a:t>Desirable</a:t>
            </a:r>
          </a:p>
          <a:p>
            <a:pPr lvl="2"/>
            <a:r>
              <a:rPr lang="en-US" dirty="0" smtClean="0"/>
              <a:t>Men: 40 to 50 mg/dL</a:t>
            </a:r>
          </a:p>
          <a:p>
            <a:pPr lvl="2"/>
            <a:r>
              <a:rPr lang="en-US" dirty="0" smtClean="0"/>
              <a:t>Women: 50 to 60 mg/dL</a:t>
            </a:r>
          </a:p>
          <a:p>
            <a:pPr lvl="1"/>
            <a:r>
              <a:rPr lang="en-US" dirty="0" smtClean="0"/>
              <a:t>Risk factor for CAD</a:t>
            </a:r>
          </a:p>
          <a:p>
            <a:pPr lvl="2"/>
            <a:r>
              <a:rPr lang="en-US" dirty="0" smtClean="0"/>
              <a:t>Men: Less than 40 mg/dL</a:t>
            </a:r>
          </a:p>
          <a:p>
            <a:pPr lvl="2"/>
            <a:r>
              <a:rPr lang="en-US" dirty="0" smtClean="0"/>
              <a:t>Women: Less than 50 mg/dL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5933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Preparation</a:t>
            </a:r>
            <a:br>
              <a:rPr lang="en-US" dirty="0" smtClean="0"/>
            </a:br>
            <a:r>
              <a:rPr lang="en-US" sz="1600" dirty="0" smtClean="0"/>
              <a:t>(Slide 1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Total cholesterol and HDL cholesterol</a:t>
            </a:r>
          </a:p>
          <a:p>
            <a:pPr lvl="1"/>
            <a:r>
              <a:rPr lang="en-US" dirty="0" smtClean="0"/>
              <a:t>Fasting not usually required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9937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Preparation</a:t>
            </a:r>
            <a:br>
              <a:rPr lang="en-US" dirty="0" smtClean="0"/>
            </a:br>
            <a:r>
              <a:rPr lang="en-US" sz="1600" dirty="0" smtClean="0"/>
              <a:t>(Slide 2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If total cholesterol level is 200 mg/dL or higher: Lipid profile is usually ordered</a:t>
            </a:r>
          </a:p>
          <a:p>
            <a:pPr lvl="1"/>
            <a:r>
              <a:rPr lang="en-US" dirty="0" smtClean="0"/>
              <a:t>Lipid profile includes</a:t>
            </a:r>
          </a:p>
          <a:p>
            <a:pPr lvl="2"/>
            <a:r>
              <a:rPr lang="en-US" dirty="0" smtClean="0"/>
              <a:t>Total cholesterol</a:t>
            </a:r>
          </a:p>
          <a:p>
            <a:pPr lvl="2"/>
            <a:r>
              <a:rPr lang="en-US" dirty="0" smtClean="0"/>
              <a:t>HDL cholesterol</a:t>
            </a:r>
          </a:p>
          <a:p>
            <a:pPr lvl="2"/>
            <a:r>
              <a:rPr lang="en-US" dirty="0" smtClean="0"/>
              <a:t>LDL cholesterol</a:t>
            </a:r>
          </a:p>
          <a:p>
            <a:pPr lvl="2"/>
            <a:r>
              <a:rPr lang="en-US" dirty="0" smtClean="0"/>
              <a:t>Triglycerides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8939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Preparation</a:t>
            </a:r>
            <a:br>
              <a:rPr lang="en-US" dirty="0" smtClean="0"/>
            </a:br>
            <a:r>
              <a:rPr lang="en-US" sz="1600" dirty="0" smtClean="0"/>
              <a:t>(Slide 3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If total cholesterol level is 200 mg/dL or higher: Lipid profile is usually ordered</a:t>
            </a:r>
          </a:p>
          <a:p>
            <a:pPr lvl="1"/>
            <a:r>
              <a:rPr lang="en-US" dirty="0" smtClean="0"/>
              <a:t>Triglycerides affected by food consumption</a:t>
            </a:r>
          </a:p>
          <a:p>
            <a:pPr lvl="2"/>
            <a:r>
              <a:rPr lang="en-US" dirty="0" smtClean="0"/>
              <a:t>Patient must fast for at least 12 hours before test</a:t>
            </a:r>
          </a:p>
          <a:p>
            <a:pPr lvl="2"/>
            <a:r>
              <a:rPr lang="en-US" dirty="0" smtClean="0"/>
              <a:t>Fasting: Abstaining from food or fluids (except water) for a specified amount of time before the collection of a specimen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5889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Preparation</a:t>
            </a:r>
            <a:br>
              <a:rPr lang="en-US" dirty="0" smtClean="0"/>
            </a:br>
            <a:r>
              <a:rPr lang="en-US" sz="1600" dirty="0" smtClean="0"/>
              <a:t>(Slide 4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Interpretation of test results</a:t>
            </a:r>
          </a:p>
          <a:p>
            <a:pPr lvl="1"/>
            <a:r>
              <a:rPr lang="en-US" dirty="0" smtClean="0"/>
              <a:t>Triglycerides</a:t>
            </a:r>
          </a:p>
          <a:p>
            <a:pPr lvl="2"/>
            <a:r>
              <a:rPr lang="en-US" dirty="0" smtClean="0"/>
              <a:t>Normal: Less than 150 mg/dL</a:t>
            </a:r>
          </a:p>
          <a:p>
            <a:pPr lvl="2"/>
            <a:r>
              <a:rPr lang="en-US" dirty="0" smtClean="0"/>
              <a:t>Borderline high: 150 to 199 mg/dL</a:t>
            </a:r>
          </a:p>
          <a:p>
            <a:pPr lvl="2"/>
            <a:r>
              <a:rPr lang="en-US" dirty="0" smtClean="0"/>
              <a:t>High: 200 to 499 mg/dL</a:t>
            </a:r>
          </a:p>
          <a:p>
            <a:pPr lvl="2"/>
            <a:r>
              <a:rPr lang="en-US" dirty="0" smtClean="0"/>
              <a:t>Very high: 500 mg/dL or higher</a:t>
            </a:r>
          </a:p>
          <a:p>
            <a:r>
              <a:rPr lang="en-US" dirty="0" smtClean="0"/>
              <a:t>Increased risk for CAD: Greater than 150 mg/dL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6448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Preparation</a:t>
            </a:r>
            <a:br>
              <a:rPr lang="en-US" dirty="0" smtClean="0"/>
            </a:br>
            <a:r>
              <a:rPr lang="en-US" sz="1600" dirty="0" smtClean="0"/>
              <a:t>(Slide 5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Interpretation of test results</a:t>
            </a:r>
          </a:p>
          <a:p>
            <a:pPr lvl="1"/>
            <a:r>
              <a:rPr lang="en-US" dirty="0" smtClean="0"/>
              <a:t>LDL cholesterol</a:t>
            </a:r>
          </a:p>
          <a:p>
            <a:pPr lvl="2"/>
            <a:r>
              <a:rPr lang="en-US" dirty="0" smtClean="0"/>
              <a:t>Optimal: Below 100 mg/dL</a:t>
            </a:r>
          </a:p>
          <a:p>
            <a:pPr lvl="2"/>
            <a:r>
              <a:rPr lang="en-US" dirty="0" smtClean="0"/>
              <a:t>Near optimal: 100 to 129 mg/dL</a:t>
            </a:r>
          </a:p>
          <a:p>
            <a:pPr lvl="2"/>
            <a:r>
              <a:rPr lang="en-US" dirty="0" smtClean="0"/>
              <a:t>Borderline high: 130 to 159 mg/dL</a:t>
            </a:r>
          </a:p>
          <a:p>
            <a:pPr lvl="2"/>
            <a:r>
              <a:rPr lang="en-US" dirty="0" smtClean="0"/>
              <a:t>High: 160 to 189 mg/dL</a:t>
            </a:r>
          </a:p>
          <a:p>
            <a:pPr lvl="2"/>
            <a:r>
              <a:rPr lang="en-US" dirty="0" smtClean="0"/>
              <a:t>Very high: 190 mg/dL or higher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3683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CLIA-Waived Cholesterol Analyzers </a:t>
            </a: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Available for performing cholesterol testing in the medical office</a:t>
            </a:r>
          </a:p>
          <a:p>
            <a:pPr lvl="1"/>
            <a:r>
              <a:rPr lang="en-US" dirty="0" smtClean="0"/>
              <a:t>Example: Cholestech LDX Cholesterol System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501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CLIA-Waived Cholesterol Analyzers </a:t>
            </a: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Manufacturer provides an operating manual that includes information needed to:</a:t>
            </a:r>
          </a:p>
          <a:p>
            <a:pPr lvl="1"/>
            <a:r>
              <a:rPr lang="en-US" dirty="0" smtClean="0"/>
              <a:t>Collect and handle the specimen</a:t>
            </a:r>
          </a:p>
          <a:p>
            <a:pPr lvl="1"/>
            <a:r>
              <a:rPr lang="en-US" dirty="0" smtClean="0"/>
              <a:t>Perform quality control procedures</a:t>
            </a:r>
          </a:p>
          <a:p>
            <a:pPr lvl="1"/>
            <a:r>
              <a:rPr lang="en-US" dirty="0" smtClean="0"/>
              <a:t>Test the specimen</a:t>
            </a:r>
          </a:p>
          <a:p>
            <a:pPr lvl="2"/>
            <a:r>
              <a:rPr lang="en-US" dirty="0" smtClean="0"/>
              <a:t>Personnel available for on-site training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5449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CLIA-Waived Cholesterol Analyzers </a:t>
            </a: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Must follow manufacturer’s instructions exactly for each testing procedure</a:t>
            </a:r>
          </a:p>
          <a:p>
            <a:pPr lvl="1"/>
            <a:r>
              <a:rPr lang="en-US" dirty="0" smtClean="0"/>
              <a:t>Quality control procedures are of particular importance to ensure:</a:t>
            </a:r>
          </a:p>
          <a:p>
            <a:pPr lvl="2"/>
            <a:r>
              <a:rPr lang="en-US" dirty="0" smtClean="0"/>
              <a:t>Analyzer is functioning properly </a:t>
            </a:r>
          </a:p>
          <a:p>
            <a:pPr lvl="2"/>
            <a:r>
              <a:rPr lang="en-US" dirty="0" smtClean="0"/>
              <a:t>Test results are reliable and accurate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8341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Triglycerides</a:t>
            </a:r>
            <a:br>
              <a:rPr lang="en-US" dirty="0" smtClean="0"/>
            </a:br>
            <a:r>
              <a:rPr lang="en-US" sz="1600" dirty="0" smtClean="0"/>
              <a:t>(Slide 1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Chemical form in which most fat exists in:</a:t>
            </a:r>
          </a:p>
          <a:p>
            <a:pPr lvl="1"/>
            <a:r>
              <a:rPr lang="en-US" dirty="0" smtClean="0"/>
              <a:t>Food </a:t>
            </a:r>
          </a:p>
          <a:p>
            <a:pPr lvl="1"/>
            <a:r>
              <a:rPr lang="en-US" dirty="0" smtClean="0"/>
              <a:t>The body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419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 the medical office</a:t>
            </a:r>
          </a:p>
          <a:p>
            <a:pPr lvl="1"/>
            <a:r>
              <a:rPr lang="en-US" dirty="0" smtClean="0"/>
              <a:t>CLIA-waived blood chemistry analyzers are more commonly used</a:t>
            </a:r>
          </a:p>
          <a:p>
            <a:pPr lvl="2"/>
            <a:r>
              <a:rPr lang="en-US" dirty="0" smtClean="0"/>
              <a:t>Examples</a:t>
            </a:r>
          </a:p>
          <a:p>
            <a:pPr lvl="3"/>
            <a:r>
              <a:rPr lang="en-US" dirty="0" smtClean="0"/>
              <a:t>Accu-Chek Advantage blood glucose meter</a:t>
            </a:r>
          </a:p>
          <a:p>
            <a:pPr lvl="3"/>
            <a:r>
              <a:rPr lang="en-US" dirty="0" smtClean="0"/>
              <a:t>A</a:t>
            </a:r>
            <a:r>
              <a:rPr lang="en-US" baseline="-25000" dirty="0" smtClean="0"/>
              <a:t>1C</a:t>
            </a:r>
            <a:r>
              <a:rPr lang="en-US" dirty="0" smtClean="0"/>
              <a:t>Now </a:t>
            </a:r>
            <a:endParaRPr lang="en-US" dirty="0" smtClean="0"/>
          </a:p>
          <a:p>
            <a:pPr lvl="3"/>
            <a:r>
              <a:rPr lang="en-US" dirty="0" smtClean="0"/>
              <a:t>Cholestech LDX Cholesterol System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Automated Blood Chemistry Analyzers </a:t>
            </a:r>
            <a:br>
              <a:rPr lang="en-US" dirty="0" smtClean="0"/>
            </a:br>
            <a:r>
              <a:rPr lang="en-US" sz="1600" dirty="0" smtClean="0"/>
              <a:t>(Slide 3 of 4)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414832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Triglycerides</a:t>
            </a:r>
            <a:br>
              <a:rPr lang="en-US" dirty="0" smtClean="0"/>
            </a:br>
            <a:r>
              <a:rPr lang="en-US" sz="1600" dirty="0" smtClean="0"/>
              <a:t>(Slide 2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Triglycerides derived from two sources</a:t>
            </a:r>
          </a:p>
          <a:p>
            <a:pPr lvl="1"/>
            <a:r>
              <a:rPr lang="en-US" dirty="0" smtClean="0"/>
              <a:t>Being synthesized by the body—ingested glucose not needed for energy </a:t>
            </a:r>
          </a:p>
          <a:p>
            <a:pPr lvl="2"/>
            <a:r>
              <a:rPr lang="en-US" dirty="0" smtClean="0"/>
              <a:t>Stored in the form of glycogen in muscle and liver tissue for later use </a:t>
            </a:r>
          </a:p>
          <a:p>
            <a:pPr lvl="2"/>
            <a:r>
              <a:rPr lang="en-US" dirty="0" smtClean="0"/>
              <a:t>When no more tissue storage is possible—excess glycogen is synthesized into triglycerides (a form of fat); stored as adipose tissue</a:t>
            </a:r>
          </a:p>
          <a:p>
            <a:pPr lvl="1"/>
            <a:r>
              <a:rPr lang="en-US" dirty="0" smtClean="0"/>
              <a:t>Food: Excess triglycerides consumed by eating foods containing fat</a:t>
            </a:r>
          </a:p>
          <a:p>
            <a:pPr lvl="2"/>
            <a:r>
              <a:rPr lang="en-US" dirty="0" smtClean="0"/>
              <a:t>Stored as adipose tissue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3725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Triglycerides</a:t>
            </a:r>
            <a:br>
              <a:rPr lang="en-US" dirty="0" smtClean="0"/>
            </a:br>
            <a:r>
              <a:rPr lang="en-US" sz="1600" dirty="0" smtClean="0"/>
              <a:t>(Slide 3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Excess of blood triglycerides</a:t>
            </a:r>
          </a:p>
          <a:p>
            <a:pPr lvl="1"/>
            <a:r>
              <a:rPr lang="en-US" dirty="0" smtClean="0"/>
              <a:t>Place an individual at increased risk for CAD</a:t>
            </a:r>
          </a:p>
          <a:p>
            <a:pPr lvl="2"/>
            <a:r>
              <a:rPr lang="en-US" dirty="0" smtClean="0"/>
              <a:t>Particularly when LDL cholesterol is high; HDL cholesterol is low</a:t>
            </a:r>
          </a:p>
          <a:p>
            <a:pPr lvl="0"/>
            <a:r>
              <a:rPr lang="en-US" dirty="0" smtClean="0"/>
              <a:t>Usually measured as part of a lipid profile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3894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Triglycerides</a:t>
            </a:r>
            <a:br>
              <a:rPr lang="en-US" dirty="0" smtClean="0"/>
            </a:br>
            <a:r>
              <a:rPr lang="en-US" sz="1600" dirty="0" smtClean="0"/>
              <a:t>(Slide 4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Interpretation of results </a:t>
            </a:r>
          </a:p>
          <a:p>
            <a:pPr lvl="1"/>
            <a:r>
              <a:rPr lang="en-US" dirty="0" smtClean="0"/>
              <a:t>Normal: Less than 150 mg/dL</a:t>
            </a:r>
          </a:p>
          <a:p>
            <a:pPr lvl="1"/>
            <a:r>
              <a:rPr lang="en-US" dirty="0" smtClean="0"/>
              <a:t>Borderline high: 150 to 199 mg/dL</a:t>
            </a:r>
          </a:p>
          <a:p>
            <a:pPr lvl="1"/>
            <a:r>
              <a:rPr lang="en-US" dirty="0" smtClean="0"/>
              <a:t>High: 200 to 499 mg/dL</a:t>
            </a:r>
          </a:p>
          <a:p>
            <a:pPr lvl="1"/>
            <a:r>
              <a:rPr lang="en-US" dirty="0" smtClean="0"/>
              <a:t>Very high: 500 mg/dL or higher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6649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Triglycerides</a:t>
            </a:r>
            <a:br>
              <a:rPr lang="en-US" dirty="0" smtClean="0"/>
            </a:br>
            <a:r>
              <a:rPr lang="en-US" sz="1600" dirty="0" smtClean="0"/>
              <a:t>(Slide 5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Conditions that result in elevated blood triglyceride levels</a:t>
            </a:r>
          </a:p>
          <a:p>
            <a:pPr lvl="1"/>
            <a:r>
              <a:rPr lang="en-US" dirty="0" smtClean="0"/>
              <a:t>Obesity</a:t>
            </a:r>
          </a:p>
          <a:p>
            <a:pPr lvl="1"/>
            <a:r>
              <a:rPr lang="en-US" dirty="0" smtClean="0"/>
              <a:t>Type 2 diabetes</a:t>
            </a:r>
          </a:p>
          <a:p>
            <a:pPr lvl="1"/>
            <a:r>
              <a:rPr lang="en-US" dirty="0" smtClean="0"/>
              <a:t>Being physically inactive</a:t>
            </a:r>
          </a:p>
          <a:p>
            <a:pPr lvl="1"/>
            <a:r>
              <a:rPr lang="en-US" dirty="0" smtClean="0"/>
              <a:t>Excessive alcohol consumption</a:t>
            </a:r>
          </a:p>
          <a:p>
            <a:pPr lvl="1"/>
            <a:r>
              <a:rPr lang="en-US" dirty="0" smtClean="0"/>
              <a:t>Smoking</a:t>
            </a:r>
          </a:p>
          <a:p>
            <a:pPr lvl="1"/>
            <a:r>
              <a:rPr lang="en-US" dirty="0" smtClean="0"/>
              <a:t>Hypothyroidism</a:t>
            </a:r>
          </a:p>
          <a:p>
            <a:pPr lvl="1"/>
            <a:r>
              <a:rPr lang="en-US" dirty="0" smtClean="0"/>
              <a:t>Kidney disease</a:t>
            </a:r>
          </a:p>
          <a:p>
            <a:pPr lvl="1"/>
            <a:r>
              <a:rPr lang="en-US" dirty="0" smtClean="0"/>
              <a:t>Liver disease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1917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Blood Urea Nitrogen (BUN)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Blood urea nitrogen (BUN): Kidney function test</a:t>
            </a:r>
          </a:p>
          <a:p>
            <a:pPr lvl="0"/>
            <a:r>
              <a:rPr lang="en-US" dirty="0" smtClean="0"/>
              <a:t>Urea: End product of protein metabolism</a:t>
            </a:r>
          </a:p>
          <a:p>
            <a:pPr lvl="1"/>
            <a:r>
              <a:rPr lang="en-US" dirty="0" smtClean="0"/>
              <a:t>Normally present in blood</a:t>
            </a:r>
          </a:p>
          <a:p>
            <a:pPr lvl="0"/>
            <a:r>
              <a:rPr lang="en-US" dirty="0" smtClean="0"/>
              <a:t>Kidney disease: May cause abnormal increase in BUN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3491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Immunology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Study of the serum of the blood</a:t>
            </a:r>
          </a:p>
          <a:p>
            <a:pPr lvl="1"/>
            <a:r>
              <a:rPr lang="en-US" dirty="0" smtClean="0"/>
              <a:t>Specifically deals with the study of antigen and antibody reactions</a:t>
            </a:r>
          </a:p>
          <a:p>
            <a:pPr lvl="0"/>
            <a:r>
              <a:rPr lang="en-US" dirty="0" smtClean="0"/>
              <a:t>Antigen: A substance capable of stimulating the formation of antibodies</a:t>
            </a:r>
          </a:p>
          <a:p>
            <a:pPr lvl="1"/>
            <a:r>
              <a:rPr lang="en-US" dirty="0" smtClean="0"/>
              <a:t>Examples: Bacteria, viruses, bacterial toxins, allergens, blood antigens</a:t>
            </a:r>
          </a:p>
          <a:p>
            <a:pPr lvl="0"/>
            <a:r>
              <a:rPr lang="en-US" dirty="0" smtClean="0"/>
              <a:t>Antibody: A substance capable of combining with an antigen</a:t>
            </a:r>
          </a:p>
          <a:p>
            <a:pPr lvl="1"/>
            <a:r>
              <a:rPr lang="en-US" dirty="0" smtClean="0"/>
              <a:t>Results in an antigen-antibody reaction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6127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Immunology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Use of immunology tests</a:t>
            </a:r>
          </a:p>
          <a:p>
            <a:pPr lvl="1"/>
            <a:r>
              <a:rPr lang="en-US" dirty="0" smtClean="0"/>
              <a:t>Assess the presence of a substance</a:t>
            </a:r>
          </a:p>
          <a:p>
            <a:pPr lvl="2"/>
            <a:r>
              <a:rPr lang="en-US" dirty="0" smtClean="0"/>
              <a:t>Example: ABO blood typing</a:t>
            </a:r>
          </a:p>
          <a:p>
            <a:pPr lvl="1"/>
            <a:r>
              <a:rPr lang="en-US" dirty="0" smtClean="0"/>
              <a:t>Diagnosis of disease</a:t>
            </a:r>
          </a:p>
          <a:p>
            <a:pPr lvl="2"/>
            <a:r>
              <a:rPr lang="en-US" dirty="0" smtClean="0"/>
              <a:t>Example: Mononucleosis testing</a:t>
            </a:r>
          </a:p>
          <a:p>
            <a:pPr lvl="1"/>
            <a:r>
              <a:rPr lang="en-US" dirty="0" smtClean="0"/>
              <a:t>Follow the course of a disease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7811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Hepatitis Tests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Hepatitis test: Detection of viral hepatitis</a:t>
            </a:r>
          </a:p>
          <a:p>
            <a:pPr lvl="1"/>
            <a:r>
              <a:rPr lang="en-US" dirty="0" smtClean="0"/>
              <a:t>Five types of viral hepatitis: A, B, C, D, E</a:t>
            </a:r>
          </a:p>
          <a:p>
            <a:pPr lvl="1"/>
            <a:r>
              <a:rPr lang="en-US" dirty="0" smtClean="0"/>
              <a:t>Determines specific type of hepatitis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743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HIV Tests</a:t>
            </a:r>
            <a:br>
              <a:rPr lang="en-US" dirty="0" smtClean="0"/>
            </a:br>
            <a:r>
              <a:rPr lang="en-US" sz="1600" dirty="0" smtClean="0"/>
              <a:t>(Slide 1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Used as screening tests for the presence of HIV</a:t>
            </a:r>
          </a:p>
          <a:p>
            <a:pPr lvl="1"/>
            <a:r>
              <a:rPr lang="en-US" dirty="0" smtClean="0"/>
              <a:t>Enzyme immune assay (EIA) test </a:t>
            </a:r>
          </a:p>
          <a:p>
            <a:pPr lvl="1"/>
            <a:r>
              <a:rPr lang="en-US" dirty="0" smtClean="0"/>
              <a:t>Enzyme-linked immunosorbent assay (ELISA) test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1487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HIV Tests</a:t>
            </a:r>
            <a:br>
              <a:rPr lang="en-US" dirty="0" smtClean="0"/>
            </a:br>
            <a:r>
              <a:rPr lang="en-US" sz="1600" dirty="0" smtClean="0"/>
              <a:t>(Slide 2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Newer rapid screening HIV testing kits are commercially available</a:t>
            </a:r>
          </a:p>
          <a:p>
            <a:pPr lvl="1"/>
            <a:r>
              <a:rPr lang="en-US" dirty="0" smtClean="0"/>
              <a:t>Brand names</a:t>
            </a:r>
          </a:p>
          <a:p>
            <a:pPr lvl="2"/>
            <a:r>
              <a:rPr lang="en-US" dirty="0" smtClean="0"/>
              <a:t>Uni-Gold Recombigen HIV </a:t>
            </a:r>
          </a:p>
          <a:p>
            <a:pPr lvl="2"/>
            <a:r>
              <a:rPr lang="en-US" dirty="0" smtClean="0"/>
              <a:t>Clearview HIV </a:t>
            </a:r>
          </a:p>
          <a:p>
            <a:pPr lvl="2"/>
            <a:r>
              <a:rPr lang="en-US" dirty="0" smtClean="0"/>
              <a:t>OraQuick Rapid HIV test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5692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Operating manual explains how to:</a:t>
            </a:r>
          </a:p>
          <a:p>
            <a:pPr lvl="1"/>
            <a:r>
              <a:rPr lang="en-US" dirty="0" smtClean="0"/>
              <a:t>Collect and handle the specimen</a:t>
            </a:r>
          </a:p>
          <a:p>
            <a:pPr lvl="1"/>
            <a:r>
              <a:rPr lang="en-US" dirty="0" smtClean="0"/>
              <a:t>Perform quality control procedures</a:t>
            </a:r>
          </a:p>
          <a:p>
            <a:pPr lvl="1"/>
            <a:r>
              <a:rPr lang="en-US" dirty="0" smtClean="0"/>
              <a:t>Test the specimen</a:t>
            </a:r>
          </a:p>
          <a:p>
            <a:pPr lvl="2"/>
            <a:r>
              <a:rPr lang="en-US" dirty="0" smtClean="0"/>
              <a:t>Personnel available for on-site training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Automated Blood Chemistry Analyzers </a:t>
            </a:r>
            <a:br>
              <a:rPr lang="en-US" dirty="0" smtClean="0"/>
            </a:br>
            <a:r>
              <a:rPr lang="en-US" sz="1600" dirty="0" smtClean="0"/>
              <a:t>(Slide 4 of 4)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336600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HIV Tests</a:t>
            </a:r>
            <a:br>
              <a:rPr lang="en-US" dirty="0" smtClean="0"/>
            </a:br>
            <a:r>
              <a:rPr lang="en-US" sz="1600" dirty="0" smtClean="0"/>
              <a:t>(Slide 3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To avoid the possibility of a false-positive result</a:t>
            </a:r>
          </a:p>
          <a:p>
            <a:pPr lvl="1"/>
            <a:r>
              <a:rPr lang="en-US" dirty="0" smtClean="0"/>
              <a:t>Second screening test is always performed if blood specimen tests are positive</a:t>
            </a:r>
          </a:p>
          <a:p>
            <a:pPr lvl="1"/>
            <a:r>
              <a:rPr lang="en-US" dirty="0" smtClean="0"/>
              <a:t>If second test is positive: A more specific test is performed to confirm results</a:t>
            </a:r>
          </a:p>
          <a:p>
            <a:pPr lvl="2"/>
            <a:r>
              <a:rPr lang="en-US" dirty="0" smtClean="0"/>
              <a:t>Example: Western blot test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5233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HIV Tests</a:t>
            </a:r>
            <a:br>
              <a:rPr lang="en-US" dirty="0" smtClean="0"/>
            </a:br>
            <a:r>
              <a:rPr lang="en-US" sz="1600" dirty="0" smtClean="0"/>
              <a:t>(Slide 4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Individual who tests positive for HIV: Seropositive</a:t>
            </a:r>
          </a:p>
          <a:p>
            <a:pPr lvl="0"/>
            <a:r>
              <a:rPr lang="en-US" dirty="0" smtClean="0"/>
              <a:t>Negative HIV test: Not conclusive for absence of HIV infection</a:t>
            </a:r>
          </a:p>
          <a:p>
            <a:pPr lvl="1"/>
            <a:r>
              <a:rPr lang="en-US" dirty="0" smtClean="0"/>
              <a:t>Recent infection of HIV—antibodies may not have had time to develop</a:t>
            </a:r>
          </a:p>
          <a:p>
            <a:pPr lvl="1"/>
            <a:r>
              <a:rPr lang="en-US" dirty="0" smtClean="0"/>
              <a:t>Takes two to 12 weeks (as long as six months) for HIV antibodies to appear in the blood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6696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Syphilis Tests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STD caused by </a:t>
            </a:r>
            <a:r>
              <a:rPr lang="en-US" i="1" dirty="0" smtClean="0"/>
              <a:t>Treponema pallidum</a:t>
            </a:r>
          </a:p>
          <a:p>
            <a:pPr lvl="0"/>
            <a:r>
              <a:rPr lang="en-US" dirty="0" smtClean="0"/>
              <a:t>Screening tests most commonly used</a:t>
            </a:r>
          </a:p>
          <a:p>
            <a:pPr lvl="1"/>
            <a:r>
              <a:rPr lang="en-US" dirty="0" smtClean="0"/>
              <a:t>VDRL (Venereal Disease Research Laboratory)</a:t>
            </a:r>
          </a:p>
          <a:p>
            <a:pPr lvl="1"/>
            <a:r>
              <a:rPr lang="en-US" dirty="0" smtClean="0"/>
              <a:t>RPR (Rapid Plasma Reagin)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5170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Syphilis Tests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Results reported as:</a:t>
            </a:r>
          </a:p>
          <a:p>
            <a:pPr lvl="1"/>
            <a:r>
              <a:rPr lang="en-US" dirty="0" smtClean="0"/>
              <a:t>Nonreactive: Negative</a:t>
            </a:r>
          </a:p>
          <a:p>
            <a:pPr lvl="1"/>
            <a:r>
              <a:rPr lang="en-US" dirty="0" smtClean="0"/>
              <a:t>Weakly reactive: Positive</a:t>
            </a:r>
          </a:p>
          <a:p>
            <a:pPr lvl="1"/>
            <a:r>
              <a:rPr lang="en-US" dirty="0" smtClean="0"/>
              <a:t>Reactive: Positive</a:t>
            </a:r>
          </a:p>
          <a:p>
            <a:pPr lvl="2"/>
            <a:r>
              <a:rPr lang="en-US" dirty="0" smtClean="0"/>
              <a:t>Positive result warrants more specific testing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7137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Mononucleosis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8102600" cy="4454525"/>
          </a:xfrm>
        </p:spPr>
        <p:txBody>
          <a:bodyPr/>
          <a:lstStyle/>
          <a:p>
            <a:pPr lvl="0"/>
            <a:r>
              <a:rPr lang="en-US" dirty="0" smtClean="0"/>
              <a:t>Detects presence of infectious mononucleosis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7760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Rheumatoid Factor (RF)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Rheumatoid arthritis (RA): Chronic inflammatory disease that affects joints</a:t>
            </a:r>
          </a:p>
          <a:p>
            <a:pPr lvl="0"/>
            <a:r>
              <a:rPr lang="en-US" dirty="0" smtClean="0"/>
              <a:t>Blood of individual with RA: Contains rheumatoid factor (RF)</a:t>
            </a:r>
          </a:p>
          <a:p>
            <a:pPr lvl="0"/>
            <a:r>
              <a:rPr lang="en-US" dirty="0" smtClean="0"/>
              <a:t>Test detects presence of RF antibodies</a:t>
            </a:r>
          </a:p>
          <a:p>
            <a:pPr lvl="1"/>
            <a:r>
              <a:rPr lang="en-US" dirty="0" smtClean="0"/>
              <a:t>Assists in the diagnosis of rheumatoid arthritis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1481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Antistreptolysin O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Detects ASO antibodies</a:t>
            </a:r>
          </a:p>
          <a:p>
            <a:pPr lvl="0"/>
            <a:r>
              <a:rPr lang="en-US" dirty="0" smtClean="0"/>
              <a:t>Used to detect conditions resulting from streptococcus infections and secondary strep infections</a:t>
            </a:r>
          </a:p>
          <a:p>
            <a:pPr lvl="1"/>
            <a:r>
              <a:rPr lang="en-US" dirty="0" smtClean="0"/>
              <a:t>Rheumatic fever</a:t>
            </a:r>
          </a:p>
          <a:p>
            <a:pPr lvl="1"/>
            <a:r>
              <a:rPr lang="en-US" dirty="0" smtClean="0"/>
              <a:t>Glomerulonephritis</a:t>
            </a:r>
          </a:p>
          <a:p>
            <a:pPr lvl="1"/>
            <a:r>
              <a:rPr lang="en-US" dirty="0" smtClean="0"/>
              <a:t>Bacterial endocarditis</a:t>
            </a:r>
          </a:p>
          <a:p>
            <a:pPr lvl="1"/>
            <a:r>
              <a:rPr lang="en-US" dirty="0" smtClean="0"/>
              <a:t>Scarlet fever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1348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C-Reactive Protein (CRP)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CRP appears in blood during inflammation and tissue destruction</a:t>
            </a:r>
          </a:p>
          <a:p>
            <a:pPr lvl="0"/>
            <a:r>
              <a:rPr lang="en-US" dirty="0" smtClean="0"/>
              <a:t>Used to diagnose and determine progress of:</a:t>
            </a:r>
          </a:p>
          <a:p>
            <a:pPr lvl="1"/>
            <a:r>
              <a:rPr lang="en-US" dirty="0" smtClean="0"/>
              <a:t>Rheumatoid arthritis</a:t>
            </a:r>
          </a:p>
          <a:p>
            <a:pPr lvl="1"/>
            <a:r>
              <a:rPr lang="en-US" dirty="0" smtClean="0"/>
              <a:t>Acute rheumatic fever</a:t>
            </a:r>
          </a:p>
          <a:p>
            <a:pPr lvl="1"/>
            <a:r>
              <a:rPr lang="en-US" dirty="0" smtClean="0"/>
              <a:t>Widespread malignancy</a:t>
            </a:r>
          </a:p>
          <a:p>
            <a:pPr lvl="1"/>
            <a:r>
              <a:rPr lang="en-US" dirty="0" smtClean="0"/>
              <a:t>Bacterial infections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8442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Cold Agglutinins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Detect presence of cold agglutinin antibodies</a:t>
            </a:r>
          </a:p>
          <a:p>
            <a:pPr lvl="0"/>
            <a:r>
              <a:rPr lang="en-US" dirty="0" smtClean="0"/>
              <a:t>Cold agglutinins found in patients with:</a:t>
            </a:r>
          </a:p>
          <a:p>
            <a:pPr lvl="1"/>
            <a:r>
              <a:rPr lang="en-US" dirty="0" smtClean="0"/>
              <a:t>Infectious mononucleosis</a:t>
            </a:r>
          </a:p>
          <a:p>
            <a:pPr lvl="1"/>
            <a:r>
              <a:rPr lang="en-US" dirty="0" smtClean="0"/>
              <a:t>Mycoplasmal pneumonia</a:t>
            </a:r>
          </a:p>
          <a:p>
            <a:pPr lvl="1"/>
            <a:r>
              <a:rPr lang="en-US" dirty="0" smtClean="0"/>
              <a:t>Chronic parasitic infections</a:t>
            </a:r>
          </a:p>
          <a:p>
            <a:pPr lvl="1"/>
            <a:r>
              <a:rPr lang="en-US" dirty="0" smtClean="0"/>
              <a:t>Lymphoma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0860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 and Rh Blood Typing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Determines ABO and Rh blood type</a:t>
            </a:r>
          </a:p>
          <a:p>
            <a:pPr lvl="0"/>
            <a:r>
              <a:rPr lang="en-US" dirty="0" smtClean="0"/>
              <a:t>Purposes</a:t>
            </a:r>
          </a:p>
          <a:p>
            <a:pPr lvl="1"/>
            <a:r>
              <a:rPr lang="en-US" dirty="0" smtClean="0"/>
              <a:t>Prevent blood transfusion or transplant reactions</a:t>
            </a:r>
          </a:p>
          <a:p>
            <a:pPr lvl="1"/>
            <a:r>
              <a:rPr lang="en-US" dirty="0" smtClean="0"/>
              <a:t>Identify problems (e.g., hemolytic disease of newborn)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1680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Ultimate goal when performing blood chemistry testing</a:t>
            </a:r>
          </a:p>
          <a:p>
            <a:pPr lvl="1"/>
            <a:r>
              <a:rPr lang="en-US" dirty="0" smtClean="0"/>
              <a:t>Ensure the test accurately measures what it is supposed to measure</a:t>
            </a:r>
          </a:p>
          <a:p>
            <a:pPr lvl="0"/>
            <a:r>
              <a:rPr lang="en-US" dirty="0" smtClean="0"/>
              <a:t>Quality control: Consists of methods and means to ensure that test results are reliable and valid</a:t>
            </a:r>
          </a:p>
          <a:p>
            <a:pPr lvl="1"/>
            <a:r>
              <a:rPr lang="en-US" dirty="0" smtClean="0"/>
              <a:t>Calibration of the analyzer</a:t>
            </a:r>
          </a:p>
          <a:p>
            <a:pPr lvl="1"/>
            <a:r>
              <a:rPr lang="en-US" dirty="0" smtClean="0"/>
              <a:t>Running controls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8659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Rh Antibody Titer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Determines amount of Rh antibodies in the blood</a:t>
            </a:r>
          </a:p>
          <a:p>
            <a:pPr lvl="0"/>
            <a:r>
              <a:rPr lang="en-US" dirty="0" smtClean="0"/>
              <a:t>Can occur in a pregnant woman </a:t>
            </a:r>
          </a:p>
          <a:p>
            <a:pPr lvl="1"/>
            <a:r>
              <a:rPr lang="en-US" dirty="0" smtClean="0"/>
              <a:t>Rh-negative woman carrying Rh-positive fetus</a:t>
            </a:r>
          </a:p>
          <a:p>
            <a:pPr lvl="0"/>
            <a:r>
              <a:rPr lang="en-US" dirty="0" smtClean="0"/>
              <a:t>Most frequent use of test</a:t>
            </a:r>
          </a:p>
          <a:p>
            <a:pPr lvl="1"/>
            <a:r>
              <a:rPr lang="en-US" dirty="0" smtClean="0"/>
              <a:t>Detect Rh incompatibility problem with a mother and an unborn child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9717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Rapid Mononucleosis Testing</a:t>
            </a:r>
            <a:br>
              <a:rPr lang="en-US" dirty="0" smtClean="0"/>
            </a:br>
            <a:r>
              <a:rPr lang="en-US" sz="1600" dirty="0" smtClean="0"/>
              <a:t>(Slide 1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Infectious mononucleosis: Acute infectious disease caused by Epstein-Barr virus (EBV)</a:t>
            </a:r>
          </a:p>
          <a:p>
            <a:pPr lvl="1"/>
            <a:r>
              <a:rPr lang="en-US" dirty="0" smtClean="0"/>
              <a:t>Most frequently affects children and young adults</a:t>
            </a:r>
          </a:p>
          <a:p>
            <a:pPr lvl="1"/>
            <a:r>
              <a:rPr lang="en-US" dirty="0" smtClean="0"/>
              <a:t>Transmitted: Saliva by direct oral contact </a:t>
            </a:r>
          </a:p>
          <a:p>
            <a:pPr lvl="2"/>
            <a:r>
              <a:rPr lang="en-US" dirty="0" smtClean="0"/>
              <a:t>Often called "kissing disease"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3757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Rapid Mononucleosis Testing</a:t>
            </a:r>
            <a:br>
              <a:rPr lang="en-US" dirty="0" smtClean="0"/>
            </a:br>
            <a:r>
              <a:rPr lang="en-US" sz="1600" dirty="0" smtClean="0"/>
              <a:t>(Slide 2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Infectious mononucleosis symptoms</a:t>
            </a:r>
          </a:p>
          <a:p>
            <a:pPr lvl="1"/>
            <a:r>
              <a:rPr lang="en-US" dirty="0" smtClean="0"/>
              <a:t>Mental and physical fatigue</a:t>
            </a:r>
          </a:p>
          <a:p>
            <a:pPr lvl="1"/>
            <a:r>
              <a:rPr lang="en-US" dirty="0" smtClean="0"/>
              <a:t>Fever</a:t>
            </a:r>
          </a:p>
          <a:p>
            <a:pPr lvl="1"/>
            <a:r>
              <a:rPr lang="en-US" dirty="0" smtClean="0"/>
              <a:t>Sore throat</a:t>
            </a:r>
          </a:p>
          <a:p>
            <a:pPr lvl="1"/>
            <a:r>
              <a:rPr lang="en-US" dirty="0" smtClean="0"/>
              <a:t>Severe weakness</a:t>
            </a:r>
          </a:p>
          <a:p>
            <a:pPr lvl="1"/>
            <a:r>
              <a:rPr lang="en-US" dirty="0" smtClean="0"/>
              <a:t>Headache</a:t>
            </a:r>
          </a:p>
          <a:p>
            <a:pPr lvl="1"/>
            <a:r>
              <a:rPr lang="en-US" dirty="0" smtClean="0"/>
              <a:t>Swollen lymph nodes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4631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Rapid Mononucleosis Testing</a:t>
            </a:r>
            <a:br>
              <a:rPr lang="en-US" dirty="0" smtClean="0"/>
            </a:br>
            <a:r>
              <a:rPr lang="en-US" sz="1600" dirty="0" smtClean="0"/>
              <a:t>(Slide 3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CLIA-waived rapid mononucleosis test: Often performed in medical office</a:t>
            </a:r>
          </a:p>
          <a:p>
            <a:pPr lvl="1"/>
            <a:r>
              <a:rPr lang="en-US" dirty="0" smtClean="0"/>
              <a:t>Assists in diagnose of infectious mononucleosis</a:t>
            </a:r>
          </a:p>
          <a:p>
            <a:pPr lvl="0"/>
            <a:r>
              <a:rPr lang="en-US" dirty="0" smtClean="0"/>
              <a:t>Individuals with mononucleosis: Produce heterophile antibody</a:t>
            </a:r>
          </a:p>
          <a:p>
            <a:pPr lvl="1"/>
            <a:r>
              <a:rPr lang="en-US" dirty="0" smtClean="0"/>
              <a:t>Usually by day six to 10 of the illness</a:t>
            </a:r>
          </a:p>
          <a:p>
            <a:pPr lvl="1"/>
            <a:r>
              <a:rPr lang="en-US" dirty="0" smtClean="0"/>
              <a:t>Test detects this antibody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0788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Rapid Mononucleosis Testing</a:t>
            </a:r>
            <a:br>
              <a:rPr lang="en-US" dirty="0" smtClean="0"/>
            </a:br>
            <a:r>
              <a:rPr lang="en-US" sz="1600" dirty="0" smtClean="0"/>
              <a:t>(Slide 4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 positive mononucleosis test and patient symptoms</a:t>
            </a:r>
          </a:p>
          <a:p>
            <a:pPr lvl="1"/>
            <a:r>
              <a:rPr lang="en-US" dirty="0" smtClean="0"/>
              <a:t>Basis for diagnosis of infectious mononucleosis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7973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2794000"/>
            <a:ext cx="7772400" cy="1219200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77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Calibration</a:t>
            </a:r>
            <a:br>
              <a:rPr lang="en-US" dirty="0" smtClean="0"/>
            </a:br>
            <a:r>
              <a:rPr lang="en-US" sz="1600" dirty="0" smtClean="0"/>
              <a:t>(Slide 1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 mechanism to check the precision and accuracy of a blood chemistry analyzer to determine if the system is providing accurate results</a:t>
            </a:r>
          </a:p>
          <a:p>
            <a:pPr lvl="0"/>
            <a:r>
              <a:rPr lang="en-US" dirty="0" smtClean="0"/>
              <a:t>Detects errors caused by laboratory equipment that is not working properly</a:t>
            </a:r>
          </a:p>
          <a:p>
            <a:pPr lvl="0"/>
            <a:r>
              <a:rPr lang="en-US" dirty="0" smtClean="0"/>
              <a:t>Performed using a calibration device; standard</a:t>
            </a:r>
          </a:p>
          <a:p>
            <a:pPr lvl="1"/>
            <a:r>
              <a:rPr lang="en-US" dirty="0" smtClean="0"/>
              <a:t>May be in the form of a calibration strip or cassette</a:t>
            </a:r>
          </a:p>
          <a:p>
            <a:pPr lvl="1"/>
            <a:r>
              <a:rPr lang="en-US" dirty="0" smtClean="0"/>
              <a:t>Device inserted into the analyzer</a:t>
            </a:r>
          </a:p>
          <a:p>
            <a:pPr lvl="2"/>
            <a:r>
              <a:rPr lang="en-US" dirty="0" smtClean="0"/>
              <a:t>Results are displayed on the screen of the analyzer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2698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Calibration</a:t>
            </a:r>
            <a:br>
              <a:rPr lang="en-US" dirty="0" smtClean="0"/>
            </a:br>
            <a:r>
              <a:rPr lang="en-US" sz="1600" dirty="0" smtClean="0"/>
              <a:t>(Slide 2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Calibration results are compared with expected results provided</a:t>
            </a:r>
          </a:p>
          <a:p>
            <a:pPr lvl="1"/>
            <a:r>
              <a:rPr lang="en-US" dirty="0" smtClean="0"/>
              <a:t>In product insert</a:t>
            </a:r>
          </a:p>
          <a:p>
            <a:pPr lvl="1"/>
            <a:r>
              <a:rPr lang="en-US" dirty="0" smtClean="0"/>
              <a:t>On calibration device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3014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Calibration</a:t>
            </a:r>
            <a:br>
              <a:rPr lang="en-US" dirty="0" smtClean="0"/>
            </a:br>
            <a:r>
              <a:rPr lang="en-US" sz="1600" dirty="0" smtClean="0"/>
              <a:t>(Slide 3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If calibration procedure does not perform as expected</a:t>
            </a:r>
          </a:p>
          <a:p>
            <a:pPr lvl="1"/>
            <a:r>
              <a:rPr lang="en-US" dirty="0" smtClean="0"/>
              <a:t>Do not perform patient testing until problem is identified and resolved</a:t>
            </a:r>
          </a:p>
          <a:p>
            <a:pPr lvl="0"/>
            <a:r>
              <a:rPr lang="en-US" dirty="0" smtClean="0"/>
              <a:t>Frequency of performing calibration check</a:t>
            </a:r>
          </a:p>
          <a:p>
            <a:pPr lvl="1"/>
            <a:r>
              <a:rPr lang="en-US" dirty="0" smtClean="0"/>
              <a:t>Indicated in manufacturer’s instructions</a:t>
            </a:r>
          </a:p>
          <a:p>
            <a:pPr lvl="1"/>
            <a:r>
              <a:rPr lang="en-US" dirty="0" smtClean="0"/>
              <a:t>At a minimum: When a new lot number of testing reagents is put into use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5876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Controls</a:t>
            </a:r>
            <a:br>
              <a:rPr lang="en-US" dirty="0" smtClean="0"/>
            </a:br>
            <a:r>
              <a:rPr lang="en-US" sz="1600" dirty="0" smtClean="0"/>
              <a:t>(Slide 1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Consist of a solution used to monitor a blood chemistry analyzer </a:t>
            </a:r>
          </a:p>
          <a:p>
            <a:pPr lvl="1"/>
            <a:r>
              <a:rPr lang="en-US" dirty="0" smtClean="0"/>
              <a:t>To ensure the reliability and accuracy of test results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81751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Controls</a:t>
            </a:r>
            <a:br>
              <a:rPr lang="en-US" dirty="0" smtClean="0"/>
            </a:br>
            <a:r>
              <a:rPr lang="en-US" sz="1600" dirty="0" smtClean="0"/>
              <a:t>(Slide 2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Commercially available solutions with known values</a:t>
            </a:r>
          </a:p>
          <a:p>
            <a:pPr lvl="0"/>
            <a:r>
              <a:rPr lang="en-US" dirty="0" smtClean="0"/>
              <a:t>Expected ranges for control results</a:t>
            </a:r>
          </a:p>
          <a:p>
            <a:pPr lvl="1"/>
            <a:r>
              <a:rPr lang="en-US" dirty="0" smtClean="0"/>
              <a:t>Listed in product insert </a:t>
            </a:r>
          </a:p>
          <a:p>
            <a:pPr lvl="1"/>
            <a:r>
              <a:rPr lang="en-US" dirty="0" smtClean="0"/>
              <a:t>May sometimes be printed on testing reagent container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1405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br>
              <a:rPr lang="en-US" dirty="0" smtClean="0"/>
            </a:br>
            <a:r>
              <a:rPr lang="en-US" dirty="0" smtClean="0"/>
              <a:t>Lesson 33.1: Blood Chemistry Testing</a:t>
            </a:r>
            <a:br>
              <a:rPr lang="en-US" dirty="0" smtClean="0"/>
            </a:br>
            <a:r>
              <a:rPr lang="en-US" sz="1600" dirty="0" smtClean="0"/>
              <a:t>(Slide 1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8013700" cy="4454525"/>
          </a:xfrm>
        </p:spPr>
        <p:txBody>
          <a:bodyPr/>
          <a:lstStyle/>
          <a:p>
            <a:pPr marL="457200">
              <a:buFont typeface="+mj-lt"/>
              <a:buAutoNum type="arabicPeriod"/>
            </a:pPr>
            <a:r>
              <a:rPr lang="en-US" dirty="0" smtClean="0"/>
              <a:t>Explain the purpose of a blood chemistry test.</a:t>
            </a:r>
          </a:p>
          <a:p>
            <a:pPr marL="457200">
              <a:buFont typeface="+mj-lt"/>
              <a:buAutoNum type="arabicPeriod"/>
            </a:pPr>
            <a:r>
              <a:rPr lang="en-US" dirty="0" smtClean="0"/>
              <a:t>Explain the functions of glucose and insulin in the body.</a:t>
            </a:r>
          </a:p>
          <a:p>
            <a:pPr marL="457200">
              <a:buFont typeface="+mj-lt"/>
              <a:buAutoNum type="arabicPeriod"/>
            </a:pPr>
            <a:r>
              <a:rPr lang="en-US" dirty="0" smtClean="0"/>
              <a:t>State the patient preparation for a fasting blood glucose test.</a:t>
            </a:r>
          </a:p>
          <a:p>
            <a:pPr marL="457200">
              <a:buFont typeface="+mj-lt"/>
              <a:buAutoNum type="arabicPeriod"/>
            </a:pPr>
            <a:r>
              <a:rPr lang="en-US" dirty="0" smtClean="0"/>
              <a:t>Identify the reference range for a fasting blood glucose test.</a:t>
            </a:r>
          </a:p>
          <a:p>
            <a:pPr marL="457200">
              <a:buFont typeface="+mj-lt"/>
              <a:buAutoNum type="arabicPeriod"/>
            </a:pPr>
            <a:r>
              <a:rPr lang="en-US" dirty="0" smtClean="0"/>
              <a:t>State the purpose of each of the following tests: fasting blood glucose test, 2-hour postprandial glucose test, and oral glucose tolerance test.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0862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Controls</a:t>
            </a:r>
            <a:br>
              <a:rPr lang="en-US" dirty="0" smtClean="0"/>
            </a:br>
            <a:r>
              <a:rPr lang="en-US" sz="1600" dirty="0" smtClean="0"/>
              <a:t>(Slide 3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Used to:</a:t>
            </a:r>
          </a:p>
          <a:p>
            <a:pPr lvl="1"/>
            <a:r>
              <a:rPr lang="en-US" dirty="0" smtClean="0"/>
              <a:t>Determine if testing reagents are performing properly </a:t>
            </a:r>
          </a:p>
          <a:p>
            <a:pPr lvl="1"/>
            <a:r>
              <a:rPr lang="en-US" dirty="0" smtClean="0"/>
              <a:t>Detect any errors in technique</a:t>
            </a:r>
          </a:p>
          <a:p>
            <a:pPr lvl="0"/>
            <a:r>
              <a:rPr lang="en-US" dirty="0" smtClean="0"/>
              <a:t>Two levels of controls must be performed on a blood chemistry analyzer </a:t>
            </a:r>
          </a:p>
          <a:p>
            <a:pPr lvl="1"/>
            <a:r>
              <a:rPr lang="en-US" dirty="0" smtClean="0"/>
              <a:t>Low-level control (Level 1 control): Produces results that fall below the reference range for the test</a:t>
            </a:r>
          </a:p>
          <a:p>
            <a:pPr lvl="1"/>
            <a:r>
              <a:rPr lang="en-US" dirty="0" smtClean="0"/>
              <a:t>High-level control (Level 2 control): Produces results that fall above the reference range for the test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0029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Controls</a:t>
            </a:r>
            <a:br>
              <a:rPr lang="en-US" dirty="0" smtClean="0"/>
            </a:br>
            <a:r>
              <a:rPr lang="en-US" sz="1600" dirty="0" smtClean="0"/>
              <a:t>(Slide 4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Control procedure</a:t>
            </a:r>
          </a:p>
          <a:p>
            <a:pPr lvl="1"/>
            <a:r>
              <a:rPr lang="en-US" dirty="0" smtClean="0"/>
              <a:t>Performed in a manner similar to the procedure for performing the test</a:t>
            </a:r>
          </a:p>
          <a:p>
            <a:pPr lvl="1"/>
            <a:r>
              <a:rPr lang="en-US" dirty="0" smtClean="0"/>
              <a:t>Instead of adding patient specimen to the testing device, control is added to it</a:t>
            </a:r>
          </a:p>
          <a:p>
            <a:pPr lvl="0"/>
            <a:r>
              <a:rPr lang="en-US" dirty="0" smtClean="0"/>
              <a:t>Control results are compared with expected results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4093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Controls</a:t>
            </a:r>
            <a:br>
              <a:rPr lang="en-US" dirty="0" smtClean="0"/>
            </a:br>
            <a:r>
              <a:rPr lang="en-US" sz="1600" dirty="0" smtClean="0"/>
              <a:t>(Slide 5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Failure of a control to produce expected results may be due to:</a:t>
            </a:r>
          </a:p>
          <a:p>
            <a:pPr lvl="1"/>
            <a:r>
              <a:rPr lang="en-US" dirty="0" smtClean="0"/>
              <a:t>Deterioration of the testing components (improper storage)</a:t>
            </a:r>
          </a:p>
          <a:p>
            <a:pPr lvl="1"/>
            <a:r>
              <a:rPr lang="en-US" dirty="0" smtClean="0"/>
              <a:t>Improper environmental testing conditions</a:t>
            </a:r>
          </a:p>
          <a:p>
            <a:pPr lvl="1"/>
            <a:r>
              <a:rPr lang="en-US" dirty="0" smtClean="0"/>
              <a:t>Errors in technique used to perform the procedure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83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Controls</a:t>
            </a:r>
            <a:br>
              <a:rPr lang="en-US" dirty="0" smtClean="0"/>
            </a:br>
            <a:r>
              <a:rPr lang="en-US" sz="1600" dirty="0" smtClean="0"/>
              <a:t>(Slide 6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If controls do not perform as expected</a:t>
            </a:r>
          </a:p>
          <a:p>
            <a:pPr lvl="1"/>
            <a:r>
              <a:rPr lang="en-US" dirty="0" smtClean="0"/>
              <a:t>Patient testing should not be conducted until the problem is identified and resolved</a:t>
            </a:r>
          </a:p>
          <a:p>
            <a:pPr lvl="0"/>
            <a:r>
              <a:rPr lang="en-US" dirty="0" smtClean="0"/>
              <a:t>Frequency of performing controls indicated in manufacturer’s instructions</a:t>
            </a:r>
          </a:p>
          <a:p>
            <a:pPr lvl="1"/>
            <a:r>
              <a:rPr lang="en-US" dirty="0" smtClean="0"/>
              <a:t>At a minimum, perform on each new lot number of testing reagents</a:t>
            </a:r>
          </a:p>
          <a:p>
            <a:pPr lvl="2"/>
            <a:r>
              <a:rPr lang="en-US" dirty="0" smtClean="0"/>
              <a:t>Thereafter on a regular basis (e.g., monthly)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69868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Blood Glucose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Glucose: End product of carbohydrate metabolism</a:t>
            </a:r>
          </a:p>
          <a:p>
            <a:pPr lvl="0"/>
            <a:r>
              <a:rPr lang="en-US" dirty="0" smtClean="0"/>
              <a:t>Function of glucose: Chief source of energy for the body</a:t>
            </a:r>
          </a:p>
          <a:p>
            <a:pPr lvl="1"/>
            <a:r>
              <a:rPr lang="en-US" dirty="0" smtClean="0"/>
              <a:t>Energy needed to carry out normal body functioning; maintain body temperature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4843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Blood Glucose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Glucose can be stored as glycogen for later use in:</a:t>
            </a:r>
          </a:p>
          <a:p>
            <a:pPr lvl="1"/>
            <a:r>
              <a:rPr lang="en-US" dirty="0" smtClean="0"/>
              <a:t>Muscle tissue</a:t>
            </a:r>
          </a:p>
          <a:p>
            <a:pPr lvl="1"/>
            <a:r>
              <a:rPr lang="en-US" dirty="0" smtClean="0"/>
              <a:t>Liver tissue glycogen in muscle and liver tissue for later use</a:t>
            </a:r>
          </a:p>
          <a:p>
            <a:pPr lvl="0"/>
            <a:r>
              <a:rPr lang="en-US" dirty="0" smtClean="0"/>
              <a:t>When no more storage is possible</a:t>
            </a:r>
          </a:p>
          <a:p>
            <a:pPr lvl="1"/>
            <a:r>
              <a:rPr lang="en-US" dirty="0" smtClean="0"/>
              <a:t>Excess glycogen is converted to triglycerides and stored as adipose tissue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2062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Blood Glucose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Insulin</a:t>
            </a:r>
          </a:p>
          <a:p>
            <a:pPr lvl="1"/>
            <a:r>
              <a:rPr lang="en-US" dirty="0" smtClean="0"/>
              <a:t>Hormone secreted by beta cells of pancreas</a:t>
            </a:r>
          </a:p>
          <a:p>
            <a:pPr lvl="1"/>
            <a:r>
              <a:rPr lang="en-US" dirty="0" smtClean="0"/>
              <a:t>Required for normal use of glucose</a:t>
            </a:r>
          </a:p>
          <a:p>
            <a:pPr lvl="1"/>
            <a:r>
              <a:rPr lang="en-US" dirty="0" smtClean="0"/>
              <a:t>Enables glucose to enter cells and be converted to energy</a:t>
            </a:r>
          </a:p>
          <a:p>
            <a:pPr lvl="1"/>
            <a:r>
              <a:rPr lang="en-US" dirty="0" smtClean="0"/>
              <a:t>Also needed for proper storage of glycogen in liver and muscle cells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0755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Blood Glucose Testing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One of most commonly performed blood chemistry tests</a:t>
            </a:r>
          </a:p>
          <a:p>
            <a:pPr lvl="0"/>
            <a:r>
              <a:rPr lang="en-US" dirty="0" smtClean="0"/>
              <a:t>Glucose measurement used to detect:</a:t>
            </a:r>
          </a:p>
          <a:p>
            <a:pPr lvl="1"/>
            <a:r>
              <a:rPr lang="en-US" dirty="0" smtClean="0"/>
              <a:t>Prediabetes</a:t>
            </a:r>
          </a:p>
          <a:p>
            <a:pPr lvl="1"/>
            <a:r>
              <a:rPr lang="en-US" dirty="0" smtClean="0"/>
              <a:t>Diabetes </a:t>
            </a:r>
          </a:p>
          <a:p>
            <a:pPr lvl="1"/>
            <a:r>
              <a:rPr lang="en-US" dirty="0" smtClean="0"/>
              <a:t>Gestational diabetes</a:t>
            </a:r>
          </a:p>
          <a:p>
            <a:pPr lvl="1"/>
            <a:r>
              <a:rPr lang="en-US" dirty="0" smtClean="0"/>
              <a:t>Hypoglycemia</a:t>
            </a:r>
          </a:p>
          <a:p>
            <a:pPr lvl="1"/>
            <a:r>
              <a:rPr lang="en-US" dirty="0" smtClean="0"/>
              <a:t>Liver and adrenocortical dysfunction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5264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Blood Glucose Testing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Testing methods</a:t>
            </a:r>
          </a:p>
          <a:p>
            <a:pPr lvl="1"/>
            <a:r>
              <a:rPr lang="en-US" dirty="0" smtClean="0"/>
              <a:t>Fasting blood glucose (FBG)</a:t>
            </a:r>
          </a:p>
          <a:p>
            <a:pPr lvl="1"/>
            <a:r>
              <a:rPr lang="en-US" dirty="0" smtClean="0"/>
              <a:t>2-hour postprandial glucose test (2-hour PPBG)</a:t>
            </a:r>
          </a:p>
          <a:p>
            <a:pPr lvl="1"/>
            <a:r>
              <a:rPr lang="en-US" dirty="0" smtClean="0"/>
              <a:t>Oral glucose tolerance test (OGTT)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6084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Fasting Blood Glucose Test</a:t>
            </a:r>
            <a:br>
              <a:rPr lang="en-US" dirty="0" smtClean="0"/>
            </a:br>
            <a:r>
              <a:rPr lang="en-US" sz="1600" dirty="0" smtClean="0"/>
              <a:t>(Slide 1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Fasting blood glucose (FBG) test: Patient must be fasting</a:t>
            </a:r>
          </a:p>
          <a:p>
            <a:pPr lvl="1"/>
            <a:r>
              <a:rPr lang="en-US" dirty="0" smtClean="0"/>
              <a:t>No food or fluid (except water) for 12 hours before test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3115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>
              <a:buFont typeface="+mj-lt"/>
              <a:buAutoNum type="arabicPeriod" startAt="6"/>
            </a:pPr>
            <a:r>
              <a:rPr lang="en-US" dirty="0" smtClean="0"/>
              <a:t>Describe the procedure for a 2-hour postprandial blood glucose test.</a:t>
            </a:r>
          </a:p>
          <a:p>
            <a:pPr marL="457200">
              <a:buFont typeface="+mj-lt"/>
              <a:buAutoNum type="arabicPeriod" startAt="6"/>
            </a:pPr>
            <a:r>
              <a:rPr lang="en-US" dirty="0" smtClean="0"/>
              <a:t>Identify the patient preparation required for an oral glucose tolerance test.</a:t>
            </a:r>
          </a:p>
          <a:p>
            <a:pPr marL="457200">
              <a:buFont typeface="+mj-lt"/>
              <a:buAutoNum type="arabicPeriod" startAt="6"/>
            </a:pPr>
            <a:r>
              <a:rPr lang="en-US" dirty="0" smtClean="0"/>
              <a:t>State the restrictions that must be followed by the patient during an oral glucose tolerance test.</a:t>
            </a:r>
          </a:p>
          <a:p>
            <a:pPr marL="457200">
              <a:buFont typeface="+mj-lt"/>
              <a:buAutoNum type="arabicPeriod" startAt="6"/>
            </a:pPr>
            <a:r>
              <a:rPr lang="en-US" dirty="0" smtClean="0"/>
              <a:t>List three advantages of self-monitoring of blood glucose by diabetic patients.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dirty="0" smtClean="0"/>
              <a:t>Explain the purpose of the hemoglobin A</a:t>
            </a:r>
            <a:r>
              <a:rPr lang="en-US" baseline="-25000" dirty="0" smtClean="0"/>
              <a:t>1C</a:t>
            </a:r>
            <a:r>
              <a:rPr lang="en-US" dirty="0" smtClean="0"/>
              <a:t> test.</a:t>
            </a:r>
          </a:p>
          <a:p>
            <a:pPr lv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br>
              <a:rPr lang="en-US" dirty="0" smtClean="0"/>
            </a:br>
            <a:r>
              <a:rPr lang="en-US" dirty="0" smtClean="0"/>
              <a:t>Lesson 33.1: Blood Chemistry Testing</a:t>
            </a:r>
            <a:br>
              <a:rPr lang="en-US" dirty="0" smtClean="0"/>
            </a:br>
            <a:r>
              <a:rPr lang="en-US" sz="1600" dirty="0" smtClean="0"/>
              <a:t>(Slide 2 of 3)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58851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Fasting Blood Glucose Test</a:t>
            </a:r>
            <a:br>
              <a:rPr lang="en-US" dirty="0" smtClean="0"/>
            </a:br>
            <a:r>
              <a:rPr lang="en-US" sz="1600" dirty="0" smtClean="0"/>
              <a:t>(Slide 2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Medications that may affect test</a:t>
            </a:r>
          </a:p>
          <a:p>
            <a:pPr lvl="1"/>
            <a:r>
              <a:rPr lang="en-US" dirty="0" smtClean="0"/>
              <a:t>Oral contraceptives</a:t>
            </a:r>
          </a:p>
          <a:p>
            <a:pPr lvl="1"/>
            <a:r>
              <a:rPr lang="en-US" dirty="0" smtClean="0"/>
              <a:t>Salicylates</a:t>
            </a:r>
          </a:p>
          <a:p>
            <a:pPr lvl="1"/>
            <a:r>
              <a:rPr lang="en-US" dirty="0" smtClean="0"/>
              <a:t>Diuretics</a:t>
            </a:r>
          </a:p>
          <a:p>
            <a:pPr lvl="1"/>
            <a:r>
              <a:rPr lang="en-US" dirty="0" smtClean="0"/>
              <a:t>Steroids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2920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Fasting Blood Glucose Test</a:t>
            </a:r>
            <a:br>
              <a:rPr lang="en-US" dirty="0" smtClean="0"/>
            </a:br>
            <a:r>
              <a:rPr lang="en-US" sz="1600" dirty="0" smtClean="0"/>
              <a:t>(Slide 3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Physician may restrict medications before testing</a:t>
            </a:r>
          </a:p>
          <a:p>
            <a:pPr lvl="0"/>
            <a:r>
              <a:rPr lang="en-US" dirty="0" smtClean="0"/>
              <a:t>Test should be scheduled in the morning</a:t>
            </a:r>
          </a:p>
          <a:p>
            <a:pPr lvl="1"/>
            <a:r>
              <a:rPr lang="en-US" dirty="0" smtClean="0"/>
              <a:t>Minimizes patient inconvenience resulting from fasting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8697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Fasting Blood Glucose Test</a:t>
            </a:r>
            <a:br>
              <a:rPr lang="en-US" dirty="0" smtClean="0"/>
            </a:br>
            <a:r>
              <a:rPr lang="en-US" sz="1600" dirty="0" smtClean="0"/>
              <a:t>(Slide 4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Often performed </a:t>
            </a:r>
          </a:p>
          <a:p>
            <a:pPr lvl="1"/>
            <a:r>
              <a:rPr lang="en-US" dirty="0" smtClean="0"/>
              <a:t>On patients diagnosed with diabetes to evaluate their progress and regulate treatment</a:t>
            </a:r>
          </a:p>
          <a:p>
            <a:pPr lvl="1"/>
            <a:r>
              <a:rPr lang="en-US" dirty="0" smtClean="0"/>
              <a:t>As a routine screening test to detect prediabetes and diabetes</a:t>
            </a:r>
          </a:p>
          <a:p>
            <a:pPr lvl="2"/>
            <a:r>
              <a:rPr lang="en-US" dirty="0" smtClean="0"/>
              <a:t>Prediabetes: The condition in which glucose levels are higher than normal</a:t>
            </a:r>
            <a:r>
              <a:rPr lang="en-US" dirty="0" smtClean="0">
                <a:latin typeface="Arial"/>
                <a:cs typeface="Arial"/>
              </a:rPr>
              <a:t>—</a:t>
            </a:r>
            <a:r>
              <a:rPr lang="en-US" dirty="0" smtClean="0"/>
              <a:t>not high enough to be classified as diabetes; increased risk of developing type 2 diabetes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8502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Fasting Blood Glucose Test</a:t>
            </a:r>
            <a:br>
              <a:rPr lang="en-US" dirty="0" smtClean="0"/>
            </a:br>
            <a:r>
              <a:rPr lang="en-US" sz="1600" dirty="0" smtClean="0"/>
              <a:t>(Slide 5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ADA recommended guidelines for interpretation of FBG test results</a:t>
            </a:r>
          </a:p>
          <a:p>
            <a:pPr lvl="1"/>
            <a:r>
              <a:rPr lang="en-US" dirty="0" smtClean="0"/>
              <a:t>70–99 mg/dL: Normal</a:t>
            </a:r>
          </a:p>
          <a:p>
            <a:pPr lvl="1"/>
            <a:r>
              <a:rPr lang="en-US" dirty="0" smtClean="0"/>
              <a:t>100–125 mg/dL: Prediabetes (also termed impaired fasting glucose) </a:t>
            </a:r>
          </a:p>
          <a:p>
            <a:pPr lvl="1"/>
            <a:r>
              <a:rPr lang="en-US" dirty="0" smtClean="0"/>
              <a:t>126 mg/dL or above: Diabetes (confirm by repeating the FBG test on another day)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6946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Purposes of Blood Glucose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FBG test</a:t>
            </a:r>
          </a:p>
          <a:p>
            <a:pPr lvl="1"/>
            <a:r>
              <a:rPr lang="en-US" dirty="0" smtClean="0"/>
              <a:t>Evaluate progress and regulate treatment of patients diagnosed with diabetes</a:t>
            </a:r>
          </a:p>
          <a:p>
            <a:pPr lvl="0"/>
            <a:r>
              <a:rPr lang="en-US" dirty="0" smtClean="0"/>
              <a:t>2-hour postprandial glucose test (2-hour PPBG)</a:t>
            </a:r>
          </a:p>
          <a:p>
            <a:pPr lvl="1"/>
            <a:r>
              <a:rPr lang="en-US" dirty="0" smtClean="0"/>
              <a:t>Screens for diabetes and monitor effects of insulin dosage in patients with diabetes</a:t>
            </a:r>
          </a:p>
          <a:p>
            <a:pPr lvl="0"/>
            <a:r>
              <a:rPr lang="en-US" dirty="0" smtClean="0"/>
              <a:t>Oral glucose tolerance test (OGTT)</a:t>
            </a:r>
          </a:p>
          <a:p>
            <a:pPr lvl="1"/>
            <a:r>
              <a:rPr lang="en-US" dirty="0" smtClean="0"/>
              <a:t>Used to assist in diagnosis of prediabetes, diabetes, gestational diabetes, hypoglycemia, and liver and adrenocortical dysfunction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1752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Two-Hour Postprandial </a:t>
            </a:r>
            <a:br>
              <a:rPr lang="en-US" dirty="0" smtClean="0"/>
            </a:br>
            <a:r>
              <a:rPr lang="en-US" dirty="0" smtClean="0"/>
              <a:t>Blood Glucose Test 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Purposes</a:t>
            </a:r>
          </a:p>
          <a:p>
            <a:pPr lvl="1"/>
            <a:r>
              <a:rPr lang="en-US" dirty="0" smtClean="0"/>
              <a:t>Screen for presence of diabetes</a:t>
            </a:r>
          </a:p>
          <a:p>
            <a:pPr lvl="1"/>
            <a:r>
              <a:rPr lang="en-US" dirty="0" smtClean="0"/>
              <a:t>Monitor effects of insulin dosage in diagnosed diabetes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090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Fasting required beginning at midnight until breakfast</a:t>
            </a:r>
          </a:p>
          <a:p>
            <a:pPr lvl="1"/>
            <a:r>
              <a:rPr lang="en-US" dirty="0" smtClean="0"/>
              <a:t>Breakfast: Patient consumes a prescribed meal containing 100 g of carbohydrates</a:t>
            </a:r>
          </a:p>
          <a:p>
            <a:pPr lvl="2"/>
            <a:r>
              <a:rPr lang="en-US" dirty="0" smtClean="0"/>
              <a:t>Alternative: Drink 100 g of glucose solution</a:t>
            </a:r>
          </a:p>
          <a:p>
            <a:pPr lvl="0"/>
            <a:r>
              <a:rPr lang="en-US" dirty="0" smtClean="0"/>
              <a:t>Blood specimen collected two hours after consumption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dirty="0" smtClean="0"/>
              <a:t>Two-Hour Postprandial </a:t>
            </a:r>
            <a:br>
              <a:rPr lang="en-US" dirty="0" smtClean="0"/>
            </a:br>
            <a:r>
              <a:rPr lang="en-US" dirty="0" smtClean="0"/>
              <a:t>Blood Glucose Test 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84606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Nondiabetic patient: Glucose returns to normal within 1½ to 2 hours</a:t>
            </a:r>
          </a:p>
          <a:p>
            <a:pPr lvl="0"/>
            <a:r>
              <a:rPr lang="en-US" dirty="0" smtClean="0"/>
              <a:t>Diabetic patient: Does not return to fasting level</a:t>
            </a:r>
          </a:p>
          <a:p>
            <a:pPr lvl="0"/>
            <a:r>
              <a:rPr lang="en-US" dirty="0" smtClean="0"/>
              <a:t>140 g/dL or higher: Suggests diabetes</a:t>
            </a:r>
          </a:p>
          <a:p>
            <a:pPr lvl="1"/>
            <a:r>
              <a:rPr lang="en-US" dirty="0" smtClean="0"/>
              <a:t>Warrants further testing (e.g., OGTT)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dirty="0" smtClean="0"/>
              <a:t>Two-Hour Postprandial </a:t>
            </a:r>
            <a:br>
              <a:rPr lang="en-US" dirty="0" smtClean="0"/>
            </a:br>
            <a:r>
              <a:rPr lang="en-US" dirty="0" smtClean="0"/>
              <a:t>Blood Glucose Test 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85955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Oral Glucose Tolerance Test</a:t>
            </a:r>
            <a:br>
              <a:rPr lang="en-US" dirty="0" smtClean="0"/>
            </a:br>
            <a:r>
              <a:rPr lang="en-US" sz="1600" dirty="0" smtClean="0"/>
              <a:t>(Slide 1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Provides more detailed information on glucose use</a:t>
            </a:r>
          </a:p>
          <a:p>
            <a:pPr lvl="1"/>
            <a:r>
              <a:rPr lang="en-US" dirty="0" smtClean="0"/>
              <a:t>Assesses insulin response to glucose load</a:t>
            </a:r>
          </a:p>
          <a:p>
            <a:pPr lvl="0"/>
            <a:r>
              <a:rPr lang="en-US" dirty="0" smtClean="0"/>
              <a:t>Used to diagnose:</a:t>
            </a:r>
          </a:p>
          <a:p>
            <a:pPr lvl="1"/>
            <a:r>
              <a:rPr lang="en-US" dirty="0" smtClean="0"/>
              <a:t>Prediabetes</a:t>
            </a:r>
          </a:p>
          <a:p>
            <a:pPr lvl="1"/>
            <a:r>
              <a:rPr lang="en-US" dirty="0" smtClean="0"/>
              <a:t>Diabetes </a:t>
            </a:r>
          </a:p>
          <a:p>
            <a:pPr lvl="1"/>
            <a:r>
              <a:rPr lang="en-US" dirty="0" smtClean="0"/>
              <a:t>Gestational diabetes</a:t>
            </a:r>
          </a:p>
          <a:p>
            <a:pPr lvl="1"/>
            <a:r>
              <a:rPr lang="en-US" dirty="0" smtClean="0"/>
              <a:t>Hypoglycemia</a:t>
            </a:r>
          </a:p>
          <a:p>
            <a:pPr lvl="1"/>
            <a:r>
              <a:rPr lang="en-US" dirty="0" smtClean="0"/>
              <a:t>Liver and adrenocortical dysfunction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2200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Oral Glucose Tolerance Test</a:t>
            </a:r>
            <a:br>
              <a:rPr lang="en-US" dirty="0" smtClean="0"/>
            </a:br>
            <a:r>
              <a:rPr lang="en-US" sz="1600" dirty="0" smtClean="0"/>
              <a:t>(Slide 2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Testing requirements</a:t>
            </a:r>
          </a:p>
          <a:p>
            <a:pPr lvl="1"/>
            <a:r>
              <a:rPr lang="en-US" dirty="0" smtClean="0"/>
              <a:t>High carbohydrate diet for three days before test (150 g)</a:t>
            </a:r>
          </a:p>
          <a:p>
            <a:pPr lvl="1"/>
            <a:r>
              <a:rPr lang="en-US" dirty="0" smtClean="0"/>
              <a:t>Fasting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3178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400" y="1641475"/>
            <a:ext cx="7772400" cy="4454525"/>
          </a:xfrm>
        </p:spPr>
        <p:txBody>
          <a:bodyPr/>
          <a:lstStyle/>
          <a:p>
            <a:pPr marL="457200" indent="-457200">
              <a:buFont typeface="+mj-lt"/>
              <a:buAutoNum type="arabicPeriod" startAt="11"/>
            </a:pPr>
            <a:r>
              <a:rPr lang="en-US" dirty="0" smtClean="0"/>
              <a:t>State the hemoglobin </a:t>
            </a:r>
            <a:r>
              <a:rPr lang="en-US" dirty="0" smtClean="0"/>
              <a:t>A</a:t>
            </a:r>
            <a:r>
              <a:rPr lang="en-US" baseline="-25000" dirty="0" smtClean="0"/>
              <a:t>1C</a:t>
            </a:r>
            <a:r>
              <a:rPr lang="en-US" dirty="0" smtClean="0"/>
              <a:t> </a:t>
            </a:r>
            <a:r>
              <a:rPr lang="en-US" dirty="0" smtClean="0"/>
              <a:t>level for an individual without diabetes</a:t>
            </a:r>
          </a:p>
          <a:p>
            <a:pPr marL="457200" indent="-457200">
              <a:buFont typeface="+mj-lt"/>
              <a:buAutoNum type="arabicPeriod" startAt="11"/>
            </a:pPr>
            <a:r>
              <a:rPr lang="en-US" dirty="0" smtClean="0"/>
              <a:t>State the recommended blood glucose level and hemoglobin </a:t>
            </a:r>
            <a:r>
              <a:rPr lang="en-US" dirty="0" smtClean="0"/>
              <a:t>A</a:t>
            </a:r>
            <a:r>
              <a:rPr lang="en-US" baseline="-25000" dirty="0" smtClean="0"/>
              <a:t>1C</a:t>
            </a:r>
            <a:r>
              <a:rPr lang="en-US" dirty="0" smtClean="0"/>
              <a:t> </a:t>
            </a:r>
            <a:r>
              <a:rPr lang="en-US" dirty="0" smtClean="0"/>
              <a:t>percentage for an individual with diabetes.</a:t>
            </a:r>
          </a:p>
          <a:p>
            <a:pPr marL="457200" indent="-457200">
              <a:buFont typeface="+mj-lt"/>
              <a:buAutoNum type="arabicPeriod" startAt="11"/>
            </a:pPr>
            <a:r>
              <a:rPr lang="en-US" dirty="0" smtClean="0"/>
              <a:t>Explain the storage requirements for blood glucose test strips.</a:t>
            </a:r>
          </a:p>
          <a:p>
            <a:pPr marL="457200" lvl="0" indent="-457200">
              <a:buFont typeface="+mj-lt"/>
              <a:buAutoNum type="arabicPeriod" startAt="11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br>
              <a:rPr lang="en-US" dirty="0" smtClean="0"/>
            </a:br>
            <a:r>
              <a:rPr lang="en-US" dirty="0" smtClean="0"/>
              <a:t>Lesson 33.1: Blood Chemistry Testing</a:t>
            </a:r>
            <a:br>
              <a:rPr lang="en-US" dirty="0" smtClean="0"/>
            </a:br>
            <a:r>
              <a:rPr lang="en-US" sz="1600" dirty="0" smtClean="0"/>
              <a:t>(Slide 3 of 3)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217369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Oral Glucose Tolerance Test</a:t>
            </a:r>
            <a:br>
              <a:rPr lang="en-US" dirty="0" smtClean="0"/>
            </a:br>
            <a:r>
              <a:rPr lang="en-US" sz="1600" dirty="0" smtClean="0"/>
              <a:t>(Slide 3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Testing procedure</a:t>
            </a:r>
          </a:p>
          <a:p>
            <a:pPr lvl="1"/>
            <a:r>
              <a:rPr lang="en-US" dirty="0" smtClean="0"/>
              <a:t>FBG performed </a:t>
            </a:r>
          </a:p>
          <a:p>
            <a:pPr lvl="2"/>
            <a:r>
              <a:rPr lang="en-US" dirty="0" smtClean="0"/>
              <a:t>If FBG indicates hyperglycemia, notify the physician—hyperglycemia contraindicates administering the glucose solution</a:t>
            </a:r>
          </a:p>
          <a:p>
            <a:pPr lvl="1"/>
            <a:r>
              <a:rPr lang="en-US" dirty="0" smtClean="0"/>
              <a:t>After FBG, patient drinks measured amount of glucose (75 g)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3443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Oral Glucose Tolerance Test</a:t>
            </a:r>
            <a:br>
              <a:rPr lang="en-US" dirty="0" smtClean="0"/>
            </a:br>
            <a:r>
              <a:rPr lang="en-US" sz="1600" dirty="0" smtClean="0"/>
              <a:t>(Slide 4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Testing procedure</a:t>
            </a:r>
          </a:p>
          <a:p>
            <a:pPr lvl="1"/>
            <a:r>
              <a:rPr lang="en-US" dirty="0" smtClean="0"/>
              <a:t>Blood specimen collected at regular intervals</a:t>
            </a:r>
          </a:p>
          <a:p>
            <a:pPr lvl="2"/>
            <a:r>
              <a:rPr lang="en-US" dirty="0" smtClean="0"/>
              <a:t>To determine patient’s ability to handle the increased amount of glucose</a:t>
            </a:r>
          </a:p>
          <a:p>
            <a:pPr lvl="1"/>
            <a:r>
              <a:rPr lang="en-US" dirty="0" smtClean="0"/>
              <a:t>Label each blood specimen with the exact time of collection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054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Oral Glucose Tolerance Test</a:t>
            </a:r>
            <a:br>
              <a:rPr lang="en-US" dirty="0" smtClean="0"/>
            </a:br>
            <a:r>
              <a:rPr lang="en-US" sz="1600" dirty="0" smtClean="0"/>
              <a:t>(Slide 5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Testing procedure</a:t>
            </a:r>
          </a:p>
          <a:p>
            <a:pPr lvl="1"/>
            <a:r>
              <a:rPr lang="en-US" dirty="0" smtClean="0"/>
              <a:t>Restrictions during test</a:t>
            </a:r>
          </a:p>
          <a:p>
            <a:pPr lvl="2"/>
            <a:r>
              <a:rPr lang="en-US" dirty="0" smtClean="0"/>
              <a:t>No eating or drinking except water: Affects glucose level</a:t>
            </a:r>
          </a:p>
          <a:p>
            <a:pPr lvl="2"/>
            <a:r>
              <a:rPr lang="en-US" dirty="0" smtClean="0"/>
              <a:t>No smoking: Stimulant that increases blood glucose level</a:t>
            </a:r>
          </a:p>
          <a:p>
            <a:pPr lvl="2"/>
            <a:r>
              <a:rPr lang="en-US" dirty="0" smtClean="0"/>
              <a:t>Remain at test site so patient is present for specimen collection</a:t>
            </a:r>
          </a:p>
          <a:p>
            <a:pPr lvl="2"/>
            <a:r>
              <a:rPr lang="en-US" dirty="0" smtClean="0"/>
              <a:t>Minimize activity: Activity uses glucose (affects test results)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2644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Effects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Patient may exhibit normal side effects during the test</a:t>
            </a:r>
          </a:p>
          <a:p>
            <a:pPr lvl="1"/>
            <a:r>
              <a:rPr lang="en-US" dirty="0" smtClean="0"/>
              <a:t>Weakness</a:t>
            </a:r>
          </a:p>
          <a:p>
            <a:pPr lvl="1"/>
            <a:r>
              <a:rPr lang="en-US" dirty="0" smtClean="0"/>
              <a:t>Feeling of faintness</a:t>
            </a:r>
          </a:p>
          <a:p>
            <a:pPr lvl="1"/>
            <a:r>
              <a:rPr lang="en-US" dirty="0" smtClean="0"/>
              <a:t>Perspiration</a:t>
            </a:r>
          </a:p>
          <a:p>
            <a:pPr lvl="2"/>
            <a:r>
              <a:rPr lang="en-US" dirty="0" smtClean="0"/>
              <a:t>Reassure patient that the side effects are only temporary—caused by decrease in glucose level as insulin is secreted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775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Effects</a:t>
            </a:r>
            <a:br>
              <a:rPr lang="en-US" dirty="0" smtClean="0"/>
            </a:br>
            <a:r>
              <a:rPr lang="en-US" dirty="0" smtClean="0"/>
              <a:t>(Slide 2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Serious symptoms: Immediately report to physician</a:t>
            </a:r>
          </a:p>
          <a:p>
            <a:pPr lvl="1"/>
            <a:r>
              <a:rPr lang="en-US" dirty="0" smtClean="0"/>
              <a:t>Indicate severe hypoglycemia</a:t>
            </a:r>
          </a:p>
          <a:p>
            <a:pPr lvl="2"/>
            <a:r>
              <a:rPr lang="en-US" dirty="0" smtClean="0"/>
              <a:t>Headache</a:t>
            </a:r>
          </a:p>
          <a:p>
            <a:pPr lvl="2"/>
            <a:r>
              <a:rPr lang="en-US" dirty="0" smtClean="0"/>
              <a:t>Pale</a:t>
            </a:r>
          </a:p>
          <a:p>
            <a:pPr lvl="2"/>
            <a:r>
              <a:rPr lang="en-US" dirty="0" smtClean="0"/>
              <a:t>Cold and clammy skin</a:t>
            </a:r>
          </a:p>
          <a:p>
            <a:pPr lvl="2"/>
            <a:r>
              <a:rPr lang="en-US" dirty="0" smtClean="0"/>
              <a:t>Irrational speech or behavior</a:t>
            </a:r>
          </a:p>
          <a:p>
            <a:pPr lvl="2"/>
            <a:r>
              <a:rPr lang="en-US" dirty="0" smtClean="0"/>
              <a:t>Profuse perspiration</a:t>
            </a:r>
          </a:p>
          <a:p>
            <a:pPr lvl="2"/>
            <a:r>
              <a:rPr lang="en-US" dirty="0" smtClean="0"/>
              <a:t>Fainting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3561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Interpretation of Results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Nondiabetic patient after ingestion of glucose solution</a:t>
            </a:r>
          </a:p>
          <a:p>
            <a:pPr lvl="1"/>
            <a:r>
              <a:rPr lang="en-US" dirty="0" smtClean="0"/>
              <a:t>Glucose absorbed into bloodstream</a:t>
            </a:r>
          </a:p>
          <a:p>
            <a:pPr lvl="1"/>
            <a:r>
              <a:rPr lang="en-US" dirty="0" smtClean="0"/>
              <a:t>Increases to peak level: 160 to 180 mg/dL</a:t>
            </a:r>
          </a:p>
          <a:p>
            <a:pPr lvl="2"/>
            <a:r>
              <a:rPr lang="en-US" dirty="0" smtClean="0"/>
              <a:t>Approximately 30 to 60 minutes after consumption of glucose solution</a:t>
            </a:r>
          </a:p>
          <a:p>
            <a:pPr lvl="1"/>
            <a:r>
              <a:rPr lang="en-US" dirty="0" smtClean="0"/>
              <a:t>Pancreas secretes insulin to compensate for increase</a:t>
            </a:r>
          </a:p>
          <a:p>
            <a:pPr lvl="1"/>
            <a:r>
              <a:rPr lang="en-US" dirty="0" smtClean="0"/>
              <a:t>Blood glucose returns to fasting level within two hours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5505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Interpretation of Results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Diabetic patient after ingestion of glucose solution</a:t>
            </a:r>
          </a:p>
          <a:p>
            <a:pPr lvl="1"/>
            <a:r>
              <a:rPr lang="en-US" dirty="0" smtClean="0"/>
              <a:t>Blood glucose level peaks at a much higher level</a:t>
            </a:r>
          </a:p>
          <a:p>
            <a:pPr lvl="1"/>
            <a:r>
              <a:rPr lang="en-US" dirty="0" smtClean="0"/>
              <a:t>Blood glucose levels are above normal throughout the test</a:t>
            </a:r>
          </a:p>
          <a:p>
            <a:pPr lvl="2"/>
            <a:r>
              <a:rPr lang="en-US" dirty="0" smtClean="0"/>
              <a:t>Due to lack of insulin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9013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Interpretation of Results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Diabetic patient after ingestion of glucose solution </a:t>
            </a:r>
          </a:p>
          <a:p>
            <a:pPr lvl="1"/>
            <a:r>
              <a:rPr lang="en-US" dirty="0" smtClean="0"/>
              <a:t>Two hours after consuming glucose (ADA guidelines for interpreting results)</a:t>
            </a:r>
          </a:p>
          <a:p>
            <a:pPr lvl="2"/>
            <a:r>
              <a:rPr lang="en-US" dirty="0" smtClean="0"/>
              <a:t>139 and below: Normal</a:t>
            </a:r>
          </a:p>
          <a:p>
            <a:pPr lvl="2"/>
            <a:r>
              <a:rPr lang="en-US" dirty="0" smtClean="0"/>
              <a:t>140–199 mg/dL: Prediabetes (also known as impaired glucose tolerance) </a:t>
            </a:r>
          </a:p>
          <a:p>
            <a:pPr lvl="2"/>
            <a:r>
              <a:rPr lang="en-US" dirty="0" smtClean="0"/>
              <a:t>200 mg/dL or above: Diabetes (confirm by repeating the OGTT test on another day)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7012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Hypoglycemia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Blood glucose is abnormally low</a:t>
            </a:r>
          </a:p>
          <a:p>
            <a:pPr lvl="1"/>
            <a:r>
              <a:rPr lang="en-US" dirty="0" smtClean="0"/>
              <a:t>FBG below 70 mg/dL</a:t>
            </a:r>
          </a:p>
          <a:p>
            <a:pPr lvl="0"/>
            <a:r>
              <a:rPr lang="en-US" dirty="0" smtClean="0"/>
              <a:t>During OGTT patient exhibits low level</a:t>
            </a:r>
          </a:p>
          <a:p>
            <a:pPr lvl="1"/>
            <a:r>
              <a:rPr lang="en-US" dirty="0" smtClean="0"/>
              <a:t>Beginning at 2-hour interval</a:t>
            </a:r>
          </a:p>
          <a:p>
            <a:pPr lvl="1"/>
            <a:r>
              <a:rPr lang="en-US" dirty="0" smtClean="0"/>
              <a:t>Continues 4 to 5 hours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41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Hypoglycemia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Results from:</a:t>
            </a:r>
          </a:p>
          <a:p>
            <a:pPr lvl="1"/>
            <a:r>
              <a:rPr lang="en-US" dirty="0" smtClean="0"/>
              <a:t>Glucose removed from blood at an excessive rate</a:t>
            </a:r>
          </a:p>
          <a:p>
            <a:pPr lvl="1"/>
            <a:r>
              <a:rPr lang="en-US" dirty="0" smtClean="0"/>
              <a:t>Decreased secretion of glucose into blood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329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Blood </a:t>
            </a:r>
            <a:br>
              <a:rPr lang="en-US" dirty="0" smtClean="0"/>
            </a:br>
            <a:r>
              <a:rPr lang="en-US" dirty="0" smtClean="0"/>
              <a:t>Chemistry and Immunology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CLIA-waived blood chemistry and immunological laboratory tests</a:t>
            </a:r>
          </a:p>
          <a:p>
            <a:pPr lvl="1"/>
            <a:r>
              <a:rPr lang="en-US" dirty="0" smtClean="0"/>
              <a:t>Often performed in the medical office</a:t>
            </a:r>
          </a:p>
          <a:p>
            <a:pPr lvl="0"/>
            <a:r>
              <a:rPr lang="en-US" dirty="0" smtClean="0"/>
              <a:t>CLIA-waived automated blood analyzers </a:t>
            </a:r>
          </a:p>
          <a:p>
            <a:pPr lvl="1"/>
            <a:r>
              <a:rPr lang="en-US" dirty="0" smtClean="0"/>
              <a:t>Designed for use in the medical office</a:t>
            </a:r>
          </a:p>
          <a:p>
            <a:pPr lvl="1"/>
            <a:r>
              <a:rPr lang="en-US" dirty="0" smtClean="0"/>
              <a:t>Perform blood chemistry tests in a short time</a:t>
            </a:r>
          </a:p>
          <a:p>
            <a:pPr lvl="2"/>
            <a:r>
              <a:rPr lang="en-US" dirty="0" smtClean="0"/>
              <a:t>With accurate test results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2034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Hypoglycemia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Caused by:</a:t>
            </a:r>
          </a:p>
          <a:p>
            <a:pPr lvl="1"/>
            <a:r>
              <a:rPr lang="en-US" dirty="0" smtClean="0"/>
              <a:t>Overdose of insulin</a:t>
            </a:r>
          </a:p>
          <a:p>
            <a:pPr lvl="1"/>
            <a:r>
              <a:rPr lang="en-US" dirty="0" smtClean="0"/>
              <a:t>Addison’s disease</a:t>
            </a:r>
          </a:p>
          <a:p>
            <a:pPr lvl="1"/>
            <a:r>
              <a:rPr lang="en-US" dirty="0" smtClean="0"/>
              <a:t>Bacterial sepsis</a:t>
            </a:r>
          </a:p>
          <a:p>
            <a:pPr lvl="1"/>
            <a:r>
              <a:rPr lang="en-US" dirty="0" smtClean="0"/>
              <a:t>Pancreatic cancer</a:t>
            </a:r>
          </a:p>
          <a:p>
            <a:pPr lvl="1"/>
            <a:r>
              <a:rPr lang="en-US" dirty="0" smtClean="0"/>
              <a:t>Hepatic necrosis</a:t>
            </a:r>
          </a:p>
          <a:p>
            <a:pPr lvl="1"/>
            <a:r>
              <a:rPr lang="en-US" dirty="0" smtClean="0"/>
              <a:t>Hypothyroidism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6897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Tests for Management of Diabetes </a:t>
            </a: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Important for diabetic patients to manage their condition</a:t>
            </a:r>
          </a:p>
          <a:p>
            <a:pPr lvl="1"/>
            <a:r>
              <a:rPr lang="en-US" dirty="0" smtClean="0"/>
              <a:t>Best accomplished: Keeping blood glucose levels close to normal</a:t>
            </a:r>
          </a:p>
          <a:p>
            <a:pPr lvl="2"/>
            <a:r>
              <a:rPr lang="en-US" dirty="0" smtClean="0"/>
              <a:t>Patient experiences fewer symptoms</a:t>
            </a:r>
          </a:p>
          <a:p>
            <a:pPr lvl="2"/>
            <a:r>
              <a:rPr lang="en-US" dirty="0" smtClean="0"/>
              <a:t>Delays or prevents long-term complications—leads to a longer life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0547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Tests for Management of Diabetes </a:t>
            </a: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Types of tests</a:t>
            </a:r>
          </a:p>
          <a:p>
            <a:pPr lvl="1"/>
            <a:r>
              <a:rPr lang="en-US" dirty="0" smtClean="0"/>
              <a:t>Self-monitoring of blood glucose</a:t>
            </a:r>
          </a:p>
          <a:p>
            <a:pPr lvl="2"/>
            <a:r>
              <a:rPr lang="en-US" dirty="0" smtClean="0"/>
              <a:t>Performed by patient at home</a:t>
            </a:r>
          </a:p>
          <a:p>
            <a:pPr lvl="2"/>
            <a:r>
              <a:rPr lang="en-US" dirty="0" smtClean="0"/>
              <a:t>Measures day-to-day fluctuations in blood glucose level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5142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Tests for Management of Diabetes </a:t>
            </a: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Types of tests</a:t>
            </a:r>
          </a:p>
          <a:p>
            <a:pPr lvl="1"/>
            <a:r>
              <a:rPr lang="en-US" dirty="0" smtClean="0"/>
              <a:t>Hemoglobin </a:t>
            </a:r>
            <a:r>
              <a:rPr lang="en-US" dirty="0" smtClean="0"/>
              <a:t>A</a:t>
            </a:r>
            <a:r>
              <a:rPr lang="en-US" baseline="-25000" dirty="0" smtClean="0"/>
              <a:t>1C</a:t>
            </a:r>
            <a:r>
              <a:rPr lang="en-US" dirty="0" smtClean="0"/>
              <a:t> </a:t>
            </a:r>
            <a:r>
              <a:rPr lang="en-US" dirty="0" smtClean="0"/>
              <a:t>test</a:t>
            </a:r>
          </a:p>
          <a:p>
            <a:pPr lvl="2"/>
            <a:r>
              <a:rPr lang="en-US" dirty="0" smtClean="0"/>
              <a:t>Ordered by physician</a:t>
            </a:r>
          </a:p>
          <a:p>
            <a:pPr lvl="2"/>
            <a:r>
              <a:rPr lang="en-US" dirty="0" smtClean="0"/>
              <a:t>Provides overall picture of blood glucose level over time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0958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Self-Monitoring of Blood Glucose 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Diabetic patients usually cannot tell by the way they feel</a:t>
            </a:r>
          </a:p>
          <a:p>
            <a:pPr lvl="1"/>
            <a:r>
              <a:rPr lang="en-US" dirty="0" smtClean="0"/>
              <a:t>Whether blood glucose is within normal range</a:t>
            </a:r>
          </a:p>
          <a:p>
            <a:pPr lvl="1"/>
            <a:r>
              <a:rPr lang="en-US" dirty="0" smtClean="0"/>
              <a:t>Only way to know for sure is self-monitoring of blood glucose (SMBG)</a:t>
            </a:r>
          </a:p>
          <a:p>
            <a:pPr lvl="2"/>
            <a:r>
              <a:rPr lang="en-US" dirty="0" smtClean="0"/>
              <a:t>Provides patient with feedback for maintaining a normal blood glucose level</a:t>
            </a:r>
          </a:p>
          <a:p>
            <a:pPr lvl="2"/>
            <a:r>
              <a:rPr lang="en-US" dirty="0" smtClean="0"/>
              <a:t>Assists in anticipating and treating fluctuations in blood glucose caused by food, exercise, stress, infection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94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Self-Monitoring of Blood Glucose 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Insulin-dependent diabetic patients</a:t>
            </a:r>
          </a:p>
          <a:p>
            <a:pPr lvl="1"/>
            <a:r>
              <a:rPr lang="en-US" dirty="0" smtClean="0"/>
              <a:t>Must monitor glucose at home for effective management</a:t>
            </a:r>
          </a:p>
          <a:p>
            <a:pPr lvl="2"/>
            <a:r>
              <a:rPr lang="en-US" dirty="0" smtClean="0"/>
              <a:t>Based on results, decisions can be made regarding insulin and dietary adjustments to maintain normal blood glucose levels</a:t>
            </a:r>
          </a:p>
          <a:p>
            <a:pPr lvl="2"/>
            <a:r>
              <a:rPr lang="en-US" dirty="0" smtClean="0"/>
              <a:t>Avoids extremes of hypoglycemia and hyperglycemia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6097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Self-Monitoring of Blood Glucose 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Insulin-dependent diabetic patients</a:t>
            </a:r>
          </a:p>
          <a:p>
            <a:pPr lvl="1"/>
            <a:r>
              <a:rPr lang="en-US" dirty="0" smtClean="0"/>
              <a:t>Reduces symptoms of the disease</a:t>
            </a:r>
          </a:p>
          <a:p>
            <a:pPr lvl="1"/>
            <a:r>
              <a:rPr lang="en-US" dirty="0" smtClean="0"/>
              <a:t>Helps delay or prevent long-term complications</a:t>
            </a:r>
          </a:p>
          <a:p>
            <a:pPr lvl="2"/>
            <a:r>
              <a:rPr lang="en-US" dirty="0" smtClean="0"/>
              <a:t>Examples: Retinopathy, peripheral vascular disease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304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Frequency of Testing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Depends on:</a:t>
            </a:r>
          </a:p>
          <a:p>
            <a:pPr lvl="1"/>
            <a:r>
              <a:rPr lang="en-US" dirty="0" smtClean="0"/>
              <a:t>Severity of the diabetes</a:t>
            </a:r>
          </a:p>
          <a:p>
            <a:pPr lvl="1"/>
            <a:r>
              <a:rPr lang="en-US" dirty="0" smtClean="0"/>
              <a:t>Diet</a:t>
            </a:r>
          </a:p>
          <a:p>
            <a:pPr lvl="1"/>
            <a:r>
              <a:rPr lang="en-US" dirty="0" smtClean="0"/>
              <a:t>Activity level</a:t>
            </a:r>
          </a:p>
          <a:p>
            <a:pPr lvl="1"/>
            <a:r>
              <a:rPr lang="en-US" dirty="0" smtClean="0"/>
              <a:t>Presence of special conditions (e.g., pregnancy)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1046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Frequency of Testing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Insulin-dependent diabetic patient</a:t>
            </a:r>
          </a:p>
          <a:p>
            <a:pPr lvl="1"/>
            <a:r>
              <a:rPr lang="en-US" dirty="0" smtClean="0"/>
              <a:t>Ideally should monitor four times a day</a:t>
            </a:r>
          </a:p>
          <a:p>
            <a:pPr lvl="2"/>
            <a:r>
              <a:rPr lang="en-US" dirty="0" smtClean="0"/>
              <a:t>In the morning: After an 8-hour fast (best overall indicator of control)</a:t>
            </a:r>
          </a:p>
          <a:p>
            <a:pPr lvl="2"/>
            <a:r>
              <a:rPr lang="en-US" dirty="0" smtClean="0"/>
              <a:t>Before lunch</a:t>
            </a:r>
          </a:p>
          <a:p>
            <a:pPr lvl="2"/>
            <a:r>
              <a:rPr lang="en-US" dirty="0" smtClean="0"/>
              <a:t>Before dinner</a:t>
            </a:r>
          </a:p>
          <a:p>
            <a:pPr lvl="2"/>
            <a:r>
              <a:rPr lang="en-US" dirty="0" smtClean="0"/>
              <a:t>Bedtime</a:t>
            </a:r>
          </a:p>
          <a:p>
            <a:pPr lvl="1"/>
            <a:r>
              <a:rPr lang="en-US" dirty="0" smtClean="0"/>
              <a:t>Before lunch, dinner, and at bedtime: Provide guidance for adjusting insulin dosage, diet, and exercise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1682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Results</a:t>
            </a:r>
            <a:br>
              <a:rPr lang="en-US" dirty="0" smtClean="0"/>
            </a:br>
            <a:r>
              <a:rPr lang="en-US" sz="1600" dirty="0" smtClean="0"/>
              <a:t>(Slide 1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Blood glucose levels</a:t>
            </a:r>
          </a:p>
          <a:p>
            <a:pPr lvl="1"/>
            <a:r>
              <a:rPr lang="en-US" dirty="0" smtClean="0"/>
              <a:t>Measured using a glucose meter</a:t>
            </a:r>
          </a:p>
          <a:p>
            <a:pPr lvl="2"/>
            <a:r>
              <a:rPr lang="en-US" dirty="0" smtClean="0"/>
              <a:t>Results displayed in mg/dL (milligrams per deciliter)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023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Blood Chemistry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Chemicals are dissolved in the liquid part of blood (plasma)</a:t>
            </a:r>
          </a:p>
          <a:p>
            <a:pPr lvl="0"/>
            <a:r>
              <a:rPr lang="en-US" dirty="0" smtClean="0"/>
              <a:t>Quantitative measurement of chemical substances in blood</a:t>
            </a:r>
          </a:p>
          <a:p>
            <a:pPr lvl="1"/>
            <a:r>
              <a:rPr lang="en-US" dirty="0" smtClean="0"/>
              <a:t>Quantitative test: Indicates the exact amount of a substance that is present</a:t>
            </a:r>
          </a:p>
          <a:p>
            <a:pPr lvl="0"/>
            <a:r>
              <a:rPr lang="en-US" dirty="0" smtClean="0"/>
              <a:t>Type of test ordered depends on clinical diagnosis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6229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Results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Diabetic patients should keep a record of daily glucose test results</a:t>
            </a:r>
          </a:p>
          <a:p>
            <a:pPr lvl="1"/>
            <a:r>
              <a:rPr lang="en-US" dirty="0" smtClean="0"/>
              <a:t>For periodic review by the physician</a:t>
            </a:r>
          </a:p>
          <a:p>
            <a:pPr lvl="2"/>
            <a:r>
              <a:rPr lang="en-US" dirty="0" smtClean="0"/>
              <a:t>Assists physician in making decisions regarding diabetic management plan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9586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  <a:br>
              <a:rPr lang="en-US" dirty="0" smtClean="0"/>
            </a:br>
            <a:r>
              <a:rPr lang="en-US" sz="1600" dirty="0" smtClean="0"/>
              <a:t>(Slide 1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Most effective way to maintain normal blood glucose level</a:t>
            </a:r>
          </a:p>
          <a:p>
            <a:pPr lvl="1"/>
            <a:r>
              <a:rPr lang="en-US" dirty="0" smtClean="0"/>
              <a:t>High blood glucose for a long time (greater than 180 mg/dL) causes progressive damage to body organs leading to:</a:t>
            </a:r>
          </a:p>
          <a:p>
            <a:pPr lvl="2"/>
            <a:r>
              <a:rPr lang="en-US" dirty="0" smtClean="0"/>
              <a:t>Blindness</a:t>
            </a:r>
          </a:p>
          <a:p>
            <a:pPr lvl="2"/>
            <a:r>
              <a:rPr lang="en-US" dirty="0" smtClean="0"/>
              <a:t>Kidney disease</a:t>
            </a:r>
          </a:p>
          <a:p>
            <a:pPr lvl="2"/>
            <a:r>
              <a:rPr lang="en-US" dirty="0" smtClean="0"/>
              <a:t>Nerve damage</a:t>
            </a:r>
          </a:p>
          <a:p>
            <a:pPr lvl="2"/>
            <a:r>
              <a:rPr lang="en-US" dirty="0" smtClean="0"/>
              <a:t>Circulation problems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5061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  <a:br>
              <a:rPr lang="en-US" dirty="0" smtClean="0"/>
            </a:br>
            <a:r>
              <a:rPr lang="en-US" sz="1600" dirty="0" smtClean="0"/>
              <a:t>(Slide 2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Convenience of testing</a:t>
            </a:r>
          </a:p>
          <a:p>
            <a:pPr lvl="1"/>
            <a:r>
              <a:rPr lang="en-US" dirty="0" smtClean="0"/>
              <a:t>No physician order is required</a:t>
            </a:r>
          </a:p>
          <a:p>
            <a:pPr lvl="1"/>
            <a:r>
              <a:rPr lang="en-US" dirty="0" smtClean="0"/>
              <a:t>Can test any time of day</a:t>
            </a:r>
          </a:p>
          <a:p>
            <a:pPr lvl="1"/>
            <a:r>
              <a:rPr lang="en-US" dirty="0" smtClean="0"/>
              <a:t>Can test when side effect occurs (e.g., hypoglycemia)</a:t>
            </a:r>
          </a:p>
          <a:p>
            <a:pPr lvl="2"/>
            <a:r>
              <a:rPr lang="en-US" dirty="0" smtClean="0"/>
              <a:t>Treatment can be instituted immediately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4539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  <a:br>
              <a:rPr lang="en-US" dirty="0" smtClean="0"/>
            </a:br>
            <a:r>
              <a:rPr lang="en-US" sz="1600" dirty="0" smtClean="0"/>
              <a:t>(Slide 3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Greater involvement in self-management decisions</a:t>
            </a:r>
          </a:p>
          <a:p>
            <a:pPr lvl="1"/>
            <a:r>
              <a:rPr lang="en-US" dirty="0" smtClean="0"/>
              <a:t>Insulin dosage, meal planning, physical activity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3461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  <a:br>
              <a:rPr lang="en-US" dirty="0" smtClean="0"/>
            </a:br>
            <a:r>
              <a:rPr lang="en-US" sz="1600" dirty="0" smtClean="0"/>
              <a:t>(Slide 4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Reliable decisions can be made regarding insulin dosage</a:t>
            </a:r>
          </a:p>
          <a:p>
            <a:pPr lvl="1"/>
            <a:r>
              <a:rPr lang="en-US" dirty="0" smtClean="0"/>
              <a:t>During situations that affect the blood glucose level</a:t>
            </a:r>
          </a:p>
          <a:p>
            <a:pPr lvl="2"/>
            <a:r>
              <a:rPr lang="en-US" dirty="0" smtClean="0"/>
              <a:t>Illness</a:t>
            </a:r>
          </a:p>
          <a:p>
            <a:pPr lvl="2"/>
            <a:r>
              <a:rPr lang="en-US" dirty="0" smtClean="0"/>
              <a:t>Emotional stress</a:t>
            </a:r>
          </a:p>
          <a:p>
            <a:pPr lvl="2"/>
            <a:r>
              <a:rPr lang="en-US" dirty="0" smtClean="0"/>
              <a:t>Increased physical activity</a:t>
            </a:r>
          </a:p>
          <a:p>
            <a:pPr lvl="2"/>
            <a:r>
              <a:rPr lang="en-US" dirty="0" smtClean="0"/>
              <a:t>Suspected hypoglycemia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1883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  <a:br>
              <a:rPr lang="en-US" dirty="0" smtClean="0"/>
            </a:br>
            <a:r>
              <a:rPr lang="en-US" sz="1600" dirty="0" smtClean="0"/>
              <a:t>(Slide 5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Delay in or prevention of long-term complications</a:t>
            </a:r>
          </a:p>
          <a:p>
            <a:pPr lvl="0"/>
            <a:r>
              <a:rPr lang="en-US" dirty="0" smtClean="0"/>
              <a:t>Determine size, depth, and direction of vein</a:t>
            </a:r>
          </a:p>
          <a:p>
            <a:pPr lvl="1"/>
            <a:r>
              <a:rPr lang="en-US" dirty="0" smtClean="0"/>
              <a:t>Thoroughly palpate vein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5941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Hemoglobin </a:t>
            </a:r>
            <a:r>
              <a:rPr lang="en-US" dirty="0" smtClean="0"/>
              <a:t>A</a:t>
            </a:r>
            <a:r>
              <a:rPr lang="en-US" baseline="-25000" dirty="0" smtClean="0"/>
              <a:t>1C</a:t>
            </a:r>
            <a:r>
              <a:rPr lang="en-US" dirty="0" smtClean="0"/>
              <a:t> </a:t>
            </a:r>
            <a:r>
              <a:rPr lang="en-US" dirty="0" smtClean="0"/>
              <a:t>Test</a:t>
            </a:r>
            <a:br>
              <a:rPr lang="en-US" dirty="0" smtClean="0"/>
            </a:br>
            <a:r>
              <a:rPr lang="en-US" sz="1600" dirty="0" smtClean="0"/>
              <a:t>(Slide 1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Assessment of average amount of glucose in the blood over a 3-month period</a:t>
            </a:r>
          </a:p>
          <a:p>
            <a:pPr lvl="0"/>
            <a:r>
              <a:rPr lang="en-US" dirty="0" smtClean="0"/>
              <a:t>Food consumed containing glucose</a:t>
            </a:r>
          </a:p>
          <a:p>
            <a:pPr lvl="1"/>
            <a:r>
              <a:rPr lang="en-US" dirty="0" smtClean="0"/>
              <a:t>Glucose absorbed into the circulation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767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Hemoglobin </a:t>
            </a:r>
            <a:r>
              <a:rPr lang="en-US" dirty="0" smtClean="0"/>
              <a:t>A</a:t>
            </a:r>
            <a:r>
              <a:rPr lang="en-US" baseline="-25000" dirty="0" smtClean="0"/>
              <a:t>1C</a:t>
            </a:r>
            <a:r>
              <a:rPr lang="en-US" dirty="0" smtClean="0"/>
              <a:t> </a:t>
            </a:r>
            <a:r>
              <a:rPr lang="en-US" dirty="0" smtClean="0"/>
              <a:t>Test</a:t>
            </a:r>
            <a:br>
              <a:rPr lang="en-US" dirty="0" smtClean="0"/>
            </a:br>
            <a:r>
              <a:rPr lang="en-US" sz="1600" dirty="0" smtClean="0"/>
              <a:t>(Slide 2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Food consumed containing glucose</a:t>
            </a:r>
          </a:p>
          <a:p>
            <a:pPr lvl="1"/>
            <a:r>
              <a:rPr lang="en-US" dirty="0" smtClean="0"/>
              <a:t>Glucose has sticky quality</a:t>
            </a:r>
          </a:p>
          <a:p>
            <a:pPr lvl="2"/>
            <a:r>
              <a:rPr lang="en-US" dirty="0" smtClean="0"/>
              <a:t>Sticks to protein making up hemoglobin (glycosylation)</a:t>
            </a:r>
          </a:p>
          <a:p>
            <a:pPr lvl="2"/>
            <a:r>
              <a:rPr lang="en-US" dirty="0" smtClean="0"/>
              <a:t>Hemoglobin: Found in RBCs, transports oxygen to tissues of body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4966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Hemoglobin </a:t>
            </a:r>
            <a:r>
              <a:rPr lang="en-US" dirty="0" smtClean="0"/>
              <a:t>A</a:t>
            </a:r>
            <a:r>
              <a:rPr lang="en-US" baseline="-25000" dirty="0" smtClean="0"/>
              <a:t>1C</a:t>
            </a:r>
            <a:r>
              <a:rPr lang="en-US" dirty="0" smtClean="0"/>
              <a:t> </a:t>
            </a:r>
            <a:r>
              <a:rPr lang="en-US" dirty="0" smtClean="0"/>
              <a:t>Test</a:t>
            </a:r>
            <a:br>
              <a:rPr lang="en-US" dirty="0" smtClean="0"/>
            </a:br>
            <a:r>
              <a:rPr lang="en-US" sz="1600" dirty="0" smtClean="0"/>
              <a:t>(Slide 3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Food consumed containing glucose</a:t>
            </a:r>
          </a:p>
          <a:p>
            <a:pPr lvl="1"/>
            <a:r>
              <a:rPr lang="en-US" dirty="0" smtClean="0"/>
              <a:t>Glycosylation: The process of glucose attaching to hemoglobin</a:t>
            </a:r>
          </a:p>
          <a:p>
            <a:pPr lvl="2"/>
            <a:r>
              <a:rPr lang="en-US" dirty="0" smtClean="0"/>
              <a:t>Occurs in all individuals—diabetic and healthy individuals</a:t>
            </a:r>
          </a:p>
          <a:p>
            <a:pPr lvl="2"/>
            <a:r>
              <a:rPr lang="en-US" dirty="0" smtClean="0"/>
              <a:t>Forms a compound: Hemoglobin </a:t>
            </a:r>
            <a:r>
              <a:rPr lang="en-US" dirty="0" smtClean="0"/>
              <a:t>A</a:t>
            </a:r>
            <a:r>
              <a:rPr lang="en-US" baseline="-25000" dirty="0" smtClean="0"/>
              <a:t>1C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1097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Hemoglobin </a:t>
            </a:r>
            <a:r>
              <a:rPr lang="en-US" dirty="0" smtClean="0"/>
              <a:t>A</a:t>
            </a:r>
            <a:r>
              <a:rPr lang="en-US" baseline="-25000" dirty="0" smtClean="0"/>
              <a:t>1C</a:t>
            </a:r>
            <a:r>
              <a:rPr lang="en-US" dirty="0" smtClean="0"/>
              <a:t> </a:t>
            </a:r>
            <a:r>
              <a:rPr lang="en-US" dirty="0" smtClean="0"/>
              <a:t>Test</a:t>
            </a:r>
            <a:br>
              <a:rPr lang="en-US" dirty="0" smtClean="0"/>
            </a:br>
            <a:r>
              <a:rPr lang="en-US" sz="1600" dirty="0" smtClean="0"/>
              <a:t>(Slide 4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Food consumed containing glucose</a:t>
            </a:r>
          </a:p>
          <a:p>
            <a:pPr lvl="1"/>
            <a:r>
              <a:rPr lang="en-US" dirty="0" smtClean="0"/>
              <a:t>Amount of glucose that attaches to hemoglobin</a:t>
            </a:r>
          </a:p>
          <a:p>
            <a:pPr lvl="2"/>
            <a:r>
              <a:rPr lang="en-US" dirty="0" smtClean="0"/>
              <a:t>Proportional to amount of glucose in an individual’s blood</a:t>
            </a:r>
          </a:p>
          <a:p>
            <a:pPr lvl="1"/>
            <a:r>
              <a:rPr lang="en-US" dirty="0" smtClean="0"/>
              <a:t>Undiagnosed or poorly controlled diabetic patients</a:t>
            </a:r>
          </a:p>
          <a:p>
            <a:pPr lvl="2"/>
            <a:r>
              <a:rPr lang="en-US" dirty="0" smtClean="0"/>
              <a:t>Have a higher than normal blood glucose level</a:t>
            </a:r>
          </a:p>
          <a:p>
            <a:pPr lvl="2"/>
            <a:r>
              <a:rPr lang="en-US" dirty="0" smtClean="0"/>
              <a:t>More hemoglobin </a:t>
            </a:r>
            <a:r>
              <a:rPr lang="en-US" dirty="0" smtClean="0"/>
              <a:t>A</a:t>
            </a:r>
            <a:r>
              <a:rPr lang="en-US" baseline="-25000" dirty="0" smtClean="0"/>
              <a:t>1C</a:t>
            </a:r>
            <a:r>
              <a:rPr lang="en-US" dirty="0" smtClean="0"/>
              <a:t> </a:t>
            </a:r>
            <a:r>
              <a:rPr lang="en-US" dirty="0" smtClean="0"/>
              <a:t>forms in these patients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122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Collection of a Blood </a:t>
            </a:r>
            <a:br>
              <a:rPr lang="en-US" dirty="0" smtClean="0"/>
            </a:br>
            <a:r>
              <a:rPr lang="en-US" dirty="0" smtClean="0"/>
              <a:t>Chemistry Specimen 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Most blood chemistry tests are performed at an outside laboratory</a:t>
            </a:r>
          </a:p>
          <a:p>
            <a:pPr lvl="1"/>
            <a:r>
              <a:rPr lang="en-US" dirty="0" smtClean="0"/>
              <a:t>Require a serum specimen for analysis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0991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Hemoglobin </a:t>
            </a:r>
            <a:r>
              <a:rPr lang="en-US" dirty="0" smtClean="0"/>
              <a:t>A</a:t>
            </a:r>
            <a:r>
              <a:rPr lang="en-US" baseline="-25000" dirty="0" smtClean="0"/>
              <a:t>1C</a:t>
            </a:r>
            <a:r>
              <a:rPr lang="en-US" dirty="0" smtClean="0"/>
              <a:t> </a:t>
            </a:r>
            <a:r>
              <a:rPr lang="en-US" dirty="0" smtClean="0"/>
              <a:t>Test</a:t>
            </a:r>
            <a:br>
              <a:rPr lang="en-US" dirty="0" smtClean="0"/>
            </a:br>
            <a:r>
              <a:rPr lang="en-US" sz="1600" dirty="0" smtClean="0"/>
              <a:t>(Slide 5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Hemoglobin </a:t>
            </a:r>
            <a:r>
              <a:rPr lang="en-US" dirty="0" smtClean="0"/>
              <a:t>A</a:t>
            </a:r>
            <a:r>
              <a:rPr lang="en-US" baseline="-25000" dirty="0" smtClean="0"/>
              <a:t>1C</a:t>
            </a:r>
            <a:r>
              <a:rPr lang="en-US" dirty="0" smtClean="0"/>
              <a:t> </a:t>
            </a:r>
            <a:r>
              <a:rPr lang="en-US" dirty="0" smtClean="0"/>
              <a:t>test: Measures the percentage of hemoglobin </a:t>
            </a:r>
            <a:r>
              <a:rPr lang="en-US" dirty="0" smtClean="0"/>
              <a:t>A</a:t>
            </a:r>
            <a:r>
              <a:rPr lang="en-US" baseline="-25000" dirty="0" smtClean="0"/>
              <a:t>1C</a:t>
            </a:r>
            <a:endParaRPr lang="en-US" dirty="0" smtClean="0"/>
          </a:p>
          <a:p>
            <a:pPr lvl="1"/>
            <a:r>
              <a:rPr lang="en-US" dirty="0" smtClean="0"/>
              <a:t>Attachment of glucose to hemoglobin: Permanent for life of RBCs (90 to 120 days)</a:t>
            </a:r>
          </a:p>
          <a:p>
            <a:pPr lvl="1"/>
            <a:r>
              <a:rPr lang="en-US" dirty="0" smtClean="0"/>
              <a:t>Provides overall picture of blood glucose for the past 3 months</a:t>
            </a:r>
          </a:p>
          <a:p>
            <a:pPr lvl="1"/>
            <a:r>
              <a:rPr lang="en-US" dirty="0" smtClean="0"/>
              <a:t>CLIA-waived analyzers: Available for performing this test in the medical office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8899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Interpretation of Results</a:t>
            </a:r>
            <a:br>
              <a:rPr lang="en-US" dirty="0" smtClean="0"/>
            </a:br>
            <a:r>
              <a:rPr lang="en-US" sz="1600" dirty="0" smtClean="0"/>
              <a:t>(Slide 1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Normal level for an individual without diabetes</a:t>
            </a:r>
          </a:p>
          <a:p>
            <a:pPr lvl="1"/>
            <a:r>
              <a:rPr lang="en-US" dirty="0" smtClean="0"/>
              <a:t>4% to 6%</a:t>
            </a:r>
          </a:p>
          <a:p>
            <a:pPr lvl="1"/>
            <a:r>
              <a:rPr lang="en-US" dirty="0" smtClean="0"/>
              <a:t>Patients with diabetes usually have a higher </a:t>
            </a:r>
            <a:r>
              <a:rPr lang="en-US" dirty="0" smtClean="0"/>
              <a:t>A</a:t>
            </a:r>
            <a:r>
              <a:rPr lang="en-US" baseline="-25000" dirty="0" smtClean="0"/>
              <a:t>1C</a:t>
            </a:r>
            <a:r>
              <a:rPr lang="en-US" dirty="0" smtClean="0"/>
              <a:t> </a:t>
            </a:r>
            <a:r>
              <a:rPr lang="en-US" dirty="0" smtClean="0"/>
              <a:t>level than this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2491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Interpretation of Results</a:t>
            </a:r>
            <a:br>
              <a:rPr lang="en-US" dirty="0" smtClean="0"/>
            </a:br>
            <a:r>
              <a:rPr lang="en-US" sz="1600" dirty="0" smtClean="0"/>
              <a:t>(Slide 2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Diabetic individuals</a:t>
            </a:r>
          </a:p>
          <a:p>
            <a:pPr lvl="1"/>
            <a:r>
              <a:rPr lang="en-US" dirty="0" smtClean="0"/>
              <a:t>ADA recommendation: Less than 7%</a:t>
            </a:r>
          </a:p>
          <a:p>
            <a:pPr lvl="2"/>
            <a:r>
              <a:rPr lang="en-US" dirty="0" smtClean="0"/>
              <a:t>Better chance of delaying or preventing diabetic complications</a:t>
            </a:r>
          </a:p>
          <a:p>
            <a:pPr lvl="1"/>
            <a:r>
              <a:rPr lang="en-US" dirty="0" smtClean="0"/>
              <a:t>If greater than 8%: Change in diabetic management plan is required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8386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Interpretation of Results</a:t>
            </a:r>
            <a:br>
              <a:rPr lang="en-US" dirty="0" smtClean="0"/>
            </a:br>
            <a:r>
              <a:rPr lang="en-US" sz="1600" dirty="0" smtClean="0"/>
              <a:t>(Slide 3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Testing recommendations</a:t>
            </a:r>
          </a:p>
          <a:p>
            <a:pPr lvl="1"/>
            <a:r>
              <a:rPr lang="en-US" dirty="0" smtClean="0"/>
              <a:t>When patient is first diagnosed with diabetes</a:t>
            </a:r>
          </a:p>
          <a:p>
            <a:pPr lvl="1"/>
            <a:r>
              <a:rPr lang="en-US" dirty="0" smtClean="0"/>
              <a:t>Several times after management plan has been prescribed for a newly diagnosed patient</a:t>
            </a:r>
          </a:p>
          <a:p>
            <a:pPr lvl="2"/>
            <a:r>
              <a:rPr lang="en-US" dirty="0" smtClean="0"/>
              <a:t>To verify blood glucose control is being achieved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5195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Interpretation of Results</a:t>
            </a:r>
            <a:br>
              <a:rPr lang="en-US" dirty="0" smtClean="0"/>
            </a:br>
            <a:r>
              <a:rPr lang="en-US" sz="1600" dirty="0" smtClean="0"/>
              <a:t>(Slide 4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Testing recommendations</a:t>
            </a:r>
          </a:p>
          <a:p>
            <a:pPr lvl="1"/>
            <a:r>
              <a:rPr lang="en-US" dirty="0" smtClean="0"/>
              <a:t>For diagnosed diabetic patients to evaluate effectiveness of the management plan</a:t>
            </a:r>
          </a:p>
          <a:p>
            <a:pPr lvl="2"/>
            <a:r>
              <a:rPr lang="en-US" dirty="0" smtClean="0"/>
              <a:t>Stable diabetic patients under good control: At least two times a year (every 6 months)</a:t>
            </a:r>
          </a:p>
          <a:p>
            <a:pPr lvl="2"/>
            <a:r>
              <a:rPr lang="en-US" dirty="0" smtClean="0"/>
              <a:t>Patients who have difficulty maintaining control: Test ordered more frequently</a:t>
            </a:r>
          </a:p>
          <a:p>
            <a:pPr lvl="1"/>
            <a:r>
              <a:rPr lang="en-US" dirty="0" smtClean="0"/>
              <a:t>After physician makes an adjustment to the diabetic management plan</a:t>
            </a:r>
          </a:p>
          <a:p>
            <a:pPr lvl="2"/>
            <a:r>
              <a:rPr lang="en-US" dirty="0" smtClean="0"/>
              <a:t>To assess effectiveness of change in treatment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8509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Glucose Meters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Quantitatively measure blood glucose</a:t>
            </a:r>
          </a:p>
          <a:p>
            <a:pPr lvl="0"/>
            <a:r>
              <a:rPr lang="en-US" dirty="0" smtClean="0"/>
              <a:t>On-site testing provides immediate results  </a:t>
            </a:r>
          </a:p>
          <a:p>
            <a:pPr lvl="1"/>
            <a:r>
              <a:rPr lang="en-US" dirty="0" smtClean="0"/>
              <a:t>Physician can make decisions regarding:</a:t>
            </a:r>
          </a:p>
          <a:p>
            <a:pPr lvl="2"/>
            <a:r>
              <a:rPr lang="en-US" dirty="0" smtClean="0"/>
              <a:t>Diagnosis</a:t>
            </a:r>
          </a:p>
          <a:p>
            <a:pPr lvl="2"/>
            <a:r>
              <a:rPr lang="en-US" dirty="0" smtClean="0"/>
              <a:t>Treatment</a:t>
            </a:r>
          </a:p>
          <a:p>
            <a:pPr lvl="2"/>
            <a:r>
              <a:rPr lang="en-US" dirty="0" smtClean="0"/>
              <a:t>Follow-up care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9984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Reagent Test Strips</a:t>
            </a:r>
            <a:br>
              <a:rPr lang="en-US" dirty="0" smtClean="0"/>
            </a:br>
            <a:r>
              <a:rPr lang="en-US" sz="1600" dirty="0" smtClean="0"/>
              <a:t>(Slide 1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Plastic strip with a reaction pad</a:t>
            </a:r>
          </a:p>
          <a:p>
            <a:pPr lvl="1"/>
            <a:r>
              <a:rPr lang="en-US" dirty="0" smtClean="0"/>
              <a:t>Pad contains chemicals that react with glucose in blood</a:t>
            </a:r>
          </a:p>
          <a:p>
            <a:pPr lvl="0"/>
            <a:r>
              <a:rPr lang="en-US" dirty="0" smtClean="0"/>
              <a:t>Results displayed as a digital readout in mg/dL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2855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Reagent Test Strips</a:t>
            </a:r>
            <a:br>
              <a:rPr lang="en-US" dirty="0" smtClean="0"/>
            </a:br>
            <a:r>
              <a:rPr lang="en-US" sz="1600" dirty="0" smtClean="0"/>
              <a:t>(Slide 2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Storage: Cool, dry area at room temperature with cap tightly closed</a:t>
            </a:r>
          </a:p>
          <a:p>
            <a:pPr lvl="1"/>
            <a:r>
              <a:rPr lang="en-US" dirty="0" smtClean="0"/>
              <a:t>Chemicals on strip are sensitive to heat, light, and moisture</a:t>
            </a:r>
          </a:p>
          <a:p>
            <a:pPr lvl="2"/>
            <a:r>
              <a:rPr lang="en-US" dirty="0" smtClean="0"/>
              <a:t>Causes deterioration of chemicals</a:t>
            </a:r>
          </a:p>
          <a:p>
            <a:pPr lvl="2"/>
            <a:r>
              <a:rPr lang="en-US" dirty="0" smtClean="0"/>
              <a:t>Leads to inaccurate test results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7693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Reagent Test Strips</a:t>
            </a:r>
            <a:br>
              <a:rPr lang="en-US" dirty="0" smtClean="0"/>
            </a:br>
            <a:r>
              <a:rPr lang="en-US" sz="1600" dirty="0" smtClean="0"/>
              <a:t>(Slide 3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Discard strips that are discolored or have darkened</a:t>
            </a:r>
          </a:p>
          <a:p>
            <a:pPr lvl="1"/>
            <a:r>
              <a:rPr lang="en-US" dirty="0" smtClean="0"/>
              <a:t>To prevent inaccurate test results</a:t>
            </a:r>
          </a:p>
          <a:p>
            <a:pPr lvl="0"/>
            <a:r>
              <a:rPr lang="en-US" dirty="0" smtClean="0"/>
              <a:t>Container includes desiccant	</a:t>
            </a:r>
          </a:p>
          <a:p>
            <a:pPr lvl="1"/>
            <a:r>
              <a:rPr lang="en-US" dirty="0" smtClean="0"/>
              <a:t>Absorbs moisture to promote dryness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8147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Calibration Procedure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May be required for a glucose meter</a:t>
            </a:r>
          </a:p>
          <a:p>
            <a:pPr lvl="0"/>
            <a:r>
              <a:rPr lang="en-US" dirty="0" smtClean="0"/>
              <a:t>Is a coding procedure	</a:t>
            </a:r>
          </a:p>
          <a:p>
            <a:pPr lvl="1"/>
            <a:r>
              <a:rPr lang="en-US" dirty="0" smtClean="0"/>
              <a:t>Ensures accurate and reliable test results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5751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If specimen is collected at the medical office</a:t>
            </a:r>
          </a:p>
          <a:p>
            <a:pPr lvl="1"/>
            <a:r>
              <a:rPr lang="en-US" dirty="0" smtClean="0"/>
              <a:t>Must perform a venipuncture using:</a:t>
            </a:r>
          </a:p>
          <a:p>
            <a:pPr lvl="2"/>
            <a:r>
              <a:rPr lang="en-US" dirty="0" smtClean="0"/>
              <a:t>SST (serum separator tube)</a:t>
            </a:r>
          </a:p>
          <a:p>
            <a:pPr lvl="2"/>
            <a:r>
              <a:rPr lang="en-US" dirty="0" smtClean="0"/>
              <a:t>Red-stoppered tube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dirty="0" smtClean="0"/>
              <a:t>Collection of a Blood </a:t>
            </a:r>
            <a:br>
              <a:rPr lang="en-US" dirty="0" smtClean="0"/>
            </a:br>
            <a:r>
              <a:rPr lang="en-US" dirty="0" smtClean="0"/>
              <a:t>Chemistry Specimen 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243394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Calibration Procedure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Must be performed each time a new container of strips is opened</a:t>
            </a:r>
          </a:p>
          <a:p>
            <a:pPr lvl="0"/>
            <a:r>
              <a:rPr lang="en-US" dirty="0" smtClean="0"/>
              <a:t>Compensates for variables in the manufacturing process of the strips</a:t>
            </a:r>
          </a:p>
          <a:p>
            <a:pPr lvl="1"/>
            <a:r>
              <a:rPr lang="en-US" dirty="0" smtClean="0"/>
              <a:t>Causes one batch of strips to be a little different from another batch</a:t>
            </a:r>
          </a:p>
          <a:p>
            <a:pPr lvl="0"/>
            <a:r>
              <a:rPr lang="en-US" dirty="0" smtClean="0"/>
              <a:t>Programs the electronics of the glucose meter </a:t>
            </a:r>
          </a:p>
          <a:p>
            <a:pPr lvl="1"/>
            <a:r>
              <a:rPr lang="en-US" dirty="0" smtClean="0"/>
              <a:t>To match reactivity of container of strips in current use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9542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Calibration Procedure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Coding procedure for Accu-Chek Advantage</a:t>
            </a:r>
          </a:p>
          <a:p>
            <a:pPr lvl="1"/>
            <a:r>
              <a:rPr lang="en-US" dirty="0" smtClean="0"/>
              <a:t>Plastic code key is used (accompanies each container of strips)</a:t>
            </a:r>
          </a:p>
          <a:p>
            <a:pPr lvl="1"/>
            <a:r>
              <a:rPr lang="en-US" dirty="0" smtClean="0"/>
              <a:t>Needs to be performed only once per container of strips</a:t>
            </a:r>
          </a:p>
          <a:p>
            <a:pPr lvl="2"/>
            <a:r>
              <a:rPr lang="en-US" dirty="0" smtClean="0"/>
              <a:t>Meter has a built-in memory system—reference point is retained until meter is reprogrammed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4509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Procedure</a:t>
            </a:r>
            <a:br>
              <a:rPr lang="en-US" dirty="0" smtClean="0"/>
            </a:br>
            <a:r>
              <a:rPr lang="en-US" sz="1600" dirty="0" smtClean="0"/>
              <a:t>(Slide 1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Ensures:</a:t>
            </a:r>
          </a:p>
          <a:p>
            <a:pPr lvl="1"/>
            <a:r>
              <a:rPr lang="en-US" dirty="0" smtClean="0"/>
              <a:t>Test results are reliable and valid</a:t>
            </a:r>
          </a:p>
          <a:p>
            <a:pPr lvl="1"/>
            <a:r>
              <a:rPr lang="en-US" dirty="0" smtClean="0"/>
              <a:t>Errors are eliminated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4548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Procedure</a:t>
            </a:r>
            <a:br>
              <a:rPr lang="en-US" dirty="0" smtClean="0"/>
            </a:br>
            <a:r>
              <a:rPr lang="en-US" sz="1600" dirty="0" smtClean="0"/>
              <a:t>(Slide 2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Commercially available glucose control solutions</a:t>
            </a:r>
          </a:p>
          <a:p>
            <a:pPr lvl="1"/>
            <a:r>
              <a:rPr lang="en-US" dirty="0" smtClean="0"/>
              <a:t>Use two of the following levels of controls</a:t>
            </a:r>
          </a:p>
          <a:p>
            <a:pPr lvl="2"/>
            <a:r>
              <a:rPr lang="en-US" dirty="0" smtClean="0"/>
              <a:t>High</a:t>
            </a:r>
          </a:p>
          <a:p>
            <a:pPr lvl="2"/>
            <a:r>
              <a:rPr lang="en-US" dirty="0" smtClean="0"/>
              <a:t>Low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5408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Procedure</a:t>
            </a:r>
            <a:br>
              <a:rPr lang="en-US" dirty="0" smtClean="0"/>
            </a:br>
            <a:r>
              <a:rPr lang="en-US" sz="1600" dirty="0" smtClean="0"/>
              <a:t>(Slide 3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Control solution</a:t>
            </a:r>
          </a:p>
          <a:p>
            <a:pPr lvl="1"/>
            <a:r>
              <a:rPr lang="en-US" dirty="0" smtClean="0"/>
              <a:t>Effective for three months from date opened</a:t>
            </a:r>
          </a:p>
          <a:p>
            <a:pPr lvl="1"/>
            <a:r>
              <a:rPr lang="en-US" dirty="0" smtClean="0"/>
              <a:t>After opening: Write date on label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1602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Procedure</a:t>
            </a:r>
            <a:br>
              <a:rPr lang="en-US" dirty="0" smtClean="0"/>
            </a:br>
            <a:r>
              <a:rPr lang="en-US" sz="1600" dirty="0" smtClean="0"/>
              <a:t>(Slide 4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Control solution</a:t>
            </a:r>
          </a:p>
          <a:p>
            <a:pPr lvl="1"/>
            <a:r>
              <a:rPr lang="en-US" dirty="0" smtClean="0"/>
              <a:t>Can be used for (whichever comes first):</a:t>
            </a:r>
          </a:p>
          <a:p>
            <a:pPr lvl="2"/>
            <a:r>
              <a:rPr lang="en-US" dirty="0" smtClean="0"/>
              <a:t>Three months from date opened (write this date on the container)</a:t>
            </a:r>
          </a:p>
          <a:p>
            <a:pPr lvl="2"/>
            <a:r>
              <a:rPr lang="en-US" dirty="0" smtClean="0"/>
              <a:t>Expiration date stamped on label</a:t>
            </a:r>
          </a:p>
          <a:p>
            <a:pPr lvl="1"/>
            <a:r>
              <a:rPr lang="en-US" dirty="0" smtClean="0"/>
              <a:t>Store in cool, dry area at room temperature</a:t>
            </a:r>
          </a:p>
          <a:p>
            <a:pPr lvl="2"/>
            <a:r>
              <a:rPr lang="en-US" dirty="0" smtClean="0"/>
              <a:t>Solution is sensitive to heat, light, and moisture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2007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Procedure</a:t>
            </a:r>
            <a:br>
              <a:rPr lang="en-US" dirty="0" smtClean="0"/>
            </a:br>
            <a:r>
              <a:rPr lang="en-US" sz="1600" dirty="0" smtClean="0"/>
              <a:t>(Slide 5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Should be performed:</a:t>
            </a:r>
          </a:p>
          <a:p>
            <a:pPr lvl="1"/>
            <a:r>
              <a:rPr lang="en-US" dirty="0" smtClean="0"/>
              <a:t>When meter is new</a:t>
            </a:r>
          </a:p>
          <a:p>
            <a:pPr lvl="1"/>
            <a:r>
              <a:rPr lang="en-US" dirty="0" smtClean="0"/>
              <a:t>Daily, before using meter for the first time</a:t>
            </a:r>
          </a:p>
          <a:p>
            <a:pPr lvl="1"/>
            <a:r>
              <a:rPr lang="en-US" dirty="0" smtClean="0"/>
              <a:t>When new container of test strips is opened</a:t>
            </a:r>
          </a:p>
          <a:p>
            <a:pPr lvl="1"/>
            <a:r>
              <a:rPr lang="en-US" dirty="0" smtClean="0"/>
              <a:t>If cap left off vial of strips for any length of time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3210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Procedure</a:t>
            </a:r>
            <a:br>
              <a:rPr lang="en-US" dirty="0" smtClean="0"/>
            </a:br>
            <a:r>
              <a:rPr lang="en-US" sz="1600" dirty="0" smtClean="0"/>
              <a:t>(Slide 6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Should be performed if:</a:t>
            </a:r>
          </a:p>
          <a:p>
            <a:pPr lvl="1"/>
            <a:r>
              <a:rPr lang="en-US" dirty="0" smtClean="0"/>
              <a:t>Meter is dropped</a:t>
            </a:r>
          </a:p>
          <a:p>
            <a:pPr lvl="1"/>
            <a:r>
              <a:rPr lang="en-US" dirty="0" smtClean="0"/>
              <a:t>Test result does not agree with the way the patient feels</a:t>
            </a:r>
          </a:p>
          <a:p>
            <a:pPr lvl="1"/>
            <a:r>
              <a:rPr lang="en-US" dirty="0" smtClean="0"/>
              <a:t>Test has been repeated and the result is lower or higher than expected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802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Procedure</a:t>
            </a:r>
            <a:br>
              <a:rPr lang="en-US" dirty="0" smtClean="0"/>
            </a:br>
            <a:r>
              <a:rPr lang="en-US" sz="1600" dirty="0" smtClean="0"/>
              <a:t>(Slide 7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If control results are not within an acceptable range:</a:t>
            </a:r>
          </a:p>
          <a:p>
            <a:pPr lvl="1"/>
            <a:r>
              <a:rPr lang="en-US" dirty="0" smtClean="0"/>
              <a:t>Check expiration date of test strips and control solution</a:t>
            </a:r>
          </a:p>
          <a:p>
            <a:pPr lvl="1"/>
            <a:r>
              <a:rPr lang="en-US" dirty="0" smtClean="0"/>
              <a:t>Make sure test strips were stored at room temperature</a:t>
            </a:r>
          </a:p>
          <a:p>
            <a:pPr lvl="1"/>
            <a:r>
              <a:rPr lang="en-US" dirty="0" smtClean="0"/>
              <a:t>Make sure code on meter matches code on test strips</a:t>
            </a:r>
          </a:p>
          <a:p>
            <a:pPr lvl="1"/>
            <a:r>
              <a:rPr lang="en-US" dirty="0" smtClean="0"/>
              <a:t>Review technique used to run control procedure</a:t>
            </a:r>
          </a:p>
          <a:p>
            <a:pPr lvl="2"/>
            <a:r>
              <a:rPr lang="en-US" dirty="0" smtClean="0"/>
              <a:t>Correct any errors and run control again</a:t>
            </a:r>
          </a:p>
          <a:p>
            <a:pPr lvl="2"/>
            <a:r>
              <a:rPr lang="en-US" dirty="0" smtClean="0"/>
              <a:t>If still not in acceptable range: Contact the manufacturer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4767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 and Maintenance</a:t>
            </a:r>
            <a:br>
              <a:rPr lang="en-US" dirty="0" smtClean="0"/>
            </a:br>
            <a:r>
              <a:rPr lang="en-US" sz="1600" dirty="0" smtClean="0"/>
              <a:t>(Slide 1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Handle carefully</a:t>
            </a:r>
          </a:p>
          <a:p>
            <a:pPr lvl="1"/>
            <a:r>
              <a:rPr lang="en-US" dirty="0" smtClean="0"/>
              <a:t>Physical jar could result in malfunction</a:t>
            </a:r>
          </a:p>
          <a:p>
            <a:pPr lvl="0"/>
            <a:r>
              <a:rPr lang="en-US" dirty="0" smtClean="0"/>
              <a:t>Do not place in high humidity area (e.g., bathroom)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189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Blood chemistry profile frequently ordered: Comprehensive metabolic profile (CMP)</a:t>
            </a:r>
          </a:p>
          <a:p>
            <a:pPr lvl="1"/>
            <a:r>
              <a:rPr lang="en-US" dirty="0" smtClean="0"/>
              <a:t>Contains numerous blood chemistry tests</a:t>
            </a:r>
          </a:p>
          <a:p>
            <a:pPr lvl="1"/>
            <a:r>
              <a:rPr lang="en-US" dirty="0" smtClean="0"/>
              <a:t>Primarily used in routine health screen to detect any changes in body’s biological processes</a:t>
            </a:r>
          </a:p>
          <a:p>
            <a:pPr lvl="2"/>
            <a:r>
              <a:rPr lang="en-US" dirty="0" smtClean="0"/>
              <a:t>Before patient may have symptoms to indicate changes have occurred</a:t>
            </a:r>
          </a:p>
          <a:p>
            <a:pPr lvl="1"/>
            <a:r>
              <a:rPr lang="en-US" dirty="0" smtClean="0"/>
              <a:t>Also is used when patient’s symptoms are vague</a:t>
            </a:r>
          </a:p>
          <a:p>
            <a:pPr lvl="2"/>
            <a:r>
              <a:rPr lang="en-US" dirty="0" smtClean="0"/>
              <a:t>Not enough concrete evidence to support a clinical diagnosis of a specific organ or disease state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dirty="0" smtClean="0"/>
              <a:t>Collection of a Blood </a:t>
            </a:r>
            <a:br>
              <a:rPr lang="en-US" dirty="0" smtClean="0"/>
            </a:br>
            <a:r>
              <a:rPr lang="en-US" dirty="0" smtClean="0"/>
              <a:t>Chemistry Specimen 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130962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 and Maintenance</a:t>
            </a:r>
            <a:br>
              <a:rPr lang="en-US" dirty="0" smtClean="0"/>
            </a:br>
            <a:r>
              <a:rPr lang="en-US" sz="1600" dirty="0" smtClean="0"/>
              <a:t>(Slide 2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Do not expose to severe variations in environmental temperature</a:t>
            </a:r>
          </a:p>
          <a:p>
            <a:pPr lvl="1"/>
            <a:r>
              <a:rPr lang="en-US" dirty="0" smtClean="0"/>
              <a:t>Example: Leaving in a vehicle on a hot or cold day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1816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 and Maintenance</a:t>
            </a:r>
            <a:br>
              <a:rPr lang="en-US" dirty="0" smtClean="0"/>
            </a:br>
            <a:r>
              <a:rPr lang="en-US" sz="1600" dirty="0" smtClean="0"/>
              <a:t>(Slide 3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Clean meter properly</a:t>
            </a:r>
          </a:p>
          <a:p>
            <a:pPr lvl="1"/>
            <a:r>
              <a:rPr lang="en-US" dirty="0" smtClean="0"/>
              <a:t>Exterior of monitor</a:t>
            </a:r>
          </a:p>
          <a:p>
            <a:pPr lvl="2"/>
            <a:r>
              <a:rPr lang="en-US" dirty="0" smtClean="0"/>
              <a:t>Use a soft, clean cloth dampened with a mild cleaning agent</a:t>
            </a:r>
          </a:p>
          <a:p>
            <a:pPr lvl="2"/>
            <a:r>
              <a:rPr lang="en-US" dirty="0" smtClean="0"/>
              <a:t>Dry thoroughly</a:t>
            </a:r>
          </a:p>
          <a:p>
            <a:pPr lvl="1"/>
            <a:r>
              <a:rPr lang="en-US" dirty="0" smtClean="0"/>
              <a:t>Do not let water run into glucose meter</a:t>
            </a:r>
          </a:p>
          <a:p>
            <a:pPr lvl="2"/>
            <a:r>
              <a:rPr lang="en-US" dirty="0" smtClean="0"/>
              <a:t>Could damage internal components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3688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 and Maintenance</a:t>
            </a:r>
            <a:br>
              <a:rPr lang="en-US" dirty="0" smtClean="0"/>
            </a:br>
            <a:r>
              <a:rPr lang="en-US" sz="1600" dirty="0" smtClean="0"/>
              <a:t>(Slide 4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Replace battery</a:t>
            </a:r>
          </a:p>
          <a:p>
            <a:pPr lvl="1"/>
            <a:r>
              <a:rPr lang="en-US" dirty="0" smtClean="0"/>
              <a:t>Screen displays alert of low battery</a:t>
            </a:r>
          </a:p>
          <a:p>
            <a:pPr lvl="1"/>
            <a:r>
              <a:rPr lang="en-US" dirty="0" smtClean="0"/>
              <a:t>Directions for installation: Specified in operator’s manual	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66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2900"/>
            <a:ext cx="9144000" cy="12192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br>
              <a:rPr lang="en-US" dirty="0" smtClean="0"/>
            </a:br>
            <a:r>
              <a:rPr lang="en-US" dirty="0" smtClean="0"/>
              <a:t>Lesson 33.2: Cholesterol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Immunology Testing</a:t>
            </a:r>
            <a:r>
              <a:rPr lang="en-US" b="1" dirty="0"/>
              <a:t/>
            </a:r>
            <a:br>
              <a:rPr lang="en-US" b="1" dirty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33575"/>
            <a:ext cx="7772400" cy="4454525"/>
          </a:xfrm>
        </p:spPr>
        <p:txBody>
          <a:bodyPr/>
          <a:lstStyle/>
          <a:p>
            <a:pPr marL="457200" indent="-457200">
              <a:buFont typeface="+mj-lt"/>
              <a:buAutoNum type="arabicPeriod" startAt="14"/>
            </a:pPr>
            <a:r>
              <a:rPr lang="en-US" dirty="0" smtClean="0"/>
              <a:t>Describe the functions of LDL cholesterol and HDL cholesterol in the body.</a:t>
            </a:r>
          </a:p>
          <a:p>
            <a:pPr marL="457200" indent="-457200">
              <a:buFont typeface="+mj-lt"/>
              <a:buAutoNum type="arabicPeriod" startAt="14"/>
            </a:pPr>
            <a:r>
              <a:rPr lang="en-US" dirty="0" smtClean="0"/>
              <a:t>State the desirable ranges for each of the following tests: total cholesterol, LDL cholesterol, and HDL cholesterol.</a:t>
            </a:r>
          </a:p>
          <a:p>
            <a:pPr marL="457200" indent="-457200">
              <a:buFont typeface="+mj-lt"/>
              <a:buAutoNum type="arabicPeriod" startAt="14"/>
            </a:pPr>
            <a:r>
              <a:rPr lang="en-US" dirty="0" smtClean="0"/>
              <a:t>State the patient preparation for a triglyceride test.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1000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33575"/>
            <a:ext cx="7772400" cy="4454525"/>
          </a:xfrm>
        </p:spPr>
        <p:txBody>
          <a:bodyPr/>
          <a:lstStyle/>
          <a:p>
            <a:pPr marL="457200" indent="-457200">
              <a:buFont typeface="+mj-lt"/>
              <a:buAutoNum type="arabicPeriod" startAt="17"/>
            </a:pPr>
            <a:r>
              <a:rPr lang="en-US" dirty="0" smtClean="0"/>
              <a:t>Explain the purpose of each of the following immunologic tests: hepatitis tests, HIV tests, syphilis tests, mononucleosis test, rheumatoid factor, antistreptolysin test, C-reactive protein, cold agglutinins, ABO and Rh blood typing, and Rh antibody titer.</a:t>
            </a:r>
          </a:p>
          <a:p>
            <a:pPr marL="457200" indent="-457200">
              <a:buFont typeface="+mj-lt"/>
              <a:buAutoNum type="arabicPeriod" startAt="17"/>
            </a:pPr>
            <a:r>
              <a:rPr lang="en-US" dirty="0" smtClean="0"/>
              <a:t>List the symptoms of infectious mononucleosis.</a:t>
            </a:r>
          </a:p>
          <a:p>
            <a:pPr marL="457200" indent="-457200">
              <a:buFont typeface="+mj-lt"/>
              <a:buAutoNum type="arabicPeriod" startAt="17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94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342900"/>
            <a:ext cx="9144000" cy="12192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br>
              <a:rPr lang="en-US" dirty="0" smtClean="0"/>
            </a:br>
            <a:r>
              <a:rPr lang="en-US" dirty="0" smtClean="0"/>
              <a:t>Lesson 33.2: Cholesterol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Immunology Testing</a:t>
            </a:r>
            <a:r>
              <a:rPr lang="en-US" b="1" dirty="0"/>
              <a:t/>
            </a:r>
            <a:br>
              <a:rPr lang="en-US" b="1" dirty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285965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Cholesterol</a:t>
            </a:r>
            <a:br>
              <a:rPr lang="en-US" dirty="0" smtClean="0"/>
            </a:br>
            <a:r>
              <a:rPr lang="en-US" sz="1600" dirty="0" smtClean="0"/>
              <a:t>(Slide 1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White, waxy, fatlike substance (lipid)</a:t>
            </a:r>
          </a:p>
          <a:p>
            <a:pPr lvl="0"/>
            <a:r>
              <a:rPr lang="en-US" dirty="0" smtClean="0"/>
              <a:t>Essential for normal functioning of the body</a:t>
            </a:r>
          </a:p>
          <a:p>
            <a:pPr lvl="1"/>
            <a:r>
              <a:rPr lang="en-US" dirty="0" smtClean="0"/>
              <a:t>Important component of cell membranes</a:t>
            </a:r>
          </a:p>
          <a:p>
            <a:pPr lvl="1"/>
            <a:r>
              <a:rPr lang="en-US" dirty="0" smtClean="0"/>
              <a:t>Used in the production of:</a:t>
            </a:r>
          </a:p>
          <a:p>
            <a:pPr lvl="2"/>
            <a:r>
              <a:rPr lang="en-US" dirty="0" smtClean="0"/>
              <a:t>Hormones</a:t>
            </a:r>
          </a:p>
          <a:p>
            <a:pPr lvl="2"/>
            <a:r>
              <a:rPr lang="en-US" dirty="0" smtClean="0"/>
              <a:t>Bile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2324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Cholesterol</a:t>
            </a:r>
            <a:br>
              <a:rPr lang="en-US" dirty="0" smtClean="0"/>
            </a:br>
            <a:r>
              <a:rPr lang="en-US" sz="1600" dirty="0" smtClean="0"/>
              <a:t>(Slide 2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Cholesterol in the blood </a:t>
            </a:r>
          </a:p>
          <a:p>
            <a:pPr lvl="1"/>
            <a:r>
              <a:rPr lang="en-US" dirty="0" smtClean="0"/>
              <a:t>Most manufactured by liver</a:t>
            </a:r>
          </a:p>
          <a:p>
            <a:pPr lvl="1"/>
            <a:r>
              <a:rPr lang="en-US" dirty="0" smtClean="0"/>
              <a:t>Portion comes from individual’s diet</a:t>
            </a:r>
          </a:p>
          <a:p>
            <a:pPr lvl="2"/>
            <a:r>
              <a:rPr lang="en-US" dirty="0" smtClean="0"/>
              <a:t>Dietary cholesterol found only in animal products (organ meats, egg yolks, dairy products)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2312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Cholesterol</a:t>
            </a:r>
            <a:br>
              <a:rPr lang="en-US" dirty="0" smtClean="0"/>
            </a:br>
            <a:r>
              <a:rPr lang="en-US" sz="1600" dirty="0" smtClean="0"/>
              <a:t>(Slide 3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High cholesterol: Excessive amount of cholesterol in the blood</a:t>
            </a:r>
          </a:p>
          <a:p>
            <a:pPr lvl="0"/>
            <a:r>
              <a:rPr lang="en-US" dirty="0" smtClean="0"/>
              <a:t>Cholesterol level determined by:</a:t>
            </a:r>
          </a:p>
          <a:p>
            <a:pPr lvl="1"/>
            <a:r>
              <a:rPr lang="en-US" dirty="0" smtClean="0"/>
              <a:t>Genetic makeup</a:t>
            </a:r>
          </a:p>
          <a:p>
            <a:pPr lvl="1"/>
            <a:r>
              <a:rPr lang="en-US" dirty="0" smtClean="0"/>
              <a:t>Amount of dietary cholesterol and saturated fat consumed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9735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Cholesterol</a:t>
            </a:r>
            <a:br>
              <a:rPr lang="en-US" dirty="0" smtClean="0"/>
            </a:br>
            <a:r>
              <a:rPr lang="en-US" sz="1600" dirty="0" smtClean="0"/>
              <a:t>(Slide 4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High cholesterol: Excessive amount of cholesterol in blood may cause atherosclerosis</a:t>
            </a:r>
          </a:p>
          <a:p>
            <a:pPr lvl="1"/>
            <a:r>
              <a:rPr lang="en-US" dirty="0" smtClean="0"/>
              <a:t>Atherosclerosis: Buildup of fatty deposits (plaque) on the walls of the arteries</a:t>
            </a:r>
          </a:p>
          <a:p>
            <a:pPr lvl="1"/>
            <a:r>
              <a:rPr lang="en-US" dirty="0" smtClean="0"/>
              <a:t>Arteries become more occluded as atherosclerosis progresses</a:t>
            </a:r>
          </a:p>
          <a:p>
            <a:pPr lvl="2"/>
            <a:r>
              <a:rPr lang="en-US" dirty="0" smtClean="0"/>
              <a:t>Can lead to heart attack or stroke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3510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Cholesterol</a:t>
            </a:r>
            <a:br>
              <a:rPr lang="en-US" dirty="0" smtClean="0"/>
            </a:br>
            <a:r>
              <a:rPr lang="en-US" sz="1600" dirty="0" smtClean="0"/>
              <a:t>(Slide 5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High blood cholesterol: Risk factor for CAD</a:t>
            </a:r>
          </a:p>
          <a:p>
            <a:pPr lvl="1"/>
            <a:r>
              <a:rPr lang="en-US" dirty="0" smtClean="0"/>
              <a:t>Efforts should be made to reduce the cholesterol level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502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newit">
  <a:themeElements>
    <a:clrScheme name="2_Blue Diagonal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2_Blue Diagonal">
      <a:majorFont>
        <a:latin typeface="ArialMT"/>
        <a:ea typeface="ＭＳ Ｐゴシック"/>
        <a:cs typeface=""/>
      </a:majorFont>
      <a:minorFont>
        <a:latin typeface="Arial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Blue Diagonal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lue Diagonal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ue Diagonal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ue Diagonal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Bonewit</Template>
  <TotalTime>1158</TotalTime>
  <Words>5381</Words>
  <Application>Microsoft Office PowerPoint</Application>
  <PresentationFormat>On-screen Show (4:3)</PresentationFormat>
  <Paragraphs>1058</Paragraphs>
  <Slides>145</Slides>
  <Notes>108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145</vt:i4>
      </vt:variant>
    </vt:vector>
  </HeadingPairs>
  <TitlesOfParts>
    <vt:vector size="146" baseType="lpstr">
      <vt:lpstr>Bonewit</vt:lpstr>
      <vt:lpstr>Slide 1</vt:lpstr>
      <vt:lpstr>Learning Objectives Lesson 33.1: Blood Chemistry Testing (Slide 1 of 3) </vt:lpstr>
      <vt:lpstr>Learning Objectives Lesson 33.1: Blood Chemistry Testing (Slide 2 of 3) </vt:lpstr>
      <vt:lpstr>Learning Objectives Lesson 33.1: Blood Chemistry Testing (Slide 3 of 3) </vt:lpstr>
      <vt:lpstr>Introduction to Blood  Chemistry and Immunology</vt:lpstr>
      <vt:lpstr>Blood Chemistry</vt:lpstr>
      <vt:lpstr>Collection of a Blood  Chemistry Specimen  (Slide 1 of 3)</vt:lpstr>
      <vt:lpstr>Collection of a Blood  Chemistry Specimen  (Slide 2 of 3)</vt:lpstr>
      <vt:lpstr>Collection of a Blood  Chemistry Specimen  (Slide 3 of 3)</vt:lpstr>
      <vt:lpstr>Automated Blood Chemistry Analyzers  (Slide 1 of 4)</vt:lpstr>
      <vt:lpstr>Automated Blood Chemistry Analyzers  (Slide 2 of 4)</vt:lpstr>
      <vt:lpstr>Automated Blood Chemistry Analyzers  (Slide 3 of 4)</vt:lpstr>
      <vt:lpstr>Automated Blood Chemistry Analyzers  (Slide 4 of 4)</vt:lpstr>
      <vt:lpstr>Quality Control</vt:lpstr>
      <vt:lpstr>Calibration (Slide 1 of 3) </vt:lpstr>
      <vt:lpstr>Calibration (Slide 2 of 3) </vt:lpstr>
      <vt:lpstr>Calibration (Slide 3 of 3) </vt:lpstr>
      <vt:lpstr>Controls (Slide 1 of 6) </vt:lpstr>
      <vt:lpstr>Controls (Slide 2 of 6) </vt:lpstr>
      <vt:lpstr>Controls (Slide 3 of 6) </vt:lpstr>
      <vt:lpstr>Controls (Slide 4 of 6) </vt:lpstr>
      <vt:lpstr>Controls (Slide 5 of 6) </vt:lpstr>
      <vt:lpstr>Controls (Slide 6 of 6) </vt:lpstr>
      <vt:lpstr>Blood Glucose (Slide 1 of 3)</vt:lpstr>
      <vt:lpstr>Blood Glucose (Slide 2 of 3)</vt:lpstr>
      <vt:lpstr>Blood Glucose (Slide 3 of 3)</vt:lpstr>
      <vt:lpstr>Blood Glucose Testing (Slide 1 of 2)</vt:lpstr>
      <vt:lpstr>Blood Glucose Testing (Slide 2 of 2)</vt:lpstr>
      <vt:lpstr>Fasting Blood Glucose Test (Slide 1 of 5)</vt:lpstr>
      <vt:lpstr>Fasting Blood Glucose Test (Slide 2 of 5)</vt:lpstr>
      <vt:lpstr>Fasting Blood Glucose Test (Slide 3 of 5)</vt:lpstr>
      <vt:lpstr>Fasting Blood Glucose Test (Slide 4 of 5)</vt:lpstr>
      <vt:lpstr>Fasting Blood Glucose Test (Slide 5 of 5)</vt:lpstr>
      <vt:lpstr>Purposes of Blood Glucose Tests</vt:lpstr>
      <vt:lpstr>Two-Hour Postprandial  Blood Glucose Test  (Slide 1 of 3)</vt:lpstr>
      <vt:lpstr>Two-Hour Postprandial  Blood Glucose Test  (Slide 2 of 3)</vt:lpstr>
      <vt:lpstr>Two-Hour Postprandial  Blood Glucose Test  (Slide 3 of 3)</vt:lpstr>
      <vt:lpstr>Oral Glucose Tolerance Test (Slide 1 of 5) </vt:lpstr>
      <vt:lpstr>Oral Glucose Tolerance Test (Slide 2 of 5) </vt:lpstr>
      <vt:lpstr>Oral Glucose Tolerance Test (Slide 3 of 5) </vt:lpstr>
      <vt:lpstr>Oral Glucose Tolerance Test (Slide 4 of 5) </vt:lpstr>
      <vt:lpstr>Oral Glucose Tolerance Test (Slide 5 of 5) </vt:lpstr>
      <vt:lpstr>Side Effects (Slide 1 of 2)</vt:lpstr>
      <vt:lpstr>Side Effects (Slide 2 of 2)</vt:lpstr>
      <vt:lpstr>Interpretation of Results (Slide 1 of 3)</vt:lpstr>
      <vt:lpstr>Interpretation of Results (Slide 2 of 3)</vt:lpstr>
      <vt:lpstr>Interpretation of Results (Slide 3 of 3)</vt:lpstr>
      <vt:lpstr>Hypoglycemia (Slide 1 of 3)</vt:lpstr>
      <vt:lpstr>Hypoglycemia (Slide 2 of 3)</vt:lpstr>
      <vt:lpstr>Hypoglycemia (Slide 3 of 3)</vt:lpstr>
      <vt:lpstr>Tests for Management of Diabetes (Slide 1 of 3)</vt:lpstr>
      <vt:lpstr>Tests for Management of Diabetes (Slide 2 of 3)</vt:lpstr>
      <vt:lpstr>Tests for Management of Diabetes (Slide 3 of 3)</vt:lpstr>
      <vt:lpstr>Self-Monitoring of Blood Glucose  (Slide 1 of 3)</vt:lpstr>
      <vt:lpstr>Self-Monitoring of Blood Glucose  (Slide 2 of 3)</vt:lpstr>
      <vt:lpstr>Self-Monitoring of Blood Glucose  (Slide 3 of 3)</vt:lpstr>
      <vt:lpstr>Frequency of Testing (Slide 1 of 2)</vt:lpstr>
      <vt:lpstr>Frequency of Testing (Slide 2 of 2)</vt:lpstr>
      <vt:lpstr>Test Results (Slide 1 of 2) </vt:lpstr>
      <vt:lpstr>Test Results (Slide 2 of 2)</vt:lpstr>
      <vt:lpstr>Advantages (Slide 1 of 5) </vt:lpstr>
      <vt:lpstr>Advantages (Slide 2 of 5) </vt:lpstr>
      <vt:lpstr>Advantages (Slide 3 of 5) </vt:lpstr>
      <vt:lpstr>Advantages (Slide 4 of 5) </vt:lpstr>
      <vt:lpstr>Advantages (Slide 5 of 5) </vt:lpstr>
      <vt:lpstr>Hemoglobin A1C Test (Slide 1 of 5) </vt:lpstr>
      <vt:lpstr>Hemoglobin A1C Test (Slide 2 of 5) </vt:lpstr>
      <vt:lpstr>Hemoglobin A1C Test (Slide 3 of 5) </vt:lpstr>
      <vt:lpstr>Hemoglobin A1C Test (Slide 4 of 5) </vt:lpstr>
      <vt:lpstr>Hemoglobin A1C Test (Slide 5 of 5) </vt:lpstr>
      <vt:lpstr>Interpretation of Results (Slide 1 of 4)</vt:lpstr>
      <vt:lpstr>Interpretation of Results (Slide 2 of 4)</vt:lpstr>
      <vt:lpstr>Interpretation of Results (Slide 3 of 4)</vt:lpstr>
      <vt:lpstr>Interpretation of Results (Slide 4 of 4)</vt:lpstr>
      <vt:lpstr>Glucose Meters </vt:lpstr>
      <vt:lpstr>Reagent Test Strips (Slide 1 of 3) </vt:lpstr>
      <vt:lpstr>Reagent Test Strips (Slide 2 of 3) </vt:lpstr>
      <vt:lpstr>Reagent Test Strips (Slide 3 of 3) </vt:lpstr>
      <vt:lpstr>Calibration Procedure (Slide 1 of 3)</vt:lpstr>
      <vt:lpstr>Calibration Procedure (Slide 2 of 3)</vt:lpstr>
      <vt:lpstr>Calibration Procedure (Slide 3 of 3)</vt:lpstr>
      <vt:lpstr>Control Procedure (Slide 1 of 7) </vt:lpstr>
      <vt:lpstr>Control Procedure (Slide 2 of 7) </vt:lpstr>
      <vt:lpstr>Control Procedure (Slide 3 of 7) </vt:lpstr>
      <vt:lpstr>Control Procedure (Slide 4 of 7) </vt:lpstr>
      <vt:lpstr>Control Procedure (Slide 5 of 7) </vt:lpstr>
      <vt:lpstr>Control Procedure (Slide 6 of 7) </vt:lpstr>
      <vt:lpstr>Control Procedure (Slide 7 of 7) </vt:lpstr>
      <vt:lpstr>Care and Maintenance (Slide 1 of 4) </vt:lpstr>
      <vt:lpstr>Care and Maintenance (Slide 2 of 4) </vt:lpstr>
      <vt:lpstr>Care and Maintenance (Slide 3 of 4) </vt:lpstr>
      <vt:lpstr>Care and Maintenance (Slide 4 of 4) </vt:lpstr>
      <vt:lpstr>Learning Objectives Lesson 33.2: Cholesterol  and Immunology Testing (Slide 1 of 2)</vt:lpstr>
      <vt:lpstr>Learning Objectives Lesson 33.2: Cholesterol  and Immunology Testing (Slide 2 of 2)</vt:lpstr>
      <vt:lpstr>Cholesterol (Slide 1 of 5) </vt:lpstr>
      <vt:lpstr>Cholesterol (Slide 2 of 5) </vt:lpstr>
      <vt:lpstr>Cholesterol (Slide 3 of 5) </vt:lpstr>
      <vt:lpstr>Cholesterol (Slide 4 of 5) </vt:lpstr>
      <vt:lpstr>Cholesterol (Slide 5 of 5) </vt:lpstr>
      <vt:lpstr>HDL and LDL Cholesterol (Slide 1 of 6) </vt:lpstr>
      <vt:lpstr>HDL and LDL Cholesterol (Slide 2 of 6) </vt:lpstr>
      <vt:lpstr>HDL and LDL Cholesterol (Slide 3 of 6) </vt:lpstr>
      <vt:lpstr>HDL and LDL Cholesterol (Slide 4 of 6) </vt:lpstr>
      <vt:lpstr>HDL and LDL Cholesterol (Slide 5 of 6) </vt:lpstr>
      <vt:lpstr>HDL and LDL Cholesterol (Slide 6 of 6) </vt:lpstr>
      <vt:lpstr>Cholesterol Testing (Slide 1 of 2)</vt:lpstr>
      <vt:lpstr>Cholesterol Testing (Slide 2 of 2)</vt:lpstr>
      <vt:lpstr>Interpretation of Results (Slide 1 of 3)</vt:lpstr>
      <vt:lpstr>Interpretation of Results (Slide 2 of 3)</vt:lpstr>
      <vt:lpstr>Interpretation of Results (Slide 3 of 3)</vt:lpstr>
      <vt:lpstr>Patient Preparation (Slide 1 of 5)</vt:lpstr>
      <vt:lpstr>Patient Preparation (Slide 2 of 5)</vt:lpstr>
      <vt:lpstr>Patient Preparation (Slide 3 of 5)</vt:lpstr>
      <vt:lpstr>Patient Preparation (Slide 4 of 5)</vt:lpstr>
      <vt:lpstr>Patient Preparation (Slide 5 of 5)</vt:lpstr>
      <vt:lpstr>CLIA-Waived Cholesterol Analyzers (Slide 1 of 3)</vt:lpstr>
      <vt:lpstr>CLIA-Waived Cholesterol Analyzers (Slide 2 of 3)</vt:lpstr>
      <vt:lpstr>CLIA-Waived Cholesterol Analyzers (Slide 3 of 3)</vt:lpstr>
      <vt:lpstr>Triglycerides (Slide 1 of 5) </vt:lpstr>
      <vt:lpstr>Triglycerides (Slide 2 of 5) </vt:lpstr>
      <vt:lpstr>Triglycerides (Slide 3 of 5) </vt:lpstr>
      <vt:lpstr>Triglycerides (Slide 4 of 5) </vt:lpstr>
      <vt:lpstr>Triglycerides (Slide 5 of 5) </vt:lpstr>
      <vt:lpstr>Blood Urea Nitrogen (BUN)</vt:lpstr>
      <vt:lpstr>Immunology (Slide 1 of 2)</vt:lpstr>
      <vt:lpstr>Immunology (Slide 2 of 2)</vt:lpstr>
      <vt:lpstr>Hepatitis Tests </vt:lpstr>
      <vt:lpstr>HIV Tests (Slide 1 of 4)</vt:lpstr>
      <vt:lpstr>HIV Tests (Slide 2 of 4)</vt:lpstr>
      <vt:lpstr>HIV Tests (Slide 3 of 4)</vt:lpstr>
      <vt:lpstr>HIV Tests (Slide 4 of 4)</vt:lpstr>
      <vt:lpstr>Syphilis Tests (Slide 1 of 2)</vt:lpstr>
      <vt:lpstr>Syphilis Tests (Slide 2 of 2)</vt:lpstr>
      <vt:lpstr>Mononucleosis Test</vt:lpstr>
      <vt:lpstr>Rheumatoid Factor (RF) </vt:lpstr>
      <vt:lpstr>Antistreptolysin O Test</vt:lpstr>
      <vt:lpstr>C-Reactive Protein (CRP)</vt:lpstr>
      <vt:lpstr>Cold Agglutinins </vt:lpstr>
      <vt:lpstr>ABO and Rh Blood Typing</vt:lpstr>
      <vt:lpstr>Rh Antibody Titer</vt:lpstr>
      <vt:lpstr>Rapid Mononucleosis Testing (Slide 1 of 4) </vt:lpstr>
      <vt:lpstr>Rapid Mononucleosis Testing (Slide 2 of 4) </vt:lpstr>
      <vt:lpstr>Rapid Mononucleosis Testing (Slide 3 of 4) </vt:lpstr>
      <vt:lpstr>Rapid Mononucleosis Testing (Slide 4 of 4) 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 LoGiudice</dc:creator>
  <cp:lastModifiedBy>Tom</cp:lastModifiedBy>
  <cp:revision>96</cp:revision>
  <dcterms:created xsi:type="dcterms:W3CDTF">2015-09-03T13:34:00Z</dcterms:created>
  <dcterms:modified xsi:type="dcterms:W3CDTF">2019-12-25T00:26:15Z</dcterms:modified>
</cp:coreProperties>
</file>