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0" r:id="rId16"/>
    <p:sldId id="272" r:id="rId17"/>
    <p:sldId id="281" r:id="rId18"/>
    <p:sldId id="282" r:id="rId19"/>
    <p:sldId id="283" r:id="rId20"/>
    <p:sldId id="284" r:id="rId21"/>
    <p:sldId id="273" r:id="rId22"/>
    <p:sldId id="274" r:id="rId23"/>
    <p:sldId id="275" r:id="rId24"/>
    <p:sldId id="317" r:id="rId25"/>
    <p:sldId id="318" r:id="rId26"/>
    <p:sldId id="285" r:id="rId27"/>
    <p:sldId id="288" r:id="rId28"/>
    <p:sldId id="291" r:id="rId29"/>
    <p:sldId id="319" r:id="rId30"/>
    <p:sldId id="320" r:id="rId31"/>
    <p:sldId id="313" r:id="rId32"/>
    <p:sldId id="314" r:id="rId33"/>
    <p:sldId id="315" r:id="rId34"/>
    <p:sldId id="292" r:id="rId35"/>
    <p:sldId id="293" r:id="rId36"/>
    <p:sldId id="276" r:id="rId37"/>
    <p:sldId id="277" r:id="rId38"/>
    <p:sldId id="321" r:id="rId39"/>
    <p:sldId id="278" r:id="rId40"/>
    <p:sldId id="279" r:id="rId41"/>
    <p:sldId id="280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6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24" autoAdjust="0"/>
    <p:restoredTop sz="90278" autoAdjust="0"/>
  </p:normalViewPr>
  <p:slideViewPr>
    <p:cSldViewPr snapToGrid="0">
      <p:cViewPr varScale="1">
        <p:scale>
          <a:sx n="58" d="100"/>
          <a:sy n="58" d="100"/>
        </p:scale>
        <p:origin x="-126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702" y="-77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pPr/>
              <a:t>12/24/2019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69863" indent="-169863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6641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another name for general adaptation syndrome (GAS)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"fight or flight" response)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36.4.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3228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the body's response to threat in the alarm reaction stage (stage 1)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(Increased production of adrenal hormones)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9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body's response to threat in the resistance stage (stage 2)?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body adapts and adrenal hormone levels return to normal or slightly above normal.)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8711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36.5.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2958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name of the stage in which stress remains and the body can no longer cope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(Stage 3, Exhaustion)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body's physical reactions to persistent stress?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(Fatigue, hunger, headaches)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11596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practiced response procedures help to reduce the effects of anxiety?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(Learned procedures help individuals decide what to do without having to think through all the possibilities, and people feel more confident when they have a plan to respond to a threat.)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symptoms of a full-blown anxiety attack?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(Hyperventilation, rapid heart rate, unresponsiveness, loss of control of emotions)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20824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interventions can help alleviate moderate anxiety, severe anxiety, and panic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(Maintaining a calm manner, encouraging slow, deep breaths, providing a quiet area for the patient.)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Figure 36.6 to see the levels of anxiety.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91697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Almost all medical offices are required by OSHA to develop an EAP. The EAP must be in writing, be kept in in the workplace, and be available for employee review.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3553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Other EAP elements that are recommended by OSHA (but not required) include a description of the alarm system to notify employees to evacuate, the site of an alternative communication center to be used in the event of a fire or explosion, and a secure location to store originals or duplicate copies of essential records.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92922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9131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is disaster planning important for the medical office?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(Planning can minimize damage and help restore services more efficiently.)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27417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Evacuation procedures consist of clear step-by-step procedures for the rapid, efficient, and safe removal of individuals from a building during an emergency.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type of evacuation ordered during an emergency depends on the type of emergency situation.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43606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Does your current room or building have an evacuation plan posted? What does it look like? (</a:t>
            </a:r>
            <a:r>
              <a:rPr lang="en-US" i="1" baseline="0" dirty="0"/>
              <a:t>Answers will vary.)</a:t>
            </a:r>
            <a:endParaRPr lang="en-US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See Figure 36.7 to see an example of an evacuation floor plan.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64940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10736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Table 36.1.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43757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Table 36.1.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2925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46025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types of equipment should be inspected and maintained to reduce the risk of fire in the medical office?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(Heating equipment, washers and dryers, electrical cords)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19683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73608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fire is a chemical reaction that involves the rapid burning of a fuel.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93477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flammable material catches on fire easily.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3479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hazards broadly categorized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(Natural or human-made)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07588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baseline="0" dirty="0"/>
              <a:t>The air around us has about a 21% oxygen content, and most fires only require an atmosphere of 16% to burn.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Many medical offices store oxygen in their facilities to administer to patients as necessary.</a:t>
            </a:r>
          </a:p>
          <a:p>
            <a:pPr marL="171450" lvl="0" indent="-171450">
              <a:buFont typeface="Arial" charset="0"/>
              <a:buChar char="•"/>
            </a:pPr>
            <a:r>
              <a:rPr lang="en-US" dirty="0"/>
              <a:t>If something catches</a:t>
            </a:r>
            <a:r>
              <a:rPr lang="en-US" baseline="0" dirty="0"/>
              <a:t> fire, oxygen will make the flame hotter and cause it to burn faster and more vigorously.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56896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A fire</a:t>
            </a:r>
            <a:r>
              <a:rPr lang="en-US" baseline="0" dirty="0"/>
              <a:t> prevention plan is a written document that identifies flammable and combustible materials stored in the workplace and ways to control workplace fire hazards.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78291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Methods of fire prevention for the medical office are presented in Box 36.1.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7076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lighted exit signs be tested?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(Turning off the lights)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384968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function of a fire door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(Fire doors contain the fire on one side of the door, preventing its spread to other areas of the building.)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696570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preferred method to backup computer files?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(On a network, Internet system, or at another location)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51590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you tell if batteries should be changed on battery-operated smoke detectors?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(Press the test button on the device; batteries should be changed every 6 months, and the date should be noted on the detector.)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09736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Table 36.2.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782999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are fire extinguishers placed near the exit of each room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(So that the fire does not get between the person and the extinguisher, and so the person can clear a path out of an area that is on fire)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 what distance should extinguishers be located from flammable liquids stored in containers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(Within a 50-foot travel distance)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36.11.</a:t>
            </a:r>
            <a:endParaRPr lang="en-US" i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62951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See Procedure 36.1: Demonstrating Proper Use of a Fire Extinguisher.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4036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36.1.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07748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7092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first priority when responding to a fire?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(Patient safety is always a first priority.)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Procedure 36.2: Participating in a Mock Exposure Event.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56367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signs indicate that you should not open a door in a fire emergency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(Feel the door for heat. Do not open a door if it is warm or if you see smoke around the door frame.)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81329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are employees trained in emergency procedures?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(During orientation to the facility, and usually annually)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34503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EAP must be reviewed with each employee at the following times	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When the initial plan is developed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When new employees are hired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When the employee’s responsibilities or designated actions under the plan change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Whenever the plan is 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55133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purpose of a practice drill is to provide employees with the opportunity to practice their assigned duties in a simulated emergency situation.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96901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717904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334722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What does HAZMAT mean? </a:t>
            </a:r>
            <a:r>
              <a:rPr lang="en-US" i="1" dirty="0"/>
              <a:t>(It’s an acronym constructed</a:t>
            </a:r>
            <a:r>
              <a:rPr lang="en-US" i="1" baseline="0" dirty="0"/>
              <a:t> from “hazardous materials.”)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135825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5113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0463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Refer to Figure 36.2.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1424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entity responds to industrial hazards, chemical contamination, and threats of radioactivity?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National Response Center of the Environmental Protection Agency)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36.3.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2464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examples of individuals reacting positively to emergency situations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(Authorities and volunteers mobilizing to fill sandbags in response to a flood)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823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871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305577"/>
            <a:ext cx="9144000" cy="1752600"/>
          </a:xfrm>
        </p:spPr>
        <p:txBody>
          <a:bodyPr/>
          <a:lstStyle/>
          <a:p>
            <a:r>
              <a:rPr lang="en-US" sz="4000" dirty="0" smtClean="0"/>
              <a:t>Emergency Preparedness</a:t>
            </a:r>
          </a:p>
          <a:p>
            <a:r>
              <a:rPr lang="en-US" sz="4000" dirty="0" smtClean="0"/>
              <a:t>and Protective Practices</a:t>
            </a:r>
          </a:p>
          <a:p>
            <a:endParaRPr lang="en-US" sz="4000" dirty="0" smtClean="0"/>
          </a:p>
          <a:p>
            <a:r>
              <a:rPr lang="en-US" dirty="0" smtClean="0"/>
              <a:t>Chapter 36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982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Disasters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Must prepare when a hurricane or tornado is in the area </a:t>
            </a:r>
            <a:endParaRPr lang="en-US" dirty="0" smtClean="0"/>
          </a:p>
          <a:p>
            <a:pPr lvl="1"/>
            <a:r>
              <a:rPr lang="en-GB" dirty="0" smtClean="0"/>
              <a:t>Exact track of the storm is difficult to predict</a:t>
            </a:r>
            <a:endParaRPr lang="en-US" dirty="0" smtClean="0"/>
          </a:p>
          <a:p>
            <a:pPr lvl="0"/>
            <a:r>
              <a:rPr lang="en-GB" dirty="0" smtClean="0"/>
              <a:t>Medical office employees must be educated</a:t>
            </a:r>
            <a:endParaRPr lang="en-US" dirty="0" smtClean="0"/>
          </a:p>
          <a:p>
            <a:pPr lvl="1"/>
            <a:r>
              <a:rPr lang="en-GB" dirty="0" smtClean="0"/>
              <a:t>About the response to take to the types of natural disasters </a:t>
            </a:r>
            <a:r>
              <a:rPr lang="en-US" dirty="0" smtClean="0"/>
              <a:t>t</a:t>
            </a:r>
            <a:r>
              <a:rPr lang="en-GB" dirty="0" smtClean="0"/>
              <a:t>hat tend to occur in their geographic area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490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Human-made Disasters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Amount of threat or damage from human-made hazards can vary considerably</a:t>
            </a:r>
          </a:p>
          <a:p>
            <a:pPr lvl="1"/>
            <a:r>
              <a:rPr lang="en-GB" dirty="0" smtClean="0"/>
              <a:t>Examples </a:t>
            </a:r>
            <a:endParaRPr lang="en-US" dirty="0" smtClean="0"/>
          </a:p>
          <a:p>
            <a:pPr lvl="2"/>
            <a:r>
              <a:rPr lang="en-GB" dirty="0" smtClean="0"/>
              <a:t>Fire in a wastebasket </a:t>
            </a:r>
            <a:endParaRPr lang="en-US" dirty="0" smtClean="0"/>
          </a:p>
          <a:p>
            <a:pPr lvl="2"/>
            <a:r>
              <a:rPr lang="en-GB" dirty="0" smtClean="0"/>
              <a:t>Gunman </a:t>
            </a:r>
            <a:endParaRPr lang="en-US" dirty="0" smtClean="0"/>
          </a:p>
          <a:p>
            <a:pPr lvl="2"/>
            <a:r>
              <a:rPr lang="en-GB" dirty="0" smtClean="0"/>
              <a:t>Bomb threat</a:t>
            </a:r>
            <a:endParaRPr lang="en-US" dirty="0" smtClean="0"/>
          </a:p>
          <a:p>
            <a:pPr lvl="2"/>
            <a:r>
              <a:rPr lang="en-GB" dirty="0" smtClean="0"/>
              <a:t>Radiation incident</a:t>
            </a:r>
          </a:p>
          <a:p>
            <a:pPr lvl="2"/>
            <a:r>
              <a:rPr lang="en-GB" dirty="0" smtClean="0"/>
              <a:t>Power outages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1724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Human-made Disasters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Types of human-made hazards</a:t>
            </a:r>
            <a:endParaRPr lang="en-US" dirty="0" smtClean="0"/>
          </a:p>
          <a:p>
            <a:pPr lvl="1"/>
            <a:r>
              <a:rPr lang="en-GB" dirty="0" smtClean="0"/>
              <a:t>Crime</a:t>
            </a:r>
            <a:endParaRPr lang="en-US" dirty="0" smtClean="0"/>
          </a:p>
          <a:p>
            <a:pPr lvl="1"/>
            <a:r>
              <a:rPr lang="en-GB" dirty="0" smtClean="0"/>
              <a:t>Fire</a:t>
            </a:r>
            <a:endParaRPr lang="en-US" dirty="0" smtClean="0"/>
          </a:p>
          <a:p>
            <a:pPr lvl="1"/>
            <a:r>
              <a:rPr lang="en-GB" dirty="0" smtClean="0"/>
              <a:t>Terrorism</a:t>
            </a:r>
            <a:endParaRPr lang="en-US" dirty="0" smtClean="0"/>
          </a:p>
          <a:p>
            <a:pPr lvl="1"/>
            <a:r>
              <a:rPr lang="en-GB" dirty="0" smtClean="0"/>
              <a:t>Industrial hazards</a:t>
            </a:r>
            <a:endParaRPr lang="en-US" dirty="0" smtClean="0"/>
          </a:p>
          <a:p>
            <a:pPr lvl="1"/>
            <a:r>
              <a:rPr lang="en-GB" dirty="0" smtClean="0"/>
              <a:t>Structural collapse</a:t>
            </a:r>
            <a:endParaRPr lang="en-US" dirty="0" smtClean="0"/>
          </a:p>
          <a:p>
            <a:pPr lvl="1"/>
            <a:r>
              <a:rPr lang="en-GB" dirty="0" smtClean="0"/>
              <a:t>Power outage</a:t>
            </a:r>
            <a:endParaRPr lang="en-US" dirty="0" smtClean="0"/>
          </a:p>
          <a:p>
            <a:pPr lvl="1"/>
            <a:r>
              <a:rPr lang="en-GB" dirty="0" smtClean="0"/>
              <a:t>Radiation hazards</a:t>
            </a:r>
            <a:endParaRPr lang="en-US" dirty="0" smtClean="0"/>
          </a:p>
          <a:p>
            <a:pPr lvl="1"/>
            <a:r>
              <a:rPr lang="en-GB" dirty="0" smtClean="0"/>
              <a:t>Chemical contamination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4940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Psychological Effects of Emergencies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Positive reaction to an emergency</a:t>
            </a:r>
            <a:endParaRPr lang="en-US" dirty="0" smtClean="0"/>
          </a:p>
          <a:p>
            <a:pPr lvl="1"/>
            <a:r>
              <a:rPr lang="en-GB" dirty="0" smtClean="0"/>
              <a:t>Triggering of resources to meet the challenges</a:t>
            </a:r>
            <a:endParaRPr lang="en-US" dirty="0" smtClean="0"/>
          </a:p>
          <a:p>
            <a:pPr lvl="0"/>
            <a:r>
              <a:rPr lang="en-GB" dirty="0" smtClean="0"/>
              <a:t>Negative reaction to an emergency</a:t>
            </a:r>
            <a:endParaRPr lang="en-US" dirty="0" smtClean="0"/>
          </a:p>
          <a:p>
            <a:pPr lvl="1"/>
            <a:r>
              <a:rPr lang="en-GB" dirty="0" smtClean="0"/>
              <a:t>Often occurs when physical and emotional resources are depleted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44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Psychological Effects of Emergencies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Disasters that cause the most serious psychological effects are those that</a:t>
            </a:r>
            <a:endParaRPr lang="en-US" dirty="0" smtClean="0"/>
          </a:p>
          <a:p>
            <a:pPr lvl="1"/>
            <a:r>
              <a:rPr lang="en-GB" dirty="0" smtClean="0"/>
              <a:t>Occur without warning </a:t>
            </a:r>
            <a:endParaRPr lang="en-US" dirty="0" smtClean="0"/>
          </a:p>
          <a:p>
            <a:pPr lvl="1"/>
            <a:r>
              <a:rPr lang="en-GB" dirty="0" smtClean="0"/>
              <a:t>Pose a serious threat to personal safety or have unknown health effects </a:t>
            </a:r>
            <a:endParaRPr lang="en-US" dirty="0" smtClean="0"/>
          </a:p>
          <a:p>
            <a:pPr lvl="1"/>
            <a:r>
              <a:rPr lang="en-GB" dirty="0" smtClean="0"/>
              <a:t>Have an uncertain duration </a:t>
            </a:r>
            <a:endParaRPr lang="en-US" dirty="0" smtClean="0"/>
          </a:p>
          <a:p>
            <a:pPr lvl="1"/>
            <a:r>
              <a:rPr lang="en-GB" dirty="0" smtClean="0"/>
              <a:t>Result from malicious intent or human error </a:t>
            </a:r>
            <a:endParaRPr lang="en-US" dirty="0" smtClean="0"/>
          </a:p>
          <a:p>
            <a:pPr lvl="1"/>
            <a:r>
              <a:rPr lang="en-GB" dirty="0" smtClean="0"/>
              <a:t>Involve a symbol (such as the 9/11 attacks)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0757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Stress: The body’s response to threat or change</a:t>
            </a:r>
          </a:p>
          <a:p>
            <a:pPr lvl="0"/>
            <a:r>
              <a:rPr lang="en-US" dirty="0" smtClean="0"/>
              <a:t>Body’s response to stress: General adaptation syndrome (GAS)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7350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Alarm phase</a:t>
            </a:r>
          </a:p>
          <a:p>
            <a:pPr lvl="1"/>
            <a:r>
              <a:rPr lang="en-US" dirty="0" smtClean="0"/>
              <a:t>Body senses a stress and begins to react</a:t>
            </a:r>
          </a:p>
          <a:p>
            <a:pPr lvl="1"/>
            <a:r>
              <a:rPr lang="en-US" dirty="0" smtClean="0"/>
              <a:t>Epinephrine is released, which stimulates the sympathetic nervous system</a:t>
            </a:r>
          </a:p>
          <a:p>
            <a:pPr lvl="2"/>
            <a:r>
              <a:rPr lang="en-US" dirty="0" smtClean="0"/>
              <a:t>Pupils dilate</a:t>
            </a:r>
          </a:p>
          <a:p>
            <a:pPr lvl="2"/>
            <a:r>
              <a:rPr lang="en-US" dirty="0" smtClean="0"/>
              <a:t>Heart beats faster</a:t>
            </a:r>
          </a:p>
          <a:p>
            <a:pPr lvl="2"/>
            <a:r>
              <a:rPr lang="en-US" dirty="0" smtClean="0"/>
              <a:t>Respirations become faster and deeper</a:t>
            </a:r>
          </a:p>
          <a:p>
            <a:pPr lvl="2"/>
            <a:r>
              <a:rPr lang="en-US" dirty="0" smtClean="0"/>
              <a:t>Blood pressure rises</a:t>
            </a:r>
          </a:p>
          <a:p>
            <a:pPr lvl="1"/>
            <a:r>
              <a:rPr lang="en-US" dirty="0" smtClean="0"/>
              <a:t>Body prepares to fight or run away</a:t>
            </a:r>
          </a:p>
          <a:p>
            <a:pPr lvl="1"/>
            <a:r>
              <a:rPr lang="en-US" dirty="0" smtClean="0"/>
              <a:t>Individual’s attention becomes narrowly focused on the perceived threat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7403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Resistance phase</a:t>
            </a:r>
          </a:p>
          <a:p>
            <a:pPr lvl="1"/>
            <a:r>
              <a:rPr lang="en-US" dirty="0" smtClean="0"/>
              <a:t>Stress remains, but the body adapts</a:t>
            </a:r>
          </a:p>
          <a:p>
            <a:pPr lvl="1"/>
            <a:r>
              <a:rPr lang="en-US" dirty="0" smtClean="0"/>
              <a:t>May occur within hours or days</a:t>
            </a:r>
          </a:p>
          <a:p>
            <a:pPr lvl="1"/>
            <a:r>
              <a:rPr lang="en-US" dirty="0" smtClean="0"/>
              <a:t>Levels of adrenal hormones may </a:t>
            </a:r>
          </a:p>
          <a:p>
            <a:pPr lvl="2"/>
            <a:r>
              <a:rPr lang="en-US" dirty="0" smtClean="0"/>
              <a:t>Remain slightly high </a:t>
            </a:r>
          </a:p>
          <a:p>
            <a:pPr lvl="2"/>
            <a:r>
              <a:rPr lang="en-US" dirty="0" smtClean="0"/>
              <a:t>Drop back to normal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7988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Recovery or exhaustion phase</a:t>
            </a:r>
          </a:p>
          <a:p>
            <a:pPr lvl="1"/>
            <a:r>
              <a:rPr lang="en-US" dirty="0" smtClean="0"/>
              <a:t>Parasympathetic system begins to regain control</a:t>
            </a:r>
          </a:p>
          <a:p>
            <a:pPr lvl="1"/>
            <a:r>
              <a:rPr lang="en-US" dirty="0" smtClean="0"/>
              <a:t>Body returns to normal level of function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1547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Persistent stress causes</a:t>
            </a:r>
          </a:p>
          <a:p>
            <a:pPr lvl="1"/>
            <a:r>
              <a:rPr lang="en-US" dirty="0" smtClean="0"/>
              <a:t>Increase in blood pressure</a:t>
            </a:r>
          </a:p>
          <a:p>
            <a:pPr lvl="1"/>
            <a:r>
              <a:rPr lang="en-US" dirty="0" smtClean="0"/>
              <a:t>Elevated glucose level</a:t>
            </a:r>
          </a:p>
          <a:p>
            <a:pPr lvl="1"/>
            <a:r>
              <a:rPr lang="en-US" dirty="0" smtClean="0"/>
              <a:t>Increased metabolism</a:t>
            </a:r>
          </a:p>
          <a:p>
            <a:pPr lvl="1"/>
            <a:r>
              <a:rPr lang="en-US" dirty="0" smtClean="0"/>
              <a:t>Increased pressure within the eye</a:t>
            </a:r>
          </a:p>
          <a:p>
            <a:pPr lvl="2"/>
            <a:r>
              <a:rPr lang="en-US" dirty="0" smtClean="0"/>
              <a:t>Leads to fatigue, hunger, and headaches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5988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36.1: Disaster Management</a:t>
            </a:r>
            <a:br>
              <a:rPr lang="en-US" dirty="0" smtClean="0"/>
            </a:br>
            <a:r>
              <a:rPr lang="en-US" dirty="0" smtClean="0"/>
              <a:t>and Emergency Planning</a:t>
            </a:r>
            <a:br>
              <a:rPr lang="en-US" dirty="0" smtClean="0"/>
            </a:br>
            <a:r>
              <a:rPr lang="en-US" sz="1600" dirty="0" smtClean="0"/>
              <a:t> 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902735"/>
            <a:ext cx="8040189" cy="4454525"/>
          </a:xfrm>
        </p:spPr>
        <p:txBody>
          <a:bodyPr/>
          <a:lstStyle/>
          <a:p>
            <a:pPr marL="457200" indent="-339725">
              <a:buFont typeface="+mj-lt"/>
              <a:buAutoNum type="arabicPeriod"/>
            </a:pPr>
            <a:r>
              <a:rPr lang="en-US" dirty="0" smtClean="0"/>
              <a:t>State the effects a disaster or serious emergency can have on a health care facility. </a:t>
            </a:r>
          </a:p>
          <a:p>
            <a:pPr marL="457200" indent="-339725">
              <a:buFont typeface="+mj-lt"/>
              <a:buAutoNum type="arabicPeriod"/>
            </a:pPr>
            <a:r>
              <a:rPr lang="en-US" dirty="0" smtClean="0"/>
              <a:t>Explain the difference between a natural disaster and a human-made disaster and list examples of each. </a:t>
            </a:r>
          </a:p>
          <a:p>
            <a:pPr marL="457200" indent="-339725">
              <a:buFont typeface="+mj-lt"/>
              <a:buAutoNum type="arabicPeriod"/>
            </a:pPr>
            <a:r>
              <a:rPr lang="en-US" dirty="0" smtClean="0"/>
              <a:t>List the characteristics of a disaster that tend to cause the most serious psychological effects. </a:t>
            </a:r>
          </a:p>
          <a:p>
            <a:pPr marL="457200" indent="-339725">
              <a:buFont typeface="+mj-lt"/>
              <a:buAutoNum type="arabicPeriod"/>
            </a:pPr>
            <a:r>
              <a:rPr lang="en-US" dirty="0" smtClean="0"/>
              <a:t>List and describe the three phases of the general adaptation syndrome.</a:t>
            </a:r>
          </a:p>
          <a:p>
            <a:pPr marL="457200" indent="-339725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7869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Stress Response</a:t>
            </a:r>
            <a:br>
              <a:rPr lang="en-US" dirty="0" smtClean="0"/>
            </a:b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Chronic stress</a:t>
            </a:r>
          </a:p>
          <a:p>
            <a:pPr lvl="1"/>
            <a:r>
              <a:rPr lang="en-US" dirty="0" smtClean="0"/>
              <a:t>Body is unable to maintain the response</a:t>
            </a:r>
          </a:p>
          <a:p>
            <a:pPr lvl="1"/>
            <a:r>
              <a:rPr lang="en-US" dirty="0" smtClean="0"/>
              <a:t>Immune system is compromised</a:t>
            </a:r>
          </a:p>
          <a:p>
            <a:pPr lvl="1"/>
            <a:r>
              <a:rPr lang="en-US" dirty="0" smtClean="0"/>
              <a:t>Individual is more prone to a variety of illnesses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0264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Anxiety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Anxiety: Normal part of the “fight or flight response” </a:t>
            </a:r>
          </a:p>
          <a:p>
            <a:pPr lvl="1"/>
            <a:r>
              <a:rPr lang="en-US" dirty="0" smtClean="0"/>
              <a:t>Anxiety: A feeling of worry or uneasiness, often triggered by an event with an uncertain outcome</a:t>
            </a:r>
          </a:p>
          <a:p>
            <a:pPr lvl="0"/>
            <a:r>
              <a:rPr lang="en-US" dirty="0" smtClean="0"/>
              <a:t>Individual who is moderately to severely anxious</a:t>
            </a:r>
          </a:p>
          <a:p>
            <a:pPr lvl="1"/>
            <a:r>
              <a:rPr lang="en-US" dirty="0" smtClean="0"/>
              <a:t>Not able to notice details</a:t>
            </a:r>
          </a:p>
          <a:p>
            <a:pPr lvl="1"/>
            <a:r>
              <a:rPr lang="en-US" dirty="0" smtClean="0"/>
              <a:t>Not able to think as clearly </a:t>
            </a:r>
          </a:p>
          <a:p>
            <a:pPr lvl="0"/>
            <a:r>
              <a:rPr lang="en-US" dirty="0" smtClean="0"/>
              <a:t>Emergency procedures that have been learned and practiced</a:t>
            </a:r>
          </a:p>
          <a:p>
            <a:pPr lvl="1"/>
            <a:r>
              <a:rPr lang="en-US" dirty="0" smtClean="0"/>
              <a:t>Keep anxiety level from rising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6965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Anxiety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Severe anxiety in an emergency situation</a:t>
            </a:r>
          </a:p>
          <a:p>
            <a:pPr lvl="1"/>
            <a:r>
              <a:rPr lang="en-US" dirty="0" smtClean="0"/>
              <a:t>Tends to immobilize an individual </a:t>
            </a:r>
          </a:p>
          <a:p>
            <a:pPr lvl="1"/>
            <a:r>
              <a:rPr lang="en-US" dirty="0" smtClean="0"/>
              <a:t>Stimulates anxiety in others</a:t>
            </a:r>
          </a:p>
          <a:p>
            <a:pPr lvl="1"/>
            <a:r>
              <a:rPr lang="en-US" dirty="0" smtClean="0"/>
              <a:t>Symptoms of an anxiety attack</a:t>
            </a:r>
          </a:p>
          <a:p>
            <a:pPr lvl="2"/>
            <a:r>
              <a:rPr lang="en-US" dirty="0" smtClean="0"/>
              <a:t>Hyperventilation</a:t>
            </a:r>
          </a:p>
          <a:p>
            <a:pPr lvl="2"/>
            <a:r>
              <a:rPr lang="en-US" dirty="0" smtClean="0"/>
              <a:t>Rapid heart rate</a:t>
            </a:r>
          </a:p>
          <a:p>
            <a:pPr lvl="2"/>
            <a:r>
              <a:rPr lang="en-US" dirty="0" smtClean="0"/>
              <a:t>Unresponsive</a:t>
            </a:r>
          </a:p>
          <a:p>
            <a:pPr lvl="1"/>
            <a:r>
              <a:rPr lang="en-US" dirty="0" smtClean="0"/>
              <a:t>Assist highly anxious person</a:t>
            </a:r>
          </a:p>
          <a:p>
            <a:pPr lvl="2"/>
            <a:r>
              <a:rPr lang="en-US" dirty="0" smtClean="0"/>
              <a:t>Give the anxious person directions in short sentences</a:t>
            </a:r>
          </a:p>
          <a:p>
            <a:pPr lvl="2"/>
            <a:r>
              <a:rPr lang="en-US" dirty="0" smtClean="0"/>
              <a:t>Help person to breathe deeply</a:t>
            </a:r>
          </a:p>
          <a:p>
            <a:pPr lvl="2"/>
            <a:r>
              <a:rPr lang="en-US" dirty="0" smtClean="0"/>
              <a:t>Direct the person where to go if a dangerous area must be evacuated; the person should take cover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065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an Emergency</a:t>
            </a:r>
            <a:br>
              <a:rPr lang="en-US" dirty="0" smtClean="0"/>
            </a:br>
            <a:r>
              <a:rPr lang="en-US" dirty="0" smtClean="0"/>
              <a:t>Action Plan (EAP)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Written document that describes actions that employees should take to ensure safety if a fire or other emergency situation occurs</a:t>
            </a:r>
          </a:p>
          <a:p>
            <a:r>
              <a:rPr lang="en-US" dirty="0" smtClean="0"/>
              <a:t>Purpose: Prevent fatalities, injuries, and property damage during an emergency situation</a:t>
            </a:r>
          </a:p>
          <a:p>
            <a:pPr lvl="0"/>
            <a:r>
              <a:rPr lang="en-GB" dirty="0" smtClean="0"/>
              <a:t>Must include:</a:t>
            </a:r>
            <a:endParaRPr lang="en-US" dirty="0" smtClean="0"/>
          </a:p>
          <a:p>
            <a:pPr lvl="1"/>
            <a:r>
              <a:rPr lang="en-GB" dirty="0" smtClean="0"/>
              <a:t>Means of reporting fires and other emergencies</a:t>
            </a:r>
            <a:endParaRPr lang="en-US" dirty="0" smtClean="0"/>
          </a:p>
          <a:p>
            <a:pPr lvl="1"/>
            <a:r>
              <a:rPr lang="en-GB" dirty="0" smtClean="0"/>
              <a:t>Evacuation procedures and emergency escape routes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9352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Elements of an </a:t>
            </a:r>
            <a:br>
              <a:rPr lang="en-US" dirty="0" smtClean="0"/>
            </a:br>
            <a:r>
              <a:rPr lang="en-US" dirty="0" smtClean="0"/>
              <a:t>Emergency Action Plan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Preferred means of reporting fires and other emergencies </a:t>
            </a:r>
          </a:p>
          <a:p>
            <a:pPr lvl="1"/>
            <a:r>
              <a:rPr lang="en-US" dirty="0" smtClean="0"/>
              <a:t>Dialing 911, dialing an internal emergency phone number, or activation of a manual alarm system</a:t>
            </a:r>
          </a:p>
          <a:p>
            <a:pPr lvl="0"/>
            <a:r>
              <a:rPr lang="en-US" dirty="0" smtClean="0"/>
              <a:t>Emergency evacuation plan</a:t>
            </a:r>
          </a:p>
          <a:p>
            <a:pPr lvl="0"/>
            <a:r>
              <a:rPr lang="en-US" dirty="0" smtClean="0"/>
              <a:t>Procedures for employees who remain behind to perform critical operations before evacuation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0235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Elements of an</a:t>
            </a:r>
            <a:br>
              <a:rPr lang="en-US" dirty="0" smtClean="0"/>
            </a:br>
            <a:r>
              <a:rPr lang="en-US" dirty="0" smtClean="0"/>
              <a:t>Emergency Action Plan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Procedures to account for all employees after an evacuation </a:t>
            </a:r>
          </a:p>
          <a:p>
            <a:pPr lvl="0"/>
            <a:r>
              <a:rPr lang="en-US" dirty="0" smtClean="0"/>
              <a:t>Procedures for employees performing rescue or medical duties</a:t>
            </a:r>
          </a:p>
          <a:p>
            <a:pPr lvl="0"/>
            <a:r>
              <a:rPr lang="en-US" dirty="0" smtClean="0"/>
              <a:t>Names or job titles of individuals who can be contacted for further information or explanation of duties under the plan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4097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 of an</a:t>
            </a:r>
            <a:br>
              <a:rPr lang="en-US" dirty="0" smtClean="0"/>
            </a:br>
            <a:r>
              <a:rPr lang="en-US" dirty="0" smtClean="0"/>
              <a:t>Emergency Evacuation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Emergency evacuation procedures</a:t>
            </a:r>
          </a:p>
          <a:p>
            <a:r>
              <a:rPr lang="en-US" dirty="0" smtClean="0"/>
              <a:t>Type of evacuation</a:t>
            </a:r>
          </a:p>
          <a:p>
            <a:r>
              <a:rPr lang="en-US" dirty="0" smtClean="0"/>
              <a:t>Exit routes</a:t>
            </a:r>
          </a:p>
          <a:p>
            <a:pPr lvl="1"/>
            <a:r>
              <a:rPr lang="en-US" dirty="0" smtClean="0"/>
              <a:t>A continuous and unobstructed path of travel from any point within a workplace to a place of safety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5806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Evacuation Floor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Evacuation floor plan should include the following</a:t>
            </a:r>
          </a:p>
          <a:p>
            <a:pPr lvl="1"/>
            <a:r>
              <a:rPr lang="en-US" dirty="0" smtClean="0"/>
              <a:t>Employees’ current location</a:t>
            </a:r>
          </a:p>
          <a:p>
            <a:pPr lvl="1"/>
            <a:r>
              <a:rPr lang="en-US" dirty="0" smtClean="0"/>
              <a:t>Primary and secondary exit routes</a:t>
            </a:r>
          </a:p>
          <a:p>
            <a:pPr lvl="1"/>
            <a:r>
              <a:rPr lang="en-US" dirty="0" smtClean="0"/>
              <a:t>Manual fire alarm boxes</a:t>
            </a:r>
          </a:p>
          <a:p>
            <a:pPr lvl="1"/>
            <a:r>
              <a:rPr lang="en-US" dirty="0" smtClean="0"/>
              <a:t>Portable fire extinguishers</a:t>
            </a:r>
          </a:p>
          <a:p>
            <a:pPr lvl="1"/>
            <a:r>
              <a:rPr lang="en-US" dirty="0" smtClean="0"/>
              <a:t>Emergency exit doors</a:t>
            </a:r>
          </a:p>
          <a:p>
            <a:pPr lvl="1"/>
            <a:r>
              <a:rPr lang="en-US" dirty="0" smtClean="0"/>
              <a:t>Wheelchair accessible exits</a:t>
            </a:r>
          </a:p>
          <a:p>
            <a:pPr lvl="1"/>
            <a:r>
              <a:rPr lang="en-US" dirty="0" smtClean="0"/>
              <a:t>Shelter-in-place areas</a:t>
            </a:r>
          </a:p>
          <a:p>
            <a:pPr lvl="1"/>
            <a:r>
              <a:rPr lang="en-US" dirty="0" smtClean="0"/>
              <a:t>Assembly areas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6711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Evacuation Wardens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During emergency situations, various rescue or medical duties have to be performed by employees</a:t>
            </a:r>
          </a:p>
          <a:p>
            <a:pPr lvl="0"/>
            <a:r>
              <a:rPr lang="en-US" dirty="0" smtClean="0"/>
              <a:t>Types of duties vary and depend on emergency situations</a:t>
            </a:r>
          </a:p>
          <a:p>
            <a:pPr lvl="0"/>
            <a:r>
              <a:rPr lang="en-US" dirty="0" smtClean="0"/>
              <a:t>Each evacuation warden must be thoroughly trained in the duty he or she is to perform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3208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Evacuation Wardens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Evacuation warden duties during a fire</a:t>
            </a:r>
          </a:p>
          <a:p>
            <a:pPr lvl="1"/>
            <a:r>
              <a:rPr lang="en-US" dirty="0" smtClean="0"/>
              <a:t>Activate the nearest fire alarm pull station</a:t>
            </a:r>
          </a:p>
          <a:p>
            <a:pPr lvl="1"/>
            <a:r>
              <a:rPr lang="en-US" dirty="0" smtClean="0"/>
              <a:t>Operate a fire extinguisher</a:t>
            </a:r>
          </a:p>
          <a:p>
            <a:pPr lvl="1"/>
            <a:r>
              <a:rPr lang="en-US" dirty="0" smtClean="0"/>
              <a:t>Alert patients to the presence of a fire</a:t>
            </a:r>
          </a:p>
          <a:p>
            <a:pPr lvl="1"/>
            <a:r>
              <a:rPr lang="en-US" dirty="0" smtClean="0"/>
              <a:t>Evacuate patients and visitors from each room; close windows and doors in each room</a:t>
            </a:r>
          </a:p>
          <a:p>
            <a:pPr lvl="1"/>
            <a:r>
              <a:rPr lang="en-US" dirty="0" smtClean="0"/>
              <a:t>Escort patients and visitors to nearest exit</a:t>
            </a:r>
          </a:p>
          <a:p>
            <a:pPr lvl="1"/>
            <a:r>
              <a:rPr lang="en-US" dirty="0" smtClean="0"/>
              <a:t>Assist patients with disabilities</a:t>
            </a:r>
          </a:p>
          <a:p>
            <a:pPr lvl="1"/>
            <a:r>
              <a:rPr lang="en-US" dirty="0" smtClean="0"/>
              <a:t>Direct patients to stairways that are free of smoke</a:t>
            </a:r>
          </a:p>
          <a:p>
            <a:pPr lvl="1"/>
            <a:r>
              <a:rPr lang="en-US" dirty="0" smtClean="0"/>
              <a:t>Keep people out of elevators</a:t>
            </a:r>
          </a:p>
          <a:p>
            <a:pPr lvl="1"/>
            <a:r>
              <a:rPr lang="en-US" dirty="0" smtClean="0"/>
              <a:t>Perform a final check of each room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0598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91995"/>
            <a:ext cx="7772400" cy="4454525"/>
          </a:xfrm>
        </p:spPr>
        <p:txBody>
          <a:bodyPr/>
          <a:lstStyle/>
          <a:p>
            <a:pPr marL="457200" indent="-339725">
              <a:buFont typeface="+mj-lt"/>
              <a:buAutoNum type="arabicPeriod" startAt="5"/>
            </a:pPr>
            <a:r>
              <a:rPr lang="en-US" dirty="0" smtClean="0"/>
              <a:t>List and describe the stages of anxiety and the intervention that should be employed for each.</a:t>
            </a:r>
          </a:p>
          <a:p>
            <a:pPr marL="457200" indent="-339725">
              <a:buFont typeface="+mj-lt"/>
              <a:buAutoNum type="arabicPeriod" startAt="5"/>
            </a:pPr>
            <a:r>
              <a:rPr lang="en-US" dirty="0" smtClean="0"/>
              <a:t>State the purpose of an emergency action plan.</a:t>
            </a:r>
          </a:p>
          <a:p>
            <a:pPr marL="457200" indent="-339725">
              <a:buFont typeface="+mj-lt"/>
              <a:buAutoNum type="arabicPeriod" startAt="5"/>
            </a:pPr>
            <a:r>
              <a:rPr lang="en-US" dirty="0" smtClean="0"/>
              <a:t>List and describe the six elements that must be included in an emergency action plan.</a:t>
            </a:r>
          </a:p>
          <a:p>
            <a:pPr marL="457200" indent="-339725">
              <a:buFont typeface="+mj-lt"/>
              <a:buAutoNum type="arabicPeriod" startAt="5"/>
            </a:pPr>
            <a:r>
              <a:rPr lang="en-US" dirty="0" smtClean="0"/>
              <a:t>List and describe the three components of an emergency evacuation plan.</a:t>
            </a:r>
          </a:p>
          <a:p>
            <a:pPr marL="457200" indent="-339725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36.1: Disaster Management</a:t>
            </a:r>
            <a:br>
              <a:rPr lang="en-US" dirty="0" smtClean="0"/>
            </a:br>
            <a:r>
              <a:rPr lang="en-US" dirty="0" smtClean="0"/>
              <a:t>and Emergency Planning</a:t>
            </a:r>
            <a:br>
              <a:rPr lang="en-US" dirty="0" smtClean="0"/>
            </a:br>
            <a:r>
              <a:rPr lang="en-US" sz="1600" dirty="0" smtClean="0"/>
              <a:t> (Slide 1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41362783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Evacuation Wardens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Evacuation warden duties during a fire</a:t>
            </a:r>
          </a:p>
          <a:p>
            <a:pPr lvl="1"/>
            <a:r>
              <a:rPr lang="en-US" dirty="0" smtClean="0"/>
              <a:t>Make sure fire doors are closed when exiting</a:t>
            </a:r>
          </a:p>
          <a:p>
            <a:pPr lvl="1"/>
            <a:r>
              <a:rPr lang="en-US" dirty="0" smtClean="0"/>
              <a:t>Instruct building occupants not to leave the assembly area or to go back into the building</a:t>
            </a:r>
          </a:p>
          <a:p>
            <a:pPr lvl="1"/>
            <a:r>
              <a:rPr lang="en-US" dirty="0" smtClean="0"/>
              <a:t>Direct emergency responders to the location of the fire</a:t>
            </a:r>
          </a:p>
          <a:p>
            <a:pPr lvl="1"/>
            <a:r>
              <a:rPr lang="en-US" dirty="0" smtClean="0"/>
              <a:t>Notify emergency responders of hazardous materials in the building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883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36.2: Fire Safety</a:t>
            </a:r>
            <a:br>
              <a:rPr lang="en-US" dirty="0" smtClean="0"/>
            </a:br>
            <a:r>
              <a:rPr lang="en-US" dirty="0" smtClean="0"/>
              <a:t>and Employee Training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273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List and describe the elements of a fire.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State the five elements that must be included in a fire prevention plan.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Identify methods of fire prevention for the medical office.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List and describe safety measures used for fire protection in the medical office.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62330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273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5"/>
            </a:pPr>
            <a:r>
              <a:rPr lang="en-US" dirty="0" smtClean="0"/>
              <a:t>List and describe the five classes of fire.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 smtClean="0"/>
              <a:t>Identify the steps included in the RACE response.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 smtClean="0"/>
              <a:t>Identify the education and training that must be provided to medical assistants related to medical office emergency situations.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36.2: Fire Safety</a:t>
            </a:r>
            <a:br>
              <a:rPr lang="en-US" dirty="0" smtClean="0"/>
            </a:br>
            <a:r>
              <a:rPr lang="en-US" dirty="0" smtClean="0"/>
              <a:t>and Employee Training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8253192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273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8"/>
            </a:pPr>
            <a:r>
              <a:rPr lang="en-US" dirty="0" smtClean="0"/>
              <a:t>State the purpose of emergency practice drills.</a:t>
            </a:r>
          </a:p>
          <a:p>
            <a:pPr marL="457200" indent="-457200">
              <a:buFont typeface="+mj-lt"/>
              <a:buAutoNum type="arabicPeriod" startAt="18"/>
            </a:pPr>
            <a:r>
              <a:rPr lang="en-US" dirty="0" smtClean="0"/>
              <a:t>Describe the role of the medical assistant in disasters and serious emergencies.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36.2: Fire Safety</a:t>
            </a:r>
            <a:br>
              <a:rPr lang="en-US" dirty="0" smtClean="0"/>
            </a:br>
            <a:r>
              <a:rPr lang="en-US" dirty="0" smtClean="0"/>
              <a:t>and Employee Training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05767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Safety in the Medical Office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Common fire hazards in the medical office</a:t>
            </a:r>
            <a:endParaRPr lang="en-US" dirty="0" smtClean="0"/>
          </a:p>
          <a:p>
            <a:pPr lvl="1"/>
            <a:r>
              <a:rPr lang="en-GB" dirty="0" smtClean="0"/>
              <a:t>Heating equipment that is:</a:t>
            </a:r>
            <a:endParaRPr lang="en-US" dirty="0" smtClean="0"/>
          </a:p>
          <a:p>
            <a:pPr lvl="2"/>
            <a:r>
              <a:rPr lang="en-GB" dirty="0" smtClean="0"/>
              <a:t>Poorly maintained</a:t>
            </a:r>
            <a:endParaRPr lang="en-US" dirty="0" smtClean="0"/>
          </a:p>
          <a:p>
            <a:pPr lvl="2"/>
            <a:r>
              <a:rPr lang="en-GB" dirty="0" smtClean="0"/>
              <a:t>Too close to flammable materials</a:t>
            </a:r>
            <a:endParaRPr lang="en-US" dirty="0" smtClean="0"/>
          </a:p>
          <a:p>
            <a:pPr lvl="1"/>
            <a:r>
              <a:rPr lang="en-GB" dirty="0" smtClean="0"/>
              <a:t>Overloaded electrical circuits</a:t>
            </a:r>
            <a:endParaRPr lang="en-US" dirty="0" smtClean="0"/>
          </a:p>
          <a:p>
            <a:pPr lvl="1"/>
            <a:r>
              <a:rPr lang="en-GB" dirty="0" smtClean="0"/>
              <a:t>Improper use of stoves or microwave ovens</a:t>
            </a:r>
            <a:endParaRPr lang="en-US" dirty="0" smtClean="0"/>
          </a:p>
          <a:p>
            <a:pPr lvl="1"/>
            <a:r>
              <a:rPr lang="en-GB" dirty="0" smtClean="0"/>
              <a:t>Improper storage of oxygen</a:t>
            </a:r>
            <a:endParaRPr lang="en-US" dirty="0" smtClean="0"/>
          </a:p>
          <a:p>
            <a:pPr lvl="1"/>
            <a:r>
              <a:rPr lang="en-GB" dirty="0" smtClean="0"/>
              <a:t>Cleaning supplies and other combustible materials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644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Safety in the Medical Office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Shipping boxes and other trash should be removed as soon as possible</a:t>
            </a:r>
            <a:endParaRPr lang="en-US" dirty="0" smtClean="0"/>
          </a:p>
          <a:p>
            <a:pPr lvl="1"/>
            <a:r>
              <a:rPr lang="en-GB" dirty="0" smtClean="0"/>
              <a:t>To prevent build-up of flammable material</a:t>
            </a:r>
            <a:endParaRPr lang="en-US" dirty="0" smtClean="0"/>
          </a:p>
          <a:p>
            <a:pPr lvl="0"/>
            <a:r>
              <a:rPr lang="en-GB" dirty="0" smtClean="0"/>
              <a:t>Important to avoid:</a:t>
            </a:r>
            <a:endParaRPr lang="en-US" dirty="0" smtClean="0"/>
          </a:p>
          <a:p>
            <a:pPr lvl="1"/>
            <a:r>
              <a:rPr lang="en-GB" dirty="0" smtClean="0"/>
              <a:t>Using damaged electrical cords</a:t>
            </a:r>
            <a:endParaRPr lang="en-US" dirty="0" smtClean="0"/>
          </a:p>
          <a:p>
            <a:pPr lvl="1"/>
            <a:r>
              <a:rPr lang="en-GB" dirty="0" smtClean="0"/>
              <a:t>Using extension cords</a:t>
            </a:r>
            <a:endParaRPr lang="en-US" dirty="0" smtClean="0"/>
          </a:p>
          <a:p>
            <a:pPr lvl="1"/>
            <a:r>
              <a:rPr lang="en-GB" dirty="0" smtClean="0"/>
              <a:t>Overloaded plug strips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5081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Safety in the Medical Office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Inspect cords and plugs for fraying or cracking </a:t>
            </a:r>
            <a:endParaRPr lang="en-US" dirty="0" smtClean="0"/>
          </a:p>
          <a:p>
            <a:pPr lvl="1"/>
            <a:r>
              <a:rPr lang="en-GB" dirty="0" smtClean="0"/>
              <a:t>Replace if damaged</a:t>
            </a:r>
            <a:endParaRPr lang="en-US" dirty="0" smtClean="0"/>
          </a:p>
          <a:p>
            <a:pPr lvl="0"/>
            <a:r>
              <a:rPr lang="en-GB" dirty="0" smtClean="0"/>
              <a:t>Cords should not obstruct walkways</a:t>
            </a:r>
            <a:endParaRPr lang="en-US" dirty="0" smtClean="0"/>
          </a:p>
          <a:p>
            <a:r>
              <a:rPr lang="en-GB" dirty="0" smtClean="0"/>
              <a:t>Pose a tripping hazard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79169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Fire needs three elements to occur</a:t>
            </a:r>
          </a:p>
          <a:p>
            <a:pPr lvl="1"/>
            <a:r>
              <a:rPr lang="en-US" dirty="0" smtClean="0"/>
              <a:t>Fuel source</a:t>
            </a:r>
          </a:p>
          <a:p>
            <a:pPr lvl="1"/>
            <a:r>
              <a:rPr lang="en-US" dirty="0" smtClean="0"/>
              <a:t>Ignition source (heat) </a:t>
            </a:r>
          </a:p>
          <a:p>
            <a:pPr lvl="1"/>
            <a:r>
              <a:rPr lang="en-US" dirty="0" smtClean="0"/>
              <a:t>Oxygen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94092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Fuel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Fuel sources found in the medical office</a:t>
            </a:r>
          </a:p>
          <a:p>
            <a:pPr lvl="1"/>
            <a:r>
              <a:rPr lang="en-US" dirty="0" smtClean="0"/>
              <a:t>Patient medical records</a:t>
            </a:r>
          </a:p>
          <a:p>
            <a:pPr lvl="1"/>
            <a:r>
              <a:rPr lang="en-US" dirty="0" smtClean="0"/>
              <a:t>Furniture</a:t>
            </a:r>
          </a:p>
          <a:p>
            <a:pPr lvl="1"/>
            <a:r>
              <a:rPr lang="en-US" dirty="0" smtClean="0"/>
              <a:t>Drapes and rugs</a:t>
            </a:r>
          </a:p>
          <a:p>
            <a:pPr lvl="1"/>
            <a:r>
              <a:rPr lang="en-US" dirty="0" smtClean="0"/>
              <a:t>Office equipment</a:t>
            </a:r>
          </a:p>
          <a:p>
            <a:pPr lvl="1"/>
            <a:r>
              <a:rPr lang="en-US" dirty="0" smtClean="0"/>
              <a:t>Chemicals used for sterilization and disinfection</a:t>
            </a:r>
          </a:p>
          <a:p>
            <a:pPr lvl="1"/>
            <a:r>
              <a:rPr lang="en-US" dirty="0" smtClean="0"/>
              <a:t>Laboratory testing chemicals</a:t>
            </a:r>
          </a:p>
          <a:p>
            <a:pPr lvl="1"/>
            <a:r>
              <a:rPr lang="en-US" dirty="0" smtClean="0"/>
              <a:t>Trash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01034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Ignition Source (Heat)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Common ignition sources in the medical office</a:t>
            </a:r>
          </a:p>
          <a:p>
            <a:pPr lvl="1"/>
            <a:r>
              <a:rPr lang="en-US" dirty="0" smtClean="0"/>
              <a:t>Open flames</a:t>
            </a:r>
          </a:p>
          <a:p>
            <a:pPr lvl="1"/>
            <a:r>
              <a:rPr lang="en-US" dirty="0" smtClean="0"/>
              <a:t>Faulty electrical equipment</a:t>
            </a:r>
          </a:p>
          <a:p>
            <a:pPr lvl="1"/>
            <a:r>
              <a:rPr lang="en-US" dirty="0" smtClean="0"/>
              <a:t>Hot surface</a:t>
            </a:r>
          </a:p>
          <a:p>
            <a:pPr lvl="1"/>
            <a:r>
              <a:rPr lang="en-US" dirty="0" smtClean="0"/>
              <a:t>Sparks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540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2735"/>
            <a:ext cx="7772400" cy="4454525"/>
          </a:xfrm>
        </p:spPr>
        <p:txBody>
          <a:bodyPr/>
          <a:lstStyle/>
          <a:p>
            <a:pPr marL="457200" indent="-339725">
              <a:buFont typeface="+mj-lt"/>
              <a:buAutoNum type="arabicPeriod" startAt="9"/>
            </a:pPr>
            <a:r>
              <a:rPr lang="en-US" dirty="0" smtClean="0"/>
              <a:t>Identify the information that should be included in an evacuation floor plan.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smtClean="0"/>
              <a:t>State the duties that may be performed by evacuation wardens in the medical office.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5923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36.1: Disaster Management</a:t>
            </a:r>
            <a:br>
              <a:rPr lang="en-US" dirty="0" smtClean="0"/>
            </a:br>
            <a:r>
              <a:rPr lang="en-US" dirty="0" smtClean="0"/>
              <a:t>and Emergency Planning</a:t>
            </a:r>
            <a:br>
              <a:rPr lang="en-US" dirty="0" smtClean="0"/>
            </a:br>
            <a:r>
              <a:rPr lang="en-US" sz="1600" dirty="0" smtClean="0"/>
              <a:t> 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579518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Components of a Fire Prevention Plan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Five elements (required by OSHA)</a:t>
            </a:r>
          </a:p>
          <a:p>
            <a:pPr lvl="1"/>
            <a:r>
              <a:rPr lang="en-US" dirty="0" smtClean="0"/>
              <a:t>A list of all major fire hazards including:</a:t>
            </a:r>
          </a:p>
          <a:p>
            <a:pPr lvl="2"/>
            <a:r>
              <a:rPr lang="en-US" dirty="0" smtClean="0"/>
              <a:t>Proper handling and storage of fire hazards</a:t>
            </a:r>
          </a:p>
          <a:p>
            <a:pPr lvl="2"/>
            <a:r>
              <a:rPr lang="en-US" dirty="0" smtClean="0"/>
              <a:t>Potential ignition sources and controls</a:t>
            </a:r>
          </a:p>
          <a:p>
            <a:pPr lvl="2"/>
            <a:r>
              <a:rPr lang="en-US" dirty="0" smtClean="0"/>
              <a:t>Types of fire protection equipment necessary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12740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Five elements (required by OSHA)</a:t>
            </a:r>
          </a:p>
          <a:p>
            <a:pPr lvl="1"/>
            <a:r>
              <a:rPr lang="en-US" dirty="0" smtClean="0"/>
              <a:t>Procedures to control accumulation of flammable and combustible waste materials</a:t>
            </a:r>
          </a:p>
          <a:p>
            <a:pPr lvl="1"/>
            <a:r>
              <a:rPr lang="en-US" dirty="0" smtClean="0"/>
              <a:t>Procedures for regular maintenance of safeguards installed on heat-producing equipment</a:t>
            </a:r>
          </a:p>
          <a:p>
            <a:pPr lvl="1"/>
            <a:r>
              <a:rPr lang="en-US" dirty="0" smtClean="0"/>
              <a:t>Name/job title of employees responsible for maintaining equipment</a:t>
            </a:r>
          </a:p>
          <a:p>
            <a:pPr lvl="1"/>
            <a:r>
              <a:rPr lang="en-US" dirty="0" smtClean="0"/>
              <a:t>Name/job title of employees responsible for control of fuel source hazards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Components of a Fire Prevention Plan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36693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Fire protection for an office building is the responsibility of the:</a:t>
            </a:r>
            <a:endParaRPr lang="en-US" dirty="0" smtClean="0"/>
          </a:p>
          <a:p>
            <a:pPr lvl="1"/>
            <a:r>
              <a:rPr lang="en-GB" dirty="0" smtClean="0"/>
              <a:t>Landlord </a:t>
            </a:r>
            <a:endParaRPr lang="en-US" dirty="0" smtClean="0"/>
          </a:p>
          <a:p>
            <a:pPr lvl="1"/>
            <a:r>
              <a:rPr lang="en-GB" dirty="0" smtClean="0"/>
              <a:t>Office condominium association (if the units are condominiums)</a:t>
            </a:r>
            <a:endParaRPr lang="en-US" dirty="0" smtClean="0"/>
          </a:p>
          <a:p>
            <a:pPr lvl="0"/>
            <a:r>
              <a:rPr lang="en-GB" dirty="0" smtClean="0"/>
              <a:t>Fire protection for the contents of the office</a:t>
            </a:r>
            <a:endParaRPr lang="en-US" dirty="0" smtClean="0"/>
          </a:p>
          <a:p>
            <a:r>
              <a:rPr lang="en-GB" dirty="0" smtClean="0"/>
              <a:t>Responsibility of office staff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03314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Many states require sprinklers in commercial and office buildings</a:t>
            </a:r>
            <a:endParaRPr lang="en-US" dirty="0" smtClean="0"/>
          </a:p>
          <a:p>
            <a:pPr lvl="0"/>
            <a:r>
              <a:rPr lang="en-GB" dirty="0" smtClean="0"/>
              <a:t>No smoking signs should be clearly posted in the waiting area</a:t>
            </a:r>
            <a:endParaRPr lang="en-US" dirty="0" smtClean="0"/>
          </a:p>
          <a:p>
            <a:pPr lvl="0"/>
            <a:r>
              <a:rPr lang="en-GB" dirty="0" smtClean="0"/>
              <a:t>Exits should be clearly marked</a:t>
            </a:r>
            <a:endParaRPr lang="en-US" dirty="0" smtClean="0"/>
          </a:p>
          <a:p>
            <a:pPr lvl="0"/>
            <a:r>
              <a:rPr lang="en-GB" dirty="0" smtClean="0"/>
              <a:t>Post an emergency evacuation map near the door to the waiting room</a:t>
            </a:r>
            <a:endParaRPr lang="en-US" dirty="0" smtClean="0"/>
          </a:p>
          <a:p>
            <a:pPr lvl="0"/>
            <a:r>
              <a:rPr lang="en-GB" dirty="0" smtClean="0"/>
              <a:t>Lighted exit signs should be tested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02335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Large office or free-standing clinics</a:t>
            </a:r>
            <a:endParaRPr lang="en-US" dirty="0" smtClean="0"/>
          </a:p>
          <a:p>
            <a:pPr lvl="1"/>
            <a:r>
              <a:rPr lang="en-GB" dirty="0" smtClean="0"/>
              <a:t>May have fire doors </a:t>
            </a:r>
            <a:endParaRPr lang="en-US" dirty="0" smtClean="0"/>
          </a:p>
          <a:p>
            <a:pPr lvl="2"/>
            <a:r>
              <a:rPr lang="en-GB" dirty="0" smtClean="0"/>
              <a:t>Designed to contain fire on one side of the door from going into another area of the building</a:t>
            </a:r>
            <a:endParaRPr lang="en-US" dirty="0" smtClean="0"/>
          </a:p>
          <a:p>
            <a:pPr lvl="2"/>
            <a:r>
              <a:rPr lang="en-GB" dirty="0" smtClean="0"/>
              <a:t>Never prop open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4597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Whenever possible, records should be stored in fire-resistant file cabinets</a:t>
            </a:r>
            <a:endParaRPr lang="en-US" dirty="0" smtClean="0"/>
          </a:p>
          <a:p>
            <a:pPr lvl="0"/>
            <a:r>
              <a:rPr lang="en-GB" dirty="0" smtClean="0"/>
              <a:t>Smoke detector laws vary by state, in terms of:</a:t>
            </a:r>
            <a:endParaRPr lang="en-US" dirty="0" smtClean="0"/>
          </a:p>
          <a:p>
            <a:pPr lvl="1"/>
            <a:r>
              <a:rPr lang="en-GB" dirty="0" smtClean="0"/>
              <a:t>How many must be in an office</a:t>
            </a:r>
            <a:endParaRPr lang="en-US" dirty="0" smtClean="0"/>
          </a:p>
          <a:p>
            <a:pPr lvl="1"/>
            <a:r>
              <a:rPr lang="en-GB" dirty="0" smtClean="0"/>
              <a:t>Where they must be placed</a:t>
            </a:r>
            <a:endParaRPr lang="en-US" dirty="0" smtClean="0"/>
          </a:p>
          <a:p>
            <a:pPr lvl="0"/>
            <a:r>
              <a:rPr lang="en-GB" dirty="0" smtClean="0"/>
              <a:t>Smoke detectors may be wired into the:</a:t>
            </a:r>
            <a:endParaRPr lang="en-US" dirty="0" smtClean="0"/>
          </a:p>
          <a:p>
            <a:pPr lvl="1"/>
            <a:r>
              <a:rPr lang="en-GB" dirty="0" smtClean="0"/>
              <a:t>Security and safety alarm system</a:t>
            </a:r>
            <a:endParaRPr lang="en-US" dirty="0" smtClean="0"/>
          </a:p>
          <a:p>
            <a:pPr lvl="1"/>
            <a:r>
              <a:rPr lang="en-GB" dirty="0" smtClean="0"/>
              <a:t>Sprinkler system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82333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Fire alarm pull stations</a:t>
            </a:r>
            <a:endParaRPr lang="en-US" dirty="0" smtClean="0"/>
          </a:p>
          <a:p>
            <a:pPr lvl="1"/>
            <a:r>
              <a:rPr lang="en-GB" dirty="0" smtClean="0"/>
              <a:t>Frequently located in building corridors</a:t>
            </a:r>
            <a:endParaRPr lang="en-US" dirty="0" smtClean="0"/>
          </a:p>
          <a:p>
            <a:pPr lvl="1"/>
            <a:r>
              <a:rPr lang="en-GB" dirty="0" smtClean="0"/>
              <a:t>Alert entire building and notify fire department directly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36571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Protection in the Medical Office </a:t>
            </a: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Offices with battery-operated smoke detectors</a:t>
            </a:r>
            <a:endParaRPr lang="en-US" dirty="0" smtClean="0"/>
          </a:p>
          <a:p>
            <a:pPr lvl="1"/>
            <a:r>
              <a:rPr lang="en-GB" dirty="0" smtClean="0"/>
              <a:t>Test monthly </a:t>
            </a:r>
            <a:endParaRPr lang="en-US" dirty="0" smtClean="0"/>
          </a:p>
          <a:p>
            <a:pPr lvl="1"/>
            <a:r>
              <a:rPr lang="en-GB" dirty="0" smtClean="0"/>
              <a:t>Change batteries every six months</a:t>
            </a:r>
            <a:endParaRPr lang="en-US" dirty="0" smtClean="0"/>
          </a:p>
          <a:p>
            <a:pPr lvl="0"/>
            <a:r>
              <a:rPr lang="en-GB" dirty="0" smtClean="0"/>
              <a:t>Medical office should:</a:t>
            </a:r>
            <a:endParaRPr lang="en-US" dirty="0" smtClean="0"/>
          </a:p>
          <a:p>
            <a:pPr lvl="1"/>
            <a:r>
              <a:rPr lang="en-GB" dirty="0" smtClean="0"/>
              <a:t>Have a fire safety plan</a:t>
            </a:r>
            <a:endParaRPr lang="en-US" dirty="0" smtClean="0"/>
          </a:p>
          <a:p>
            <a:pPr lvl="1"/>
            <a:r>
              <a:rPr lang="en-GB" dirty="0" smtClean="0"/>
              <a:t>Provide training to all employees</a:t>
            </a:r>
            <a:endParaRPr lang="en-US" dirty="0" smtClean="0"/>
          </a:p>
          <a:p>
            <a:pPr lvl="1"/>
            <a:r>
              <a:rPr lang="en-GB" dirty="0" smtClean="0"/>
              <a:t>Perform regular fire drills</a:t>
            </a:r>
            <a:endParaRPr lang="en-US" dirty="0" smtClean="0"/>
          </a:p>
          <a:p>
            <a:pPr lvl="2"/>
            <a:r>
              <a:rPr lang="en-GB" dirty="0" smtClean="0"/>
              <a:t>According to local and/or state building codes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84917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Classes of 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A: Ordinary combustibles</a:t>
            </a:r>
          </a:p>
          <a:p>
            <a:r>
              <a:rPr lang="en-US" dirty="0" smtClean="0"/>
              <a:t>Class B: Flammable liquids</a:t>
            </a:r>
          </a:p>
          <a:p>
            <a:r>
              <a:rPr lang="en-US" dirty="0" smtClean="0"/>
              <a:t>Class C: Electrical equipment</a:t>
            </a:r>
          </a:p>
          <a:p>
            <a:r>
              <a:rPr lang="en-US" dirty="0" smtClean="0"/>
              <a:t>Class D: Combustible metals</a:t>
            </a:r>
          </a:p>
          <a:p>
            <a:r>
              <a:rPr lang="en-US" dirty="0" smtClean="0"/>
              <a:t>Class K: Cooking media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76948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641475"/>
            <a:ext cx="8053251" cy="4454525"/>
          </a:xfrm>
        </p:spPr>
        <p:txBody>
          <a:bodyPr/>
          <a:lstStyle/>
          <a:p>
            <a:pPr lvl="0"/>
            <a:r>
              <a:rPr lang="en-GB" dirty="0" smtClean="0"/>
              <a:t>Fire extinguisher: A portable device that discharges foam or another material to extinguish a fire</a:t>
            </a:r>
            <a:endParaRPr lang="en-US" dirty="0" smtClean="0"/>
          </a:p>
          <a:p>
            <a:pPr lvl="1"/>
            <a:r>
              <a:rPr lang="en-GB" dirty="0" smtClean="0"/>
              <a:t>Position in each room near the exit</a:t>
            </a:r>
          </a:p>
          <a:p>
            <a:pPr lvl="2"/>
            <a:r>
              <a:rPr lang="en-US" dirty="0" smtClean="0"/>
              <a:t>T</a:t>
            </a:r>
            <a:r>
              <a:rPr lang="en-GB" dirty="0" smtClean="0"/>
              <a:t>o prevent fire from getting between the person and the exit</a:t>
            </a:r>
            <a:endParaRPr lang="en-US" dirty="0" smtClean="0"/>
          </a:p>
          <a:p>
            <a:pPr lvl="1"/>
            <a:r>
              <a:rPr lang="en-GB" dirty="0" smtClean="0"/>
              <a:t>May also be located in the corridors of a large building</a:t>
            </a:r>
            <a:endParaRPr lang="en-US" dirty="0" smtClean="0"/>
          </a:p>
          <a:p>
            <a:pPr lvl="1"/>
            <a:r>
              <a:rPr lang="en-GB" dirty="0" smtClean="0"/>
              <a:t>Important for:</a:t>
            </a:r>
            <a:endParaRPr lang="en-US" dirty="0" smtClean="0"/>
          </a:p>
          <a:p>
            <a:pPr lvl="2"/>
            <a:r>
              <a:rPr lang="en-GB" dirty="0" smtClean="0"/>
              <a:t>Putting out small fires</a:t>
            </a:r>
            <a:endParaRPr lang="en-US" dirty="0" smtClean="0"/>
          </a:p>
          <a:p>
            <a:pPr lvl="2"/>
            <a:r>
              <a:rPr lang="en-GB" dirty="0" smtClean="0"/>
              <a:t>Clearing an exit path from a room that is on fire</a:t>
            </a:r>
            <a:endParaRPr lang="en-US" dirty="0" smtClean="0"/>
          </a:p>
          <a:p>
            <a:pPr lvl="1"/>
            <a:r>
              <a:rPr lang="en-GB" dirty="0" smtClean="0"/>
              <a:t>Staff should be trained to use the fire extinguishers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828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Disaster</a:t>
            </a:r>
            <a:br>
              <a:rPr lang="en-US" dirty="0" smtClean="0"/>
            </a:br>
            <a:r>
              <a:rPr lang="en-US" dirty="0" smtClean="0"/>
              <a:t>and Emergency Planning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Possibility of a disaster or serious emergency at health care facility</a:t>
            </a:r>
            <a:endParaRPr lang="en-US" dirty="0" smtClean="0"/>
          </a:p>
          <a:p>
            <a:pPr lvl="1"/>
            <a:r>
              <a:rPr lang="en-GB" dirty="0" smtClean="0"/>
              <a:t>May cause damage and/or threaten employees, patients, buildings</a:t>
            </a:r>
            <a:endParaRPr lang="en-US" dirty="0" smtClean="0"/>
          </a:p>
          <a:p>
            <a:pPr lvl="1"/>
            <a:r>
              <a:rPr lang="en-GB" dirty="0" smtClean="0"/>
              <a:t>May cause harm or inability to provide usual services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51650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Activating a fire extinguisher</a:t>
            </a:r>
            <a:endParaRPr lang="en-US" dirty="0" smtClean="0"/>
          </a:p>
          <a:p>
            <a:pPr lvl="1"/>
            <a:r>
              <a:rPr lang="en-GB" dirty="0" smtClean="0"/>
              <a:t>Pull out the pin </a:t>
            </a:r>
            <a:endParaRPr lang="en-US" dirty="0" smtClean="0"/>
          </a:p>
          <a:p>
            <a:pPr lvl="1"/>
            <a:r>
              <a:rPr lang="en-GB" dirty="0" smtClean="0"/>
              <a:t>Aim the nozzle at base of fire </a:t>
            </a:r>
            <a:endParaRPr lang="en-US" dirty="0" smtClean="0"/>
          </a:p>
          <a:p>
            <a:pPr lvl="2"/>
            <a:r>
              <a:rPr lang="en-GB" dirty="0" smtClean="0"/>
              <a:t>To prevent fire from getting fuel</a:t>
            </a:r>
            <a:endParaRPr lang="en-US" dirty="0" smtClean="0"/>
          </a:p>
          <a:p>
            <a:pPr lvl="1"/>
            <a:r>
              <a:rPr lang="en-GB" dirty="0" smtClean="0"/>
              <a:t>Squeeze handle slowly </a:t>
            </a:r>
            <a:endParaRPr lang="en-US" dirty="0" smtClean="0"/>
          </a:p>
          <a:p>
            <a:pPr lvl="2"/>
            <a:r>
              <a:rPr lang="en-GB" dirty="0" smtClean="0"/>
              <a:t>Until the foam or other material is released</a:t>
            </a:r>
            <a:endParaRPr lang="en-US" dirty="0" smtClean="0"/>
          </a:p>
          <a:p>
            <a:pPr lvl="1"/>
            <a:r>
              <a:rPr lang="en-GB" dirty="0" smtClean="0"/>
              <a:t>Sweep nozzle from side to side</a:t>
            </a:r>
            <a:endParaRPr lang="en-US" dirty="0" smtClean="0"/>
          </a:p>
          <a:p>
            <a:pPr lvl="2"/>
            <a:r>
              <a:rPr lang="en-GB" dirty="0" smtClean="0"/>
              <a:t>To cover all parts of the fire until the fire is out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7711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Activating a fire extinguisher</a:t>
            </a:r>
            <a:endParaRPr lang="en-US" dirty="0" smtClean="0"/>
          </a:p>
          <a:p>
            <a:pPr lvl="1"/>
            <a:r>
              <a:rPr lang="en-GB" dirty="0" smtClean="0"/>
              <a:t>The person can move toward the fire as it gets smaller</a:t>
            </a:r>
            <a:endParaRPr lang="en-US" dirty="0" smtClean="0"/>
          </a:p>
          <a:p>
            <a:pPr lvl="1"/>
            <a:r>
              <a:rPr lang="en-GB" dirty="0" smtClean="0"/>
              <a:t>Acronym to remember these steps </a:t>
            </a:r>
            <a:endParaRPr lang="en-US" dirty="0" smtClean="0"/>
          </a:p>
          <a:p>
            <a:pPr lvl="2"/>
            <a:r>
              <a:rPr lang="en-GB" dirty="0" smtClean="0"/>
              <a:t>PASS: Pull, Aim, Squeeze, Sweep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18484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Response to a Fire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RACE: Used to identify the steps in responding to a fire </a:t>
            </a:r>
            <a:endParaRPr lang="en-US" dirty="0" smtClean="0"/>
          </a:p>
          <a:p>
            <a:pPr lvl="1"/>
            <a:r>
              <a:rPr lang="en-GB" dirty="0" smtClean="0"/>
              <a:t>Step 1: Rescue any person who is directly threatened by fire</a:t>
            </a:r>
            <a:endParaRPr lang="en-US" dirty="0" smtClean="0"/>
          </a:p>
          <a:p>
            <a:pPr lvl="2"/>
            <a:r>
              <a:rPr lang="en-GB" dirty="0" smtClean="0"/>
              <a:t>Patient safety is always a first priority</a:t>
            </a:r>
            <a:endParaRPr lang="en-US" dirty="0" smtClean="0"/>
          </a:p>
          <a:p>
            <a:pPr lvl="1"/>
            <a:r>
              <a:rPr lang="en-GB" dirty="0" smtClean="0"/>
              <a:t>Step 2: Activate the emergency response system </a:t>
            </a:r>
            <a:endParaRPr lang="en-US" dirty="0" smtClean="0"/>
          </a:p>
          <a:p>
            <a:pPr lvl="2"/>
            <a:r>
              <a:rPr lang="en-GB" dirty="0" smtClean="0"/>
              <a:t>Using a fire pull alarm </a:t>
            </a:r>
            <a:endParaRPr lang="en-US" dirty="0" smtClean="0"/>
          </a:p>
          <a:p>
            <a:pPr lvl="2"/>
            <a:r>
              <a:rPr lang="en-GB" dirty="0" smtClean="0"/>
              <a:t>Using the telephone to call 911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847151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Response to a Fire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Step 3: Confine the fire by closing doors</a:t>
            </a:r>
            <a:endParaRPr lang="en-US" dirty="0" smtClean="0"/>
          </a:p>
          <a:p>
            <a:pPr lvl="1"/>
            <a:r>
              <a:rPr lang="en-GB" dirty="0" smtClean="0"/>
              <a:t>Feel doors for heat</a:t>
            </a:r>
            <a:endParaRPr lang="en-US" dirty="0" smtClean="0"/>
          </a:p>
          <a:p>
            <a:pPr lvl="1"/>
            <a:r>
              <a:rPr lang="en-GB" dirty="0" smtClean="0"/>
              <a:t>Do not open any door if:</a:t>
            </a:r>
            <a:endParaRPr lang="en-US" dirty="0" smtClean="0"/>
          </a:p>
          <a:p>
            <a:pPr lvl="2"/>
            <a:r>
              <a:rPr lang="en-GB" dirty="0" smtClean="0"/>
              <a:t>It is warm </a:t>
            </a:r>
            <a:endParaRPr lang="en-US" dirty="0" smtClean="0"/>
          </a:p>
          <a:p>
            <a:pPr lvl="2"/>
            <a:r>
              <a:rPr lang="en-GB" dirty="0" smtClean="0"/>
              <a:t>You see smoke leaking out around the door frame</a:t>
            </a:r>
            <a:endParaRPr lang="en-US" dirty="0" smtClean="0"/>
          </a:p>
          <a:p>
            <a:pPr lvl="1"/>
            <a:r>
              <a:rPr lang="en-GB" dirty="0" smtClean="0"/>
              <a:t>Turn off fans and air conditioners</a:t>
            </a:r>
            <a:endParaRPr lang="en-US" dirty="0" smtClean="0"/>
          </a:p>
          <a:p>
            <a:pPr lvl="0"/>
            <a:r>
              <a:rPr lang="en-GB" dirty="0" smtClean="0"/>
              <a:t>Step 4: Extinguish the fire or Evacuate the area</a:t>
            </a:r>
            <a:endParaRPr lang="en-US" dirty="0" smtClean="0"/>
          </a:p>
          <a:p>
            <a:pPr lvl="1"/>
            <a:r>
              <a:rPr lang="en-GB" dirty="0" smtClean="0"/>
              <a:t>If the fire is small, use a fire extinguisher </a:t>
            </a:r>
            <a:endParaRPr lang="en-US" dirty="0" smtClean="0"/>
          </a:p>
          <a:p>
            <a:pPr lvl="1"/>
            <a:r>
              <a:rPr lang="en-GB" dirty="0" smtClean="0"/>
              <a:t>If the fire cannot be extinguished</a:t>
            </a:r>
            <a:endParaRPr lang="en-US" dirty="0" smtClean="0"/>
          </a:p>
          <a:p>
            <a:pPr lvl="2"/>
            <a:r>
              <a:rPr lang="en-GB" dirty="0" smtClean="0"/>
              <a:t>Evacuate the area following the fire safety plan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7184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Education and Training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Employees must be oriented to the Emergency Action Plan </a:t>
            </a:r>
            <a:endParaRPr lang="en-US" dirty="0" smtClean="0"/>
          </a:p>
          <a:p>
            <a:pPr lvl="0"/>
            <a:r>
              <a:rPr lang="en-US" dirty="0" smtClean="0"/>
              <a:t>Medical assistants must know what types of emergencies may occur in a medical office and what course of action they should take</a:t>
            </a:r>
          </a:p>
          <a:p>
            <a:pPr lvl="0"/>
            <a:r>
              <a:rPr lang="en-US" dirty="0" smtClean="0"/>
              <a:t>OSHA requires employees be given education and training on the EAP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06886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Education and Training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Training must include:</a:t>
            </a:r>
            <a:endParaRPr lang="en-US" dirty="0" smtClean="0"/>
          </a:p>
          <a:p>
            <a:pPr lvl="1"/>
            <a:r>
              <a:rPr lang="en-US" dirty="0" smtClean="0"/>
              <a:t>Individual roles and responsibilities</a:t>
            </a:r>
          </a:p>
          <a:p>
            <a:pPr lvl="1"/>
            <a:r>
              <a:rPr lang="en-US" dirty="0" smtClean="0"/>
              <a:t>Threats, hazards, and protective actions</a:t>
            </a:r>
          </a:p>
          <a:p>
            <a:pPr lvl="1"/>
            <a:r>
              <a:rPr lang="en-US" dirty="0" smtClean="0"/>
              <a:t>Location and operation of manually activated pull stations and communication equipment</a:t>
            </a:r>
          </a:p>
          <a:p>
            <a:pPr lvl="1"/>
            <a:r>
              <a:rPr lang="en-US" dirty="0" smtClean="0"/>
              <a:t>Emergency response procedures</a:t>
            </a:r>
          </a:p>
          <a:p>
            <a:pPr lvl="1"/>
            <a:r>
              <a:rPr lang="en-US" dirty="0" smtClean="0"/>
              <a:t>Evacuation, shelter, and accountability procedures</a:t>
            </a:r>
          </a:p>
          <a:p>
            <a:pPr lvl="1"/>
            <a:r>
              <a:rPr lang="en-US" dirty="0" smtClean="0"/>
              <a:t>Location and use of common emergency equipment</a:t>
            </a:r>
          </a:p>
          <a:p>
            <a:pPr lvl="1"/>
            <a:r>
              <a:rPr lang="en-US" dirty="0" smtClean="0"/>
              <a:t>Emergency shutdown procedures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34586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Practice Drills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May be required at specific intervals </a:t>
            </a:r>
            <a:endParaRPr lang="en-US" dirty="0" smtClean="0"/>
          </a:p>
          <a:p>
            <a:pPr lvl="1"/>
            <a:r>
              <a:rPr lang="en-GB" dirty="0" smtClean="0"/>
              <a:t>Depends on:</a:t>
            </a:r>
            <a:endParaRPr lang="en-US" dirty="0" smtClean="0"/>
          </a:p>
          <a:p>
            <a:pPr lvl="2"/>
            <a:r>
              <a:rPr lang="en-GB" dirty="0" smtClean="0"/>
              <a:t>Municipal or state laws for the type of building </a:t>
            </a:r>
            <a:endParaRPr lang="en-US" dirty="0" smtClean="0"/>
          </a:p>
          <a:p>
            <a:pPr lvl="2"/>
            <a:r>
              <a:rPr lang="en-GB" dirty="0" smtClean="0"/>
              <a:t>Insurance requirements</a:t>
            </a:r>
            <a:endParaRPr lang="en-US" dirty="0" smtClean="0"/>
          </a:p>
          <a:p>
            <a:pPr lvl="0"/>
            <a:r>
              <a:rPr lang="en-GB" dirty="0" smtClean="0"/>
              <a:t>Fire drills may be announced or unannounced</a:t>
            </a:r>
            <a:endParaRPr lang="en-US" dirty="0" smtClean="0"/>
          </a:p>
          <a:p>
            <a:pPr lvl="1"/>
            <a:r>
              <a:rPr lang="en-GB" dirty="0" smtClean="0"/>
              <a:t>Reminds employees to review:</a:t>
            </a:r>
            <a:endParaRPr lang="en-US" dirty="0" smtClean="0"/>
          </a:p>
          <a:p>
            <a:pPr lvl="2"/>
            <a:r>
              <a:rPr lang="en-GB" dirty="0" smtClean="0"/>
              <a:t>Emergency escape routes </a:t>
            </a:r>
            <a:endParaRPr lang="en-US" dirty="0" smtClean="0"/>
          </a:p>
          <a:p>
            <a:pPr lvl="2"/>
            <a:r>
              <a:rPr lang="en-GB" dirty="0" smtClean="0"/>
              <a:t>Procedures to respond to a fire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81870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Practice Drills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Simulated disaster drills </a:t>
            </a:r>
            <a:endParaRPr lang="en-US" dirty="0" smtClean="0"/>
          </a:p>
          <a:p>
            <a:pPr lvl="1"/>
            <a:r>
              <a:rPr lang="en-GB" dirty="0" smtClean="0"/>
              <a:t>Often involve several community agencies</a:t>
            </a:r>
            <a:endParaRPr lang="en-US" dirty="0" smtClean="0"/>
          </a:p>
          <a:p>
            <a:pPr lvl="1"/>
            <a:r>
              <a:rPr lang="en-GB" dirty="0" smtClean="0"/>
              <a:t>Allow participants to practice skills needed in a disaster</a:t>
            </a:r>
            <a:endParaRPr lang="en-US" dirty="0" smtClean="0"/>
          </a:p>
          <a:p>
            <a:pPr lvl="1"/>
            <a:r>
              <a:rPr lang="en-GB" dirty="0" smtClean="0"/>
              <a:t>Allow organizations and communities to:</a:t>
            </a:r>
            <a:endParaRPr lang="en-US" dirty="0" smtClean="0"/>
          </a:p>
          <a:p>
            <a:pPr lvl="2"/>
            <a:r>
              <a:rPr lang="en-GB" dirty="0" smtClean="0"/>
              <a:t>Evaluate the effectiveness of their systems</a:t>
            </a:r>
            <a:endParaRPr lang="en-US" dirty="0" smtClean="0"/>
          </a:p>
          <a:p>
            <a:pPr lvl="2"/>
            <a:r>
              <a:rPr lang="en-GB" dirty="0" smtClean="0"/>
              <a:t>Identify potential weaknesses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89575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Assistant’s Role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641475"/>
            <a:ext cx="8458201" cy="4454525"/>
          </a:xfrm>
        </p:spPr>
        <p:txBody>
          <a:bodyPr/>
          <a:lstStyle/>
          <a:p>
            <a:pPr lvl="0"/>
            <a:r>
              <a:rPr lang="en-GB" dirty="0" smtClean="0"/>
              <a:t>Medical assistant is an important team member in</a:t>
            </a:r>
            <a:endParaRPr lang="en-US" dirty="0" smtClean="0"/>
          </a:p>
          <a:p>
            <a:pPr lvl="1"/>
            <a:r>
              <a:rPr lang="en-GB" dirty="0" smtClean="0"/>
              <a:t>Developing and implementing the emergency action plan </a:t>
            </a:r>
            <a:endParaRPr lang="en-US" dirty="0" smtClean="0"/>
          </a:p>
          <a:p>
            <a:pPr lvl="1"/>
            <a:r>
              <a:rPr lang="en-GB" dirty="0" smtClean="0"/>
              <a:t>Contributing to emergency preparedness in the community</a:t>
            </a:r>
            <a:endParaRPr lang="en-US" dirty="0" smtClean="0"/>
          </a:p>
          <a:p>
            <a:pPr lvl="1"/>
            <a:r>
              <a:rPr lang="en-GB" dirty="0" smtClean="0"/>
              <a:t>Making recommendations to supplement emergency equipment </a:t>
            </a:r>
            <a:endParaRPr lang="en-US" dirty="0" smtClean="0"/>
          </a:p>
          <a:p>
            <a:pPr lvl="1"/>
            <a:r>
              <a:rPr lang="en-GB" dirty="0" smtClean="0"/>
              <a:t>Serving on a committee to review or revise the emergency plan</a:t>
            </a:r>
            <a:endParaRPr lang="en-US" dirty="0" smtClean="0"/>
          </a:p>
          <a:p>
            <a:pPr lvl="1"/>
            <a:r>
              <a:rPr lang="en-GB" dirty="0" smtClean="0"/>
              <a:t>Participating in all fire drills and disaster drills</a:t>
            </a:r>
            <a:endParaRPr lang="en-US" dirty="0" smtClean="0"/>
          </a:p>
          <a:p>
            <a:pPr lvl="1"/>
            <a:r>
              <a:rPr lang="en-GB" dirty="0" smtClean="0"/>
              <a:t>Participating in the review of the effectiveness of the drill</a:t>
            </a:r>
            <a:endParaRPr lang="en-US" dirty="0" smtClean="0"/>
          </a:p>
          <a:p>
            <a:pPr lvl="1"/>
            <a:r>
              <a:rPr lang="en-GB" dirty="0" smtClean="0"/>
              <a:t>Providing emergency first aid or CPR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88900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Assistant’s Role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In an actual disaster, the MA may be responsible for:</a:t>
            </a:r>
            <a:endParaRPr lang="en-US" dirty="0" smtClean="0"/>
          </a:p>
          <a:p>
            <a:pPr lvl="1"/>
            <a:r>
              <a:rPr lang="en-GB" dirty="0" smtClean="0"/>
              <a:t>Providing emergency first aid</a:t>
            </a:r>
            <a:endParaRPr lang="en-US" dirty="0" smtClean="0"/>
          </a:p>
          <a:p>
            <a:pPr lvl="1"/>
            <a:r>
              <a:rPr lang="en-GB" dirty="0" smtClean="0"/>
              <a:t>Conducting patient interviews</a:t>
            </a:r>
            <a:endParaRPr lang="en-US" dirty="0" smtClean="0"/>
          </a:p>
          <a:p>
            <a:pPr lvl="1"/>
            <a:r>
              <a:rPr lang="en-GB" dirty="0" smtClean="0"/>
              <a:t>Helping to calm victims</a:t>
            </a:r>
            <a:endParaRPr lang="en-US" dirty="0" smtClean="0"/>
          </a:p>
          <a:p>
            <a:pPr lvl="1"/>
            <a:r>
              <a:rPr lang="en-GB" dirty="0" smtClean="0"/>
              <a:t>Documenting services provided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7866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Disaster</a:t>
            </a:r>
            <a:br>
              <a:rPr lang="en-US" dirty="0" smtClean="0"/>
            </a:br>
            <a:r>
              <a:rPr lang="en-US" dirty="0" smtClean="0"/>
              <a:t>and Emergency Planning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Organizations must plan ahead to:</a:t>
            </a:r>
            <a:endParaRPr lang="en-US" dirty="0" smtClean="0"/>
          </a:p>
          <a:p>
            <a:pPr lvl="1"/>
            <a:r>
              <a:rPr lang="en-GB" dirty="0" smtClean="0"/>
              <a:t>Minimize damage</a:t>
            </a:r>
            <a:endParaRPr lang="en-US" dirty="0" smtClean="0"/>
          </a:p>
          <a:p>
            <a:pPr lvl="1"/>
            <a:r>
              <a:rPr lang="en-GB" dirty="0" smtClean="0"/>
              <a:t>Facilitate recovery </a:t>
            </a:r>
            <a:endParaRPr lang="en-US" dirty="0" smtClean="0"/>
          </a:p>
          <a:p>
            <a:pPr lvl="2"/>
            <a:r>
              <a:rPr lang="en-GB" dirty="0" smtClean="0"/>
              <a:t>So that services can be restored as efficiently as possible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24231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Assistant’s Role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have contact information for the following</a:t>
            </a:r>
          </a:p>
          <a:p>
            <a:pPr lvl="1"/>
            <a:r>
              <a:rPr lang="en-US" dirty="0" smtClean="0"/>
              <a:t>Emergency medical services (911)</a:t>
            </a:r>
          </a:p>
          <a:p>
            <a:pPr lvl="1"/>
            <a:r>
              <a:rPr lang="en-US" dirty="0" smtClean="0"/>
              <a:t>Poison Control Center</a:t>
            </a:r>
          </a:p>
          <a:p>
            <a:pPr lvl="1"/>
            <a:r>
              <a:rPr lang="en-US" dirty="0" smtClean="0"/>
              <a:t>Local hospitals</a:t>
            </a:r>
          </a:p>
          <a:p>
            <a:pPr lvl="1"/>
            <a:r>
              <a:rPr lang="en-US" dirty="0" smtClean="0"/>
              <a:t>Local and state health departments</a:t>
            </a:r>
          </a:p>
          <a:p>
            <a:pPr lvl="1"/>
            <a:r>
              <a:rPr lang="en-US" dirty="0" smtClean="0"/>
              <a:t>State HAZMAT response team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659270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82392"/>
            <a:ext cx="7772400" cy="2155371"/>
          </a:xfrm>
        </p:spPr>
        <p:txBody>
          <a:bodyPr/>
          <a:lstStyle/>
          <a:p>
            <a:pPr lvl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353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Disasters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Hazards are categorized as natural or human-made</a:t>
            </a:r>
            <a:endParaRPr lang="en-US" dirty="0" smtClean="0"/>
          </a:p>
          <a:p>
            <a:pPr lvl="0"/>
            <a:r>
              <a:rPr lang="en-GB" dirty="0" smtClean="0"/>
              <a:t>Natural disaster</a:t>
            </a:r>
            <a:endParaRPr lang="en-US" dirty="0" smtClean="0"/>
          </a:p>
          <a:p>
            <a:pPr lvl="1"/>
            <a:r>
              <a:rPr lang="en-GB" dirty="0" smtClean="0"/>
              <a:t>Results from a natural hazard </a:t>
            </a:r>
            <a:endParaRPr lang="en-US" dirty="0" smtClean="0"/>
          </a:p>
          <a:p>
            <a:pPr lvl="1"/>
            <a:r>
              <a:rPr lang="en-GB" dirty="0" smtClean="0"/>
              <a:t>Examples: Volcanoes, tornados, earthquakes, hurricanes</a:t>
            </a:r>
            <a:endParaRPr lang="en-US" dirty="0" smtClean="0"/>
          </a:p>
          <a:p>
            <a:pPr lvl="1"/>
            <a:r>
              <a:rPr lang="en-GB" dirty="0" smtClean="0"/>
              <a:t>Causes significant damage to the environment</a:t>
            </a:r>
            <a:endParaRPr lang="en-US" dirty="0" smtClean="0"/>
          </a:p>
          <a:p>
            <a:pPr lvl="1"/>
            <a:r>
              <a:rPr lang="en-GB" dirty="0" smtClean="0"/>
              <a:t>Leads to environmental, financial, and human losses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394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Disasters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Human-made disaster</a:t>
            </a:r>
            <a:endParaRPr lang="en-US" dirty="0" smtClean="0"/>
          </a:p>
          <a:p>
            <a:pPr lvl="1"/>
            <a:r>
              <a:rPr lang="en-GB" dirty="0" smtClean="0"/>
              <a:t>Refers to serious damage either directly or indirectly caused by</a:t>
            </a:r>
            <a:endParaRPr lang="en-US" dirty="0" smtClean="0"/>
          </a:p>
          <a:p>
            <a:pPr lvl="2"/>
            <a:r>
              <a:rPr lang="en-GB" dirty="0" smtClean="0"/>
              <a:t>Intentional or negligent human actions</a:t>
            </a:r>
            <a:endParaRPr lang="en-US" dirty="0" smtClean="0"/>
          </a:p>
          <a:p>
            <a:pPr lvl="2"/>
            <a:r>
              <a:rPr lang="en-GB" dirty="0" smtClean="0"/>
              <a:t>Failure of a human-made system </a:t>
            </a:r>
            <a:endParaRPr lang="en-US" dirty="0" smtClean="0"/>
          </a:p>
          <a:p>
            <a:pPr lvl="2"/>
            <a:r>
              <a:rPr lang="en-GB" dirty="0" smtClean="0"/>
              <a:t>Examples: Fire, structural collapse, terrorism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934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Disasters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May occur with or without warning</a:t>
            </a:r>
            <a:endParaRPr lang="en-US" dirty="0" smtClean="0"/>
          </a:p>
          <a:p>
            <a:pPr lvl="1"/>
            <a:r>
              <a:rPr lang="en-GB" dirty="0" smtClean="0"/>
              <a:t>Earthquakes: Usually occur without warning</a:t>
            </a:r>
            <a:endParaRPr lang="en-US" dirty="0" smtClean="0"/>
          </a:p>
          <a:p>
            <a:pPr lvl="1"/>
            <a:r>
              <a:rPr lang="en-GB" dirty="0" smtClean="0"/>
              <a:t>Hurricanes: Develop over a period of days</a:t>
            </a:r>
            <a:endParaRPr lang="en-US" dirty="0" smtClean="0"/>
          </a:p>
          <a:p>
            <a:pPr lvl="2"/>
            <a:r>
              <a:rPr lang="en-GB" dirty="0" smtClean="0"/>
              <a:t>Allows for some preparation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6209244"/>
      </p:ext>
    </p:extLst>
  </p:cSld>
  <p:clrMapOvr>
    <a:masterClrMapping/>
  </p:clrMapOvr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1748</TotalTime>
  <Words>3569</Words>
  <Application>Microsoft Office PowerPoint</Application>
  <PresentationFormat>On-screen Show (4:3)</PresentationFormat>
  <Paragraphs>552</Paragraphs>
  <Slides>61</Slides>
  <Notes>49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Bonewit</vt:lpstr>
      <vt:lpstr>Slide 1</vt:lpstr>
      <vt:lpstr>Learning Objectives Lesson 36.1: Disaster Management and Emergency Planning  (Slide 1 of 3)</vt:lpstr>
      <vt:lpstr>Learning Objectives Lesson 36.1: Disaster Management and Emergency Planning  (Slide 1 of 3)</vt:lpstr>
      <vt:lpstr>Learning Objectives Lesson 36.1: Disaster Management and Emergency Planning  (Slide 3 of 3)</vt:lpstr>
      <vt:lpstr>Introduction to Disaster and Emergency Planning (Slide 1 of 2)</vt:lpstr>
      <vt:lpstr>Introduction to Disaster and Emergency Planning (Slide 2 of 2)</vt:lpstr>
      <vt:lpstr>Categories of Disasters (Slide 1 of 2)</vt:lpstr>
      <vt:lpstr>Categories of Disasters (Slide 2 of 2)</vt:lpstr>
      <vt:lpstr>Natural Disasters (Slide 1 of 2)</vt:lpstr>
      <vt:lpstr>Natural Disasters (Slide 2 of 2)</vt:lpstr>
      <vt:lpstr>Human-made Disasters (Slide 1 of 2)</vt:lpstr>
      <vt:lpstr>Human-made Disasters (Slide 2 of 2)</vt:lpstr>
      <vt:lpstr>Psychological Effects of Emergencies  (Slide 1 of 2)</vt:lpstr>
      <vt:lpstr>Psychological Effects of Emergencies (Slide 2 of 2)</vt:lpstr>
      <vt:lpstr>The Stress Response (Slide 1 of 6)</vt:lpstr>
      <vt:lpstr>The Stress Response (Slide 2 of 6)</vt:lpstr>
      <vt:lpstr>The Stress Response (Slide 3 of 6)</vt:lpstr>
      <vt:lpstr>The Stress Response (Slide 4 of 6)</vt:lpstr>
      <vt:lpstr>The Stress Response (Slide 5 of 6)</vt:lpstr>
      <vt:lpstr>The Stress Response (Slide 6 of 6)</vt:lpstr>
      <vt:lpstr>Managing Anxiety (Slide 1 of 2)</vt:lpstr>
      <vt:lpstr>Managing Anxiety (Slide 2 of 2)</vt:lpstr>
      <vt:lpstr>Purpose of an Emergency Action Plan (EAP)</vt:lpstr>
      <vt:lpstr>Six Elements of an  Emergency Action Plan (Slide 1 of 2)</vt:lpstr>
      <vt:lpstr>Six Elements of an Emergency Action Plan (Slide 2 of 2)</vt:lpstr>
      <vt:lpstr>Three Components of an Emergency Evacuation Plan</vt:lpstr>
      <vt:lpstr>Evacuation Floor Plan</vt:lpstr>
      <vt:lpstr>Evacuation Wardens (Slide 1 of 2)</vt:lpstr>
      <vt:lpstr>Evacuation Wardens (Slide 2 of 3)</vt:lpstr>
      <vt:lpstr>Evacuation Wardens (Slide 3 of 3)</vt:lpstr>
      <vt:lpstr>Learning Objectives Lesson 36.2: Fire Safety and Employee Training (Slide 1 of 3)</vt:lpstr>
      <vt:lpstr>Learning Objectives Lesson 36.2: Fire Safety and Employee Training (Slide 2 of 3)</vt:lpstr>
      <vt:lpstr>Learning Objectives Lesson 36.2: Fire Safety and Employee Training (Slide 3 of 3)</vt:lpstr>
      <vt:lpstr>Fire Safety in the Medical Office  (Slide 1 of 3)</vt:lpstr>
      <vt:lpstr>Fire Safety in the Medical Office  (Slide 2 of 3)</vt:lpstr>
      <vt:lpstr>Fire Safety in the Medical Office (Slide 3 of 3)</vt:lpstr>
      <vt:lpstr>Elements of a Fire</vt:lpstr>
      <vt:lpstr>Fuel Source</vt:lpstr>
      <vt:lpstr>Ignition Source (Heat)</vt:lpstr>
      <vt:lpstr>Components of a Fire Prevention Plan  (Slide 1 of 2)</vt:lpstr>
      <vt:lpstr>Components of a Fire Prevention Plan  (Slide 2 of 2)</vt:lpstr>
      <vt:lpstr>Fire Protection in the Medical Office (Slide 1 of 6)</vt:lpstr>
      <vt:lpstr>Fire Protection in the Medical Office (Slide 2 of 6)</vt:lpstr>
      <vt:lpstr>Fire Protection in the Medical Office (Slide 3 of 6)</vt:lpstr>
      <vt:lpstr>Fire Protection in the Medical Office (Slide 4 of 6)</vt:lpstr>
      <vt:lpstr>Fire Protection in the Medical Office (Slide 5 of 6)</vt:lpstr>
      <vt:lpstr>Fire Protection in the Medical Office (Slide 6 of 6)</vt:lpstr>
      <vt:lpstr>Five Classes of Fire</vt:lpstr>
      <vt:lpstr>Fire Extinguishers (Slide 1 of 3)</vt:lpstr>
      <vt:lpstr>Fire Extinguishers (Slide 2 of 3)</vt:lpstr>
      <vt:lpstr>Fire Extinguishers (Slide 3 of 3)</vt:lpstr>
      <vt:lpstr>Emergency Response to a Fire  (Slide 1 of 2)</vt:lpstr>
      <vt:lpstr>Emergency Response to a Fire  (Slide 2 of 2)</vt:lpstr>
      <vt:lpstr>Employee Education and Training  (Slide 1 of 2)</vt:lpstr>
      <vt:lpstr>Employee Education and Training  (Slide 2 of 2)</vt:lpstr>
      <vt:lpstr>Emergency Practice Drills (Slide 1 of 2) </vt:lpstr>
      <vt:lpstr>Emergency Practice Drills (Slide 2 of 2) </vt:lpstr>
      <vt:lpstr>Medical Assistant’s Role (Slide 1 of 3)</vt:lpstr>
      <vt:lpstr>Medical Assistant’s Role (Slide 2 of 3)</vt:lpstr>
      <vt:lpstr>Medical Assistant’s Role (Slide 3 of 3)</vt:lpstr>
      <vt:lpstr>Slide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Tom</cp:lastModifiedBy>
  <cp:revision>98</cp:revision>
  <dcterms:created xsi:type="dcterms:W3CDTF">2015-09-03T13:34:00Z</dcterms:created>
  <dcterms:modified xsi:type="dcterms:W3CDTF">2019-12-24T23:59:21Z</dcterms:modified>
</cp:coreProperties>
</file>