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slides/slide271.xml" ContentType="application/vnd.openxmlformats-officedocument.presentationml.slide+xml"/>
  <Override PartName="/ppt/slides/slide272.xml" ContentType="application/vnd.openxmlformats-officedocument.presentationml.slide+xml"/>
  <Override PartName="/ppt/slides/slide273.xml" ContentType="application/vnd.openxmlformats-officedocument.presentationml.slide+xml"/>
  <Override PartName="/ppt/slides/slide274.xml" ContentType="application/vnd.openxmlformats-officedocument.presentationml.slide+xml"/>
  <Override PartName="/ppt/slides/slide275.xml" ContentType="application/vnd.openxmlformats-officedocument.presentationml.slide+xml"/>
  <Override PartName="/ppt/slides/slide276.xml" ContentType="application/vnd.openxmlformats-officedocument.presentationml.slide+xml"/>
  <Override PartName="/ppt/slides/slide277.xml" ContentType="application/vnd.openxmlformats-officedocument.presentationml.slide+xml"/>
  <Override PartName="/ppt/slides/slide278.xml" ContentType="application/vnd.openxmlformats-officedocument.presentationml.slide+xml"/>
  <Override PartName="/ppt/slides/slide279.xml" ContentType="application/vnd.openxmlformats-officedocument.presentationml.slide+xml"/>
  <Override PartName="/ppt/slides/slide2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ppt/notesSlides/notesSlide171.xml" ContentType="application/vnd.openxmlformats-officedocument.presentationml.notesSlide+xml"/>
  <Override PartName="/ppt/notesSlides/notesSlide172.xml" ContentType="application/vnd.openxmlformats-officedocument.presentationml.notesSlide+xml"/>
  <Override PartName="/ppt/notesSlides/notesSlide173.xml" ContentType="application/vnd.openxmlformats-officedocument.presentationml.notesSlide+xml"/>
  <Override PartName="/ppt/notesSlides/notesSlide174.xml" ContentType="application/vnd.openxmlformats-officedocument.presentationml.notesSlide+xml"/>
  <Override PartName="/ppt/notesSlides/notesSlide175.xml" ContentType="application/vnd.openxmlformats-officedocument.presentationml.notesSlide+xml"/>
  <Override PartName="/ppt/notesSlides/notesSlide176.xml" ContentType="application/vnd.openxmlformats-officedocument.presentationml.notesSlide+xml"/>
  <Override PartName="/ppt/notesSlides/notesSlide177.xml" ContentType="application/vnd.openxmlformats-officedocument.presentationml.notesSlide+xml"/>
  <Override PartName="/ppt/notesSlides/notesSlide178.xml" ContentType="application/vnd.openxmlformats-officedocument.presentationml.notesSlide+xml"/>
  <Override PartName="/ppt/notesSlides/notesSlide179.xml" ContentType="application/vnd.openxmlformats-officedocument.presentationml.notesSlide+xml"/>
  <Override PartName="/ppt/notesSlides/notesSlide180.xml" ContentType="application/vnd.openxmlformats-officedocument.presentationml.notesSlide+xml"/>
  <Override PartName="/ppt/notesSlides/notesSlide181.xml" ContentType="application/vnd.openxmlformats-officedocument.presentationml.notesSlide+xml"/>
  <Override PartName="/ppt/notesSlides/notesSlide182.xml" ContentType="application/vnd.openxmlformats-officedocument.presentationml.notesSlide+xml"/>
  <Override PartName="/ppt/notesSlides/notesSlide183.xml" ContentType="application/vnd.openxmlformats-officedocument.presentationml.notesSlide+xml"/>
  <Override PartName="/ppt/notesSlides/notesSlide184.xml" ContentType="application/vnd.openxmlformats-officedocument.presentationml.notesSlide+xml"/>
  <Override PartName="/ppt/notesSlides/notesSlide185.xml" ContentType="application/vnd.openxmlformats-officedocument.presentationml.notesSlide+xml"/>
  <Override PartName="/ppt/notesSlides/notesSlide186.xml" ContentType="application/vnd.openxmlformats-officedocument.presentationml.notesSlide+xml"/>
  <Override PartName="/ppt/notesSlides/notesSlide187.xml" ContentType="application/vnd.openxmlformats-officedocument.presentationml.notesSlide+xml"/>
  <Override PartName="/ppt/notesSlides/notesSlide188.xml" ContentType="application/vnd.openxmlformats-officedocument.presentationml.notesSlide+xml"/>
  <Override PartName="/ppt/notesSlides/notesSlide189.xml" ContentType="application/vnd.openxmlformats-officedocument.presentationml.notesSlide+xml"/>
  <Override PartName="/ppt/notesSlides/notesSlide190.xml" ContentType="application/vnd.openxmlformats-officedocument.presentationml.notesSlide+xml"/>
  <Override PartName="/ppt/notesSlides/notesSlide191.xml" ContentType="application/vnd.openxmlformats-officedocument.presentationml.notesSlide+xml"/>
  <Override PartName="/ppt/notesSlides/notesSlide192.xml" ContentType="application/vnd.openxmlformats-officedocument.presentationml.notesSlide+xml"/>
  <Override PartName="/ppt/notesSlides/notesSlide193.xml" ContentType="application/vnd.openxmlformats-officedocument.presentationml.notesSlide+xml"/>
  <Override PartName="/ppt/notesSlides/notesSlide194.xml" ContentType="application/vnd.openxmlformats-officedocument.presentationml.notesSlide+xml"/>
  <Override PartName="/ppt/notesSlides/notesSlide195.xml" ContentType="application/vnd.openxmlformats-officedocument.presentationml.notesSlide+xml"/>
  <Override PartName="/ppt/notesSlides/notesSlide196.xml" ContentType="application/vnd.openxmlformats-officedocument.presentationml.notesSlide+xml"/>
  <Override PartName="/ppt/notesSlides/notesSlide197.xml" ContentType="application/vnd.openxmlformats-officedocument.presentationml.notesSlide+xml"/>
  <Override PartName="/ppt/notesSlides/notesSlide198.xml" ContentType="application/vnd.openxmlformats-officedocument.presentationml.notesSlide+xml"/>
  <Override PartName="/ppt/notesSlides/notesSlide199.xml" ContentType="application/vnd.openxmlformats-officedocument.presentationml.notesSlide+xml"/>
  <Override PartName="/ppt/notesSlides/notesSlide20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4" r:id="rId36"/>
    <p:sldId id="292" r:id="rId37"/>
    <p:sldId id="293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35" r:id="rId79"/>
    <p:sldId id="336" r:id="rId80"/>
    <p:sldId id="337" r:id="rId81"/>
    <p:sldId id="338" r:id="rId82"/>
    <p:sldId id="339" r:id="rId83"/>
    <p:sldId id="340" r:id="rId84"/>
    <p:sldId id="341" r:id="rId85"/>
    <p:sldId id="343" r:id="rId86"/>
    <p:sldId id="344" r:id="rId87"/>
    <p:sldId id="345" r:id="rId88"/>
    <p:sldId id="346" r:id="rId89"/>
    <p:sldId id="347" r:id="rId90"/>
    <p:sldId id="348" r:id="rId91"/>
    <p:sldId id="349" r:id="rId92"/>
    <p:sldId id="350" r:id="rId93"/>
    <p:sldId id="351" r:id="rId94"/>
    <p:sldId id="352" r:id="rId95"/>
    <p:sldId id="353" r:id="rId96"/>
    <p:sldId id="354" r:id="rId97"/>
    <p:sldId id="355" r:id="rId98"/>
    <p:sldId id="356" r:id="rId99"/>
    <p:sldId id="357" r:id="rId100"/>
    <p:sldId id="358" r:id="rId101"/>
    <p:sldId id="359" r:id="rId102"/>
    <p:sldId id="361" r:id="rId103"/>
    <p:sldId id="362" r:id="rId104"/>
    <p:sldId id="365" r:id="rId105"/>
    <p:sldId id="366" r:id="rId106"/>
    <p:sldId id="367" r:id="rId107"/>
    <p:sldId id="368" r:id="rId108"/>
    <p:sldId id="369" r:id="rId109"/>
    <p:sldId id="371" r:id="rId110"/>
    <p:sldId id="372" r:id="rId111"/>
    <p:sldId id="373" r:id="rId112"/>
    <p:sldId id="374" r:id="rId113"/>
    <p:sldId id="375" r:id="rId114"/>
    <p:sldId id="376" r:id="rId115"/>
    <p:sldId id="377" r:id="rId116"/>
    <p:sldId id="378" r:id="rId117"/>
    <p:sldId id="379" r:id="rId118"/>
    <p:sldId id="380" r:id="rId119"/>
    <p:sldId id="381" r:id="rId120"/>
    <p:sldId id="382" r:id="rId121"/>
    <p:sldId id="383" r:id="rId122"/>
    <p:sldId id="384" r:id="rId123"/>
    <p:sldId id="385" r:id="rId124"/>
    <p:sldId id="386" r:id="rId125"/>
    <p:sldId id="388" r:id="rId126"/>
    <p:sldId id="389" r:id="rId127"/>
    <p:sldId id="390" r:id="rId128"/>
    <p:sldId id="392" r:id="rId129"/>
    <p:sldId id="393" r:id="rId130"/>
    <p:sldId id="394" r:id="rId131"/>
    <p:sldId id="395" r:id="rId132"/>
    <p:sldId id="396" r:id="rId133"/>
    <p:sldId id="397" r:id="rId134"/>
    <p:sldId id="398" r:id="rId135"/>
    <p:sldId id="399" r:id="rId136"/>
    <p:sldId id="400" r:id="rId137"/>
    <p:sldId id="401" r:id="rId138"/>
    <p:sldId id="402" r:id="rId139"/>
    <p:sldId id="404" r:id="rId140"/>
    <p:sldId id="405" r:id="rId141"/>
    <p:sldId id="407" r:id="rId142"/>
    <p:sldId id="409" r:id="rId143"/>
    <p:sldId id="410" r:id="rId144"/>
    <p:sldId id="411" r:id="rId145"/>
    <p:sldId id="412" r:id="rId146"/>
    <p:sldId id="413" r:id="rId147"/>
    <p:sldId id="414" r:id="rId148"/>
    <p:sldId id="415" r:id="rId149"/>
    <p:sldId id="416" r:id="rId150"/>
    <p:sldId id="417" r:id="rId151"/>
    <p:sldId id="418" r:id="rId152"/>
    <p:sldId id="419" r:id="rId153"/>
    <p:sldId id="420" r:id="rId154"/>
    <p:sldId id="421" r:id="rId155"/>
    <p:sldId id="422" r:id="rId156"/>
    <p:sldId id="423" r:id="rId157"/>
    <p:sldId id="426" r:id="rId158"/>
    <p:sldId id="427" r:id="rId159"/>
    <p:sldId id="428" r:id="rId160"/>
    <p:sldId id="429" r:id="rId161"/>
    <p:sldId id="430" r:id="rId162"/>
    <p:sldId id="431" r:id="rId163"/>
    <p:sldId id="432" r:id="rId164"/>
    <p:sldId id="433" r:id="rId165"/>
    <p:sldId id="434" r:id="rId166"/>
    <p:sldId id="435" r:id="rId167"/>
    <p:sldId id="436" r:id="rId168"/>
    <p:sldId id="437" r:id="rId169"/>
    <p:sldId id="438" r:id="rId170"/>
    <p:sldId id="439" r:id="rId171"/>
    <p:sldId id="440" r:id="rId172"/>
    <p:sldId id="441" r:id="rId173"/>
    <p:sldId id="442" r:id="rId174"/>
    <p:sldId id="443" r:id="rId175"/>
    <p:sldId id="444" r:id="rId176"/>
    <p:sldId id="445" r:id="rId177"/>
    <p:sldId id="446" r:id="rId178"/>
    <p:sldId id="447" r:id="rId179"/>
    <p:sldId id="448" r:id="rId180"/>
    <p:sldId id="449" r:id="rId181"/>
    <p:sldId id="450" r:id="rId182"/>
    <p:sldId id="451" r:id="rId183"/>
    <p:sldId id="452" r:id="rId184"/>
    <p:sldId id="453" r:id="rId185"/>
    <p:sldId id="454" r:id="rId186"/>
    <p:sldId id="455" r:id="rId187"/>
    <p:sldId id="456" r:id="rId188"/>
    <p:sldId id="457" r:id="rId189"/>
    <p:sldId id="458" r:id="rId190"/>
    <p:sldId id="459" r:id="rId191"/>
    <p:sldId id="460" r:id="rId192"/>
    <p:sldId id="461" r:id="rId193"/>
    <p:sldId id="462" r:id="rId194"/>
    <p:sldId id="463" r:id="rId195"/>
    <p:sldId id="464" r:id="rId196"/>
    <p:sldId id="465" r:id="rId197"/>
    <p:sldId id="466" r:id="rId198"/>
    <p:sldId id="467" r:id="rId199"/>
    <p:sldId id="468" r:id="rId200"/>
    <p:sldId id="469" r:id="rId201"/>
    <p:sldId id="470" r:id="rId202"/>
    <p:sldId id="471" r:id="rId203"/>
    <p:sldId id="472" r:id="rId204"/>
    <p:sldId id="473" r:id="rId205"/>
    <p:sldId id="474" r:id="rId206"/>
    <p:sldId id="475" r:id="rId207"/>
    <p:sldId id="476" r:id="rId208"/>
    <p:sldId id="477" r:id="rId209"/>
    <p:sldId id="478" r:id="rId210"/>
    <p:sldId id="479" r:id="rId211"/>
    <p:sldId id="480" r:id="rId212"/>
    <p:sldId id="481" r:id="rId213"/>
    <p:sldId id="482" r:id="rId214"/>
    <p:sldId id="483" r:id="rId215"/>
    <p:sldId id="484" r:id="rId216"/>
    <p:sldId id="485" r:id="rId217"/>
    <p:sldId id="486" r:id="rId218"/>
    <p:sldId id="487" r:id="rId219"/>
    <p:sldId id="488" r:id="rId220"/>
    <p:sldId id="489" r:id="rId221"/>
    <p:sldId id="490" r:id="rId222"/>
    <p:sldId id="491" r:id="rId223"/>
    <p:sldId id="492" r:id="rId224"/>
    <p:sldId id="493" r:id="rId225"/>
    <p:sldId id="494" r:id="rId226"/>
    <p:sldId id="495" r:id="rId227"/>
    <p:sldId id="496" r:id="rId228"/>
    <p:sldId id="497" r:id="rId229"/>
    <p:sldId id="498" r:id="rId230"/>
    <p:sldId id="499" r:id="rId231"/>
    <p:sldId id="500" r:id="rId232"/>
    <p:sldId id="501" r:id="rId233"/>
    <p:sldId id="502" r:id="rId234"/>
    <p:sldId id="503" r:id="rId235"/>
    <p:sldId id="504" r:id="rId236"/>
    <p:sldId id="505" r:id="rId237"/>
    <p:sldId id="506" r:id="rId238"/>
    <p:sldId id="507" r:id="rId239"/>
    <p:sldId id="508" r:id="rId240"/>
    <p:sldId id="509" r:id="rId241"/>
    <p:sldId id="510" r:id="rId242"/>
    <p:sldId id="512" r:id="rId243"/>
    <p:sldId id="514" r:id="rId244"/>
    <p:sldId id="515" r:id="rId245"/>
    <p:sldId id="516" r:id="rId246"/>
    <p:sldId id="517" r:id="rId247"/>
    <p:sldId id="518" r:id="rId248"/>
    <p:sldId id="519" r:id="rId249"/>
    <p:sldId id="522" r:id="rId250"/>
    <p:sldId id="523" r:id="rId251"/>
    <p:sldId id="524" r:id="rId252"/>
    <p:sldId id="525" r:id="rId253"/>
    <p:sldId id="526" r:id="rId254"/>
    <p:sldId id="527" r:id="rId255"/>
    <p:sldId id="528" r:id="rId256"/>
    <p:sldId id="530" r:id="rId257"/>
    <p:sldId id="532" r:id="rId258"/>
    <p:sldId id="534" r:id="rId259"/>
    <p:sldId id="535" r:id="rId260"/>
    <p:sldId id="536" r:id="rId261"/>
    <p:sldId id="537" r:id="rId262"/>
    <p:sldId id="539" r:id="rId263"/>
    <p:sldId id="540" r:id="rId264"/>
    <p:sldId id="542" r:id="rId265"/>
    <p:sldId id="543" r:id="rId266"/>
    <p:sldId id="544" r:id="rId267"/>
    <p:sldId id="546" r:id="rId268"/>
    <p:sldId id="548" r:id="rId269"/>
    <p:sldId id="549" r:id="rId270"/>
    <p:sldId id="550" r:id="rId271"/>
    <p:sldId id="551" r:id="rId272"/>
    <p:sldId id="552" r:id="rId273"/>
    <p:sldId id="554" r:id="rId274"/>
    <p:sldId id="555" r:id="rId275"/>
    <p:sldId id="557" r:id="rId276"/>
    <p:sldId id="558" r:id="rId277"/>
    <p:sldId id="563" r:id="rId278"/>
    <p:sldId id="569" r:id="rId279"/>
    <p:sldId id="571" r:id="rId280"/>
    <p:sldId id="570" r:id="rId28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2" autoAdjust="0"/>
    <p:restoredTop sz="91604" autoAdjust="0"/>
  </p:normalViewPr>
  <p:slideViewPr>
    <p:cSldViewPr snapToGrid="0">
      <p:cViewPr varScale="1">
        <p:scale>
          <a:sx n="75" d="100"/>
          <a:sy n="75" d="100"/>
        </p:scale>
        <p:origin x="1416" y="-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134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63" Type="http://schemas.openxmlformats.org/officeDocument/2006/relationships/slide" Target="slides/slide62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226" Type="http://schemas.openxmlformats.org/officeDocument/2006/relationships/slide" Target="slides/slide225.xml"/><Relationship Id="rId268" Type="http://schemas.openxmlformats.org/officeDocument/2006/relationships/slide" Target="slides/slide267.xml"/><Relationship Id="rId32" Type="http://schemas.openxmlformats.org/officeDocument/2006/relationships/slide" Target="slides/slide31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181" Type="http://schemas.openxmlformats.org/officeDocument/2006/relationships/slide" Target="slides/slide180.xml"/><Relationship Id="rId237" Type="http://schemas.openxmlformats.org/officeDocument/2006/relationships/slide" Target="slides/slide236.xml"/><Relationship Id="rId279" Type="http://schemas.openxmlformats.org/officeDocument/2006/relationships/slide" Target="slides/slide278.xml"/><Relationship Id="rId43" Type="http://schemas.openxmlformats.org/officeDocument/2006/relationships/slide" Target="slides/slide42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48" Type="http://schemas.openxmlformats.org/officeDocument/2006/relationships/slide" Target="slides/slide247.xml"/><Relationship Id="rId269" Type="http://schemas.openxmlformats.org/officeDocument/2006/relationships/slide" Target="slides/slide268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281" Type="http://schemas.openxmlformats.org/officeDocument/2006/relationships/slide" Target="slides/slide280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71" Type="http://schemas.openxmlformats.org/officeDocument/2006/relationships/slide" Target="slides/slide270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230" Type="http://schemas.openxmlformats.org/officeDocument/2006/relationships/slide" Target="slides/slide229.xml"/><Relationship Id="rId251" Type="http://schemas.openxmlformats.org/officeDocument/2006/relationships/slide" Target="slides/slide250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72" Type="http://schemas.openxmlformats.org/officeDocument/2006/relationships/slide" Target="slides/slide271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220" Type="http://schemas.openxmlformats.org/officeDocument/2006/relationships/slide" Target="slides/slide219.xml"/><Relationship Id="rId241" Type="http://schemas.openxmlformats.org/officeDocument/2006/relationships/slide" Target="slides/slide24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262" Type="http://schemas.openxmlformats.org/officeDocument/2006/relationships/slide" Target="slides/slide261.xml"/><Relationship Id="rId283" Type="http://schemas.openxmlformats.org/officeDocument/2006/relationships/presProps" Target="presProps.xml"/><Relationship Id="rId78" Type="http://schemas.openxmlformats.org/officeDocument/2006/relationships/slide" Target="slides/slide77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64" Type="http://schemas.openxmlformats.org/officeDocument/2006/relationships/slide" Target="slides/slide163.xml"/><Relationship Id="rId185" Type="http://schemas.openxmlformats.org/officeDocument/2006/relationships/slide" Target="slides/slide184.xml"/><Relationship Id="rId9" Type="http://schemas.openxmlformats.org/officeDocument/2006/relationships/slide" Target="slides/slide8.xml"/><Relationship Id="rId210" Type="http://schemas.openxmlformats.org/officeDocument/2006/relationships/slide" Target="slides/slide209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viewProps" Target="viewProps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theme" Target="theme/theme1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tableStyles" Target="tableStyles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94" Type="http://schemas.openxmlformats.org/officeDocument/2006/relationships/slide" Target="slides/slide93.xml"/><Relationship Id="rId148" Type="http://schemas.openxmlformats.org/officeDocument/2006/relationships/slide" Target="slides/slide147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180" Type="http://schemas.openxmlformats.org/officeDocument/2006/relationships/slide" Target="slides/slide17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42" Type="http://schemas.openxmlformats.org/officeDocument/2006/relationships/slide" Target="slides/slide41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47" Type="http://schemas.openxmlformats.org/officeDocument/2006/relationships/slide" Target="slides/slide246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53" Type="http://schemas.openxmlformats.org/officeDocument/2006/relationships/slide" Target="slides/slide52.xml"/><Relationship Id="rId149" Type="http://schemas.openxmlformats.org/officeDocument/2006/relationships/slide" Target="slides/slide148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16" Type="http://schemas.openxmlformats.org/officeDocument/2006/relationships/slide" Target="slides/slide215.xml"/><Relationship Id="rId258" Type="http://schemas.openxmlformats.org/officeDocument/2006/relationships/slide" Target="slides/slide257.xml"/><Relationship Id="rId22" Type="http://schemas.openxmlformats.org/officeDocument/2006/relationships/slide" Target="slides/slide21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EA426-18BB-46BD-BED2-52D2179C9AE5}" type="datetimeFigureOut">
              <a:rPr lang="en-US" smtClean="0"/>
              <a:t>1/6/2020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A6131-177F-4143-B16B-48BFEAFD8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2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6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0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4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7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9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0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1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7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1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5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6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7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8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9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0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1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3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5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8.xml"/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9.xml"/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1.xml"/><Relationship Id="rId1" Type="http://schemas.openxmlformats.org/officeDocument/2006/relationships/notesMaster" Target="../notesMasters/notesMaster1.xml"/></Relationships>
</file>

<file path=ppt/notesSlides/_rels/notesSlide1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2.xml"/><Relationship Id="rId1" Type="http://schemas.openxmlformats.org/officeDocument/2006/relationships/notesMaster" Target="../notesMasters/notesMaster1.xml"/></Relationships>
</file>

<file path=ppt/notesSlides/_rels/notesSlide1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3.xml"/><Relationship Id="rId1" Type="http://schemas.openxmlformats.org/officeDocument/2006/relationships/notesMaster" Target="../notesMasters/notesMaster1.xml"/></Relationships>
</file>

<file path=ppt/notesSlides/_rels/notesSlide1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4.xml"/><Relationship Id="rId1" Type="http://schemas.openxmlformats.org/officeDocument/2006/relationships/notesMaster" Target="../notesMasters/notesMaster1.xml"/></Relationships>
</file>

<file path=ppt/notesSlides/_rels/notesSlide1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5.xml"/><Relationship Id="rId1" Type="http://schemas.openxmlformats.org/officeDocument/2006/relationships/notesMaster" Target="../notesMasters/notesMaster1.xml"/></Relationships>
</file>

<file path=ppt/notesSlides/_rels/notesSlide1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6.xml"/><Relationship Id="rId1" Type="http://schemas.openxmlformats.org/officeDocument/2006/relationships/notesMaster" Target="../notesMasters/notesMaster1.xml"/></Relationships>
</file>

<file path=ppt/notesSlides/_rels/notesSlide1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7.xml"/><Relationship Id="rId1" Type="http://schemas.openxmlformats.org/officeDocument/2006/relationships/notesMaster" Target="../notesMasters/notesMaster1.xml"/></Relationships>
</file>

<file path=ppt/notesSlides/_rels/notesSlide1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2.xml"/><Relationship Id="rId1" Type="http://schemas.openxmlformats.org/officeDocument/2006/relationships/notesMaster" Target="../notesMasters/notesMaster1.xml"/></Relationships>
</file>

<file path=ppt/notesSlides/_rels/notesSlide1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3.xml"/><Relationship Id="rId1" Type="http://schemas.openxmlformats.org/officeDocument/2006/relationships/notesMaster" Target="../notesMasters/notesMaster1.xml"/></Relationships>
</file>

<file path=ppt/notesSlides/_rels/notesSlide1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5.xml"/><Relationship Id="rId1" Type="http://schemas.openxmlformats.org/officeDocument/2006/relationships/notesMaster" Target="../notesMasters/notesMaster1.xml"/></Relationships>
</file>

<file path=ppt/notesSlides/_rels/notesSlide1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6.xml"/><Relationship Id="rId1" Type="http://schemas.openxmlformats.org/officeDocument/2006/relationships/notesMaster" Target="../notesMasters/notesMaster1.xml"/></Relationships>
</file>

<file path=ppt/notesSlides/_rels/notesSlide1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7.xml"/><Relationship Id="rId1" Type="http://schemas.openxmlformats.org/officeDocument/2006/relationships/notesMaster" Target="../notesMasters/notesMaster1.xml"/></Relationships>
</file>

<file path=ppt/notesSlides/_rels/notesSlide1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0.xml"/><Relationship Id="rId1" Type="http://schemas.openxmlformats.org/officeDocument/2006/relationships/notesMaster" Target="../notesMasters/notesMaster1.xml"/></Relationships>
</file>

<file path=ppt/notesSlides/_rels/notesSlide1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2.xml"/><Relationship Id="rId1" Type="http://schemas.openxmlformats.org/officeDocument/2006/relationships/notesMaster" Target="../notesMasters/notesMaster1.xml"/></Relationships>
</file>

<file path=ppt/notesSlides/_rels/notesSlide1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4.xml"/><Relationship Id="rId1" Type="http://schemas.openxmlformats.org/officeDocument/2006/relationships/notesMaster" Target="../notesMasters/notesMaster1.xml"/></Relationships>
</file>

<file path=ppt/notesSlides/_rels/notesSlide1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8.xml"/><Relationship Id="rId1" Type="http://schemas.openxmlformats.org/officeDocument/2006/relationships/notesMaster" Target="../notesMasters/notesMaster1.xml"/></Relationships>
</file>

<file path=ppt/notesSlides/_rels/notesSlide1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5.xml"/><Relationship Id="rId1" Type="http://schemas.openxmlformats.org/officeDocument/2006/relationships/notesMaster" Target="../notesMasters/notesMaster1.xml"/></Relationships>
</file>

<file path=ppt/notesSlides/_rels/notesSlide1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7.xml"/><Relationship Id="rId1" Type="http://schemas.openxmlformats.org/officeDocument/2006/relationships/notesMaster" Target="../notesMasters/notesMaster1.xml"/></Relationships>
</file>

<file path=ppt/notesSlides/_rels/notesSlide1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9.xml"/><Relationship Id="rId1" Type="http://schemas.openxmlformats.org/officeDocument/2006/relationships/notesMaster" Target="../notesMasters/notesMaster1.xml"/></Relationships>
</file>

<file path=ppt/notesSlides/_rels/notesSlide1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0.xml"/><Relationship Id="rId1" Type="http://schemas.openxmlformats.org/officeDocument/2006/relationships/notesMaster" Target="../notesMasters/notesMaster1.xml"/></Relationships>
</file>

<file path=ppt/notesSlides/_rels/notesSlide1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1.xml"/><Relationship Id="rId1" Type="http://schemas.openxmlformats.org/officeDocument/2006/relationships/notesMaster" Target="../notesMasters/notesMaster1.xml"/></Relationships>
</file>

<file path=ppt/notesSlides/_rels/notesSlide1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2.xml"/><Relationship Id="rId1" Type="http://schemas.openxmlformats.org/officeDocument/2006/relationships/notesMaster" Target="../notesMasters/notesMaster1.xml"/></Relationships>
</file>

<file path=ppt/notesSlides/_rels/notesSlide1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3.xml"/><Relationship Id="rId1" Type="http://schemas.openxmlformats.org/officeDocument/2006/relationships/notesMaster" Target="../notesMasters/notesMaster1.xml"/></Relationships>
</file>

<file path=ppt/notesSlides/_rels/notesSlide1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5.xml"/><Relationship Id="rId1" Type="http://schemas.openxmlformats.org/officeDocument/2006/relationships/notesMaster" Target="../notesMasters/notesMaster1.xml"/></Relationships>
</file>

<file path=ppt/notesSlides/_rels/notesSlide1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7.xml"/><Relationship Id="rId1" Type="http://schemas.openxmlformats.org/officeDocument/2006/relationships/notesMaster" Target="../notesMasters/notesMaster1.xml"/></Relationships>
</file>

<file path=ppt/notesSlides/_rels/notesSlide1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9627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950352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470212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929489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69518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995314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44604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885852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9861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back to Figure 37.8.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06517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296467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9355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73218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860309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240321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548547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614683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students who have experienced a fracture to relay how the fracture occurred.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396328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37.10.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78691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should try to calm and reassure patient.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79410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37.11 to describe the characteristics of each of these types of fractures.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531143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848581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7293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236080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555973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students who have had a sprain to relay their experiences.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928182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students who have had a strain to relay their experiences.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534696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22220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37.12.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440833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42912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08190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783722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37.13.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414187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9490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service is available in some automobiles that notifies the EMS of an accident?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(OnStar.)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869113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72286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Silver nitrate is a topical medication that may be prescribed for second-degree burns.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661260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25701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82623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566190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the textbook to discuss emergency care for minor thermal burns.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317222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071487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154264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262238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1895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Directions to the address may be needed by the EMD.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990308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 a body part that may be affected.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(Rapid eye movement)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605547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849760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81080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570295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322713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442355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464344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788056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154449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3872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45616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269913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300747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315971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60887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850180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113037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408097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896589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120532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6684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71260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06456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patient who is allergic to bees may have a prescription for an EpiPen. The MA should instruct the patient to replace the device after it expires.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85999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759839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678424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261323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384134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37.14.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574601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332555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933626"/>
      </p:ext>
    </p:extLst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4098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649075"/>
      </p:ext>
    </p:extLst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601429"/>
      </p:ext>
    </p:extLst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434260"/>
      </p:ext>
    </p:extLst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471684"/>
      </p:ext>
    </p:extLst>
  </p:cSld>
  <p:clrMapOvr>
    <a:masterClrMapping/>
  </p:clrMapOvr>
</p:notes>
</file>

<file path=ppt/notesSlides/notesSlide1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262391"/>
      </p:ext>
    </p:extLst>
  </p:cSld>
  <p:clrMapOvr>
    <a:masterClrMapping/>
  </p:clrMapOvr>
</p:notes>
</file>

<file path=ppt/notesSlides/notesSlide1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273410"/>
      </p:ext>
    </p:extLst>
  </p:cSld>
  <p:clrMapOvr>
    <a:masterClrMapping/>
  </p:clrMapOvr>
</p:notes>
</file>

<file path=ppt/notesSlides/notesSlide1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26840"/>
      </p:ext>
    </p:extLst>
  </p:cSld>
  <p:clrMapOvr>
    <a:masterClrMapping/>
  </p:clrMapOvr>
</p:notes>
</file>

<file path=ppt/notesSlides/notesSlide1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904412"/>
      </p:ext>
    </p:extLst>
  </p:cSld>
  <p:clrMapOvr>
    <a:masterClrMapping/>
  </p:clrMapOvr>
</p:notes>
</file>

<file path=ppt/notesSlides/notesSlide1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784729"/>
      </p:ext>
    </p:extLst>
  </p:cSld>
  <p:clrMapOvr>
    <a:masterClrMapping/>
  </p:clrMapOvr>
</p:notes>
</file>

<file path=ppt/notesSlides/notesSlide1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81985"/>
      </p:ext>
    </p:extLst>
  </p:cSld>
  <p:clrMapOvr>
    <a:masterClrMapping/>
  </p:clrMapOvr>
</p:notes>
</file>

<file path=ppt/notesSlides/notesSlide1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3791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72583"/>
      </p:ext>
    </p:extLst>
  </p:cSld>
  <p:clrMapOvr>
    <a:masterClrMapping/>
  </p:clrMapOvr>
</p:notes>
</file>

<file path=ppt/notesSlides/notesSlide1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976705"/>
      </p:ext>
    </p:extLst>
  </p:cSld>
  <p:clrMapOvr>
    <a:masterClrMapping/>
  </p:clrMapOvr>
</p:notes>
</file>

<file path=ppt/notesSlides/notesSlide1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606554"/>
      </p:ext>
    </p:extLst>
  </p:cSld>
  <p:clrMapOvr>
    <a:masterClrMapping/>
  </p:clrMapOvr>
</p:notes>
</file>

<file path=ppt/notesSlides/notesSlide1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517070"/>
      </p:ext>
    </p:extLst>
  </p:cSld>
  <p:clrMapOvr>
    <a:masterClrMapping/>
  </p:clrMapOvr>
</p:notes>
</file>

<file path=ppt/notesSlides/notesSlide1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291062"/>
      </p:ext>
    </p:extLst>
  </p:cSld>
  <p:clrMapOvr>
    <a:masterClrMapping/>
  </p:clrMapOvr>
</p:notes>
</file>

<file path=ppt/notesSlides/notesSlide1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47552"/>
      </p:ext>
    </p:extLst>
  </p:cSld>
  <p:clrMapOvr>
    <a:masterClrMapping/>
  </p:clrMapOvr>
</p:notes>
</file>

<file path=ppt/notesSlides/notesSlide1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845204"/>
      </p:ext>
    </p:extLst>
  </p:cSld>
  <p:clrMapOvr>
    <a:masterClrMapping/>
  </p:clrMapOvr>
</p:notes>
</file>

<file path=ppt/notesSlides/notesSlide1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/>
              <a:t>Refer to Figure 37.15.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674425"/>
      </p:ext>
    </p:extLst>
  </p:cSld>
  <p:clrMapOvr>
    <a:masterClrMapping/>
  </p:clrMapOvr>
</p:notes>
</file>

<file path=ppt/notesSlides/notesSlide1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41197"/>
      </p:ext>
    </p:extLst>
  </p:cSld>
  <p:clrMapOvr>
    <a:masterClrMapping/>
  </p:clrMapOvr>
</p:notes>
</file>

<file path=ppt/notesSlides/notesSlide1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064021"/>
      </p:ext>
    </p:extLst>
  </p:cSld>
  <p:clrMapOvr>
    <a:masterClrMapping/>
  </p:clrMapOvr>
</p:notes>
</file>

<file path=ppt/notesSlides/notesSlide1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6043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73211"/>
      </p:ext>
    </p:extLst>
  </p:cSld>
  <p:clrMapOvr>
    <a:masterClrMapping/>
  </p:clrMapOvr>
</p:notes>
</file>

<file path=ppt/notesSlides/notesSlide1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954678"/>
      </p:ext>
    </p:extLst>
  </p:cSld>
  <p:clrMapOvr>
    <a:masterClrMapping/>
  </p:clrMapOvr>
</p:notes>
</file>

<file path=ppt/notesSlides/notesSlide1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003762"/>
      </p:ext>
    </p:extLst>
  </p:cSld>
  <p:clrMapOvr>
    <a:masterClrMapping/>
  </p:clrMapOvr>
</p:notes>
</file>

<file path=ppt/notesSlides/notesSlide1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383399"/>
      </p:ext>
    </p:extLst>
  </p:cSld>
  <p:clrMapOvr>
    <a:masterClrMapping/>
  </p:clrMapOvr>
</p:notes>
</file>

<file path=ppt/notesSlides/notesSlide1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01040"/>
      </p:ext>
    </p:extLst>
  </p:cSld>
  <p:clrMapOvr>
    <a:masterClrMapping/>
  </p:clrMapOvr>
</p:notes>
</file>

<file path=ppt/notesSlides/notesSlide1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167126"/>
      </p:ext>
    </p:extLst>
  </p:cSld>
  <p:clrMapOvr>
    <a:masterClrMapping/>
  </p:clrMapOvr>
</p:notes>
</file>

<file path=ppt/notesSlides/notesSlide1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Refer to Figure 37.16 to see diabetic medical identification.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361840"/>
      </p:ext>
    </p:extLst>
  </p:cSld>
  <p:clrMapOvr>
    <a:masterClrMapping/>
  </p:clrMapOvr>
</p:notes>
</file>

<file path=ppt/notesSlides/notesSlide1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673219"/>
      </p:ext>
    </p:extLst>
  </p:cSld>
  <p:clrMapOvr>
    <a:masterClrMapping/>
  </p:clrMapOvr>
</p:notes>
</file>

<file path=ppt/notesSlides/notesSlide1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37.17.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767203"/>
      </p:ext>
    </p:extLst>
  </p:cSld>
  <p:clrMapOvr>
    <a:masterClrMapping/>
  </p:clrMapOvr>
</p:notes>
</file>

<file path=ppt/notesSlides/notesSlide1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If patient is unconscious, observe respirations: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Insulin shock: Normal or rapid respirations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Diabetic coma: Deep, labored respirations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857059"/>
      </p:ext>
    </p:extLst>
  </p:cSld>
  <p:clrMapOvr>
    <a:masterClrMapping/>
  </p:clrMapOvr>
</p:notes>
</file>

<file path=ppt/notesSlides/notesSlide1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the textbook and to the slides in this chapter to review all of these emergency care scenarios and what to do in each situation.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402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 examples of emergencies that are more apt to occur in the workplace? Outside of the workplace? (</a:t>
            </a:r>
            <a:r>
              <a:rPr lang="en-GB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Answers will vary.)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2117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067508"/>
      </p:ext>
    </p:extLst>
  </p:cSld>
  <p:clrMapOvr>
    <a:masterClrMapping/>
  </p:clrMapOvr>
</p:notes>
</file>

<file path=ppt/notesSlides/notesSlide2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9116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0429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168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782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9628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9820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7196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2137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93212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66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13136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079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6990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3910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74623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8718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35441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74903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0080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might the physician order to aid the patient in breathing?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(Oxygen)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45019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221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19934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5017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90241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03043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82547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48252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8910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9416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15614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3441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should breath with the patient to help slow respirations.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847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87463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69529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49342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9568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21401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58731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97680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14497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73886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07234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240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94236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15670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05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50553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61116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may need to assist the physician in starting an IV.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2637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15748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41809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72262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33243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501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040802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2688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03324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92762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07833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682149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89939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077832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97797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48906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615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supply list may be provided to the MA for replenishing supplies on the crash cart.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506436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90541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16759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87242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8393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628298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821286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640697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65875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961734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8019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98006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096408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37.7.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88545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5185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233082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708648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89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37.8.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823625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965024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11176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999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3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997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13"/>
          <p:cNvSpPr txBox="1">
            <a:spLocks noChangeArrowheads="1"/>
          </p:cNvSpPr>
          <p:nvPr/>
        </p:nvSpPr>
        <p:spPr bwMode="auto">
          <a:xfrm>
            <a:off x="1905000" y="6543675"/>
            <a:ext cx="5562600" cy="23812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r">
              <a:defRPr sz="80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defRPr/>
            </a:pPr>
            <a:r>
              <a:rPr lang="en-US" dirty="0">
                <a:latin typeface="Arial"/>
                <a:ea typeface="Times New Roman"/>
              </a:rPr>
              <a:t>Copyright © 2021 by Elsevier Inc. All Rights Reserved.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99048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2" pitchFamily="18" charset="2"/>
        <a:buChar char="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" pitchFamily="2" charset="2"/>
        <a:buChar char="Ø"/>
        <a:defRPr sz="2400">
          <a:solidFill>
            <a:schemeClr val="bg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Char char="•"/>
        <a:defRPr sz="2000">
          <a:solidFill>
            <a:schemeClr val="bg2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3" pitchFamily="18" charset="2"/>
        <a:buChar char=""/>
        <a:defRPr>
          <a:solidFill>
            <a:schemeClr val="bg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2.xml"/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3.xml"/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4.xml"/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5.xml"/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6.xml"/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7.xml"/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8.xml"/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9.xml"/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0.xml"/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1.xml"/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2.xml"/><Relationship Id="rId1" Type="http://schemas.openxmlformats.org/officeDocument/2006/relationships/slideLayout" Target="../slideLayouts/slideLayout2.xml"/></Relationships>
</file>

<file path=ppt/slides/_rels/slide2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3.xml"/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4.xml"/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5.xml"/><Relationship Id="rId1" Type="http://schemas.openxmlformats.org/officeDocument/2006/relationships/slideLayout" Target="../slideLayouts/slideLayout2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6.xml"/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7.xml"/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8.xml"/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0.xml"/><Relationship Id="rId1" Type="http://schemas.openxmlformats.org/officeDocument/2006/relationships/slideLayout" Target="../slideLayouts/slideLayout2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1.xml"/><Relationship Id="rId1" Type="http://schemas.openxmlformats.org/officeDocument/2006/relationships/slideLayout" Target="../slideLayouts/slideLayout2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3.xml"/><Relationship Id="rId1" Type="http://schemas.openxmlformats.org/officeDocument/2006/relationships/slideLayout" Target="../slideLayouts/slideLayout2.xml"/></Relationships>
</file>

<file path=ppt/slides/_rels/slide2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4.xml"/><Relationship Id="rId1" Type="http://schemas.openxmlformats.org/officeDocument/2006/relationships/slideLayout" Target="../slideLayouts/slideLayout2.xml"/></Relationships>
</file>

<file path=ppt/slides/_rels/slide2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5.xml"/><Relationship Id="rId1" Type="http://schemas.openxmlformats.org/officeDocument/2006/relationships/slideLayout" Target="../slideLayouts/slideLayout2.xml"/></Relationships>
</file>

<file path=ppt/slides/_rels/slide2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6.xml"/><Relationship Id="rId1" Type="http://schemas.openxmlformats.org/officeDocument/2006/relationships/slideLayout" Target="../slideLayouts/slideLayout2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7.xml"/><Relationship Id="rId1" Type="http://schemas.openxmlformats.org/officeDocument/2006/relationships/slideLayout" Target="../slideLayouts/slideLayout2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8.xml"/><Relationship Id="rId1" Type="http://schemas.openxmlformats.org/officeDocument/2006/relationships/slideLayout" Target="../slideLayouts/slideLayout2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402840"/>
            <a:ext cx="9144000" cy="1752600"/>
          </a:xfrm>
        </p:spPr>
        <p:txBody>
          <a:bodyPr/>
          <a:lstStyle/>
          <a:p>
            <a:r>
              <a:rPr lang="en-US" sz="4000" dirty="0"/>
              <a:t>Emergency Medical </a:t>
            </a:r>
          </a:p>
          <a:p>
            <a:r>
              <a:rPr lang="en-US" sz="4000" dirty="0"/>
              <a:t>Procedures and First Aid</a:t>
            </a:r>
          </a:p>
          <a:p>
            <a:endParaRPr lang="en-US" sz="4000" dirty="0"/>
          </a:p>
          <a:p>
            <a:r>
              <a:rPr lang="en-US" dirty="0"/>
              <a:t>Chapter 37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25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Medical Services System </a:t>
            </a:r>
            <a:r>
              <a:rPr lang="en-US" sz="1600" dirty="0"/>
              <a:t>(Slide 1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Provides emergency care to victims of injury or sudden illness</a:t>
            </a:r>
          </a:p>
          <a:p>
            <a:pPr lvl="0"/>
            <a:r>
              <a:rPr lang="en-US" dirty="0"/>
              <a:t>Activating EMS: Most important step MA can take in an emergency</a:t>
            </a:r>
          </a:p>
          <a:p>
            <a:pPr lvl="1"/>
            <a:r>
              <a:rPr lang="en-US" dirty="0"/>
              <a:t>Rapid arrival of EMS increases patient's chances of survival</a:t>
            </a:r>
          </a:p>
          <a:p>
            <a:pPr lvl="1"/>
            <a:r>
              <a:rPr lang="en-US" dirty="0"/>
              <a:t>In the majority of urban and some rural areas, dial 911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07963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Emergency Care for External Bleeding 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Application of direct pressure to site</a:t>
            </a:r>
          </a:p>
          <a:p>
            <a:pPr lvl="1"/>
            <a:r>
              <a:rPr lang="en-US" dirty="0"/>
              <a:t>Slows down or stops flow of blood</a:t>
            </a:r>
          </a:p>
          <a:p>
            <a:pPr lvl="0"/>
            <a:r>
              <a:rPr lang="en-US" dirty="0"/>
              <a:t>Amount of pressure depends on type of bleeding</a:t>
            </a:r>
          </a:p>
          <a:p>
            <a:pPr lvl="1"/>
            <a:r>
              <a:rPr lang="en-US" dirty="0"/>
              <a:t>Small amount: Capillary bleeding</a:t>
            </a:r>
          </a:p>
          <a:p>
            <a:pPr lvl="1"/>
            <a:r>
              <a:rPr lang="en-US" dirty="0"/>
              <a:t>Significant amount: Arterial bleeding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20787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bleeding is not controlled with direct pressure, use pressure point</a:t>
            </a:r>
          </a:p>
          <a:p>
            <a:pPr lvl="1"/>
            <a:r>
              <a:rPr lang="en-US" dirty="0"/>
              <a:t>Pressure point: Site on body where an artery lies close to the surface and is compressed against an underlying bone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101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2216D8E-D4FE-4499-9991-453FFD5DC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Emergency Care for External Bleeding 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</p:spTree>
    <p:extLst>
      <p:ext uri="{BB962C8B-B14F-4D97-AF65-F5344CB8AC3E}">
        <p14:creationId xmlns:p14="http://schemas.microsoft.com/office/powerpoint/2010/main" val="283531813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bleeding is not controlled with direct pressure, use pressure point</a:t>
            </a:r>
          </a:p>
          <a:p>
            <a:pPr lvl="1"/>
            <a:r>
              <a:rPr lang="en-US" dirty="0"/>
              <a:t>Slows or stops the flow of blood</a:t>
            </a:r>
          </a:p>
          <a:p>
            <a:pPr lvl="1"/>
            <a:r>
              <a:rPr lang="en-US" dirty="0"/>
              <a:t>Pressure points that are used most often</a:t>
            </a:r>
          </a:p>
          <a:p>
            <a:pPr lvl="2"/>
            <a:r>
              <a:rPr lang="en-US" dirty="0"/>
              <a:t>Brachial artery to control severe bleeding in the arm</a:t>
            </a:r>
          </a:p>
          <a:p>
            <a:pPr lvl="2"/>
            <a:r>
              <a:rPr lang="en-US" dirty="0"/>
              <a:t>Femoral artery to control severe bleeding in the leg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102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01464AD-0BC3-4E6C-B7F9-5063773D2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Emergency Care for External Bleeding 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</p:spTree>
    <p:extLst>
      <p:ext uri="{BB962C8B-B14F-4D97-AF65-F5344CB8AC3E}">
        <p14:creationId xmlns:p14="http://schemas.microsoft.com/office/powerpoint/2010/main" val="215817965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Steps for controlling bleeding</a:t>
            </a:r>
          </a:p>
          <a:p>
            <a:pPr lvl="1"/>
            <a:r>
              <a:rPr lang="en-US" dirty="0"/>
              <a:t>Apply direct pressure to the wound with a clean covering</a:t>
            </a:r>
          </a:p>
          <a:p>
            <a:pPr lvl="1"/>
            <a:r>
              <a:rPr lang="en-US" dirty="0"/>
              <a:t>Apply additional dressings if necessary</a:t>
            </a:r>
          </a:p>
          <a:p>
            <a:pPr lvl="1"/>
            <a:r>
              <a:rPr lang="en-US" dirty="0"/>
              <a:t>Apply a pressure bandage to maintain pressure on the wound</a:t>
            </a:r>
          </a:p>
          <a:p>
            <a:pPr lvl="1"/>
            <a:r>
              <a:rPr lang="en-US" dirty="0"/>
              <a:t>Transport patient to emergency care facility or activate EMS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103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ED7211D-B83C-4340-8931-C19AF1E6F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Emergency Care for External Bleeding 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</p:spTree>
    <p:extLst>
      <p:ext uri="{BB962C8B-B14F-4D97-AF65-F5344CB8AC3E}">
        <p14:creationId xmlns:p14="http://schemas.microsoft.com/office/powerpoint/2010/main" val="45177338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Nosebleeds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Also known as epistaxis</a:t>
            </a:r>
          </a:p>
          <a:p>
            <a:r>
              <a:rPr lang="en-US" dirty="0"/>
              <a:t>Usually not serious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27649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Nosebleeds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Causes</a:t>
            </a:r>
          </a:p>
          <a:p>
            <a:pPr lvl="1"/>
            <a:r>
              <a:rPr lang="en-US" dirty="0"/>
              <a:t>Upper respiratory infection</a:t>
            </a:r>
          </a:p>
          <a:p>
            <a:pPr lvl="1"/>
            <a:r>
              <a:rPr lang="en-US" dirty="0"/>
              <a:t>Direct blow from a blunt object</a:t>
            </a:r>
          </a:p>
          <a:p>
            <a:pPr lvl="1"/>
            <a:r>
              <a:rPr lang="en-US" dirty="0"/>
              <a:t>Hypertension</a:t>
            </a:r>
          </a:p>
          <a:p>
            <a:pPr lvl="1"/>
            <a:r>
              <a:rPr lang="en-US" dirty="0"/>
              <a:t>Strenuous activity</a:t>
            </a:r>
          </a:p>
          <a:p>
            <a:pPr lvl="1"/>
            <a:r>
              <a:rPr lang="en-US" dirty="0"/>
              <a:t>High altitudes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4981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 Nosebleed 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Position patient in sitting position with head tilted forward</a:t>
            </a:r>
          </a:p>
          <a:p>
            <a:pPr lvl="1"/>
            <a:r>
              <a:rPr lang="en-US" dirty="0"/>
              <a:t>Prevents blood from running down back of throat</a:t>
            </a:r>
          </a:p>
          <a:p>
            <a:pPr lvl="2"/>
            <a:r>
              <a:rPr lang="en-US" dirty="0"/>
              <a:t>May result in nausea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75306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 Nosebleed 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Apply direct pressure by pinching nostrils together</a:t>
            </a:r>
          </a:p>
          <a:p>
            <a:pPr lvl="1"/>
            <a:r>
              <a:rPr lang="en-US" dirty="0"/>
              <a:t>Takes approximately 15 minutes for clot formation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48589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 Nosebleed 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Apply icepack to bridge of nose</a:t>
            </a:r>
          </a:p>
          <a:p>
            <a:pPr lvl="0"/>
            <a:r>
              <a:rPr lang="en-US" dirty="0"/>
              <a:t>After bleeding has stopped, tell patient not to blow nose for several hours</a:t>
            </a:r>
          </a:p>
          <a:p>
            <a:pPr lvl="1"/>
            <a:r>
              <a:rPr lang="en-US" dirty="0"/>
              <a:t>Could loosen clot</a:t>
            </a:r>
          </a:p>
          <a:p>
            <a:pPr lvl="2"/>
            <a:r>
              <a:rPr lang="en-US" dirty="0"/>
              <a:t>Bleeding may start again</a:t>
            </a:r>
          </a:p>
          <a:p>
            <a:pPr lvl="0"/>
            <a:r>
              <a:rPr lang="en-US" dirty="0"/>
              <a:t>If you cannot control bleeding, transport patient to an emergency facility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23358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Bleeding</a:t>
            </a:r>
            <a:br>
              <a:rPr lang="en-US" dirty="0"/>
            </a:br>
            <a:r>
              <a:rPr lang="en-US" sz="1600" dirty="0"/>
              <a:t>(Slide 1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Bleeding that flows:</a:t>
            </a:r>
          </a:p>
          <a:p>
            <a:pPr lvl="1"/>
            <a:r>
              <a:rPr lang="en-US" dirty="0"/>
              <a:t>Into a body cavity</a:t>
            </a:r>
          </a:p>
          <a:p>
            <a:pPr lvl="1"/>
            <a:r>
              <a:rPr lang="en-US" dirty="0"/>
              <a:t>Into an organ</a:t>
            </a:r>
          </a:p>
          <a:p>
            <a:pPr lvl="1"/>
            <a:r>
              <a:rPr lang="en-US" dirty="0"/>
              <a:t>Between tissues</a:t>
            </a:r>
          </a:p>
          <a:p>
            <a:pPr lvl="0"/>
            <a:r>
              <a:rPr lang="en-US" dirty="0"/>
              <a:t>Severe internal bleeding: Life-threatening emergency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041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Medical Services System </a:t>
            </a:r>
            <a:r>
              <a:rPr lang="en-US" sz="1600" dirty="0"/>
              <a:t>(Slide 2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Emergency medical dispatcher (EMD)</a:t>
            </a:r>
          </a:p>
          <a:p>
            <a:pPr lvl="1"/>
            <a:r>
              <a:rPr lang="en-US" dirty="0"/>
              <a:t>Trained to handle emergencies over the phone</a:t>
            </a:r>
          </a:p>
          <a:p>
            <a:pPr lvl="1"/>
            <a:r>
              <a:rPr lang="en-US" dirty="0"/>
              <a:t>EMD responsibilities</a:t>
            </a:r>
          </a:p>
          <a:p>
            <a:pPr lvl="2"/>
            <a:r>
              <a:rPr lang="en-US" dirty="0"/>
              <a:t>Answer call</a:t>
            </a:r>
          </a:p>
          <a:p>
            <a:pPr lvl="2"/>
            <a:r>
              <a:rPr lang="en-US" dirty="0"/>
              <a:t>Listen to caller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15868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Bleeding</a:t>
            </a:r>
            <a:br>
              <a:rPr lang="en-US" dirty="0"/>
            </a:br>
            <a:r>
              <a:rPr lang="en-US" sz="1600" dirty="0"/>
              <a:t>(Slide 2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 obvious blood flow—must be recognized by:</a:t>
            </a:r>
          </a:p>
          <a:p>
            <a:pPr lvl="1"/>
            <a:r>
              <a:rPr lang="en-US" dirty="0"/>
              <a:t>Nature of injury</a:t>
            </a:r>
          </a:p>
          <a:p>
            <a:pPr lvl="1"/>
            <a:r>
              <a:rPr lang="en-US" dirty="0"/>
              <a:t>Symptoms of internal bleeding</a:t>
            </a:r>
          </a:p>
          <a:p>
            <a:pPr lvl="2"/>
            <a:r>
              <a:rPr lang="en-US" dirty="0"/>
              <a:t>Bruises, pain, tenderness, or swelling at the site</a:t>
            </a:r>
          </a:p>
          <a:p>
            <a:pPr lvl="2"/>
            <a:r>
              <a:rPr lang="en-US" dirty="0"/>
              <a:t>Rapid weak pulse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711305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Bleeding</a:t>
            </a:r>
            <a:br>
              <a:rPr lang="en-US" dirty="0"/>
            </a:br>
            <a:r>
              <a:rPr lang="en-US" sz="1600" dirty="0"/>
              <a:t>(Slide 3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 obvious blood flow—must be recognized by:</a:t>
            </a:r>
          </a:p>
          <a:p>
            <a:pPr lvl="1"/>
            <a:r>
              <a:rPr lang="en-US" dirty="0"/>
              <a:t>Symptoms of internal bleeding</a:t>
            </a:r>
          </a:p>
          <a:p>
            <a:pPr lvl="2"/>
            <a:r>
              <a:rPr lang="en-US" dirty="0"/>
              <a:t>Cold and clammy skin</a:t>
            </a:r>
          </a:p>
          <a:p>
            <a:pPr lvl="2"/>
            <a:r>
              <a:rPr lang="en-US" dirty="0"/>
              <a:t>Nausea and vomiting</a:t>
            </a:r>
          </a:p>
          <a:p>
            <a:pPr lvl="2"/>
            <a:r>
              <a:rPr lang="en-US" dirty="0"/>
              <a:t>Excessive thirst</a:t>
            </a:r>
          </a:p>
          <a:p>
            <a:pPr lvl="2"/>
            <a:r>
              <a:rPr lang="en-US" dirty="0"/>
              <a:t>Drop in blood pressure</a:t>
            </a:r>
          </a:p>
          <a:p>
            <a:pPr lvl="2"/>
            <a:r>
              <a:rPr lang="en-US" dirty="0"/>
              <a:t>Decreased levels of consciousness</a:t>
            </a:r>
          </a:p>
          <a:p>
            <a:pPr lvl="0"/>
            <a:r>
              <a:rPr lang="en-US" dirty="0"/>
              <a:t>EMS should be notified immediately</a:t>
            </a:r>
          </a:p>
          <a:p>
            <a:pPr lvl="1"/>
            <a:r>
              <a:rPr lang="en-US" dirty="0"/>
              <a:t>Treatment of patient for shock until EMS arrives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68806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Wounds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Wound: Break in the continuity of an external or internal surface caused by physical means</a:t>
            </a:r>
          </a:p>
          <a:p>
            <a:pPr lvl="0"/>
            <a:r>
              <a:rPr lang="en-US" dirty="0"/>
              <a:t>Open wounds: Break in skin surface or mucous membrane that exposes underlying tissue</a:t>
            </a:r>
          </a:p>
          <a:p>
            <a:pPr lvl="0"/>
            <a:r>
              <a:rPr lang="en-US" dirty="0"/>
              <a:t>Primary concern: Hemorrhaging and contamination of wound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56522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Wounds</a:t>
            </a:r>
            <a:br>
              <a:rPr lang="en-US" dirty="0"/>
            </a:br>
            <a:r>
              <a:rPr lang="en-US" sz="1600" dirty="0"/>
              <a:t>(Slide 1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Examples of open wounds</a:t>
            </a:r>
          </a:p>
          <a:p>
            <a:pPr lvl="1"/>
            <a:r>
              <a:rPr lang="en-US" dirty="0"/>
              <a:t>Incisions</a:t>
            </a:r>
          </a:p>
          <a:p>
            <a:pPr lvl="1"/>
            <a:r>
              <a:rPr lang="en-US" dirty="0"/>
              <a:t>Punctures</a:t>
            </a:r>
          </a:p>
          <a:p>
            <a:pPr lvl="1"/>
            <a:r>
              <a:rPr lang="en-US" dirty="0"/>
              <a:t>Abrasions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305094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Wounds</a:t>
            </a:r>
            <a:br>
              <a:rPr lang="en-US" dirty="0"/>
            </a:br>
            <a:r>
              <a:rPr lang="en-US" sz="1600" dirty="0"/>
              <a:t>(Slide 2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Patient should receive prompt attention if the following occur:</a:t>
            </a:r>
          </a:p>
          <a:p>
            <a:pPr lvl="1"/>
            <a:r>
              <a:rPr lang="en-US" dirty="0"/>
              <a:t>Spurting blood</a:t>
            </a:r>
          </a:p>
          <a:p>
            <a:pPr lvl="1"/>
            <a:r>
              <a:rPr lang="en-US" dirty="0"/>
              <a:t>Bleeding that cannot be controlled</a:t>
            </a:r>
          </a:p>
          <a:p>
            <a:pPr lvl="1"/>
            <a:r>
              <a:rPr lang="en-US" dirty="0"/>
              <a:t>Break in skin that is deeper than just outer skin layers</a:t>
            </a:r>
          </a:p>
          <a:p>
            <a:pPr lvl="1"/>
            <a:r>
              <a:rPr lang="en-US" dirty="0"/>
              <a:t>Embedded debris or object in the wound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1473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Wounds</a:t>
            </a:r>
            <a:br>
              <a:rPr lang="en-US" dirty="0"/>
            </a:br>
            <a:r>
              <a:rPr lang="en-US" sz="1600" dirty="0"/>
              <a:t>(Slide 3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Patient should receive prompt attention if the following occur:</a:t>
            </a:r>
          </a:p>
          <a:p>
            <a:pPr lvl="1"/>
            <a:r>
              <a:rPr lang="en-US" dirty="0"/>
              <a:t>Involvement of nerves, muscles, or tendons</a:t>
            </a:r>
          </a:p>
          <a:p>
            <a:pPr lvl="1"/>
            <a:r>
              <a:rPr lang="en-US" dirty="0"/>
              <a:t>Wound occurs on mouth, tongue, face, genitals, or other areas</a:t>
            </a:r>
          </a:p>
          <a:p>
            <a:pPr lvl="2"/>
            <a:r>
              <a:rPr lang="en-US" dirty="0"/>
              <a:t>Where scarring would be apparent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76038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Incisions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Incision: Clean, smooth cut caused by a sharp cutting instrument (knife, razor, glass)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9626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Incisions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Deep incisions accompanied by:</a:t>
            </a:r>
          </a:p>
          <a:p>
            <a:pPr lvl="1"/>
            <a:r>
              <a:rPr lang="en-US" dirty="0"/>
              <a:t>Profuse bleeding</a:t>
            </a:r>
          </a:p>
          <a:p>
            <a:pPr lvl="1"/>
            <a:r>
              <a:rPr lang="en-US" dirty="0"/>
              <a:t>Damage to muscles, tendons, and nerves may occur</a:t>
            </a:r>
          </a:p>
          <a:p>
            <a:pPr lvl="0"/>
            <a:r>
              <a:rPr lang="en-US" dirty="0"/>
              <a:t>Edges of incision are smooth and straight</a:t>
            </a:r>
          </a:p>
          <a:p>
            <a:pPr lvl="1"/>
            <a:r>
              <a:rPr lang="en-US" dirty="0"/>
              <a:t>Usually heal better than lacerations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117698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Lacerations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Laceration: Tissues are torn apart, leaving ragged and irregular edges</a:t>
            </a:r>
          </a:p>
          <a:p>
            <a:pPr lvl="1"/>
            <a:r>
              <a:rPr lang="en-US" dirty="0"/>
              <a:t>Caused by dull knives, large objects driven into skin, heavy machinery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91903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Lacerations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Deep lacerations result in:</a:t>
            </a:r>
          </a:p>
          <a:p>
            <a:pPr lvl="1"/>
            <a:r>
              <a:rPr lang="en-US" dirty="0"/>
              <a:t>Profuse bleeding</a:t>
            </a:r>
          </a:p>
          <a:p>
            <a:pPr lvl="1"/>
            <a:r>
              <a:rPr lang="en-US" dirty="0"/>
              <a:t>Scar formation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267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Medical Services System </a:t>
            </a:r>
            <a:r>
              <a:rPr lang="en-US" sz="1600" dirty="0"/>
              <a:t>(Slide 3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Emergency medical dispatcher (EMD)</a:t>
            </a:r>
          </a:p>
          <a:p>
            <a:pPr lvl="1"/>
            <a:r>
              <a:rPr lang="en-US" dirty="0"/>
              <a:t>EMD responsibilities</a:t>
            </a:r>
          </a:p>
          <a:p>
            <a:pPr lvl="2"/>
            <a:r>
              <a:rPr lang="en-US" dirty="0"/>
              <a:t>Obtain information needed</a:t>
            </a:r>
          </a:p>
          <a:p>
            <a:pPr lvl="2"/>
            <a:r>
              <a:rPr lang="en-US" dirty="0"/>
              <a:t>Determine what help is needed</a:t>
            </a:r>
          </a:p>
          <a:p>
            <a:pPr lvl="2"/>
            <a:r>
              <a:rPr lang="en-US" dirty="0"/>
              <a:t>Send appropriate personnel and equipment</a:t>
            </a:r>
          </a:p>
          <a:p>
            <a:pPr lvl="2"/>
            <a:r>
              <a:rPr lang="en-US" dirty="0"/>
              <a:t>Relay instructions to caller regarding emergency care until EMS arrives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859124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Incisions</a:t>
            </a:r>
            <a:br>
              <a:rPr lang="en-US" dirty="0"/>
            </a:br>
            <a:r>
              <a:rPr lang="en-US" dirty="0"/>
              <a:t>and Lacerations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Minor incisions and lacerations</a:t>
            </a:r>
          </a:p>
          <a:p>
            <a:pPr lvl="1"/>
            <a:r>
              <a:rPr lang="en-US" dirty="0"/>
              <a:t>Assess length, depth, and location of wound</a:t>
            </a:r>
          </a:p>
          <a:p>
            <a:pPr lvl="1"/>
            <a:r>
              <a:rPr lang="en-US" dirty="0"/>
              <a:t>Control bleeding</a:t>
            </a:r>
          </a:p>
          <a:p>
            <a:pPr lvl="2"/>
            <a:r>
              <a:rPr lang="en-US" dirty="0"/>
              <a:t>Cover wound with dressing and apply pressure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456349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Incisions and Lacerations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Clean with soap and water to remove dirt and debris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271672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Incisions and Lacerations 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Cover with a dry sterile dressing</a:t>
            </a:r>
          </a:p>
          <a:p>
            <a:pPr lvl="0"/>
            <a:r>
              <a:rPr lang="en-US" dirty="0"/>
              <a:t>Instruct patient to check wound for:</a:t>
            </a:r>
          </a:p>
          <a:p>
            <a:pPr lvl="1"/>
            <a:r>
              <a:rPr lang="en-US" dirty="0"/>
              <a:t>Redness</a:t>
            </a:r>
          </a:p>
          <a:p>
            <a:pPr lvl="1"/>
            <a:r>
              <a:rPr lang="en-US" dirty="0"/>
              <a:t>Swelling</a:t>
            </a:r>
          </a:p>
          <a:p>
            <a:pPr lvl="1"/>
            <a:r>
              <a:rPr lang="en-US" dirty="0"/>
              <a:t>Discharge</a:t>
            </a:r>
          </a:p>
          <a:p>
            <a:pPr lvl="1"/>
            <a:r>
              <a:rPr lang="en-US" dirty="0"/>
              <a:t>Increase in pain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610229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Serious Incisions and Lacerations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 control bleeding:</a:t>
            </a:r>
          </a:p>
          <a:p>
            <a:pPr lvl="1"/>
            <a:r>
              <a:rPr lang="en-US" dirty="0"/>
              <a:t>Cover wound with a large, thick, gauze dressing</a:t>
            </a:r>
          </a:p>
          <a:p>
            <a:pPr lvl="1"/>
            <a:r>
              <a:rPr lang="en-US" dirty="0"/>
              <a:t>Apply firm pressure</a:t>
            </a:r>
          </a:p>
          <a:p>
            <a:pPr lvl="1"/>
            <a:r>
              <a:rPr lang="en-US" dirty="0"/>
              <a:t>Do not clean or probe the wound</a:t>
            </a:r>
          </a:p>
          <a:p>
            <a:pPr lvl="2"/>
            <a:r>
              <a:rPr lang="en-US" dirty="0"/>
              <a:t>May result in more bleeding</a:t>
            </a:r>
          </a:p>
          <a:p>
            <a:pPr lvl="1"/>
            <a:r>
              <a:rPr lang="en-US" dirty="0"/>
              <a:t>Transport to physician; if serious, activate 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225107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Punctures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Wound made by sharp object piercing the skin layers</a:t>
            </a:r>
          </a:p>
          <a:p>
            <a:pPr lvl="0"/>
            <a:r>
              <a:rPr lang="en-US" dirty="0"/>
              <a:t>Objects causing a puncture include the following:</a:t>
            </a:r>
          </a:p>
          <a:p>
            <a:pPr lvl="1"/>
            <a:r>
              <a:rPr lang="en-US" dirty="0"/>
              <a:t>Nail, splinter, needle, wire, knife, bullet, animal bite</a:t>
            </a:r>
          </a:p>
          <a:p>
            <a:pPr lvl="0"/>
            <a:r>
              <a:rPr lang="en-US" dirty="0"/>
              <a:t>Small external skin opening</a:t>
            </a:r>
          </a:p>
          <a:p>
            <a:pPr lvl="1"/>
            <a:r>
              <a:rPr lang="en-US" dirty="0"/>
              <a:t>Bleeding is usually minor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192941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Punctures 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Tetanus booster may be required</a:t>
            </a:r>
          </a:p>
          <a:p>
            <a:pPr lvl="1"/>
            <a:r>
              <a:rPr lang="en-US" dirty="0"/>
              <a:t>Tetanus bacteria grow best in a warm, anaerobic environment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01136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</a:t>
            </a:r>
            <a:br>
              <a:rPr lang="en-US" dirty="0"/>
            </a:br>
            <a:r>
              <a:rPr lang="en-US" dirty="0"/>
              <a:t>Puncture Wounds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Allow wound to bleed freely to wash out bacteria</a:t>
            </a:r>
          </a:p>
          <a:p>
            <a:pPr lvl="0"/>
            <a:r>
              <a:rPr lang="en-US" dirty="0"/>
              <a:t>Clean wound with soap and water</a:t>
            </a:r>
          </a:p>
          <a:p>
            <a:pPr lvl="0"/>
            <a:r>
              <a:rPr lang="en-US" dirty="0"/>
              <a:t>Apply sterile dressing</a:t>
            </a:r>
          </a:p>
          <a:p>
            <a:pPr lvl="0"/>
            <a:r>
              <a:rPr lang="en-US" dirty="0"/>
              <a:t>Transport so that medical care can be provided (tetanus toxoid)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399222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Abrasions</a:t>
            </a:r>
            <a:br>
              <a:rPr lang="en-US" dirty="0"/>
            </a:br>
            <a:r>
              <a:rPr lang="en-US" sz="1600" dirty="0"/>
              <a:t>(Slide 1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Outer layers of skin are scraped or rubbed off</a:t>
            </a:r>
          </a:p>
          <a:p>
            <a:pPr lvl="0"/>
            <a:r>
              <a:rPr lang="en-US" dirty="0"/>
              <a:t>Blood may ooze from ruptured capillaries</a:t>
            </a:r>
          </a:p>
          <a:p>
            <a:pPr lvl="0"/>
            <a:r>
              <a:rPr lang="en-US" dirty="0"/>
              <a:t>Caused by falls resulting in:</a:t>
            </a:r>
          </a:p>
          <a:p>
            <a:pPr lvl="1"/>
            <a:r>
              <a:rPr lang="en-US" dirty="0"/>
              <a:t>Floor burns</a:t>
            </a:r>
          </a:p>
          <a:p>
            <a:pPr lvl="1"/>
            <a:r>
              <a:rPr lang="en-US" dirty="0"/>
              <a:t>Skinned knees and elbows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854346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Abrasions</a:t>
            </a:r>
            <a:br>
              <a:rPr lang="en-US" dirty="0"/>
            </a:br>
            <a:r>
              <a:rPr lang="en-US" sz="1600" dirty="0"/>
              <a:t>(Slide 2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Debris may be rubbed into wound</a:t>
            </a:r>
          </a:p>
          <a:p>
            <a:pPr lvl="1"/>
            <a:r>
              <a:rPr lang="en-US" dirty="0"/>
              <a:t>Important to clean thoroughly</a:t>
            </a:r>
          </a:p>
          <a:p>
            <a:pPr lvl="0"/>
            <a:r>
              <a:rPr lang="en-US" dirty="0"/>
              <a:t>Emergency care for abrasions to prevent infection</a:t>
            </a:r>
          </a:p>
          <a:p>
            <a:pPr lvl="1"/>
            <a:r>
              <a:rPr lang="en-US" dirty="0"/>
              <a:t>Rinse with cold running water</a:t>
            </a:r>
          </a:p>
          <a:p>
            <a:pPr lvl="1"/>
            <a:r>
              <a:rPr lang="en-US" dirty="0"/>
              <a:t>Wash gently with soap and water</a:t>
            </a:r>
          </a:p>
          <a:p>
            <a:pPr lvl="1"/>
            <a:r>
              <a:rPr lang="en-US" dirty="0"/>
              <a:t>Embedded debris should be removed by a physician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4861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Abrasions</a:t>
            </a:r>
            <a:br>
              <a:rPr lang="en-US" dirty="0"/>
            </a:br>
            <a:r>
              <a:rPr lang="en-US" sz="1600" dirty="0"/>
              <a:t>(Slide 3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Emergency care for abrasions to prevent infection</a:t>
            </a:r>
          </a:p>
          <a:p>
            <a:pPr lvl="1"/>
            <a:r>
              <a:rPr lang="en-US" dirty="0"/>
              <a:t>Cover large abrasions with a dry sterile dressing</a:t>
            </a:r>
          </a:p>
          <a:p>
            <a:pPr lvl="1"/>
            <a:r>
              <a:rPr lang="en-US" dirty="0"/>
              <a:t>Small abrasions do not require a dressing</a:t>
            </a:r>
          </a:p>
          <a:p>
            <a:pPr lvl="1"/>
            <a:r>
              <a:rPr lang="en-US" dirty="0"/>
              <a:t>Instruct patient to check wound for inflammation</a:t>
            </a:r>
          </a:p>
          <a:p>
            <a:pPr lvl="2"/>
            <a:r>
              <a:rPr lang="en-US" dirty="0"/>
              <a:t>Redness</a:t>
            </a:r>
          </a:p>
          <a:p>
            <a:pPr lvl="2"/>
            <a:r>
              <a:rPr lang="en-US" dirty="0"/>
              <a:t>Swelling</a:t>
            </a:r>
          </a:p>
          <a:p>
            <a:pPr lvl="2"/>
            <a:r>
              <a:rPr lang="en-US" dirty="0"/>
              <a:t>Discharge</a:t>
            </a:r>
          </a:p>
          <a:p>
            <a:pPr lvl="2"/>
            <a:r>
              <a:rPr lang="en-US" dirty="0"/>
              <a:t>Increased pain</a:t>
            </a:r>
          </a:p>
          <a:p>
            <a:pPr lvl="2"/>
            <a:r>
              <a:rPr lang="en-US" dirty="0"/>
              <a:t>Contact physician if they occur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028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/>
              <a:t>Emergency Medical Services System </a:t>
            </a:r>
            <a:r>
              <a:rPr lang="en-US" sz="1600" dirty="0"/>
              <a:t>(Slide 4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Guidelines when calling EMS</a:t>
            </a:r>
          </a:p>
          <a:p>
            <a:pPr lvl="1"/>
            <a:r>
              <a:rPr lang="en-US" dirty="0"/>
              <a:t>Speak clearly and calmly</a:t>
            </a:r>
          </a:p>
          <a:p>
            <a:pPr lvl="1"/>
            <a:r>
              <a:rPr lang="en-US" dirty="0"/>
              <a:t>Identify the problem accurately and concisely</a:t>
            </a:r>
          </a:p>
          <a:p>
            <a:pPr lvl="2"/>
            <a:r>
              <a:rPr lang="en-US" dirty="0"/>
              <a:t>So proper equipment and personnel can be sent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70007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Closed Wounds</a:t>
            </a:r>
            <a:br>
              <a:rPr lang="en-US" dirty="0"/>
            </a:br>
            <a:r>
              <a:rPr lang="en-US" sz="1600" dirty="0"/>
              <a:t>(Slide 1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Injury to underlying tissues without a break in the skin surface or mucous membrane</a:t>
            </a:r>
          </a:p>
          <a:p>
            <a:pPr lvl="1"/>
            <a:r>
              <a:rPr lang="en-US" dirty="0"/>
              <a:t>Example: Contusion (bruise)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404091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Closed Wounds</a:t>
            </a:r>
            <a:br>
              <a:rPr lang="en-US" dirty="0"/>
            </a:br>
            <a:r>
              <a:rPr lang="en-US" sz="1600" dirty="0"/>
              <a:t>(Slide 2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Tissues under skin are injured</a:t>
            </a:r>
          </a:p>
          <a:p>
            <a:pPr lvl="0"/>
            <a:r>
              <a:rPr lang="en-US" dirty="0"/>
              <a:t>Caused by sudden blow or force from a blunt object</a:t>
            </a:r>
          </a:p>
          <a:p>
            <a:pPr lvl="1"/>
            <a:r>
              <a:rPr lang="en-US" dirty="0"/>
              <a:t>Blood vessels rupture</a:t>
            </a:r>
          </a:p>
          <a:p>
            <a:pPr lvl="2"/>
            <a:r>
              <a:rPr lang="en-US" dirty="0"/>
              <a:t>Allows blood to seep into tissues</a:t>
            </a:r>
          </a:p>
          <a:p>
            <a:pPr lvl="1"/>
            <a:r>
              <a:rPr lang="en-US" dirty="0"/>
              <a:t>Causes</a:t>
            </a:r>
          </a:p>
          <a:p>
            <a:pPr lvl="2"/>
            <a:r>
              <a:rPr lang="en-US" dirty="0"/>
              <a:t>Bluish discoloration of skin</a:t>
            </a:r>
          </a:p>
          <a:p>
            <a:pPr lvl="2"/>
            <a:r>
              <a:rPr lang="en-US" dirty="0"/>
              <a:t>Swelling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97273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Closed Wounds</a:t>
            </a:r>
            <a:br>
              <a:rPr lang="en-US" dirty="0"/>
            </a:br>
            <a:r>
              <a:rPr lang="en-US" sz="1600" dirty="0"/>
              <a:t>(Slide 3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Many heal without special treatment</a:t>
            </a:r>
          </a:p>
          <a:p>
            <a:pPr lvl="0"/>
            <a:r>
              <a:rPr lang="en-US" dirty="0"/>
              <a:t>Cold compresses reduce swelling and relieve pain</a:t>
            </a:r>
          </a:p>
          <a:p>
            <a:pPr lvl="0"/>
            <a:r>
              <a:rPr lang="en-US" dirty="0"/>
              <a:t>After several days, turns greenish or yellow</a:t>
            </a:r>
          </a:p>
          <a:p>
            <a:pPr lvl="1"/>
            <a:r>
              <a:rPr lang="en-US" dirty="0"/>
              <a:t>Caused by oxidation of blood pigments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058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Closed Wounds</a:t>
            </a:r>
            <a:br>
              <a:rPr lang="en-US" dirty="0"/>
            </a:br>
            <a:r>
              <a:rPr lang="en-US" sz="1600" dirty="0"/>
              <a:t>(Slide 4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Contusions commonly occur with:</a:t>
            </a:r>
          </a:p>
          <a:p>
            <a:pPr lvl="1"/>
            <a:r>
              <a:rPr lang="en-US" dirty="0"/>
              <a:t>Fractures</a:t>
            </a:r>
          </a:p>
          <a:p>
            <a:pPr lvl="1"/>
            <a:r>
              <a:rPr lang="en-US" dirty="0"/>
              <a:t>Sprains</a:t>
            </a:r>
          </a:p>
          <a:p>
            <a:pPr lvl="1"/>
            <a:r>
              <a:rPr lang="en-US" dirty="0"/>
              <a:t>Strains</a:t>
            </a:r>
          </a:p>
          <a:p>
            <a:pPr lvl="1"/>
            <a:r>
              <a:rPr lang="en-US" dirty="0"/>
              <a:t>Black eyes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88585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Musculoskeletal Injuries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Musculoskeletal system</a:t>
            </a:r>
          </a:p>
          <a:p>
            <a:pPr lvl="1"/>
            <a:r>
              <a:rPr lang="en-US" dirty="0"/>
              <a:t>Made up of:</a:t>
            </a:r>
          </a:p>
          <a:p>
            <a:pPr lvl="2"/>
            <a:r>
              <a:rPr lang="en-US" dirty="0"/>
              <a:t>Bones</a:t>
            </a:r>
          </a:p>
          <a:p>
            <a:pPr lvl="2"/>
            <a:r>
              <a:rPr lang="en-US" dirty="0"/>
              <a:t>Tendons</a:t>
            </a:r>
          </a:p>
          <a:p>
            <a:pPr lvl="2"/>
            <a:r>
              <a:rPr lang="en-US" dirty="0"/>
              <a:t>Ligaments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451965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Musculoskeletal Injuries 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Musculoskeletal system</a:t>
            </a:r>
          </a:p>
          <a:p>
            <a:pPr lvl="1"/>
            <a:r>
              <a:rPr lang="en-US" dirty="0"/>
              <a:t>Injuries of the musculoskeletal system</a:t>
            </a:r>
          </a:p>
          <a:p>
            <a:pPr lvl="2"/>
            <a:r>
              <a:rPr lang="en-US" dirty="0"/>
              <a:t>Fractures</a:t>
            </a:r>
          </a:p>
          <a:p>
            <a:pPr lvl="2"/>
            <a:r>
              <a:rPr lang="en-US" dirty="0"/>
              <a:t>Dislocations</a:t>
            </a:r>
          </a:p>
          <a:p>
            <a:pPr lvl="2"/>
            <a:r>
              <a:rPr lang="en-US" dirty="0"/>
              <a:t>Sprains</a:t>
            </a:r>
          </a:p>
          <a:p>
            <a:pPr lvl="2"/>
            <a:r>
              <a:rPr lang="en-US" dirty="0"/>
              <a:t>Strains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817694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Fracture 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Fracture: Any break in a bone</a:t>
            </a:r>
          </a:p>
          <a:p>
            <a:pPr lvl="0"/>
            <a:r>
              <a:rPr lang="en-US" dirty="0"/>
              <a:t>Can range from a simple chip or a crack to a complete break or shattering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0071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Fracture 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Caused by:</a:t>
            </a:r>
          </a:p>
          <a:p>
            <a:pPr lvl="1"/>
            <a:r>
              <a:rPr lang="en-US" dirty="0"/>
              <a:t>Direct blow</a:t>
            </a:r>
          </a:p>
          <a:p>
            <a:pPr lvl="1"/>
            <a:r>
              <a:rPr lang="en-US" dirty="0"/>
              <a:t>Fall</a:t>
            </a:r>
          </a:p>
          <a:p>
            <a:pPr lvl="1"/>
            <a:r>
              <a:rPr lang="en-US" dirty="0"/>
              <a:t>Bone disease</a:t>
            </a:r>
          </a:p>
          <a:p>
            <a:pPr lvl="1"/>
            <a:r>
              <a:rPr lang="en-US" dirty="0"/>
              <a:t>Twisting force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948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Fracture 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Often causes severe pain</a:t>
            </a:r>
          </a:p>
          <a:p>
            <a:pPr lvl="0"/>
            <a:r>
              <a:rPr lang="en-US" dirty="0"/>
              <a:t>Usually not life threatening</a:t>
            </a:r>
          </a:p>
          <a:p>
            <a:pPr lvl="0"/>
            <a:r>
              <a:rPr lang="en-US" dirty="0"/>
              <a:t>Types of fractures</a:t>
            </a:r>
          </a:p>
          <a:p>
            <a:pPr lvl="1"/>
            <a:r>
              <a:rPr lang="en-US" dirty="0"/>
              <a:t>Closed fracture</a:t>
            </a:r>
          </a:p>
          <a:p>
            <a:pPr lvl="2"/>
            <a:r>
              <a:rPr lang="en-US" dirty="0"/>
              <a:t>Most common type</a:t>
            </a:r>
          </a:p>
          <a:p>
            <a:pPr lvl="2"/>
            <a:r>
              <a:rPr lang="en-US" dirty="0"/>
              <a:t>Break in the bone with no break in the skin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112733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Fractures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Closed fractures</a:t>
            </a:r>
          </a:p>
          <a:p>
            <a:pPr lvl="1"/>
            <a:r>
              <a:rPr lang="en-US" dirty="0"/>
              <a:t>Break in bone but no break in skin over the fracture site</a:t>
            </a:r>
          </a:p>
          <a:p>
            <a:r>
              <a:rPr lang="en-US" dirty="0"/>
              <a:t>Open fractures</a:t>
            </a:r>
          </a:p>
          <a:p>
            <a:pPr lvl="1"/>
            <a:r>
              <a:rPr lang="en-US" dirty="0"/>
              <a:t>Break in bone with penetration of the overlying skin surface</a:t>
            </a:r>
          </a:p>
          <a:p>
            <a:pPr lvl="1"/>
            <a:r>
              <a:rPr lang="en-US" dirty="0"/>
              <a:t>More serious: Risk of blood loss and infection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941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Medical Services System </a:t>
            </a:r>
            <a:r>
              <a:rPr lang="en-US" sz="1600" dirty="0"/>
              <a:t>(Slide 5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Guidelines when calling EMS</a:t>
            </a:r>
          </a:p>
          <a:p>
            <a:pPr lvl="1"/>
            <a:r>
              <a:rPr lang="en-US" dirty="0"/>
              <a:t>Specify the following:</a:t>
            </a:r>
          </a:p>
          <a:p>
            <a:pPr lvl="2"/>
            <a:r>
              <a:rPr lang="en-US" dirty="0"/>
              <a:t>Number of victims</a:t>
            </a:r>
          </a:p>
          <a:p>
            <a:pPr lvl="2"/>
            <a:r>
              <a:rPr lang="en-US" dirty="0"/>
              <a:t>Condition of victims</a:t>
            </a:r>
          </a:p>
          <a:p>
            <a:pPr lvl="2"/>
            <a:r>
              <a:rPr lang="en-US" dirty="0"/>
              <a:t>Emergency care that has been administered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288201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Symptoms of a Fracture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Pain and tenderness</a:t>
            </a:r>
          </a:p>
          <a:p>
            <a:r>
              <a:rPr lang="en-US" dirty="0"/>
              <a:t>Deformity</a:t>
            </a:r>
          </a:p>
          <a:p>
            <a:r>
              <a:rPr lang="en-US" dirty="0"/>
              <a:t>Swelling and discoloration</a:t>
            </a:r>
          </a:p>
          <a:p>
            <a:r>
              <a:rPr lang="en-US" dirty="0"/>
              <a:t>Loss of function of body part</a:t>
            </a:r>
          </a:p>
          <a:p>
            <a:pPr lvl="1"/>
            <a:r>
              <a:rPr lang="en-US" dirty="0"/>
              <a:t>Numbness or tingling</a:t>
            </a:r>
          </a:p>
          <a:p>
            <a:pPr lvl="0"/>
            <a:r>
              <a:rPr lang="en-US" dirty="0"/>
              <a:t>Patient may state the following:</a:t>
            </a:r>
          </a:p>
          <a:p>
            <a:pPr lvl="1"/>
            <a:r>
              <a:rPr lang="en-US" dirty="0"/>
              <a:t>Heard a snap or break</a:t>
            </a:r>
          </a:p>
          <a:p>
            <a:pPr lvl="1"/>
            <a:r>
              <a:rPr lang="en-US" dirty="0"/>
              <a:t>Felt a grating sensation (crepitus)</a:t>
            </a:r>
          </a:p>
          <a:p>
            <a:pPr lvl="1"/>
            <a:r>
              <a:rPr lang="en-US" dirty="0"/>
              <a:t>Caused by bone fragments rubbing against each other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30719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Fractures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Impacted</a:t>
            </a:r>
          </a:p>
          <a:p>
            <a:r>
              <a:rPr lang="en-US" dirty="0"/>
              <a:t>Greenstick</a:t>
            </a:r>
          </a:p>
          <a:p>
            <a:r>
              <a:rPr lang="en-US" dirty="0"/>
              <a:t>Transverse</a:t>
            </a:r>
          </a:p>
          <a:p>
            <a:r>
              <a:rPr lang="en-US" dirty="0"/>
              <a:t>Oblique</a:t>
            </a:r>
          </a:p>
          <a:p>
            <a:r>
              <a:rPr lang="en-US" dirty="0"/>
              <a:t>Comminuted</a:t>
            </a:r>
          </a:p>
          <a:p>
            <a:r>
              <a:rPr lang="en-US" dirty="0"/>
              <a:t>Spiral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265797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Dislocation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Dislocation: An injury in which one end of a bone making up a joint is separated or displaced from its normal position</a:t>
            </a:r>
          </a:p>
          <a:p>
            <a:pPr lvl="0"/>
            <a:r>
              <a:rPr lang="en-US" dirty="0"/>
              <a:t>Caused by a violent pulling or pushing force that tears ligaments</a:t>
            </a:r>
          </a:p>
          <a:p>
            <a:pPr lvl="1"/>
            <a:r>
              <a:rPr lang="en-US" dirty="0"/>
              <a:t>Falls</a:t>
            </a:r>
          </a:p>
          <a:p>
            <a:pPr lvl="1"/>
            <a:r>
              <a:rPr lang="en-US" dirty="0"/>
              <a:t>Sports injuries</a:t>
            </a:r>
          </a:p>
          <a:p>
            <a:pPr lvl="1"/>
            <a:r>
              <a:rPr lang="en-US" dirty="0"/>
              <a:t>Motor vehicle accidents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28014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Dislocation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Significant deformity of the joint</a:t>
            </a:r>
          </a:p>
          <a:p>
            <a:pPr lvl="1"/>
            <a:r>
              <a:rPr lang="en-US" dirty="0"/>
              <a:t>Pain and swelling</a:t>
            </a:r>
          </a:p>
          <a:p>
            <a:pPr lvl="1"/>
            <a:r>
              <a:rPr lang="en-US" dirty="0"/>
              <a:t>Loss of function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814796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Sprain</a:t>
            </a:r>
            <a:br>
              <a:rPr lang="en-US" dirty="0"/>
            </a:br>
            <a:r>
              <a:rPr lang="en-US" sz="1600" dirty="0"/>
              <a:t>(Slide 1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Sprain: A tearing of ligaments at a joint</a:t>
            </a:r>
          </a:p>
          <a:p>
            <a:pPr lvl="0"/>
            <a:r>
              <a:rPr lang="en-US" dirty="0"/>
              <a:t>Results from:</a:t>
            </a:r>
          </a:p>
          <a:p>
            <a:pPr lvl="1"/>
            <a:r>
              <a:rPr lang="en-US" dirty="0"/>
              <a:t>Fall</a:t>
            </a:r>
          </a:p>
          <a:p>
            <a:pPr lvl="1"/>
            <a:r>
              <a:rPr lang="en-US" dirty="0"/>
              <a:t>Sports injury</a:t>
            </a:r>
          </a:p>
          <a:p>
            <a:pPr lvl="1"/>
            <a:r>
              <a:rPr lang="en-US" dirty="0"/>
              <a:t>Motor vehicle accident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677354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Sprain</a:t>
            </a:r>
            <a:br>
              <a:rPr lang="en-US" dirty="0"/>
            </a:br>
            <a:r>
              <a:rPr lang="en-US" sz="1600" dirty="0"/>
              <a:t>(Slide 2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Joints most often sprained</a:t>
            </a:r>
          </a:p>
          <a:p>
            <a:pPr lvl="1"/>
            <a:r>
              <a:rPr lang="en-US" dirty="0"/>
              <a:t>Ankle</a:t>
            </a:r>
          </a:p>
          <a:p>
            <a:pPr lvl="1"/>
            <a:r>
              <a:rPr lang="en-US" dirty="0"/>
              <a:t>Knee</a:t>
            </a:r>
          </a:p>
          <a:p>
            <a:pPr lvl="1"/>
            <a:r>
              <a:rPr lang="en-US" dirty="0"/>
              <a:t>Wrist</a:t>
            </a:r>
          </a:p>
          <a:p>
            <a:pPr lvl="1"/>
            <a:r>
              <a:rPr lang="en-US" dirty="0"/>
              <a:t>Fingers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71615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Sprain</a:t>
            </a:r>
            <a:br>
              <a:rPr lang="en-US" dirty="0"/>
            </a:br>
            <a:r>
              <a:rPr lang="en-US" sz="1600" dirty="0"/>
              <a:t>(Slide 3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Pain</a:t>
            </a:r>
          </a:p>
          <a:p>
            <a:pPr lvl="1"/>
            <a:r>
              <a:rPr lang="en-US" dirty="0"/>
              <a:t>Swelling</a:t>
            </a:r>
          </a:p>
          <a:p>
            <a:pPr lvl="1"/>
            <a:r>
              <a:rPr lang="en-US" dirty="0"/>
              <a:t>Discoloration</a:t>
            </a:r>
          </a:p>
          <a:p>
            <a:pPr lvl="0"/>
            <a:r>
              <a:rPr lang="en-US" dirty="0"/>
              <a:t>Can vary from mild to severe</a:t>
            </a:r>
          </a:p>
          <a:p>
            <a:pPr lvl="1"/>
            <a:r>
              <a:rPr lang="en-US" dirty="0"/>
              <a:t>Depends on the amount of damage to the ligaments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483236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Strain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Stretching and tearing of muscles or tendons</a:t>
            </a:r>
          </a:p>
          <a:p>
            <a:pPr lvl="0"/>
            <a:r>
              <a:rPr lang="en-US" dirty="0"/>
              <a:t>Most likely to occur</a:t>
            </a:r>
          </a:p>
          <a:p>
            <a:pPr lvl="1"/>
            <a:r>
              <a:rPr lang="en-US" dirty="0"/>
              <a:t>Lifting a heavy object</a:t>
            </a:r>
          </a:p>
          <a:p>
            <a:pPr lvl="1"/>
            <a:r>
              <a:rPr lang="en-US" dirty="0"/>
              <a:t>Overworking a muscle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069723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Strain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Muscles most commonly strained are those of the:</a:t>
            </a:r>
          </a:p>
          <a:p>
            <a:pPr lvl="1"/>
            <a:r>
              <a:rPr lang="en-US" dirty="0"/>
              <a:t>Neck</a:t>
            </a:r>
          </a:p>
          <a:p>
            <a:pPr lvl="1"/>
            <a:r>
              <a:rPr lang="en-US" dirty="0"/>
              <a:t>Back</a:t>
            </a:r>
          </a:p>
          <a:p>
            <a:pPr lvl="1"/>
            <a:r>
              <a:rPr lang="en-US" dirty="0"/>
              <a:t>Thigh</a:t>
            </a:r>
          </a:p>
          <a:p>
            <a:pPr lvl="1"/>
            <a:r>
              <a:rPr lang="en-US" dirty="0"/>
              <a:t>Calf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400540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Strain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Pain </a:t>
            </a:r>
          </a:p>
          <a:p>
            <a:pPr lvl="1"/>
            <a:r>
              <a:rPr lang="en-US" dirty="0"/>
              <a:t>Swelling</a:t>
            </a:r>
          </a:p>
          <a:p>
            <a:pPr lvl="1"/>
            <a:r>
              <a:rPr lang="en-US" dirty="0"/>
              <a:t>Discoloration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068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Medical Services System </a:t>
            </a:r>
            <a:r>
              <a:rPr lang="en-US" sz="1600" dirty="0"/>
              <a:t>(Slide 6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Guidelines when calling EMS</a:t>
            </a:r>
          </a:p>
          <a:p>
            <a:pPr lvl="1"/>
            <a:r>
              <a:rPr lang="en-US" dirty="0"/>
              <a:t>EMD will ask for phone number and address</a:t>
            </a:r>
          </a:p>
          <a:p>
            <a:pPr lvl="2"/>
            <a:r>
              <a:rPr lang="en-US" dirty="0"/>
              <a:t>With 911 address automatically appears on screen</a:t>
            </a:r>
          </a:p>
          <a:p>
            <a:pPr lvl="1"/>
            <a:r>
              <a:rPr lang="en-US" dirty="0"/>
              <a:t>Do not hang up until EMD gives permission</a:t>
            </a:r>
          </a:p>
          <a:p>
            <a:pPr lvl="2"/>
            <a:r>
              <a:rPr lang="en-US" dirty="0"/>
              <a:t>EMD may need additional information</a:t>
            </a:r>
          </a:p>
          <a:p>
            <a:pPr lvl="2"/>
            <a:r>
              <a:rPr lang="en-US" dirty="0"/>
              <a:t>EMD may need to provide instructions on treatment of the patient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13439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 Fracture </a:t>
            </a:r>
            <a:br>
              <a:rPr lang="en-US" dirty="0"/>
            </a:br>
            <a:r>
              <a:rPr lang="en-US" sz="1600" dirty="0"/>
              <a:t>(Slide 1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Often difficult to determine if a patient has a fracture, dislocation, or sprain</a:t>
            </a:r>
          </a:p>
          <a:p>
            <a:pPr lvl="1"/>
            <a:r>
              <a:rPr lang="en-US" dirty="0"/>
              <a:t>Symptoms are similar</a:t>
            </a:r>
          </a:p>
          <a:p>
            <a:pPr lvl="1"/>
            <a:r>
              <a:rPr lang="en-US" dirty="0"/>
              <a:t>Treat any serious musculoskeletal injury to an extremity as if it were a fracture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586740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 Fracture </a:t>
            </a:r>
            <a:br>
              <a:rPr lang="en-US" dirty="0"/>
            </a:br>
            <a:r>
              <a:rPr lang="en-US" sz="1600" dirty="0"/>
              <a:t>(Slide 2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Immobilize body part to prevent motion</a:t>
            </a:r>
          </a:p>
          <a:p>
            <a:pPr lvl="1"/>
            <a:r>
              <a:rPr lang="en-US" dirty="0"/>
              <a:t>Reduces pain and prevents further damage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894601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 Fracture </a:t>
            </a:r>
            <a:br>
              <a:rPr lang="en-US" dirty="0"/>
            </a:br>
            <a:r>
              <a:rPr lang="en-US" sz="1600" dirty="0"/>
              <a:t>(Slide 3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Splint: Immobilizes a body part</a:t>
            </a:r>
          </a:p>
          <a:p>
            <a:pPr lvl="1"/>
            <a:r>
              <a:rPr lang="en-US" dirty="0"/>
              <a:t>In an emergency:</a:t>
            </a:r>
          </a:p>
          <a:p>
            <a:pPr lvl="2"/>
            <a:r>
              <a:rPr lang="en-US" dirty="0"/>
              <a:t>Use wood, cardboard, rolled newspapers, magazines</a:t>
            </a:r>
          </a:p>
          <a:p>
            <a:pPr lvl="2"/>
            <a:r>
              <a:rPr lang="en-US" dirty="0"/>
              <a:t>Pad splint with soft material (towel)</a:t>
            </a:r>
          </a:p>
          <a:p>
            <a:pPr lvl="2"/>
            <a:r>
              <a:rPr lang="en-US" dirty="0"/>
              <a:t>Splint body part in the position you found it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23986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 Fracture </a:t>
            </a:r>
            <a:br>
              <a:rPr lang="en-US" dirty="0"/>
            </a:br>
            <a:r>
              <a:rPr lang="en-US" sz="1600" dirty="0"/>
              <a:t>(Slide 4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Immobilize the area above and below the injury</a:t>
            </a:r>
          </a:p>
          <a:p>
            <a:pPr lvl="1"/>
            <a:r>
              <a:rPr lang="en-US" dirty="0"/>
              <a:t>Example: To splint an injured wrist, also immobilize the hand and forearm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658610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 Fracture </a:t>
            </a:r>
            <a:br>
              <a:rPr lang="en-US" dirty="0"/>
            </a:br>
            <a:r>
              <a:rPr lang="en-US" sz="1600" dirty="0"/>
              <a:t>(Slide 5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 splint an injury to the shaft of the bone</a:t>
            </a:r>
          </a:p>
          <a:p>
            <a:pPr lvl="1"/>
            <a:r>
              <a:rPr lang="en-US" dirty="0"/>
              <a:t>Immobilize the joints above and below the injury 	</a:t>
            </a:r>
          </a:p>
          <a:p>
            <a:pPr lvl="2"/>
            <a:r>
              <a:rPr lang="en-US" dirty="0"/>
              <a:t>Example: To splint the forearm, also immobilize the elbow and wrist joints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480366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 Fracture </a:t>
            </a:r>
            <a:br>
              <a:rPr lang="en-US" dirty="0"/>
            </a:br>
            <a:r>
              <a:rPr lang="en-US" sz="1600" dirty="0"/>
              <a:t>(Slide 6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Hold splint in place with gauze roller bandage or other suitable material</a:t>
            </a:r>
          </a:p>
          <a:p>
            <a:pPr lvl="1"/>
            <a:r>
              <a:rPr lang="en-US" dirty="0"/>
              <a:t>Neckties</a:t>
            </a:r>
          </a:p>
          <a:p>
            <a:pPr lvl="1"/>
            <a:r>
              <a:rPr lang="en-US" dirty="0"/>
              <a:t>Scarves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48930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 Fracture </a:t>
            </a:r>
            <a:br>
              <a:rPr lang="en-US" dirty="0"/>
            </a:br>
            <a:r>
              <a:rPr lang="en-US" sz="1600" dirty="0"/>
              <a:t>(Slide 7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Hold splint in place with gauze roller bandage</a:t>
            </a:r>
          </a:p>
          <a:p>
            <a:pPr lvl="1"/>
            <a:r>
              <a:rPr lang="en-US" dirty="0"/>
              <a:t>Apply snugly but not tightly</a:t>
            </a:r>
          </a:p>
          <a:p>
            <a:pPr lvl="2"/>
            <a:r>
              <a:rPr lang="en-US" dirty="0"/>
              <a:t>Too tightly interferes with proper circulation—check pulse below the splint to make sure it is not too tight</a:t>
            </a:r>
          </a:p>
          <a:p>
            <a:r>
              <a:rPr lang="en-US" dirty="0"/>
              <a:t>Elevate injured extremity</a:t>
            </a:r>
          </a:p>
          <a:p>
            <a:pPr lvl="1"/>
            <a:r>
              <a:rPr lang="en-US" dirty="0"/>
              <a:t>Reduces swelling</a:t>
            </a:r>
          </a:p>
          <a:p>
            <a:pPr lvl="0"/>
            <a:r>
              <a:rPr lang="en-US" dirty="0"/>
              <a:t>Apply ice pack to injured part</a:t>
            </a:r>
          </a:p>
          <a:p>
            <a:pPr lvl="1"/>
            <a:r>
              <a:rPr lang="en-US" dirty="0"/>
              <a:t>Reduces swelling</a:t>
            </a:r>
          </a:p>
          <a:p>
            <a:endParaRPr lang="en-US" dirty="0"/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386617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 Fracture </a:t>
            </a:r>
            <a:br>
              <a:rPr lang="en-US" dirty="0"/>
            </a:br>
            <a:r>
              <a:rPr lang="en-US" sz="1600" dirty="0"/>
              <a:t>(Slide 8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After injury is properly immobilized</a:t>
            </a:r>
          </a:p>
          <a:p>
            <a:pPr lvl="1"/>
            <a:r>
              <a:rPr lang="en-US" dirty="0"/>
              <a:t>Transport patient to emergency care facility</a:t>
            </a:r>
          </a:p>
          <a:p>
            <a:pPr lvl="1"/>
            <a:r>
              <a:rPr lang="en-US" dirty="0"/>
              <a:t>If serious, activate EMS</a:t>
            </a:r>
          </a:p>
          <a:p>
            <a:pPr lvl="1"/>
            <a:r>
              <a:rPr lang="en-US" dirty="0"/>
              <a:t>If injury to the spine is suspected, always activate EMS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604129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0200"/>
            <a:ext cx="9144000" cy="1219200"/>
          </a:xfrm>
        </p:spPr>
        <p:txBody>
          <a:bodyPr/>
          <a:lstStyle/>
          <a:p>
            <a:r>
              <a:rPr lang="en-US" dirty="0"/>
              <a:t>Learning Objectives</a:t>
            </a:r>
            <a:br>
              <a:rPr lang="en-US" dirty="0"/>
            </a:br>
            <a:r>
              <a:rPr lang="en-US" dirty="0"/>
              <a:t>Lesson 37.3: Common </a:t>
            </a:r>
            <a:br>
              <a:rPr lang="en-US" dirty="0"/>
            </a:br>
            <a:r>
              <a:rPr lang="en-US" dirty="0"/>
              <a:t>Emergency Situations, Part 2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844675"/>
            <a:ext cx="837184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1"/>
            </a:pPr>
            <a:r>
              <a:rPr lang="en-US" dirty="0"/>
              <a:t>Identify the characteristics of each of the following burns: superficial, partial thickness, and full thickness.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/>
              <a:t>Explain the difference between a partial seizure and a generalized seizure.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/>
              <a:t>List examples of each of the following types of poisoning: ingested, inhaled, absorbed, and injected.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/>
              <a:t>Identify factors that place an individual at higher risk for developing heat-related and cold-related injuries.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016966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844675"/>
            <a:ext cx="839216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5"/>
            </a:pPr>
            <a:r>
              <a:rPr lang="en-US" dirty="0"/>
              <a:t>Describe the differences between type 1 and type 2 diabetes mellitus.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Explain the causes of insulin shock and diabetic coma.</a:t>
            </a:r>
          </a:p>
          <a:p>
            <a:pPr marL="457200" indent="-457200">
              <a:buFont typeface="+mj-lt"/>
              <a:buAutoNum type="arabicPeriod" startAt="15"/>
            </a:pPr>
            <a:r>
              <a:rPr lang="en-US" dirty="0"/>
              <a:t>Identify the symptoms and describe emergency care for each of the following conditions: respiratory distress, heart attack, stroke, shock, bleeding, wounds, musculoskeletal injuries, burns, seizures, poisoning, heat and cold exposure, and diabetic emergencies.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159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B17ECA5-1BFD-4F92-A4E2-76DB6E48E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0200"/>
            <a:ext cx="9144000" cy="1219200"/>
          </a:xfrm>
        </p:spPr>
        <p:txBody>
          <a:bodyPr/>
          <a:lstStyle/>
          <a:p>
            <a:r>
              <a:rPr lang="en-US" dirty="0"/>
              <a:t>Learning Objectives</a:t>
            </a:r>
            <a:br>
              <a:rPr lang="en-US" dirty="0"/>
            </a:br>
            <a:r>
              <a:rPr lang="en-US" dirty="0"/>
              <a:t>Lesson 37.3: Common </a:t>
            </a:r>
            <a:br>
              <a:rPr lang="en-US" dirty="0"/>
            </a:br>
            <a:r>
              <a:rPr lang="en-US" dirty="0"/>
              <a:t>Emergency Situations, Part 2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</p:spTree>
    <p:extLst>
      <p:ext uri="{BB962C8B-B14F-4D97-AF65-F5344CB8AC3E}">
        <p14:creationId xmlns:p14="http://schemas.microsoft.com/office/powerpoint/2010/main" val="2276819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First-Aid Kit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Contains basic supplies needed to provide emergency care</a:t>
            </a:r>
          </a:p>
          <a:p>
            <a:pPr lvl="0"/>
            <a:r>
              <a:rPr lang="en-US" dirty="0"/>
              <a:t>Keep at home and in car</a:t>
            </a:r>
          </a:p>
          <a:p>
            <a:pPr lvl="0"/>
            <a:r>
              <a:rPr lang="en-US" dirty="0"/>
              <a:t>Available at most drug stores or can make your own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834876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Burns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Burn: An injury to tissue caused by exposure to the following agents</a:t>
            </a:r>
          </a:p>
          <a:p>
            <a:pPr lvl="1"/>
            <a:r>
              <a:rPr lang="en-US" dirty="0"/>
              <a:t>Thermal</a:t>
            </a:r>
          </a:p>
          <a:p>
            <a:pPr lvl="1"/>
            <a:r>
              <a:rPr lang="en-US" dirty="0"/>
              <a:t>Chemical</a:t>
            </a:r>
          </a:p>
          <a:p>
            <a:pPr lvl="1"/>
            <a:r>
              <a:rPr lang="en-US" dirty="0"/>
              <a:t>Electrical </a:t>
            </a:r>
          </a:p>
          <a:p>
            <a:pPr lvl="1"/>
            <a:r>
              <a:rPr lang="en-US" dirty="0"/>
              <a:t>Radioactive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399148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Burns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Severity depends on:</a:t>
            </a:r>
          </a:p>
          <a:p>
            <a:pPr lvl="1"/>
            <a:r>
              <a:rPr lang="en-US" dirty="0"/>
              <a:t>Depth of burn</a:t>
            </a:r>
          </a:p>
          <a:p>
            <a:pPr lvl="1"/>
            <a:r>
              <a:rPr lang="en-US" dirty="0"/>
              <a:t>Percentage of body involved</a:t>
            </a:r>
          </a:p>
          <a:p>
            <a:pPr lvl="1"/>
            <a:r>
              <a:rPr lang="en-US" dirty="0"/>
              <a:t>Type of agent causing burn</a:t>
            </a:r>
          </a:p>
          <a:p>
            <a:pPr lvl="1"/>
            <a:r>
              <a:rPr lang="en-US" dirty="0"/>
              <a:t>Duration and intensity of agent</a:t>
            </a:r>
          </a:p>
          <a:p>
            <a:pPr lvl="1"/>
            <a:r>
              <a:rPr lang="en-US" dirty="0"/>
              <a:t>Part of body involved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106751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Superficial (First-Degree) Burn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Most common type of burn</a:t>
            </a:r>
          </a:p>
          <a:p>
            <a:pPr lvl="0"/>
            <a:r>
              <a:rPr lang="en-US" dirty="0"/>
              <a:t>Involves top layer of skin (epidermis)</a:t>
            </a:r>
          </a:p>
          <a:p>
            <a:r>
              <a:rPr lang="en-US" dirty="0"/>
              <a:t>Skin appears red, warm, and dry to touch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813265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Superficial (First-Degree) Burn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Usually painful</a:t>
            </a:r>
          </a:p>
          <a:p>
            <a:pPr lvl="0"/>
            <a:r>
              <a:rPr lang="en-US" dirty="0"/>
              <a:t>Example: Sunburn</a:t>
            </a:r>
          </a:p>
          <a:p>
            <a:pPr lvl="0"/>
            <a:r>
              <a:rPr lang="en-US" dirty="0"/>
              <a:t>Heals in 2 to 5 days</a:t>
            </a:r>
          </a:p>
          <a:p>
            <a:pPr lvl="0"/>
            <a:r>
              <a:rPr lang="en-US" dirty="0"/>
              <a:t>Does not cause scarring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811959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Partial-Thickness (Second-Degree) Burn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Involves epidermis and dermis</a:t>
            </a:r>
          </a:p>
          <a:p>
            <a:pPr lvl="0"/>
            <a:r>
              <a:rPr lang="en-US" dirty="0"/>
              <a:t>Appears red, mottled, and blistered</a:t>
            </a:r>
          </a:p>
          <a:p>
            <a:pPr lvl="0"/>
            <a:r>
              <a:rPr lang="en-US" dirty="0"/>
              <a:t>Do not break blisters</a:t>
            </a:r>
          </a:p>
          <a:p>
            <a:pPr lvl="1"/>
            <a:r>
              <a:rPr lang="en-US" dirty="0"/>
              <a:t>Blisters provide a barrier against infection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887061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Partial-Thickness (Second-Degree) Burn 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Usually very painful</a:t>
            </a:r>
          </a:p>
          <a:p>
            <a:pPr lvl="0"/>
            <a:r>
              <a:rPr lang="en-US" dirty="0"/>
              <a:t>Area often swells</a:t>
            </a:r>
          </a:p>
          <a:p>
            <a:pPr lvl="0"/>
            <a:r>
              <a:rPr lang="en-US" dirty="0"/>
              <a:t>Heals in 3 to 4 weeks</a:t>
            </a:r>
          </a:p>
          <a:p>
            <a:pPr lvl="0"/>
            <a:r>
              <a:rPr lang="en-US" dirty="0"/>
              <a:t>May result in some scarring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164332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Full-Thickness (Third-Degree) Burn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Completely destroys epidermis and dermis</a:t>
            </a:r>
          </a:p>
          <a:p>
            <a:pPr lvl="0"/>
            <a:r>
              <a:rPr lang="en-US" dirty="0"/>
              <a:t>Extends into underlying tissues (fat, muscle, bone, nerves)</a:t>
            </a:r>
          </a:p>
          <a:p>
            <a:pPr lvl="0"/>
            <a:r>
              <a:rPr lang="en-US" dirty="0"/>
              <a:t>Appears charred black, brown, and cherry red </a:t>
            </a:r>
          </a:p>
          <a:p>
            <a:pPr lvl="1"/>
            <a:r>
              <a:rPr lang="en-US" dirty="0"/>
              <a:t>With damaged tissues underneath, appear pearly white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556169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Full-Thickness (Third-Degree) Burn </a:t>
            </a: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Patient may experience intense pain</a:t>
            </a:r>
          </a:p>
          <a:p>
            <a:pPr lvl="0"/>
            <a:r>
              <a:rPr lang="en-US" dirty="0"/>
              <a:t>If substantial damage to nerve endings</a:t>
            </a:r>
          </a:p>
          <a:p>
            <a:pPr lvl="1"/>
            <a:r>
              <a:rPr lang="en-US" dirty="0"/>
              <a:t>Patient may feel no pain at all</a:t>
            </a:r>
          </a:p>
          <a:p>
            <a:pPr lvl="0"/>
            <a:r>
              <a:rPr lang="en-US" dirty="0"/>
              <a:t>Dense scars typically result</a:t>
            </a:r>
          </a:p>
          <a:p>
            <a:r>
              <a:rPr lang="en-US" dirty="0"/>
              <a:t>Infection: Major concern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939923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Thermal Burns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Usually occur in the home from:</a:t>
            </a:r>
          </a:p>
          <a:p>
            <a:pPr lvl="1"/>
            <a:r>
              <a:rPr lang="en-US" dirty="0"/>
              <a:t>Fire</a:t>
            </a:r>
          </a:p>
          <a:p>
            <a:pPr lvl="1"/>
            <a:r>
              <a:rPr lang="en-US" dirty="0"/>
              <a:t>Scalding water</a:t>
            </a:r>
          </a:p>
          <a:p>
            <a:pPr lvl="1"/>
            <a:r>
              <a:rPr lang="en-US" dirty="0"/>
              <a:t>Coming into contact with a hot object (stove)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395614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</a:t>
            </a:r>
            <a:br>
              <a:rPr lang="en-US" dirty="0"/>
            </a:br>
            <a:r>
              <a:rPr lang="en-US" dirty="0"/>
              <a:t>Major Thermal Burns 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Stop the burning process</a:t>
            </a:r>
          </a:p>
          <a:p>
            <a:pPr lvl="1"/>
            <a:r>
              <a:rPr lang="en-US" dirty="0"/>
              <a:t>Prevents further injury</a:t>
            </a:r>
          </a:p>
          <a:p>
            <a:pPr lvl="1"/>
            <a:r>
              <a:rPr lang="en-US" dirty="0"/>
              <a:t>Individual on fire and covering available</a:t>
            </a:r>
          </a:p>
          <a:p>
            <a:pPr lvl="2"/>
            <a:r>
              <a:rPr lang="en-US" dirty="0"/>
              <a:t>Wrap in a blanket, rug, heavy coat</a:t>
            </a:r>
          </a:p>
          <a:p>
            <a:pPr lvl="2"/>
            <a:r>
              <a:rPr lang="en-US" dirty="0"/>
              <a:t>Push to ground to smother flames</a:t>
            </a:r>
          </a:p>
          <a:p>
            <a:pPr lvl="1"/>
            <a:r>
              <a:rPr lang="en-US" dirty="0"/>
              <a:t>Individual on fire and cover not available</a:t>
            </a:r>
          </a:p>
          <a:p>
            <a:pPr lvl="2"/>
            <a:r>
              <a:rPr lang="en-US" dirty="0"/>
              <a:t>Shout at individual to drop to the ground and roll around to smother flames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144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First-Aid Kit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Should include phone numbers of:</a:t>
            </a:r>
          </a:p>
          <a:p>
            <a:pPr lvl="1"/>
            <a:r>
              <a:rPr lang="en-US" dirty="0"/>
              <a:t>Local EMS</a:t>
            </a:r>
          </a:p>
          <a:p>
            <a:pPr lvl="1"/>
            <a:r>
              <a:rPr lang="en-US" dirty="0"/>
              <a:t>Poison control center</a:t>
            </a:r>
          </a:p>
          <a:p>
            <a:pPr lvl="1"/>
            <a:r>
              <a:rPr lang="en-US" dirty="0"/>
              <a:t>Police and fire departments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838585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</a:t>
            </a:r>
            <a:br>
              <a:rPr lang="en-US" dirty="0"/>
            </a:br>
            <a:r>
              <a:rPr lang="en-US" dirty="0"/>
              <a:t>Major Thermal Burns 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Cool the burn using large amounts of cold water </a:t>
            </a:r>
          </a:p>
          <a:p>
            <a:pPr lvl="1"/>
            <a:r>
              <a:rPr lang="en-US" dirty="0"/>
              <a:t>Do not use ice or ice water</a:t>
            </a:r>
          </a:p>
          <a:p>
            <a:pPr lvl="2"/>
            <a:r>
              <a:rPr lang="en-US" dirty="0"/>
              <a:t>May result in further tissue damage</a:t>
            </a:r>
          </a:p>
          <a:p>
            <a:pPr lvl="2"/>
            <a:r>
              <a:rPr lang="en-US" dirty="0"/>
              <a:t>Causes heat loss from body</a:t>
            </a:r>
          </a:p>
          <a:p>
            <a:pPr lvl="1"/>
            <a:r>
              <a:rPr lang="en-US" dirty="0"/>
              <a:t>If burn covers large surface area, do not use water</a:t>
            </a:r>
          </a:p>
          <a:p>
            <a:pPr lvl="2"/>
            <a:r>
              <a:rPr lang="en-US" dirty="0"/>
              <a:t>Results in hypothermia</a:t>
            </a:r>
          </a:p>
          <a:p>
            <a:pPr lvl="0"/>
            <a:r>
              <a:rPr lang="en-US" dirty="0"/>
              <a:t>Activate local EMS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490443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</a:t>
            </a:r>
            <a:br>
              <a:rPr lang="en-US" dirty="0"/>
            </a:br>
            <a:r>
              <a:rPr lang="en-US" dirty="0"/>
              <a:t>Major Thermal Burns 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Cover patient with clean nonadherent material (tablecloth or sheet)</a:t>
            </a:r>
          </a:p>
          <a:p>
            <a:pPr lvl="1"/>
            <a:r>
              <a:rPr lang="en-US" dirty="0"/>
              <a:t>Functions</a:t>
            </a:r>
          </a:p>
          <a:p>
            <a:pPr lvl="2"/>
            <a:r>
              <a:rPr lang="en-US" dirty="0"/>
              <a:t>Maintains warmth</a:t>
            </a:r>
          </a:p>
          <a:p>
            <a:pPr lvl="2"/>
            <a:r>
              <a:rPr lang="en-US" dirty="0"/>
              <a:t>Reduces pain</a:t>
            </a:r>
          </a:p>
          <a:p>
            <a:pPr lvl="2"/>
            <a:r>
              <a:rPr lang="en-US" dirty="0"/>
              <a:t>Reduces risk of contamination</a:t>
            </a:r>
          </a:p>
          <a:p>
            <a:pPr lvl="0"/>
            <a:r>
              <a:rPr lang="en-US" dirty="0"/>
              <a:t>Do not apply ointment, antiseptic, or other substances to area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405714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</a:t>
            </a:r>
            <a:br>
              <a:rPr lang="en-US" dirty="0"/>
            </a:br>
            <a:r>
              <a:rPr lang="en-US" dirty="0"/>
              <a:t>Major Thermal Burns 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Immerse area in cold water for 2 to 5 minutes</a:t>
            </a:r>
          </a:p>
          <a:p>
            <a:pPr lvl="0"/>
            <a:r>
              <a:rPr lang="en-US" dirty="0"/>
              <a:t>Do not break blisters—they protect area from infection</a:t>
            </a:r>
          </a:p>
          <a:p>
            <a:r>
              <a:rPr lang="en-US" dirty="0"/>
              <a:t>Cover with a dry sterile dressing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884932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Chemical Burns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Occur in the workplace and at home</a:t>
            </a:r>
          </a:p>
          <a:p>
            <a:pPr lvl="0"/>
            <a:r>
              <a:rPr lang="en-US" dirty="0"/>
              <a:t>Severity depends on:</a:t>
            </a:r>
          </a:p>
          <a:p>
            <a:pPr lvl="1"/>
            <a:r>
              <a:rPr lang="en-US" dirty="0"/>
              <a:t>Type and strength of chemical</a:t>
            </a:r>
          </a:p>
          <a:p>
            <a:pPr lvl="1"/>
            <a:r>
              <a:rPr lang="en-US" dirty="0"/>
              <a:t>Duration of exposure to chemical</a:t>
            </a:r>
          </a:p>
          <a:p>
            <a:pPr lvl="0"/>
            <a:r>
              <a:rPr lang="en-US" dirty="0"/>
              <a:t>Chemical continues to burn as long as it is on skin</a:t>
            </a:r>
          </a:p>
          <a:p>
            <a:pPr lvl="0"/>
            <a:r>
              <a:rPr lang="en-US" dirty="0"/>
              <a:t>Remove chemical as quickly as possible and then activate EMS	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573436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Chemical Burns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Liquid chemical burn</a:t>
            </a:r>
          </a:p>
          <a:p>
            <a:pPr lvl="1"/>
            <a:r>
              <a:rPr lang="en-US" dirty="0"/>
              <a:t>Flood with large amounts of cool running water until EMS arrives</a:t>
            </a:r>
          </a:p>
          <a:p>
            <a:pPr lvl="0"/>
            <a:r>
              <a:rPr lang="en-US" dirty="0"/>
              <a:t>Solid substance (e.g., lime)</a:t>
            </a:r>
          </a:p>
          <a:p>
            <a:pPr lvl="1"/>
            <a:r>
              <a:rPr lang="en-US" dirty="0"/>
              <a:t>Brush off before flooding with water</a:t>
            </a:r>
          </a:p>
          <a:p>
            <a:pPr lvl="2"/>
            <a:r>
              <a:rPr lang="en-US" dirty="0"/>
              <a:t>Dry chemical is activated by contact with water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20569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Seizures</a:t>
            </a:r>
            <a:br>
              <a:rPr lang="en-US" dirty="0"/>
            </a:br>
            <a:r>
              <a:rPr lang="en-US" sz="1600" dirty="0"/>
              <a:t>(Slide 1 of 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Seizure: A sudden episode of involuntary muscular contractions and relaxation</a:t>
            </a:r>
          </a:p>
          <a:p>
            <a:pPr lvl="1"/>
            <a:r>
              <a:rPr lang="en-US" dirty="0"/>
              <a:t>Often accompanied by a change in:</a:t>
            </a:r>
          </a:p>
          <a:p>
            <a:pPr lvl="2"/>
            <a:r>
              <a:rPr lang="en-US" dirty="0"/>
              <a:t>Sensation</a:t>
            </a:r>
          </a:p>
          <a:p>
            <a:pPr lvl="2"/>
            <a:r>
              <a:rPr lang="en-US" dirty="0"/>
              <a:t>Behavior</a:t>
            </a:r>
          </a:p>
          <a:p>
            <a:pPr lvl="2"/>
            <a:r>
              <a:rPr lang="en-US" dirty="0"/>
              <a:t>Level of consciousness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42131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Seizures</a:t>
            </a:r>
            <a:br>
              <a:rPr lang="en-US" dirty="0"/>
            </a:br>
            <a:r>
              <a:rPr lang="en-US" sz="1600" dirty="0"/>
              <a:t>(Slide 2 of 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Normal electrical activity of brain is disturbed</a:t>
            </a:r>
          </a:p>
          <a:p>
            <a:pPr lvl="1"/>
            <a:r>
              <a:rPr lang="en-US" dirty="0"/>
              <a:t>Causes brain cells to become irritated and overactive</a:t>
            </a:r>
          </a:p>
          <a:p>
            <a:pPr lvl="0"/>
            <a:r>
              <a:rPr lang="en-US" dirty="0"/>
              <a:t>Conditions that may trigger a seizure</a:t>
            </a:r>
          </a:p>
          <a:p>
            <a:pPr lvl="1"/>
            <a:r>
              <a:rPr lang="en-US" dirty="0"/>
              <a:t>Epilepsy</a:t>
            </a:r>
          </a:p>
          <a:p>
            <a:pPr lvl="1"/>
            <a:r>
              <a:rPr lang="en-US" dirty="0"/>
              <a:t>Encephalitis</a:t>
            </a:r>
          </a:p>
          <a:p>
            <a:pPr lvl="1"/>
            <a:r>
              <a:rPr lang="en-US" dirty="0"/>
              <a:t>Recent or old head injury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59471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Seizures</a:t>
            </a:r>
            <a:br>
              <a:rPr lang="en-US" dirty="0"/>
            </a:br>
            <a:r>
              <a:rPr lang="en-US" sz="1600" dirty="0"/>
              <a:t>(Slide 3 of 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Conditions that may trigger a seizure</a:t>
            </a:r>
          </a:p>
          <a:p>
            <a:pPr lvl="1"/>
            <a:r>
              <a:rPr lang="en-US" dirty="0"/>
              <a:t>High fever in infants and young children</a:t>
            </a:r>
          </a:p>
          <a:p>
            <a:pPr lvl="1"/>
            <a:r>
              <a:rPr lang="en-US" dirty="0"/>
              <a:t>Drug and alcohol abuse withdrawal</a:t>
            </a:r>
          </a:p>
          <a:p>
            <a:pPr lvl="1"/>
            <a:r>
              <a:rPr lang="en-US" dirty="0"/>
              <a:t>Eclampsia associated with toxemia of pregnancy</a:t>
            </a:r>
          </a:p>
          <a:p>
            <a:pPr lvl="1"/>
            <a:r>
              <a:rPr lang="en-US" dirty="0"/>
              <a:t>Diabetic conditions</a:t>
            </a:r>
          </a:p>
          <a:p>
            <a:pPr lvl="1"/>
            <a:r>
              <a:rPr lang="en-US" dirty="0"/>
              <a:t>Heat stroke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353633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Seizures</a:t>
            </a:r>
            <a:br>
              <a:rPr lang="en-US" dirty="0"/>
            </a:br>
            <a:r>
              <a:rPr lang="en-US" sz="1600" dirty="0"/>
              <a:t>(Slide 4 of 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Partial seizures (most common): Abnormal electricity is localized into very specific areas of the brain</a:t>
            </a:r>
          </a:p>
          <a:p>
            <a:pPr lvl="1"/>
            <a:r>
              <a:rPr lang="en-US" dirty="0"/>
              <a:t>Simple partial seizure: Twitching or jerking in just one part of the body</a:t>
            </a:r>
          </a:p>
          <a:p>
            <a:pPr lvl="2"/>
            <a:r>
              <a:rPr lang="en-US" dirty="0"/>
              <a:t>Lasts less than a minute</a:t>
            </a:r>
          </a:p>
          <a:p>
            <a:pPr lvl="2"/>
            <a:r>
              <a:rPr lang="en-US" dirty="0"/>
              <a:t>Patient remains awake and alert</a:t>
            </a:r>
          </a:p>
          <a:p>
            <a:pPr lvl="1"/>
            <a:r>
              <a:rPr lang="en-US" dirty="0"/>
              <a:t>Complex partial seizure: Level of consciousness is affected</a:t>
            </a:r>
          </a:p>
          <a:p>
            <a:pPr lvl="2"/>
            <a:r>
              <a:rPr lang="en-US" dirty="0"/>
              <a:t>Patient has little or no memory afterward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095922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Seizures</a:t>
            </a:r>
            <a:br>
              <a:rPr lang="en-US" dirty="0"/>
            </a:br>
            <a:r>
              <a:rPr lang="en-US" sz="1600" dirty="0"/>
              <a:t>(Slide 5 of 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Partial seizures (most common): Abnormal electricity is localized into very specific areas of the brain</a:t>
            </a:r>
          </a:p>
          <a:p>
            <a:pPr lvl="1"/>
            <a:r>
              <a:rPr lang="en-US" dirty="0"/>
              <a:t>Complex partial seizure: Level of consciousness is affected</a:t>
            </a:r>
          </a:p>
          <a:p>
            <a:pPr lvl="2"/>
            <a:r>
              <a:rPr lang="en-US" dirty="0"/>
              <a:t>Symptoms</a:t>
            </a:r>
          </a:p>
          <a:p>
            <a:pPr lvl="3"/>
            <a:r>
              <a:rPr lang="en-US" dirty="0"/>
              <a:t>Abnormal behavior (e.g., confusion)</a:t>
            </a:r>
          </a:p>
          <a:p>
            <a:pPr lvl="3"/>
            <a:r>
              <a:rPr lang="en-US" dirty="0"/>
              <a:t>Glassy stare</a:t>
            </a:r>
          </a:p>
          <a:p>
            <a:pPr lvl="3"/>
            <a:r>
              <a:rPr lang="en-US" dirty="0"/>
              <a:t>Aimless wandering</a:t>
            </a:r>
          </a:p>
          <a:p>
            <a:pPr lvl="3"/>
            <a:r>
              <a:rPr lang="en-US" dirty="0"/>
              <a:t>Lip smacking or chewing</a:t>
            </a:r>
          </a:p>
          <a:p>
            <a:pPr lvl="3"/>
            <a:r>
              <a:rPr lang="en-US" dirty="0"/>
              <a:t>Fidgeting with clothing</a:t>
            </a:r>
          </a:p>
          <a:p>
            <a:pPr lvl="1"/>
            <a:r>
              <a:rPr lang="en-US" dirty="0"/>
              <a:t>Simple and complex partial seizures can progress to generalized seizures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83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OSHA Safety Precautions</a:t>
            </a:r>
            <a:br>
              <a:rPr lang="en-US" dirty="0"/>
            </a:br>
            <a:r>
              <a:rPr lang="en-US" sz="1600" dirty="0"/>
              <a:t>(Slide 1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First-aid kit must contain personal protective equipment</a:t>
            </a:r>
          </a:p>
          <a:p>
            <a:pPr lvl="1"/>
            <a:r>
              <a:rPr lang="en-US" dirty="0"/>
              <a:t>Gloves</a:t>
            </a:r>
          </a:p>
          <a:p>
            <a:pPr lvl="1"/>
            <a:r>
              <a:rPr lang="en-US" dirty="0"/>
              <a:t>Face shield and mask</a:t>
            </a:r>
          </a:p>
          <a:p>
            <a:pPr lvl="1"/>
            <a:r>
              <a:rPr lang="en-US" dirty="0"/>
              <a:t>Pocket mask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05073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Seizures</a:t>
            </a:r>
            <a:br>
              <a:rPr lang="en-US" dirty="0"/>
            </a:br>
            <a:r>
              <a:rPr lang="en-US" sz="1600" dirty="0"/>
              <a:t>(Slide 6 of 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Generalized seizure: Abnormal electrical activity spreads throughout the brain</a:t>
            </a:r>
          </a:p>
          <a:p>
            <a:pPr lvl="1"/>
            <a:r>
              <a:rPr lang="en-US" dirty="0"/>
              <a:t>Tonic-clonic seizure (grand mal)—tonic phase</a:t>
            </a:r>
          </a:p>
          <a:p>
            <a:pPr lvl="2"/>
            <a:r>
              <a:rPr lang="en-US" dirty="0"/>
              <a:t>Lasts up to 30 seconds</a:t>
            </a:r>
          </a:p>
          <a:p>
            <a:pPr lvl="2"/>
            <a:r>
              <a:rPr lang="en-US" dirty="0"/>
              <a:t>Loss of consciousness</a:t>
            </a:r>
          </a:p>
          <a:p>
            <a:pPr lvl="2"/>
            <a:r>
              <a:rPr lang="en-US" dirty="0"/>
              <a:t>Rigid muscular contractions</a:t>
            </a:r>
          </a:p>
          <a:p>
            <a:pPr lvl="2"/>
            <a:r>
              <a:rPr lang="en-US" dirty="0"/>
              <a:t>Respirations are inhibited</a:t>
            </a:r>
          </a:p>
          <a:p>
            <a:pPr lvl="2"/>
            <a:r>
              <a:rPr lang="en-US" dirty="0"/>
              <a:t>May lose control of bladder and bowels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951218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Seizures</a:t>
            </a:r>
            <a:br>
              <a:rPr lang="en-US" dirty="0"/>
            </a:br>
            <a:r>
              <a:rPr lang="en-US" sz="1600" dirty="0"/>
              <a:t>(Slide 7 of 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Generalized seizure: Abnormal electrical activity spreads throughout the brain</a:t>
            </a:r>
          </a:p>
          <a:p>
            <a:pPr lvl="1"/>
            <a:r>
              <a:rPr lang="en-US" dirty="0"/>
              <a:t>Tonic-clonic seizure (grand mal)—clonic phase</a:t>
            </a:r>
          </a:p>
          <a:p>
            <a:pPr lvl="2"/>
            <a:r>
              <a:rPr lang="en-US" dirty="0"/>
              <a:t>Patient's body jerks violently</a:t>
            </a:r>
          </a:p>
          <a:p>
            <a:pPr lvl="2"/>
            <a:r>
              <a:rPr lang="en-US" dirty="0"/>
              <a:t>Jaw muscles contract: May cause patient to bite tongue or lips</a:t>
            </a:r>
          </a:p>
          <a:p>
            <a:pPr lvl="1"/>
            <a:r>
              <a:rPr lang="en-US" dirty="0"/>
              <a:t>Tonic-clonic seizure (grand mal)—postictal</a:t>
            </a:r>
          </a:p>
          <a:p>
            <a:pPr lvl="2"/>
            <a:r>
              <a:rPr lang="en-US" dirty="0"/>
              <a:t>Lasts 10 to 30 minutes</a:t>
            </a:r>
          </a:p>
          <a:p>
            <a:pPr lvl="2"/>
            <a:r>
              <a:rPr lang="en-US" dirty="0"/>
              <a:t>Patient exhibits depressed level of consciousness</a:t>
            </a:r>
          </a:p>
          <a:p>
            <a:pPr lvl="2"/>
            <a:r>
              <a:rPr lang="en-US" dirty="0"/>
              <a:t>Disoriented</a:t>
            </a:r>
          </a:p>
          <a:p>
            <a:pPr lvl="2"/>
            <a:r>
              <a:rPr lang="en-US" dirty="0"/>
              <a:t>Headache</a:t>
            </a:r>
          </a:p>
          <a:p>
            <a:pPr lvl="2"/>
            <a:r>
              <a:rPr lang="en-US" dirty="0"/>
              <a:t>Little or no memory of seizure</a:t>
            </a:r>
          </a:p>
          <a:p>
            <a:pPr lvl="2"/>
            <a:r>
              <a:rPr lang="en-US" dirty="0"/>
              <a:t>Feels confused and exhausted for several hours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412555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Seizures</a:t>
            </a:r>
            <a:br>
              <a:rPr lang="en-US" dirty="0"/>
            </a:br>
            <a:r>
              <a:rPr lang="en-US" sz="1600" dirty="0"/>
              <a:t>(Slide 8 of 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Aura may precede seizure</a:t>
            </a:r>
          </a:p>
          <a:p>
            <a:pPr lvl="1"/>
            <a:r>
              <a:rPr lang="en-US" dirty="0"/>
              <a:t>Aura: Sensation perceived by patient that something is about to happen (e.g., strange taste, smell, or sound)</a:t>
            </a:r>
          </a:p>
          <a:p>
            <a:pPr lvl="2"/>
            <a:r>
              <a:rPr lang="en-US" dirty="0"/>
              <a:t>Gives patient a warning signal that a seizure is about to begin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982101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Seizures</a:t>
            </a:r>
            <a:br>
              <a:rPr lang="en-US" dirty="0"/>
            </a:br>
            <a:r>
              <a:rPr lang="en-US" sz="1600" dirty="0"/>
              <a:t>(Slide 9 of 9)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Most patients fully recover after the seizure</a:t>
            </a:r>
          </a:p>
          <a:p>
            <a:pPr lvl="0"/>
            <a:r>
              <a:rPr lang="en-US" dirty="0"/>
              <a:t>Status epilepticus: Seizures are prolonged or come in rapid succession</a:t>
            </a:r>
          </a:p>
          <a:p>
            <a:pPr lvl="1"/>
            <a:r>
              <a:rPr lang="en-US" dirty="0"/>
              <a:t>Life threatening and requires immediate medical care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248717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Seizures</a:t>
            </a:r>
            <a:br>
              <a:rPr lang="en-US" dirty="0"/>
            </a:br>
            <a:r>
              <a:rPr lang="en-US" sz="1600" dirty="0"/>
              <a:t>(Slide 1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Protect patient from harm</a:t>
            </a:r>
          </a:p>
          <a:p>
            <a:pPr lvl="0"/>
            <a:r>
              <a:rPr lang="en-US" dirty="0"/>
              <a:t>Remove hazards from area</a:t>
            </a:r>
          </a:p>
          <a:p>
            <a:pPr lvl="1"/>
            <a:r>
              <a:rPr lang="en-US" dirty="0"/>
              <a:t>Protects patient from injury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562717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Seizures</a:t>
            </a:r>
            <a:br>
              <a:rPr lang="en-US" dirty="0"/>
            </a:br>
            <a:r>
              <a:rPr lang="en-US" sz="1600" dirty="0"/>
              <a:t>(Slide 2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Do not restrain patient</a:t>
            </a:r>
          </a:p>
          <a:p>
            <a:pPr lvl="1"/>
            <a:r>
              <a:rPr lang="en-US" dirty="0"/>
              <a:t>Could injure patient’s muscles, bones, or joints</a:t>
            </a:r>
          </a:p>
          <a:p>
            <a:pPr lvl="0"/>
            <a:r>
              <a:rPr lang="en-US" dirty="0"/>
              <a:t>Loosen clothing that may interfere with breathing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138710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Seizures</a:t>
            </a:r>
            <a:br>
              <a:rPr lang="en-US" dirty="0"/>
            </a:br>
            <a:r>
              <a:rPr lang="en-US" sz="1600" dirty="0"/>
              <a:t>(Slide 3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Do not insert anything into the mouth</a:t>
            </a:r>
          </a:p>
          <a:p>
            <a:pPr lvl="1"/>
            <a:r>
              <a:rPr lang="en-US" dirty="0"/>
              <a:t>Could damage teeth or mouth</a:t>
            </a:r>
          </a:p>
          <a:p>
            <a:pPr lvl="1"/>
            <a:r>
              <a:rPr lang="en-US" dirty="0"/>
              <a:t>Could interfere with breathing</a:t>
            </a:r>
          </a:p>
          <a:p>
            <a:pPr lvl="1"/>
            <a:r>
              <a:rPr lang="en-US" dirty="0"/>
              <a:t>Could trigger gag reflex</a:t>
            </a:r>
          </a:p>
          <a:p>
            <a:pPr lvl="2"/>
            <a:r>
              <a:rPr lang="en-US" dirty="0"/>
              <a:t>Patient may vomit and aspirate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779359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Seizures</a:t>
            </a:r>
            <a:br>
              <a:rPr lang="en-US" dirty="0"/>
            </a:br>
            <a:r>
              <a:rPr lang="en-US" sz="1600" dirty="0"/>
              <a:t>(Slide 4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patient vomits, roll onto side so vomitus can drain from mouth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388700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Seizures</a:t>
            </a:r>
            <a:br>
              <a:rPr lang="en-US" dirty="0"/>
            </a:br>
            <a:r>
              <a:rPr lang="en-US" sz="1600" dirty="0"/>
              <a:t>(Slide 5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Activate EMS</a:t>
            </a:r>
          </a:p>
          <a:p>
            <a:pPr lvl="1"/>
            <a:r>
              <a:rPr lang="en-US" dirty="0"/>
              <a:t>If uncertain of cause</a:t>
            </a:r>
          </a:p>
          <a:p>
            <a:pPr lvl="1"/>
            <a:r>
              <a:rPr lang="en-US" dirty="0"/>
              <a:t>If patient is having a status epilepticus seizure</a:t>
            </a:r>
          </a:p>
          <a:p>
            <a:pPr lvl="2"/>
            <a:r>
              <a:rPr lang="en-US" dirty="0"/>
              <a:t>Otherwise wait until seizure is over </a:t>
            </a:r>
          </a:p>
          <a:p>
            <a:pPr lvl="2"/>
            <a:r>
              <a:rPr lang="en-US" dirty="0"/>
              <a:t>Then transport patient to local treatment facility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138902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Poisoning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Poison: Any substance that causes illness, injury, or death if it enters the body</a:t>
            </a:r>
          </a:p>
          <a:p>
            <a:pPr lvl="0"/>
            <a:r>
              <a:rPr lang="en-US" dirty="0"/>
              <a:t>Most poisonings:</a:t>
            </a:r>
          </a:p>
          <a:p>
            <a:pPr lvl="1"/>
            <a:r>
              <a:rPr lang="en-US" dirty="0"/>
              <a:t>Occur in the home</a:t>
            </a:r>
          </a:p>
          <a:p>
            <a:pPr lvl="1"/>
            <a:r>
              <a:rPr lang="en-US" dirty="0"/>
              <a:t>Are accidental</a:t>
            </a:r>
          </a:p>
          <a:p>
            <a:pPr lvl="1"/>
            <a:r>
              <a:rPr lang="en-US" dirty="0"/>
              <a:t>Occur in children under age 5 years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188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OSHA Safety Precautions</a:t>
            </a:r>
            <a:br>
              <a:rPr lang="en-US" dirty="0"/>
            </a:br>
            <a:r>
              <a:rPr lang="en-US" sz="1600" dirty="0"/>
              <a:t>(Slide 2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Wear gloves when it is reasonably anticipated that you will have hand contact with:</a:t>
            </a:r>
          </a:p>
          <a:p>
            <a:pPr lvl="1"/>
            <a:r>
              <a:rPr lang="en-US" dirty="0"/>
              <a:t>Blood and </a:t>
            </a:r>
            <a:r>
              <a:rPr lang="en-GB" dirty="0"/>
              <a:t>other potentially infectious materials (</a:t>
            </a:r>
            <a:r>
              <a:rPr lang="en-US" dirty="0"/>
              <a:t>OPIM)</a:t>
            </a:r>
          </a:p>
          <a:p>
            <a:pPr lvl="1"/>
            <a:r>
              <a:rPr lang="en-US" dirty="0"/>
              <a:t>Mucous membranes</a:t>
            </a:r>
          </a:p>
          <a:p>
            <a:pPr lvl="1"/>
            <a:r>
              <a:rPr lang="en-US" dirty="0"/>
              <a:t>Nonintact skin</a:t>
            </a:r>
          </a:p>
          <a:p>
            <a:pPr lvl="1"/>
            <a:r>
              <a:rPr lang="en-US" dirty="0"/>
              <a:t>Contaminated articles or surfaces</a:t>
            </a:r>
          </a:p>
          <a:p>
            <a:pPr lvl="0"/>
            <a:r>
              <a:rPr lang="en-US" dirty="0"/>
              <a:t>Minimize splashing, spraying, splattering, and generation of droplets of blood or OPIM when performing first aid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334690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Poisoning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Usually involves:</a:t>
            </a:r>
          </a:p>
          <a:p>
            <a:pPr lvl="1"/>
            <a:r>
              <a:rPr lang="en-US" dirty="0"/>
              <a:t>Cleaning agents</a:t>
            </a:r>
          </a:p>
          <a:p>
            <a:pPr lvl="1"/>
            <a:r>
              <a:rPr lang="en-US" dirty="0"/>
              <a:t>Medications</a:t>
            </a:r>
          </a:p>
          <a:p>
            <a:pPr lvl="1"/>
            <a:r>
              <a:rPr lang="en-US" dirty="0"/>
              <a:t>Pesticides</a:t>
            </a:r>
          </a:p>
          <a:p>
            <a:pPr lvl="0"/>
            <a:r>
              <a:rPr lang="en-US" dirty="0"/>
              <a:t>Poisoning reaction is more serious in children and the elderly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844812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Poisoning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Poison Control Center</a:t>
            </a:r>
          </a:p>
          <a:p>
            <a:pPr lvl="1"/>
            <a:r>
              <a:rPr lang="en-US" dirty="0"/>
              <a:t>Regional control centers</a:t>
            </a:r>
          </a:p>
          <a:p>
            <a:pPr lvl="2"/>
            <a:r>
              <a:rPr lang="en-US" dirty="0"/>
              <a:t>Usually located in emergency department of large community hospitals</a:t>
            </a:r>
          </a:p>
          <a:p>
            <a:pPr lvl="2"/>
            <a:r>
              <a:rPr lang="en-US" dirty="0"/>
              <a:t>Information about almost all poisons</a:t>
            </a:r>
          </a:p>
          <a:p>
            <a:pPr lvl="2"/>
            <a:r>
              <a:rPr lang="en-US" dirty="0"/>
              <a:t>Open 24 hours</a:t>
            </a:r>
          </a:p>
          <a:p>
            <a:pPr lvl="2"/>
            <a:r>
              <a:rPr lang="en-US" dirty="0"/>
              <a:t>Toll-free number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698204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Poisoning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Poison control Center</a:t>
            </a:r>
          </a:p>
          <a:p>
            <a:pPr lvl="1"/>
            <a:r>
              <a:rPr lang="en-US" dirty="0"/>
              <a:t>National Poison Control Hotline</a:t>
            </a:r>
          </a:p>
          <a:p>
            <a:pPr lvl="2"/>
            <a:r>
              <a:rPr lang="en-US" dirty="0"/>
              <a:t>Toll-free number: 1-800-222-1222</a:t>
            </a:r>
          </a:p>
          <a:p>
            <a:pPr lvl="2"/>
            <a:r>
              <a:rPr lang="en-US" dirty="0"/>
              <a:t>Open 24 hours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4949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Ingested Poisons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Enter the body by being swallowed</a:t>
            </a:r>
          </a:p>
          <a:p>
            <a:pPr lvl="1"/>
            <a:r>
              <a:rPr lang="en-US" dirty="0"/>
              <a:t>Most common route of entry for poisons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508263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Ingested Poisons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Examples</a:t>
            </a:r>
          </a:p>
          <a:p>
            <a:pPr lvl="1"/>
            <a:r>
              <a:rPr lang="en-US" dirty="0"/>
              <a:t>Cleaning products</a:t>
            </a:r>
          </a:p>
          <a:p>
            <a:pPr lvl="1"/>
            <a:r>
              <a:rPr lang="en-US" dirty="0"/>
              <a:t>Pesticides</a:t>
            </a:r>
          </a:p>
          <a:p>
            <a:pPr lvl="1"/>
            <a:r>
              <a:rPr lang="en-US" dirty="0"/>
              <a:t>Contaminated food</a:t>
            </a:r>
          </a:p>
          <a:p>
            <a:pPr lvl="1"/>
            <a:r>
              <a:rPr lang="en-US" dirty="0"/>
              <a:t>Petroleum products (gasoline, kerosene)</a:t>
            </a:r>
          </a:p>
          <a:p>
            <a:pPr lvl="1"/>
            <a:r>
              <a:rPr lang="en-US" dirty="0"/>
              <a:t>Poisonous plants</a:t>
            </a:r>
          </a:p>
          <a:p>
            <a:pPr lvl="1"/>
            <a:r>
              <a:rPr lang="en-US" dirty="0"/>
              <a:t>Abuse of drugs and alcohol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059154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Ingested Poisons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Based on substance that has been consumed</a:t>
            </a:r>
          </a:p>
          <a:p>
            <a:pPr lvl="1"/>
            <a:r>
              <a:rPr lang="en-US" dirty="0"/>
              <a:t>Often include:</a:t>
            </a:r>
          </a:p>
          <a:p>
            <a:pPr lvl="2"/>
            <a:r>
              <a:rPr lang="en-US" dirty="0"/>
              <a:t>Strange odors, burns, or stains around the mouth</a:t>
            </a:r>
          </a:p>
          <a:p>
            <a:pPr lvl="2"/>
            <a:r>
              <a:rPr lang="en-US" dirty="0"/>
              <a:t>Nausea, vomiting, abdominal pain, diarrhea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260678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Ingested Poisons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Often include:</a:t>
            </a:r>
          </a:p>
          <a:p>
            <a:pPr lvl="2"/>
            <a:r>
              <a:rPr lang="en-US" dirty="0"/>
              <a:t>Difficulty in breathing</a:t>
            </a:r>
          </a:p>
          <a:p>
            <a:pPr lvl="2"/>
            <a:r>
              <a:rPr lang="en-US" dirty="0"/>
              <a:t>Profuse perspiration</a:t>
            </a:r>
          </a:p>
          <a:p>
            <a:pPr lvl="2"/>
            <a:r>
              <a:rPr lang="en-US" dirty="0"/>
              <a:t>Excessive salivation</a:t>
            </a:r>
          </a:p>
          <a:p>
            <a:pPr lvl="2"/>
            <a:r>
              <a:rPr lang="en-US" dirty="0"/>
              <a:t>Dilated or constricted pupils</a:t>
            </a:r>
          </a:p>
          <a:p>
            <a:pPr lvl="2"/>
            <a:r>
              <a:rPr lang="en-US" dirty="0"/>
              <a:t>Unconsciousness</a:t>
            </a:r>
          </a:p>
          <a:p>
            <a:pPr lvl="2"/>
            <a:r>
              <a:rPr lang="en-US" dirty="0"/>
              <a:t>Convulsions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8574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</a:t>
            </a:r>
            <a:br>
              <a:rPr lang="en-US" dirty="0"/>
            </a:br>
            <a:r>
              <a:rPr lang="en-US" dirty="0"/>
              <a:t>Poisoning by Ingestion 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Acquire information about:</a:t>
            </a:r>
          </a:p>
          <a:p>
            <a:pPr lvl="1"/>
            <a:r>
              <a:rPr lang="en-US" dirty="0"/>
              <a:t>Type of poison</a:t>
            </a:r>
          </a:p>
          <a:p>
            <a:pPr lvl="1"/>
            <a:r>
              <a:rPr lang="en-US" dirty="0"/>
              <a:t>Amount ingested</a:t>
            </a:r>
          </a:p>
          <a:p>
            <a:pPr lvl="1"/>
            <a:r>
              <a:rPr lang="en-US" dirty="0"/>
              <a:t>When ingested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404327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</a:t>
            </a:r>
            <a:br>
              <a:rPr lang="en-US" dirty="0"/>
            </a:br>
            <a:r>
              <a:rPr lang="en-US" dirty="0"/>
              <a:t>Poisoning by Ingestion 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Call the poison control center or local EMS</a:t>
            </a:r>
          </a:p>
          <a:p>
            <a:pPr lvl="1"/>
            <a:r>
              <a:rPr lang="en-US" dirty="0"/>
              <a:t>Never induce vomiting unless told to do so by a medical authority</a:t>
            </a:r>
          </a:p>
          <a:p>
            <a:pPr lvl="2"/>
            <a:r>
              <a:rPr lang="en-US" dirty="0"/>
              <a:t>May cause more injury when vomited back up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517966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</a:t>
            </a:r>
            <a:br>
              <a:rPr lang="en-US" dirty="0"/>
            </a:br>
            <a:r>
              <a:rPr lang="en-US" dirty="0"/>
              <a:t>Poisoning by Ingestion 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Call the poison control center or local EMS</a:t>
            </a:r>
          </a:p>
          <a:p>
            <a:pPr lvl="1"/>
            <a:r>
              <a:rPr lang="en-US" dirty="0"/>
              <a:t>Example: Corrosive poison (strong acid or base)</a:t>
            </a:r>
          </a:p>
          <a:p>
            <a:pPr lvl="2"/>
            <a:r>
              <a:rPr lang="en-US" dirty="0"/>
              <a:t>Causes more injury to esophagus, throat, and mouth if vomited back up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018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 </a:t>
            </a:r>
            <a:br>
              <a:rPr lang="en-US" dirty="0"/>
            </a:br>
            <a:r>
              <a:rPr lang="en-US" dirty="0"/>
              <a:t>Lesson 37.1: First Aid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346075">
              <a:buFont typeface="+mj-lt"/>
              <a:buAutoNum type="arabicPeriod"/>
            </a:pPr>
            <a:r>
              <a:rPr lang="en-US" dirty="0"/>
              <a:t>State the purpose of first aid.</a:t>
            </a:r>
          </a:p>
          <a:p>
            <a:pPr marL="457200" indent="-346075">
              <a:buFont typeface="+mj-lt"/>
              <a:buAutoNum type="arabicPeriod"/>
            </a:pPr>
            <a:r>
              <a:rPr lang="en-US" dirty="0"/>
              <a:t>Explain the purpose of the emergency medical services (EMS) system.</a:t>
            </a:r>
          </a:p>
          <a:p>
            <a:pPr marL="457200" indent="-346075">
              <a:buFont typeface="+mj-lt"/>
              <a:buAutoNum type="arabicPeriod"/>
            </a:pPr>
            <a:r>
              <a:rPr lang="en-US" dirty="0"/>
              <a:t>List the OSHA standards for administering first aid.</a:t>
            </a:r>
          </a:p>
          <a:p>
            <a:pPr marL="457200" indent="-346075">
              <a:buFont typeface="+mj-lt"/>
              <a:buAutoNum type="arabicPeriod"/>
            </a:pPr>
            <a:r>
              <a:rPr lang="en-US" dirty="0"/>
              <a:t>List the guidelines that should be followed when providing emergency care.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278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OSHA Safety Precautions</a:t>
            </a:r>
            <a:br>
              <a:rPr lang="en-US" dirty="0"/>
            </a:br>
            <a:r>
              <a:rPr lang="en-US" sz="1600" dirty="0"/>
              <a:t>(Slide 3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Wear protective clothing and gloves to cover cuts or other lesions</a:t>
            </a:r>
          </a:p>
          <a:p>
            <a:pPr lvl="0"/>
            <a:r>
              <a:rPr lang="en-US" dirty="0"/>
              <a:t>Sanitize hands after removing gloves</a:t>
            </a:r>
          </a:p>
          <a:p>
            <a:pPr lvl="0"/>
            <a:r>
              <a:rPr lang="en-US" dirty="0"/>
              <a:t>Avoid touching objects contaminated with blood or OPIM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27523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</a:t>
            </a:r>
            <a:br>
              <a:rPr lang="en-US" dirty="0"/>
            </a:br>
            <a:r>
              <a:rPr lang="en-US" dirty="0"/>
              <a:t>Poisoning by Ingestion 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patient vomits, collect sample and take to the hospital</a:t>
            </a:r>
          </a:p>
          <a:p>
            <a:pPr lvl="1"/>
            <a:r>
              <a:rPr lang="en-US" dirty="0"/>
              <a:t>For analysis by a toxicologist</a:t>
            </a:r>
          </a:p>
          <a:p>
            <a:pPr lvl="0"/>
            <a:r>
              <a:rPr lang="en-US" dirty="0"/>
              <a:t>Take containers of substances ingested to the hospital</a:t>
            </a:r>
          </a:p>
          <a:p>
            <a:pPr lvl="1"/>
            <a:r>
              <a:rPr lang="en-US" dirty="0"/>
              <a:t>Empty medication bottles</a:t>
            </a:r>
          </a:p>
          <a:p>
            <a:pPr lvl="1"/>
            <a:r>
              <a:rPr lang="en-US" dirty="0"/>
              <a:t>Household cleaner containers</a:t>
            </a:r>
          </a:p>
          <a:p>
            <a:pPr lvl="2"/>
            <a:r>
              <a:rPr lang="en-US" dirty="0"/>
              <a:t>Label lists ingredients in product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58964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Inhaled Poisons</a:t>
            </a:r>
            <a:br>
              <a:rPr lang="en-US" dirty="0"/>
            </a:br>
            <a:r>
              <a:rPr lang="en-US" sz="1600" dirty="0"/>
              <a:t>(Slide 1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Breathed into the body in the form of gas, vapor, or spray</a:t>
            </a:r>
          </a:p>
          <a:p>
            <a:pPr lvl="0"/>
            <a:r>
              <a:rPr lang="en-US" dirty="0"/>
              <a:t>Example</a:t>
            </a:r>
          </a:p>
          <a:p>
            <a:pPr lvl="1"/>
            <a:r>
              <a:rPr lang="en-US" dirty="0"/>
              <a:t>Carbon monoxide: Most common</a:t>
            </a:r>
          </a:p>
          <a:p>
            <a:pPr lvl="2"/>
            <a:r>
              <a:rPr lang="en-US" dirty="0"/>
              <a:t>Car exhaust</a:t>
            </a:r>
          </a:p>
          <a:p>
            <a:pPr lvl="2"/>
            <a:r>
              <a:rPr lang="en-US" dirty="0"/>
              <a:t>Malfunctioning furnace</a:t>
            </a:r>
          </a:p>
          <a:p>
            <a:pPr lvl="2"/>
            <a:r>
              <a:rPr lang="en-US" dirty="0"/>
              <a:t>Fire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839095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Inhaled Poisons</a:t>
            </a:r>
            <a:br>
              <a:rPr lang="en-US" dirty="0"/>
            </a:br>
            <a:r>
              <a:rPr lang="en-US" sz="1600" dirty="0"/>
              <a:t>(Slide 2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Example</a:t>
            </a:r>
          </a:p>
          <a:p>
            <a:pPr lvl="1"/>
            <a:r>
              <a:rPr lang="en-US" dirty="0"/>
              <a:t>Carbon dioxide</a:t>
            </a:r>
          </a:p>
          <a:p>
            <a:pPr lvl="2"/>
            <a:r>
              <a:rPr lang="en-US" dirty="0"/>
              <a:t>Wells</a:t>
            </a:r>
          </a:p>
          <a:p>
            <a:pPr lvl="2"/>
            <a:r>
              <a:rPr lang="en-US" dirty="0"/>
              <a:t>Sewers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289602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Inhaled Poisons</a:t>
            </a:r>
            <a:br>
              <a:rPr lang="en-US" dirty="0"/>
            </a:br>
            <a:r>
              <a:rPr lang="en-US" sz="1600" dirty="0"/>
              <a:t>(Slide 3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Example</a:t>
            </a:r>
          </a:p>
          <a:p>
            <a:pPr lvl="1"/>
            <a:r>
              <a:rPr lang="en-US" dirty="0"/>
              <a:t>Fumes from household products </a:t>
            </a:r>
          </a:p>
          <a:p>
            <a:pPr lvl="2"/>
            <a:r>
              <a:rPr lang="en-US" dirty="0"/>
              <a:t>Glue</a:t>
            </a:r>
          </a:p>
          <a:p>
            <a:pPr lvl="2"/>
            <a:r>
              <a:rPr lang="en-US" dirty="0"/>
              <a:t>Paint</a:t>
            </a:r>
          </a:p>
          <a:p>
            <a:pPr lvl="2"/>
            <a:r>
              <a:rPr lang="en-US" dirty="0"/>
              <a:t>Insect spray</a:t>
            </a:r>
          </a:p>
          <a:p>
            <a:pPr lvl="2"/>
            <a:r>
              <a:rPr lang="en-US" dirty="0"/>
              <a:t>Cleaners (ammonia, chlorine)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75718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Inhaled Poisons</a:t>
            </a:r>
            <a:br>
              <a:rPr lang="en-US" dirty="0"/>
            </a:br>
            <a:r>
              <a:rPr lang="en-US" sz="1600" dirty="0"/>
              <a:t>(Slide 4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Severe headache</a:t>
            </a:r>
          </a:p>
          <a:p>
            <a:pPr lvl="1"/>
            <a:r>
              <a:rPr lang="en-US" dirty="0"/>
              <a:t>Nausea and vomiting</a:t>
            </a:r>
          </a:p>
          <a:p>
            <a:pPr lvl="1"/>
            <a:r>
              <a:rPr lang="en-US" dirty="0"/>
              <a:t>Coughing or wheezing</a:t>
            </a:r>
          </a:p>
          <a:p>
            <a:pPr lvl="1"/>
            <a:r>
              <a:rPr lang="en-US" dirty="0"/>
              <a:t>Shortness of breath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184714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Inhaled Poisons</a:t>
            </a:r>
            <a:br>
              <a:rPr lang="en-US" dirty="0"/>
            </a:br>
            <a:r>
              <a:rPr lang="en-US" sz="1600" dirty="0"/>
              <a:t>(Slide 5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Chest pain or tightness</a:t>
            </a:r>
          </a:p>
          <a:p>
            <a:pPr lvl="1"/>
            <a:r>
              <a:rPr lang="en-US" dirty="0"/>
              <a:t>Facial burns</a:t>
            </a:r>
          </a:p>
          <a:p>
            <a:pPr lvl="1"/>
            <a:r>
              <a:rPr lang="en-US" dirty="0"/>
              <a:t>Burning of mouth, nose, eyes, throat, or chest</a:t>
            </a:r>
          </a:p>
          <a:p>
            <a:pPr lvl="1"/>
            <a:r>
              <a:rPr lang="en-US" dirty="0"/>
              <a:t>Cyanosis</a:t>
            </a:r>
          </a:p>
          <a:p>
            <a:pPr lvl="1"/>
            <a:r>
              <a:rPr lang="en-US" dirty="0"/>
              <a:t>Confusion, dizziness, unconsciousness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380035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Inhaled Poisons </a:t>
            </a: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Determine if it is safe to approach patient</a:t>
            </a:r>
          </a:p>
          <a:p>
            <a:pPr lvl="1"/>
            <a:r>
              <a:rPr lang="en-US" dirty="0"/>
              <a:t>Toxic gases and fumes are dangerous</a:t>
            </a:r>
          </a:p>
          <a:p>
            <a:pPr lvl="0"/>
            <a:r>
              <a:rPr lang="en-US" dirty="0"/>
              <a:t>Remove individual from source of poison</a:t>
            </a:r>
          </a:p>
          <a:p>
            <a:pPr lvl="1"/>
            <a:r>
              <a:rPr lang="en-US" dirty="0"/>
              <a:t>Place in fresh air immediately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76318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Inhaled Poisons </a:t>
            </a: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Call poison control center or EMS</a:t>
            </a:r>
          </a:p>
          <a:p>
            <a:pPr lvl="0"/>
            <a:r>
              <a:rPr lang="en-US" dirty="0"/>
              <a:t>If oxygen is available, may be directed to administer it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31379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Absorbed Poisons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Enter body through skin</a:t>
            </a:r>
          </a:p>
          <a:p>
            <a:pPr lvl="0"/>
            <a:r>
              <a:rPr lang="en-US" dirty="0"/>
              <a:t>Examples</a:t>
            </a:r>
          </a:p>
          <a:p>
            <a:pPr lvl="1"/>
            <a:r>
              <a:rPr lang="en-US" dirty="0"/>
              <a:t>Fertilizers</a:t>
            </a:r>
          </a:p>
          <a:p>
            <a:pPr lvl="1"/>
            <a:r>
              <a:rPr lang="en-US" dirty="0"/>
              <a:t>Pesticides</a:t>
            </a:r>
          </a:p>
          <a:p>
            <a:pPr lvl="2"/>
            <a:r>
              <a:rPr lang="en-US" dirty="0"/>
              <a:t>For lawn and garden care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472765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Absorbed Poisons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Irritation, burning, itching</a:t>
            </a:r>
          </a:p>
          <a:p>
            <a:pPr lvl="1"/>
            <a:r>
              <a:rPr lang="en-US" dirty="0"/>
              <a:t>Burning of skin and eyes</a:t>
            </a:r>
          </a:p>
          <a:p>
            <a:pPr lvl="1"/>
            <a:r>
              <a:rPr lang="en-US" dirty="0"/>
              <a:t>Headache</a:t>
            </a:r>
          </a:p>
          <a:p>
            <a:pPr lvl="1"/>
            <a:r>
              <a:rPr lang="en-US" dirty="0"/>
              <a:t>Abnormal pulse and/or respiration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334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OSHA Safety Precautions</a:t>
            </a:r>
            <a:br>
              <a:rPr lang="en-US" dirty="0"/>
            </a:br>
            <a:r>
              <a:rPr lang="en-US" sz="1600" dirty="0"/>
              <a:t>(Slide 4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hands come into contact with blood or OPIM, wash them immediately with soap and water</a:t>
            </a:r>
          </a:p>
          <a:p>
            <a:pPr lvl="0"/>
            <a:r>
              <a:rPr lang="en-US" dirty="0"/>
              <a:t>If mucous membranes come in contact with blood or OPIM, flush with water immediately</a:t>
            </a:r>
          </a:p>
          <a:p>
            <a:pPr lvl="0"/>
            <a:r>
              <a:rPr lang="en-US" dirty="0"/>
              <a:t>Do not eat, drink, or touch mouth, eyes, or nose when providing emergency care</a:t>
            </a:r>
          </a:p>
          <a:p>
            <a:pPr lvl="0"/>
            <a:r>
              <a:rPr lang="en-US" dirty="0"/>
              <a:t>If exposed to blood or OPIM, report incident to a physician</a:t>
            </a:r>
          </a:p>
          <a:p>
            <a:pPr lvl="1"/>
            <a:r>
              <a:rPr lang="en-US" dirty="0"/>
              <a:t>Postexposure measures can be initiated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78009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</a:t>
            </a:r>
            <a:br>
              <a:rPr lang="en-US" dirty="0"/>
            </a:br>
            <a:r>
              <a:rPr lang="en-US" dirty="0"/>
              <a:t>Absorbed Poisons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Remove patient from source of poison</a:t>
            </a:r>
          </a:p>
          <a:p>
            <a:pPr lvl="1"/>
            <a:r>
              <a:rPr lang="en-US" dirty="0"/>
              <a:t>Avoid contact with toxic substance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854588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</a:t>
            </a:r>
            <a:br>
              <a:rPr lang="en-US" dirty="0"/>
            </a:br>
            <a:r>
              <a:rPr lang="en-US" dirty="0"/>
              <a:t>Absorbed Poisons 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Call Poison Control Center or EMS</a:t>
            </a:r>
          </a:p>
          <a:p>
            <a:pPr lvl="1"/>
            <a:r>
              <a:rPr lang="en-US" dirty="0"/>
              <a:t>Will usually be instructed to:</a:t>
            </a:r>
          </a:p>
          <a:p>
            <a:pPr lvl="2"/>
            <a:r>
              <a:rPr lang="en-US" dirty="0"/>
              <a:t>Brush dry chemicals from skin</a:t>
            </a:r>
          </a:p>
          <a:p>
            <a:pPr lvl="2"/>
            <a:r>
              <a:rPr lang="en-US" dirty="0"/>
              <a:t>Flood area with water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142107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Injected Poisons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Enters body through bites, stings, or a needle</a:t>
            </a:r>
          </a:p>
          <a:p>
            <a:pPr lvl="0"/>
            <a:r>
              <a:rPr lang="en-US" dirty="0"/>
              <a:t>Examples</a:t>
            </a:r>
          </a:p>
          <a:p>
            <a:pPr lvl="1"/>
            <a:r>
              <a:rPr lang="en-US" dirty="0"/>
              <a:t>Venom of insects, spiders, snakes, and marine creatures (jellyfish)</a:t>
            </a:r>
          </a:p>
          <a:p>
            <a:pPr lvl="1"/>
            <a:r>
              <a:rPr lang="en-US" dirty="0"/>
              <a:t>Bite of rabid animal</a:t>
            </a:r>
          </a:p>
          <a:p>
            <a:pPr lvl="1"/>
            <a:r>
              <a:rPr lang="en-US" dirty="0"/>
              <a:t>Drugs (e.g., heroin)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54621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Injected Poisons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Altered state of awareness</a:t>
            </a:r>
          </a:p>
          <a:p>
            <a:pPr lvl="1"/>
            <a:r>
              <a:rPr lang="en-US" dirty="0"/>
              <a:t>Evidence of stings, bites, or puncture marks on skin</a:t>
            </a:r>
          </a:p>
          <a:p>
            <a:pPr lvl="1"/>
            <a:r>
              <a:rPr lang="en-US" dirty="0"/>
              <a:t>Mottled skin</a:t>
            </a:r>
          </a:p>
          <a:p>
            <a:pPr lvl="1"/>
            <a:r>
              <a:rPr lang="en-US" dirty="0"/>
              <a:t>Localized pain or itching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234376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Injected Poisons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Burning, swelling, or blistering at site</a:t>
            </a:r>
          </a:p>
          <a:p>
            <a:pPr lvl="1"/>
            <a:r>
              <a:rPr lang="en-US" dirty="0"/>
              <a:t>Difficulty breathing</a:t>
            </a:r>
          </a:p>
          <a:p>
            <a:pPr lvl="1"/>
            <a:r>
              <a:rPr lang="en-US" dirty="0"/>
              <a:t>Abnormal pulse rate</a:t>
            </a:r>
          </a:p>
          <a:p>
            <a:pPr lvl="1"/>
            <a:r>
              <a:rPr lang="en-US" dirty="0"/>
              <a:t>Nausea and vomiting</a:t>
            </a:r>
          </a:p>
          <a:p>
            <a:pPr lvl="1"/>
            <a:r>
              <a:rPr lang="en-US" dirty="0"/>
              <a:t>Anaphylactic shock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442648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Insect Stings</a:t>
            </a:r>
            <a:br>
              <a:rPr lang="en-US" dirty="0"/>
            </a:br>
            <a:r>
              <a:rPr lang="en-US" sz="1600" dirty="0"/>
              <a:t>(Slide 1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Hymenoptera: Insect order that causes most allergic reactions </a:t>
            </a:r>
          </a:p>
          <a:p>
            <a:pPr lvl="1"/>
            <a:r>
              <a:rPr lang="en-US" dirty="0"/>
              <a:t>Sting remains embedded in victim's skin: Honeybees</a:t>
            </a:r>
          </a:p>
          <a:p>
            <a:pPr lvl="1"/>
            <a:r>
              <a:rPr lang="en-US" dirty="0"/>
              <a:t>More aggressive and can sting repeatedly: Bumblebees, wasps, yellow jackets, hornets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357989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Insect Stings</a:t>
            </a:r>
            <a:br>
              <a:rPr lang="en-US" dirty="0"/>
            </a:br>
            <a:r>
              <a:rPr lang="en-US" sz="1600" dirty="0"/>
              <a:t>(Slide 2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Incidence of death is low</a:t>
            </a:r>
          </a:p>
          <a:p>
            <a:pPr lvl="1"/>
            <a:r>
              <a:rPr lang="en-US" dirty="0"/>
              <a:t>Most people know to obtain medical attention immediately</a:t>
            </a:r>
          </a:p>
          <a:p>
            <a:pPr lvl="0"/>
            <a:r>
              <a:rPr lang="en-US" dirty="0"/>
              <a:t>If allergic reaction does not occur within 30 minutes after sting</a:t>
            </a:r>
          </a:p>
          <a:p>
            <a:pPr lvl="1"/>
            <a:r>
              <a:rPr lang="en-US" dirty="0"/>
              <a:t>Usually no problem will occur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100200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Insect Stings</a:t>
            </a:r>
            <a:br>
              <a:rPr lang="en-US" dirty="0"/>
            </a:br>
            <a:r>
              <a:rPr lang="en-US" sz="1600" dirty="0"/>
              <a:t>(Slide 3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Normal reaction to sting: Lasts 1 to 2 days</a:t>
            </a:r>
          </a:p>
          <a:p>
            <a:pPr lvl="1"/>
            <a:r>
              <a:rPr lang="en-US" dirty="0"/>
              <a:t>Pain</a:t>
            </a:r>
          </a:p>
          <a:p>
            <a:pPr lvl="1"/>
            <a:r>
              <a:rPr lang="en-US" dirty="0"/>
              <a:t>Redness</a:t>
            </a:r>
          </a:p>
          <a:p>
            <a:pPr lvl="1"/>
            <a:r>
              <a:rPr lang="en-US" dirty="0"/>
              <a:t>Swelling</a:t>
            </a:r>
          </a:p>
          <a:p>
            <a:pPr lvl="1"/>
            <a:r>
              <a:rPr lang="en-US" dirty="0"/>
              <a:t>Itching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626615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Insect Stings</a:t>
            </a:r>
            <a:br>
              <a:rPr lang="en-US" dirty="0"/>
            </a:br>
            <a:r>
              <a:rPr lang="en-US" sz="1600" dirty="0"/>
              <a:t>(Slide 4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 of allergic reaction to sting (anaphylatic reaction)</a:t>
            </a:r>
          </a:p>
          <a:p>
            <a:pPr lvl="1"/>
            <a:r>
              <a:rPr lang="en-US" dirty="0"/>
              <a:t>Sneezing</a:t>
            </a:r>
          </a:p>
          <a:p>
            <a:pPr lvl="1"/>
            <a:r>
              <a:rPr lang="en-US" dirty="0"/>
              <a:t>Hives</a:t>
            </a:r>
          </a:p>
          <a:p>
            <a:pPr lvl="1"/>
            <a:r>
              <a:rPr lang="en-US" dirty="0"/>
              <a:t>Itching</a:t>
            </a:r>
          </a:p>
          <a:p>
            <a:pPr lvl="1"/>
            <a:r>
              <a:rPr lang="en-US" dirty="0"/>
              <a:t>Angioedema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576518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Insect Stings</a:t>
            </a:r>
            <a:br>
              <a:rPr lang="en-US" dirty="0"/>
            </a:br>
            <a:r>
              <a:rPr lang="en-US" sz="1600" dirty="0"/>
              <a:t>(Slide 5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 of allergic reaction to sting (anaphylatic reaction)</a:t>
            </a:r>
          </a:p>
          <a:p>
            <a:pPr lvl="1"/>
            <a:r>
              <a:rPr lang="en-US" dirty="0"/>
              <a:t>Erythema</a:t>
            </a:r>
          </a:p>
          <a:p>
            <a:pPr lvl="1"/>
            <a:r>
              <a:rPr lang="en-US" dirty="0"/>
              <a:t>Disorientation</a:t>
            </a:r>
          </a:p>
          <a:p>
            <a:pPr lvl="1"/>
            <a:r>
              <a:rPr lang="en-US" dirty="0"/>
              <a:t>Progresses to:</a:t>
            </a:r>
          </a:p>
          <a:p>
            <a:pPr lvl="2"/>
            <a:r>
              <a:rPr lang="en-US" dirty="0"/>
              <a:t>Difficulty breathing</a:t>
            </a:r>
          </a:p>
          <a:p>
            <a:pPr lvl="2"/>
            <a:r>
              <a:rPr lang="en-US" dirty="0"/>
              <a:t>Dizziness</a:t>
            </a:r>
          </a:p>
          <a:p>
            <a:pPr lvl="2"/>
            <a:r>
              <a:rPr lang="en-US" dirty="0"/>
              <a:t>Faintness</a:t>
            </a:r>
          </a:p>
          <a:p>
            <a:pPr lvl="2"/>
            <a:r>
              <a:rPr lang="en-US" dirty="0"/>
              <a:t>Loss of consciousness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820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Guidelines for Providing </a:t>
            </a:r>
            <a:br>
              <a:rPr lang="en-US" dirty="0"/>
            </a:br>
            <a:r>
              <a:rPr lang="en-US" dirty="0"/>
              <a:t>Emergency Care </a:t>
            </a:r>
            <a:br>
              <a:rPr lang="en-US" dirty="0"/>
            </a:br>
            <a:r>
              <a:rPr lang="en-US" sz="1600" dirty="0"/>
              <a:t>(Slide 1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Must have patient consent before administering emergency care</a:t>
            </a:r>
          </a:p>
          <a:p>
            <a:pPr lvl="1"/>
            <a:r>
              <a:rPr lang="en-US" dirty="0"/>
              <a:t>Consent is assumed when a life-threatening condition is present and the patient is unable to give consent </a:t>
            </a:r>
          </a:p>
          <a:p>
            <a:pPr lvl="2"/>
            <a:r>
              <a:rPr lang="en-US" dirty="0"/>
              <a:t>Example: Unconscious—assume if patient could give consent, he or she would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71953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Insect Stings</a:t>
            </a:r>
            <a:br>
              <a:rPr lang="en-US" dirty="0"/>
            </a:br>
            <a:r>
              <a:rPr lang="en-US" sz="1600" dirty="0"/>
              <a:t>(Slide 6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Seek medical care immediately</a:t>
            </a:r>
          </a:p>
          <a:p>
            <a:pPr lvl="0"/>
            <a:r>
              <a:rPr lang="en-US" dirty="0"/>
              <a:t>Most fatalities occur within 2 hours</a:t>
            </a:r>
          </a:p>
          <a:p>
            <a:pPr lvl="0"/>
            <a:r>
              <a:rPr lang="en-US" dirty="0"/>
              <a:t>Kit provided to patient contains:</a:t>
            </a:r>
          </a:p>
          <a:p>
            <a:pPr lvl="1"/>
            <a:r>
              <a:rPr lang="en-US" dirty="0"/>
              <a:t>Injectable epinephrine</a:t>
            </a:r>
          </a:p>
          <a:p>
            <a:pPr lvl="1"/>
            <a:r>
              <a:rPr lang="en-US" dirty="0"/>
              <a:t>Oral histamines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059487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Insect Stings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Scrape stinger and attached venom sac off the patient’s skin</a:t>
            </a:r>
          </a:p>
          <a:p>
            <a:pPr lvl="1"/>
            <a:r>
              <a:rPr lang="en-US" dirty="0"/>
              <a:t>Use fingernail or plastic card</a:t>
            </a:r>
          </a:p>
          <a:p>
            <a:pPr lvl="0"/>
            <a:r>
              <a:rPr lang="en-US" dirty="0"/>
              <a:t>Do not use tweezers</a:t>
            </a:r>
          </a:p>
          <a:p>
            <a:pPr lvl="1"/>
            <a:r>
              <a:rPr lang="en-US" dirty="0"/>
              <a:t>Squeezes venom sac </a:t>
            </a:r>
          </a:p>
          <a:p>
            <a:pPr lvl="1"/>
            <a:r>
              <a:rPr lang="en-US" dirty="0"/>
              <a:t>Causes more venom to be injected into patient's tissues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494305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Insect Stings 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Wash with soap and water</a:t>
            </a:r>
          </a:p>
          <a:p>
            <a:pPr lvl="0"/>
            <a:r>
              <a:rPr lang="en-US" dirty="0"/>
              <a:t>Apply cold pack</a:t>
            </a:r>
          </a:p>
          <a:p>
            <a:pPr lvl="1"/>
            <a:r>
              <a:rPr lang="en-US" dirty="0"/>
              <a:t>Reduces pain and swelling</a:t>
            </a:r>
          </a:p>
          <a:p>
            <a:r>
              <a:rPr lang="en-US" dirty="0"/>
              <a:t>Observe for signs of anaphylactic shock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670817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Spider Bites</a:t>
            </a:r>
            <a:br>
              <a:rPr lang="en-US" dirty="0"/>
            </a:br>
            <a:r>
              <a:rPr lang="en-US" sz="1600" dirty="0"/>
              <a:t>(Slide 1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Spiders are numerous throughout the United States</a:t>
            </a:r>
          </a:p>
          <a:p>
            <a:pPr lvl="1"/>
            <a:r>
              <a:rPr lang="en-US" dirty="0"/>
              <a:t>Most do not cause injuries or serious complications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342154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Spider Bites</a:t>
            </a:r>
            <a:br>
              <a:rPr lang="en-US" dirty="0"/>
            </a:br>
            <a:r>
              <a:rPr lang="en-US" sz="1600" dirty="0"/>
              <a:t>(Slide 2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Spider bites in United States that can cause serious injury or are life threatening</a:t>
            </a:r>
          </a:p>
          <a:p>
            <a:pPr lvl="1"/>
            <a:r>
              <a:rPr lang="en-US" dirty="0"/>
              <a:t>Black widow and brown recluse—prefer out-of-the-way places</a:t>
            </a:r>
          </a:p>
          <a:p>
            <a:pPr lvl="2"/>
            <a:r>
              <a:rPr lang="en-US" dirty="0"/>
              <a:t>Woodpile</a:t>
            </a:r>
          </a:p>
          <a:p>
            <a:pPr lvl="2"/>
            <a:r>
              <a:rPr lang="en-US" dirty="0"/>
              <a:t>Under rocks</a:t>
            </a:r>
          </a:p>
          <a:p>
            <a:pPr lvl="2"/>
            <a:r>
              <a:rPr lang="en-US" dirty="0"/>
              <a:t>In dark garages</a:t>
            </a:r>
          </a:p>
          <a:p>
            <a:pPr lvl="2"/>
            <a:r>
              <a:rPr lang="en-US" dirty="0"/>
              <a:t>Attics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492158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Spider Bites</a:t>
            </a:r>
            <a:br>
              <a:rPr lang="en-US" dirty="0"/>
            </a:br>
            <a:r>
              <a:rPr lang="en-US" sz="1600" dirty="0"/>
              <a:t>(Slide 3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Bites usually occur on person’s hands/arms</a:t>
            </a:r>
          </a:p>
          <a:p>
            <a:pPr lvl="1"/>
            <a:r>
              <a:rPr lang="en-US" dirty="0"/>
              <a:t>When reaching into spider's hiding place</a:t>
            </a:r>
          </a:p>
          <a:p>
            <a:pPr lvl="0"/>
            <a:r>
              <a:rPr lang="en-US" dirty="0"/>
              <a:t>Often patient does not know he or she has been bitten</a:t>
            </a:r>
          </a:p>
          <a:p>
            <a:pPr lvl="1"/>
            <a:r>
              <a:rPr lang="en-US" dirty="0"/>
              <a:t>Until begins to feel ill or notices swelling or bite mark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524066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Spider Bites</a:t>
            </a:r>
            <a:br>
              <a:rPr lang="en-US" dirty="0"/>
            </a:br>
            <a:r>
              <a:rPr lang="en-US" sz="1600" dirty="0"/>
              <a:t>(Slide 4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Black widow spider</a:t>
            </a:r>
          </a:p>
          <a:p>
            <a:pPr lvl="1"/>
            <a:r>
              <a:rPr lang="en-US" dirty="0"/>
              <a:t>Approximately one inch long</a:t>
            </a:r>
          </a:p>
          <a:p>
            <a:pPr lvl="2"/>
            <a:r>
              <a:rPr lang="en-US" dirty="0"/>
              <a:t>Black with bright red hourglass on abdomen</a:t>
            </a:r>
          </a:p>
          <a:p>
            <a:pPr lvl="1"/>
            <a:r>
              <a:rPr lang="en-US" dirty="0"/>
              <a:t>Venom is toxic to central nervous system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740511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Spider Bites</a:t>
            </a:r>
            <a:br>
              <a:rPr lang="en-US" dirty="0"/>
            </a:br>
            <a:r>
              <a:rPr lang="en-US" sz="1600" dirty="0"/>
              <a:t>(Slide 5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Black widow spider</a:t>
            </a:r>
          </a:p>
          <a:p>
            <a:pPr lvl="1"/>
            <a:r>
              <a:rPr lang="en-US" dirty="0"/>
              <a:t>Symptoms of black widow bite</a:t>
            </a:r>
          </a:p>
          <a:p>
            <a:pPr lvl="2"/>
            <a:r>
              <a:rPr lang="en-US" dirty="0"/>
              <a:t>Swelling and dull pain at site</a:t>
            </a:r>
          </a:p>
          <a:p>
            <a:pPr lvl="2"/>
            <a:r>
              <a:rPr lang="en-US" dirty="0"/>
              <a:t>Nausea and vomiting</a:t>
            </a:r>
          </a:p>
          <a:p>
            <a:pPr lvl="2"/>
            <a:r>
              <a:rPr lang="en-US" dirty="0"/>
              <a:t>Rigid, boardlike abdomen</a:t>
            </a:r>
          </a:p>
          <a:p>
            <a:pPr lvl="2"/>
            <a:r>
              <a:rPr lang="en-US" dirty="0"/>
              <a:t>Fever and rash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384533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Spider Bites</a:t>
            </a:r>
            <a:br>
              <a:rPr lang="en-US" dirty="0"/>
            </a:br>
            <a:r>
              <a:rPr lang="en-US" sz="1600" dirty="0"/>
              <a:t>(Slide 6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Black widow spider</a:t>
            </a:r>
          </a:p>
          <a:p>
            <a:pPr lvl="1"/>
            <a:r>
              <a:rPr lang="en-US" dirty="0"/>
              <a:t>Symptoms of black widow bite</a:t>
            </a:r>
          </a:p>
          <a:p>
            <a:pPr lvl="2"/>
            <a:r>
              <a:rPr lang="en-US" dirty="0"/>
              <a:t>Difficultly breathing and swallowing</a:t>
            </a:r>
          </a:p>
          <a:p>
            <a:pPr lvl="2"/>
            <a:r>
              <a:rPr lang="en-US" dirty="0"/>
              <a:t>Not usually fatal</a:t>
            </a:r>
          </a:p>
          <a:p>
            <a:pPr lvl="2"/>
            <a:r>
              <a:rPr lang="en-US" dirty="0"/>
              <a:t>Antivenin available—has undesirable side effects; administer only to individuals with severe bites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301625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Spider Bites</a:t>
            </a:r>
            <a:br>
              <a:rPr lang="en-US" dirty="0"/>
            </a:br>
            <a:r>
              <a:rPr lang="en-US" sz="1600" dirty="0"/>
              <a:t>(Slide 7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Brown recluse spider</a:t>
            </a:r>
          </a:p>
          <a:p>
            <a:pPr lvl="1"/>
            <a:r>
              <a:rPr lang="en-US" dirty="0"/>
              <a:t>Light brown with dark brown, violin-shaped mark on back</a:t>
            </a:r>
          </a:p>
          <a:p>
            <a:pPr lvl="1"/>
            <a:r>
              <a:rPr lang="en-US" dirty="0"/>
              <a:t>Symptoms of brown recluse bite</a:t>
            </a:r>
          </a:p>
          <a:p>
            <a:pPr lvl="2"/>
            <a:r>
              <a:rPr lang="en-US" dirty="0"/>
              <a:t>Tenderness, redness, and swelling at site</a:t>
            </a:r>
          </a:p>
          <a:p>
            <a:pPr lvl="2"/>
            <a:r>
              <a:rPr lang="en-US" dirty="0"/>
              <a:t>Systemic effects seldom occur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4235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Follow OSHA Standard to reduce or eliminate exposure to blood-borne pathogens and OPIM</a:t>
            </a:r>
          </a:p>
          <a:p>
            <a:pPr lvl="0"/>
            <a:r>
              <a:rPr lang="en-US" dirty="0"/>
              <a:t>Know how to activate EMS</a:t>
            </a:r>
          </a:p>
          <a:p>
            <a:pPr lvl="1"/>
            <a:r>
              <a:rPr lang="en-US" dirty="0"/>
              <a:t>Most important step</a:t>
            </a:r>
          </a:p>
          <a:p>
            <a:pPr lvl="0"/>
            <a:r>
              <a:rPr lang="en-US" dirty="0"/>
              <a:t>Do not move patient unnecessarily</a:t>
            </a:r>
          </a:p>
          <a:p>
            <a:pPr lvl="1"/>
            <a:r>
              <a:rPr lang="en-US" dirty="0"/>
              <a:t>Could result in further injury or be life threatening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1A180CB-1A1A-4E4E-BD14-879A209A9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Guidelines for Providing </a:t>
            </a:r>
            <a:br>
              <a:rPr lang="en-US" dirty="0"/>
            </a:br>
            <a:r>
              <a:rPr lang="en-US" dirty="0"/>
              <a:t>Emergency Care </a:t>
            </a:r>
            <a:br>
              <a:rPr lang="en-US" dirty="0"/>
            </a:br>
            <a:r>
              <a:rPr lang="en-US" sz="1600" dirty="0"/>
              <a:t>(Slide 2 of 5)</a:t>
            </a:r>
          </a:p>
        </p:txBody>
      </p:sp>
    </p:spTree>
    <p:extLst>
      <p:ext uri="{BB962C8B-B14F-4D97-AF65-F5344CB8AC3E}">
        <p14:creationId xmlns:p14="http://schemas.microsoft.com/office/powerpoint/2010/main" val="1043677446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Spider Bites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Wash the wound</a:t>
            </a:r>
          </a:p>
          <a:p>
            <a:pPr lvl="0"/>
            <a:r>
              <a:rPr lang="en-US" dirty="0"/>
              <a:t>Apply cold pack</a:t>
            </a:r>
          </a:p>
          <a:p>
            <a:pPr lvl="1"/>
            <a:r>
              <a:rPr lang="en-US" dirty="0"/>
              <a:t>Reduces pain and swelling</a:t>
            </a:r>
          </a:p>
          <a:p>
            <a:pPr lvl="0"/>
            <a:r>
              <a:rPr lang="en-US" dirty="0"/>
              <a:t>Obtain medical care immediately if:</a:t>
            </a:r>
          </a:p>
          <a:p>
            <a:pPr lvl="1"/>
            <a:r>
              <a:rPr lang="en-US" dirty="0"/>
              <a:t>Suspect patient has been bitten by black widow or brown recluse spider</a:t>
            </a:r>
          </a:p>
          <a:p>
            <a:pPr lvl="1"/>
            <a:r>
              <a:rPr lang="en-US" dirty="0"/>
              <a:t>Severe reaction occurs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417889"/>
      </p:ext>
    </p:extLst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Snakebites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Kills very few people in the United States</a:t>
            </a:r>
          </a:p>
          <a:p>
            <a:pPr lvl="0"/>
            <a:r>
              <a:rPr lang="en-US" dirty="0"/>
              <a:t>Species that are poisonous in the United States</a:t>
            </a:r>
          </a:p>
          <a:p>
            <a:pPr lvl="1"/>
            <a:r>
              <a:rPr lang="en-US" dirty="0"/>
              <a:t>Rattlesnakes </a:t>
            </a:r>
          </a:p>
          <a:p>
            <a:pPr lvl="2"/>
            <a:r>
              <a:rPr lang="en-US" dirty="0"/>
              <a:t>Causes most bites</a:t>
            </a:r>
          </a:p>
          <a:p>
            <a:pPr lvl="2"/>
            <a:r>
              <a:rPr lang="en-US" dirty="0"/>
              <a:t>Causes nearly all fatalities</a:t>
            </a:r>
          </a:p>
          <a:p>
            <a:pPr lvl="1"/>
            <a:r>
              <a:rPr lang="en-US" dirty="0"/>
              <a:t>Copperheads</a:t>
            </a:r>
          </a:p>
          <a:p>
            <a:pPr lvl="1"/>
            <a:r>
              <a:rPr lang="en-US" dirty="0"/>
              <a:t>Cottonmouths (water moccasins)</a:t>
            </a:r>
          </a:p>
          <a:p>
            <a:pPr lvl="1"/>
            <a:r>
              <a:rPr lang="en-US" dirty="0"/>
              <a:t>Coral snakes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010736"/>
      </p:ext>
    </p:extLst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Snakebites</a:t>
            </a:r>
            <a:br>
              <a:rPr lang="en-US" dirty="0"/>
            </a:br>
            <a:r>
              <a:rPr lang="en-US" sz="14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Often difficult to identify a snake</a:t>
            </a:r>
          </a:p>
          <a:p>
            <a:pPr lvl="1"/>
            <a:r>
              <a:rPr lang="en-US" dirty="0"/>
              <a:t>Any unidentified snake should be considered poisonous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844327"/>
      </p:ext>
    </p:extLst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Snakebites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Symptoms</a:t>
            </a:r>
          </a:p>
          <a:p>
            <a:pPr lvl="1"/>
            <a:r>
              <a:rPr lang="en-US" dirty="0"/>
              <a:t>Puncture marks on the skin</a:t>
            </a:r>
          </a:p>
          <a:p>
            <a:pPr lvl="1"/>
            <a:r>
              <a:rPr lang="en-US" dirty="0"/>
              <a:t>Pain and swelling at site</a:t>
            </a:r>
          </a:p>
          <a:p>
            <a:pPr lvl="1"/>
            <a:r>
              <a:rPr lang="en-US" dirty="0"/>
              <a:t>Rapid pulse</a:t>
            </a:r>
          </a:p>
          <a:p>
            <a:pPr lvl="1"/>
            <a:r>
              <a:rPr lang="en-US" dirty="0"/>
              <a:t>Nausea and vomiting</a:t>
            </a:r>
          </a:p>
          <a:p>
            <a:pPr lvl="1"/>
            <a:r>
              <a:rPr lang="en-US" dirty="0"/>
              <a:t>Unconsciousness and convulsions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903980"/>
      </p:ext>
    </p:extLst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Snakebites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Wash bite with soap and water</a:t>
            </a:r>
          </a:p>
          <a:p>
            <a:pPr lvl="0"/>
            <a:r>
              <a:rPr lang="en-US" dirty="0"/>
              <a:t>Immobilize injured part </a:t>
            </a:r>
          </a:p>
          <a:p>
            <a:pPr lvl="1"/>
            <a:r>
              <a:rPr lang="en-US" dirty="0"/>
              <a:t>Position below level of heart</a:t>
            </a:r>
          </a:p>
          <a:p>
            <a:pPr lvl="0"/>
            <a:r>
              <a:rPr lang="en-US" dirty="0"/>
              <a:t>Call EMS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455021"/>
      </p:ext>
    </p:extLst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Snakebites 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Do NOT:</a:t>
            </a:r>
          </a:p>
          <a:p>
            <a:pPr lvl="1"/>
            <a:r>
              <a:rPr lang="en-US" dirty="0"/>
              <a:t>Apply ice</a:t>
            </a:r>
          </a:p>
          <a:p>
            <a:pPr lvl="1"/>
            <a:r>
              <a:rPr lang="en-US" dirty="0"/>
              <a:t>Apply a treatment</a:t>
            </a:r>
          </a:p>
          <a:p>
            <a:pPr lvl="1"/>
            <a:r>
              <a:rPr lang="en-US" dirty="0"/>
              <a:t>Cut or suction the wound</a:t>
            </a:r>
          </a:p>
          <a:p>
            <a:pPr lvl="0"/>
            <a:r>
              <a:rPr lang="en-US" dirty="0"/>
              <a:t>If snake is dead, notify EMS of location do it can be transported for identification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53777"/>
      </p:ext>
    </p:extLst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Animal Bites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Range from minor to serious to even fatal</a:t>
            </a:r>
          </a:p>
          <a:p>
            <a:pPr lvl="0"/>
            <a:r>
              <a:rPr lang="en-US" dirty="0"/>
              <a:t>Most serious animal bite: Bite from rabid animal</a:t>
            </a:r>
          </a:p>
          <a:p>
            <a:pPr lvl="1"/>
            <a:r>
              <a:rPr lang="en-US" dirty="0"/>
              <a:t>Can be fatal if not treated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12489"/>
      </p:ext>
    </p:extLst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Animal Bites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Rabies</a:t>
            </a:r>
          </a:p>
          <a:p>
            <a:pPr lvl="1"/>
            <a:r>
              <a:rPr lang="en-US" dirty="0"/>
              <a:t>Viral infection </a:t>
            </a:r>
          </a:p>
          <a:p>
            <a:pPr lvl="1"/>
            <a:r>
              <a:rPr lang="en-US" dirty="0"/>
              <a:t>Transmitted through saliva of animal infected with rabies</a:t>
            </a:r>
          </a:p>
          <a:p>
            <a:pPr lvl="1"/>
            <a:r>
              <a:rPr lang="en-US" dirty="0"/>
              <a:t>Treatment: Rabies vaccine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524298"/>
      </p:ext>
    </p:extLst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Animal Bites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Rabies</a:t>
            </a:r>
          </a:p>
          <a:p>
            <a:pPr lvl="1"/>
            <a:r>
              <a:rPr lang="en-US" dirty="0"/>
              <a:t>Animals with a HIGH incidence of rabies</a:t>
            </a:r>
          </a:p>
          <a:p>
            <a:pPr lvl="2"/>
            <a:r>
              <a:rPr lang="en-US" dirty="0"/>
              <a:t>Skunks</a:t>
            </a:r>
          </a:p>
          <a:p>
            <a:pPr lvl="2"/>
            <a:r>
              <a:rPr lang="en-US" dirty="0"/>
              <a:t>Bats</a:t>
            </a:r>
          </a:p>
          <a:p>
            <a:pPr lvl="2"/>
            <a:r>
              <a:rPr lang="en-US" dirty="0"/>
              <a:t>Raccoons</a:t>
            </a:r>
          </a:p>
          <a:p>
            <a:pPr lvl="2"/>
            <a:r>
              <a:rPr lang="en-US" dirty="0"/>
              <a:t>Cats</a:t>
            </a:r>
          </a:p>
          <a:p>
            <a:pPr lvl="2"/>
            <a:r>
              <a:rPr lang="en-US" dirty="0"/>
              <a:t>Dogs</a:t>
            </a:r>
          </a:p>
          <a:p>
            <a:pPr lvl="2"/>
            <a:r>
              <a:rPr lang="en-US" dirty="0"/>
              <a:t>Cattle</a:t>
            </a:r>
          </a:p>
          <a:p>
            <a:pPr lvl="2"/>
            <a:r>
              <a:rPr lang="en-US" dirty="0"/>
              <a:t>Foxes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343865"/>
      </p:ext>
    </p:extLst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Animal Bites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Rabies</a:t>
            </a:r>
          </a:p>
          <a:p>
            <a:pPr lvl="1"/>
            <a:r>
              <a:rPr lang="en-US" dirty="0"/>
              <a:t>Animals with a LOW incidence of rabies</a:t>
            </a:r>
          </a:p>
          <a:p>
            <a:pPr lvl="2"/>
            <a:r>
              <a:rPr lang="en-US" dirty="0"/>
              <a:t>Hamsters</a:t>
            </a:r>
          </a:p>
          <a:p>
            <a:pPr lvl="2"/>
            <a:r>
              <a:rPr lang="en-US" dirty="0"/>
              <a:t>Gerbils</a:t>
            </a:r>
          </a:p>
          <a:p>
            <a:pPr lvl="2"/>
            <a:r>
              <a:rPr lang="en-US" dirty="0"/>
              <a:t>Guinea pigs</a:t>
            </a:r>
          </a:p>
          <a:p>
            <a:pPr lvl="2"/>
            <a:r>
              <a:rPr lang="en-US" dirty="0"/>
              <a:t>Chipmunks</a:t>
            </a:r>
          </a:p>
          <a:p>
            <a:pPr lvl="2"/>
            <a:r>
              <a:rPr lang="en-US" dirty="0"/>
              <a:t>Rats</a:t>
            </a:r>
          </a:p>
          <a:p>
            <a:pPr lvl="2"/>
            <a:r>
              <a:rPr lang="en-US" dirty="0"/>
              <a:t>Mice</a:t>
            </a:r>
          </a:p>
          <a:p>
            <a:pPr lvl="2"/>
            <a:r>
              <a:rPr lang="en-US" dirty="0"/>
              <a:t>Gophers</a:t>
            </a:r>
          </a:p>
          <a:p>
            <a:pPr lvl="2"/>
            <a:r>
              <a:rPr lang="en-US" dirty="0"/>
              <a:t>Rabbits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402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Obtain information as to what happened from:</a:t>
            </a:r>
          </a:p>
          <a:p>
            <a:pPr lvl="1"/>
            <a:r>
              <a:rPr lang="en-US" dirty="0"/>
              <a:t>Patient</a:t>
            </a:r>
          </a:p>
          <a:p>
            <a:pPr lvl="1"/>
            <a:r>
              <a:rPr lang="en-US" dirty="0"/>
              <a:t>Family members</a:t>
            </a:r>
          </a:p>
          <a:p>
            <a:pPr lvl="1"/>
            <a:r>
              <a:rPr lang="en-US" dirty="0"/>
              <a:t>Coworkers</a:t>
            </a:r>
          </a:p>
          <a:p>
            <a:pPr lvl="1"/>
            <a:r>
              <a:rPr lang="en-US" dirty="0"/>
              <a:t>Bystanders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29FB372-426F-4F17-958D-DC134FC87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Guidelines for Providing </a:t>
            </a:r>
            <a:br>
              <a:rPr lang="en-US" dirty="0"/>
            </a:br>
            <a:r>
              <a:rPr lang="en-US" dirty="0"/>
              <a:t>Emergency Care </a:t>
            </a:r>
            <a:br>
              <a:rPr lang="en-US" dirty="0"/>
            </a:br>
            <a:r>
              <a:rPr lang="en-US" sz="1600" dirty="0"/>
              <a:t>(Slide 3 of 5)</a:t>
            </a:r>
          </a:p>
        </p:txBody>
      </p:sp>
    </p:spTree>
    <p:extLst>
      <p:ext uri="{BB962C8B-B14F-4D97-AF65-F5344CB8AC3E}">
        <p14:creationId xmlns:p14="http://schemas.microsoft.com/office/powerpoint/2010/main" val="2667745732"/>
      </p:ext>
    </p:extLst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Animal Bites 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Minor animal bites</a:t>
            </a:r>
          </a:p>
          <a:p>
            <a:pPr lvl="1"/>
            <a:r>
              <a:rPr lang="en-US" dirty="0"/>
              <a:t>Wash wound with soap and water</a:t>
            </a:r>
          </a:p>
          <a:p>
            <a:pPr lvl="1"/>
            <a:r>
              <a:rPr lang="en-US" dirty="0"/>
              <a:t>Apply antibiotic ointment and dry sterile dressing</a:t>
            </a:r>
          </a:p>
          <a:p>
            <a:pPr lvl="1"/>
            <a:r>
              <a:rPr lang="en-US" dirty="0"/>
              <a:t>Obtain medical care to:</a:t>
            </a:r>
          </a:p>
          <a:p>
            <a:pPr lvl="2"/>
            <a:r>
              <a:rPr lang="en-US" dirty="0"/>
              <a:t>Prevent infection</a:t>
            </a:r>
          </a:p>
          <a:p>
            <a:pPr lvl="2"/>
            <a:r>
              <a:rPr lang="en-US" dirty="0"/>
              <a:t>Ensure tetanus is up to date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689652"/>
      </p:ext>
    </p:extLst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Animal Bites 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Serious animal bites</a:t>
            </a:r>
          </a:p>
          <a:p>
            <a:pPr lvl="1"/>
            <a:r>
              <a:rPr lang="en-US" dirty="0"/>
              <a:t>Control bleeding if present</a:t>
            </a:r>
          </a:p>
          <a:p>
            <a:pPr lvl="2"/>
            <a:r>
              <a:rPr lang="en-US" dirty="0"/>
              <a:t>Using direct pressure</a:t>
            </a:r>
          </a:p>
          <a:p>
            <a:pPr lvl="1"/>
            <a:r>
              <a:rPr lang="en-US" dirty="0"/>
              <a:t>Do not clean wound</a:t>
            </a:r>
          </a:p>
          <a:p>
            <a:pPr lvl="2"/>
            <a:r>
              <a:rPr lang="en-US" dirty="0"/>
              <a:t>May result in more bleeding</a:t>
            </a:r>
          </a:p>
          <a:p>
            <a:pPr lvl="1"/>
            <a:r>
              <a:rPr lang="en-US" dirty="0"/>
              <a:t>Transport to physician</a:t>
            </a:r>
          </a:p>
          <a:p>
            <a:pPr lvl="1"/>
            <a:r>
              <a:rPr lang="en-US" dirty="0"/>
              <a:t>If bite is serious, activate EMS 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32688"/>
      </p:ext>
    </p:extLst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 for Animal Bites 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All animal bites</a:t>
            </a:r>
          </a:p>
          <a:p>
            <a:pPr lvl="1"/>
            <a:r>
              <a:rPr lang="en-US" dirty="0"/>
              <a:t>If rabies is suspected, inform appropriate authorities</a:t>
            </a:r>
          </a:p>
          <a:p>
            <a:pPr lvl="2"/>
            <a:r>
              <a:rPr lang="en-US" dirty="0"/>
              <a:t>Medical personnel</a:t>
            </a:r>
          </a:p>
          <a:p>
            <a:pPr lvl="2"/>
            <a:r>
              <a:rPr lang="en-US" dirty="0"/>
              <a:t>Police</a:t>
            </a:r>
          </a:p>
          <a:p>
            <a:pPr lvl="2"/>
            <a:r>
              <a:rPr lang="en-US" dirty="0"/>
              <a:t>Animal control personnel</a:t>
            </a:r>
          </a:p>
          <a:p>
            <a:pPr lvl="1"/>
            <a:r>
              <a:rPr lang="en-US" dirty="0"/>
              <a:t>Try to remember:</a:t>
            </a:r>
          </a:p>
          <a:p>
            <a:pPr lvl="2"/>
            <a:r>
              <a:rPr lang="en-US" dirty="0"/>
              <a:t>What animal looked like</a:t>
            </a:r>
          </a:p>
          <a:p>
            <a:pPr lvl="2"/>
            <a:r>
              <a:rPr lang="en-US" dirty="0"/>
              <a:t>Area where last saw animal 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64912"/>
      </p:ext>
    </p:extLst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and Cold Exposure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Exposure to excessive environmental heat or cold can result in injury</a:t>
            </a:r>
          </a:p>
          <a:p>
            <a:pPr lvl="1"/>
            <a:r>
              <a:rPr lang="en-US" dirty="0"/>
              <a:t>Ranging from minor to life threatening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31505"/>
      </p:ext>
    </p:extLst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and Cold Exposure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Heat-related injuries most likely to occur on very hot, humid days</a:t>
            </a:r>
          </a:p>
          <a:p>
            <a:pPr lvl="1"/>
            <a:r>
              <a:rPr lang="en-US" dirty="0"/>
              <a:t>Little or no air movement</a:t>
            </a:r>
          </a:p>
          <a:p>
            <a:r>
              <a:rPr lang="en-US" dirty="0"/>
              <a:t>Cold-related injuries most likely to occur in winter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86210"/>
      </p:ext>
    </p:extLst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and Cold Exposure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Individuals at higher risk for exposure</a:t>
            </a:r>
          </a:p>
          <a:p>
            <a:pPr lvl="1"/>
            <a:r>
              <a:rPr lang="en-US" dirty="0"/>
              <a:t>Elderly</a:t>
            </a:r>
          </a:p>
          <a:p>
            <a:pPr lvl="1"/>
            <a:r>
              <a:rPr lang="en-US" dirty="0"/>
              <a:t>Young children, particularly infants</a:t>
            </a:r>
          </a:p>
          <a:p>
            <a:pPr lvl="1"/>
            <a:r>
              <a:rPr lang="en-US" dirty="0"/>
              <a:t>Individuals who work or exercise outdoors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713865"/>
      </p:ext>
    </p:extLst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and Cold Exposure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Individuals at higher risk for exposure</a:t>
            </a:r>
          </a:p>
          <a:p>
            <a:pPr lvl="1"/>
            <a:r>
              <a:rPr lang="en-US" dirty="0"/>
              <a:t>Individuals with poor blood circulation </a:t>
            </a:r>
          </a:p>
          <a:p>
            <a:pPr lvl="2"/>
            <a:r>
              <a:rPr lang="en-US" dirty="0"/>
              <a:t>Diabetes mellitus</a:t>
            </a:r>
          </a:p>
          <a:p>
            <a:pPr lvl="2"/>
            <a:r>
              <a:rPr lang="en-US" dirty="0"/>
              <a:t>Cardiovascular disease</a:t>
            </a:r>
          </a:p>
          <a:p>
            <a:pPr lvl="1"/>
            <a:r>
              <a:rPr lang="en-US" dirty="0"/>
              <a:t>Individuals who have had heat or cold injuries in the past</a:t>
            </a:r>
          </a:p>
          <a:p>
            <a:pPr lvl="1"/>
            <a:r>
              <a:rPr lang="en-US" dirty="0"/>
              <a:t>Individuals under the influence of drugs or alcohol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414772"/>
      </p:ext>
    </p:extLst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Cramps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Least serious heat-related injury</a:t>
            </a:r>
          </a:p>
          <a:p>
            <a:pPr lvl="0"/>
            <a:r>
              <a:rPr lang="en-US" dirty="0"/>
              <a:t>Most likely to occur when exercising/working in a hot environment </a:t>
            </a:r>
          </a:p>
          <a:p>
            <a:pPr lvl="1"/>
            <a:r>
              <a:rPr lang="en-US" dirty="0"/>
              <a:t>Fluids/electrolytes are not replaced</a:t>
            </a:r>
          </a:p>
          <a:p>
            <a:pPr lvl="2"/>
            <a:r>
              <a:rPr lang="en-US" dirty="0"/>
              <a:t>Can be replaced by sports drink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492989"/>
      </p:ext>
    </p:extLst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Cramps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Painful muscle spasms</a:t>
            </a:r>
          </a:p>
          <a:p>
            <a:pPr lvl="2"/>
            <a:r>
              <a:rPr lang="en-US" dirty="0"/>
              <a:t>Particularly in legs, calves, and abdomen</a:t>
            </a:r>
          </a:p>
          <a:p>
            <a:pPr lvl="1"/>
            <a:r>
              <a:rPr lang="en-US" dirty="0"/>
              <a:t>Hot, sweaty skin</a:t>
            </a:r>
          </a:p>
          <a:p>
            <a:pPr lvl="1"/>
            <a:r>
              <a:rPr lang="en-US" dirty="0"/>
              <a:t>Weakness </a:t>
            </a:r>
          </a:p>
          <a:p>
            <a:pPr lvl="1"/>
            <a:r>
              <a:rPr lang="en-US" dirty="0"/>
              <a:t>Rapid pulse </a:t>
            </a:r>
          </a:p>
          <a:p>
            <a:pPr lvl="0"/>
            <a:r>
              <a:rPr lang="en-US" dirty="0"/>
              <a:t>Symptoms are a warning</a:t>
            </a:r>
          </a:p>
          <a:p>
            <a:pPr lvl="1"/>
            <a:r>
              <a:rPr lang="en-US" dirty="0"/>
              <a:t>Individual is having a problem with heat</a:t>
            </a:r>
          </a:p>
          <a:p>
            <a:pPr lvl="0"/>
            <a:r>
              <a:rPr lang="en-US" dirty="0"/>
              <a:t>If symptoms are ignored, may progress to a more serious condition</a:t>
            </a:r>
          </a:p>
          <a:p>
            <a:pPr lvl="1"/>
            <a:r>
              <a:rPr lang="en-US" dirty="0"/>
              <a:t>Heat exhaustion</a:t>
            </a:r>
          </a:p>
          <a:p>
            <a:pPr lvl="1"/>
            <a:r>
              <a:rPr lang="en-US" dirty="0"/>
              <a:t>Heat stroke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851453"/>
      </p:ext>
    </p:extLst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Cramps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Treatment</a:t>
            </a:r>
          </a:p>
          <a:p>
            <a:pPr lvl="1"/>
            <a:r>
              <a:rPr lang="en-US" dirty="0"/>
              <a:t>Remove patient to a cool environment</a:t>
            </a:r>
          </a:p>
          <a:p>
            <a:pPr lvl="1"/>
            <a:r>
              <a:rPr lang="en-US" dirty="0"/>
              <a:t>Rest</a:t>
            </a:r>
          </a:p>
          <a:p>
            <a:pPr lvl="1"/>
            <a:r>
              <a:rPr lang="en-US" dirty="0"/>
              <a:t>Replacement of fluids/electrolytes</a:t>
            </a:r>
          </a:p>
          <a:p>
            <a:pPr lvl="1"/>
            <a:r>
              <a:rPr lang="en-US" dirty="0"/>
              <a:t>If condition does not improve, transport to emergency care facility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913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Look for medical alert tag on wrist or neck</a:t>
            </a:r>
          </a:p>
          <a:p>
            <a:pPr lvl="1"/>
            <a:r>
              <a:rPr lang="en-US" dirty="0"/>
              <a:t>Provides information on a patient's medical condition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F1DBC48-869D-447E-A336-C5E13923B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Guidelines for Providing </a:t>
            </a:r>
            <a:br>
              <a:rPr lang="en-US" dirty="0"/>
            </a:br>
            <a:r>
              <a:rPr lang="en-US" dirty="0"/>
              <a:t>Emergency Care </a:t>
            </a:r>
            <a:br>
              <a:rPr lang="en-US" dirty="0"/>
            </a:br>
            <a:r>
              <a:rPr lang="en-US" sz="1600" dirty="0"/>
              <a:t>(Slide 4 of 5)</a:t>
            </a:r>
          </a:p>
        </p:txBody>
      </p:sp>
    </p:spTree>
    <p:extLst>
      <p:ext uri="{BB962C8B-B14F-4D97-AF65-F5344CB8AC3E}">
        <p14:creationId xmlns:p14="http://schemas.microsoft.com/office/powerpoint/2010/main" val="3656033231"/>
      </p:ext>
    </p:extLst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Exhaustion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Most common heat-related injury</a:t>
            </a:r>
          </a:p>
          <a:p>
            <a:pPr lvl="0"/>
            <a:r>
              <a:rPr lang="en-US" dirty="0"/>
              <a:t>Occurs most often during vigorous physical activity on a hot/humid day</a:t>
            </a:r>
          </a:p>
          <a:p>
            <a:pPr lvl="1"/>
            <a:r>
              <a:rPr lang="en-US" dirty="0"/>
              <a:t>Examples</a:t>
            </a:r>
          </a:p>
          <a:p>
            <a:pPr lvl="2"/>
            <a:r>
              <a:rPr lang="en-US" dirty="0"/>
              <a:t>Athletes</a:t>
            </a:r>
          </a:p>
          <a:p>
            <a:pPr lvl="2"/>
            <a:r>
              <a:rPr lang="en-US" dirty="0"/>
              <a:t>Construction workers</a:t>
            </a:r>
          </a:p>
          <a:p>
            <a:pPr lvl="2"/>
            <a:r>
              <a:rPr lang="en-US" dirty="0"/>
              <a:t>Wearing too much clothing on a hot, humid day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703251"/>
      </p:ext>
    </p:extLst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Exhaustion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Cold and clammy skin that is pale or gray</a:t>
            </a:r>
          </a:p>
          <a:p>
            <a:pPr lvl="1"/>
            <a:r>
              <a:rPr lang="en-US" dirty="0"/>
              <a:t>Profuse sweating</a:t>
            </a:r>
          </a:p>
          <a:p>
            <a:pPr lvl="1"/>
            <a:r>
              <a:rPr lang="en-US" dirty="0"/>
              <a:t>Headache</a:t>
            </a:r>
          </a:p>
          <a:p>
            <a:pPr lvl="1"/>
            <a:r>
              <a:rPr lang="en-US" dirty="0"/>
              <a:t>Nausea</a:t>
            </a:r>
          </a:p>
          <a:p>
            <a:pPr lvl="1"/>
            <a:r>
              <a:rPr lang="en-US" dirty="0"/>
              <a:t>Dizziness and weakness</a:t>
            </a:r>
          </a:p>
          <a:p>
            <a:pPr lvl="1"/>
            <a:r>
              <a:rPr lang="en-US" dirty="0"/>
              <a:t>Diarrhea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36711"/>
      </p:ext>
    </p:extLst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Exhaustion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Treatment</a:t>
            </a:r>
          </a:p>
          <a:p>
            <a:pPr lvl="1"/>
            <a:r>
              <a:rPr lang="en-US" dirty="0"/>
              <a:t>Put patient in a cool environment</a:t>
            </a:r>
          </a:p>
          <a:p>
            <a:pPr lvl="1"/>
            <a:r>
              <a:rPr lang="en-US" dirty="0"/>
              <a:t>Fluid and electrolyte replacement</a:t>
            </a:r>
          </a:p>
          <a:p>
            <a:pPr lvl="1"/>
            <a:r>
              <a:rPr lang="en-US" dirty="0"/>
              <a:t>Apply cold compress to forehead</a:t>
            </a:r>
          </a:p>
          <a:p>
            <a:pPr lvl="1"/>
            <a:r>
              <a:rPr lang="en-US" dirty="0"/>
              <a:t>Rest</a:t>
            </a:r>
          </a:p>
          <a:p>
            <a:pPr lvl="1"/>
            <a:r>
              <a:rPr lang="en-US" dirty="0"/>
              <a:t>Loosen clothing</a:t>
            </a:r>
          </a:p>
          <a:p>
            <a:pPr lvl="1"/>
            <a:r>
              <a:rPr lang="en-US" dirty="0"/>
              <a:t>Remove excess layers of clothing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500825"/>
      </p:ext>
    </p:extLst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Exhaustion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After treatment patient’s condition usually improves within 30 minutes</a:t>
            </a:r>
          </a:p>
          <a:p>
            <a:pPr lvl="1"/>
            <a:r>
              <a:rPr lang="en-US" dirty="0"/>
              <a:t>If patient does not improve, transport to an emergency care facility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186140"/>
      </p:ext>
    </p:extLst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Heatstroke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Least common but most serious of heat-related injuries</a:t>
            </a:r>
          </a:p>
          <a:p>
            <a:pPr lvl="0"/>
            <a:r>
              <a:rPr lang="en-US" dirty="0"/>
              <a:t>Most likely to occur in:</a:t>
            </a:r>
          </a:p>
          <a:p>
            <a:pPr lvl="1"/>
            <a:r>
              <a:rPr lang="en-US" dirty="0"/>
              <a:t>Elderly during heat wave</a:t>
            </a:r>
          </a:p>
          <a:p>
            <a:pPr lvl="1"/>
            <a:r>
              <a:rPr lang="en-US" dirty="0"/>
              <a:t>Athletes who overexert in a hot/humid environment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235975"/>
      </p:ext>
    </p:extLst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Heatstroke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Can occur in a very short period of time</a:t>
            </a:r>
          </a:p>
          <a:p>
            <a:pPr lvl="1"/>
            <a:r>
              <a:rPr lang="en-US" dirty="0"/>
              <a:t>Example: Child left in a closed car on a hot day</a:t>
            </a:r>
          </a:p>
          <a:p>
            <a:pPr lvl="0"/>
            <a:r>
              <a:rPr lang="en-US" dirty="0"/>
              <a:t>Body becomes so overheated that:</a:t>
            </a:r>
          </a:p>
          <a:p>
            <a:pPr lvl="1"/>
            <a:r>
              <a:rPr lang="en-US" dirty="0"/>
              <a:t>Heat-regulating mechanism breaks down</a:t>
            </a:r>
          </a:p>
          <a:p>
            <a:pPr lvl="2"/>
            <a:r>
              <a:rPr lang="en-US" dirty="0"/>
              <a:t>Unable to cool body effectively</a:t>
            </a:r>
          </a:p>
          <a:p>
            <a:pPr lvl="1"/>
            <a:r>
              <a:rPr lang="en-US" dirty="0"/>
              <a:t>Body temperature rises to a dangerous level</a:t>
            </a:r>
          </a:p>
          <a:p>
            <a:pPr lvl="2"/>
            <a:r>
              <a:rPr lang="en-US" dirty="0"/>
              <a:t>Causes destruction of tissues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928081"/>
      </p:ext>
    </p:extLst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Heatstroke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Body temperature of 105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º </a:t>
            </a:r>
            <a:r>
              <a:rPr lang="en-US" dirty="0"/>
              <a:t>F or higher</a:t>
            </a:r>
          </a:p>
          <a:p>
            <a:pPr lvl="1"/>
            <a:r>
              <a:rPr lang="en-US" dirty="0"/>
              <a:t>Red, hot, dry skin</a:t>
            </a:r>
          </a:p>
          <a:p>
            <a:pPr lvl="1"/>
            <a:r>
              <a:rPr lang="en-US" dirty="0"/>
              <a:t>Rapid weak pulse</a:t>
            </a:r>
          </a:p>
          <a:p>
            <a:pPr lvl="1"/>
            <a:r>
              <a:rPr lang="en-US" dirty="0"/>
              <a:t>Dizziness and weakness</a:t>
            </a:r>
          </a:p>
          <a:p>
            <a:pPr lvl="1"/>
            <a:r>
              <a:rPr lang="en-US" dirty="0"/>
              <a:t>Rapid shallow breathing</a:t>
            </a:r>
          </a:p>
          <a:p>
            <a:pPr lvl="1"/>
            <a:r>
              <a:rPr lang="en-US" dirty="0"/>
              <a:t>Decreased levels of consciousness</a:t>
            </a:r>
          </a:p>
          <a:p>
            <a:pPr lvl="1"/>
            <a:r>
              <a:rPr lang="en-US" dirty="0"/>
              <a:t>Seizures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33524"/>
      </p:ext>
    </p:extLst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Heatstroke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Transport to emergency care facility immediately</a:t>
            </a:r>
          </a:p>
          <a:p>
            <a:pPr lvl="1"/>
            <a:r>
              <a:rPr lang="en-US" dirty="0"/>
              <a:t>Life threatening</a:t>
            </a:r>
          </a:p>
          <a:p>
            <a:pPr lvl="1"/>
            <a:r>
              <a:rPr lang="en-US" dirty="0"/>
              <a:t>If not treated, heat stroke is always fatal</a:t>
            </a:r>
          </a:p>
          <a:p>
            <a:pPr lvl="1"/>
            <a:r>
              <a:rPr lang="en-US" dirty="0"/>
              <a:t>During transport attempt to lower body temperature</a:t>
            </a:r>
          </a:p>
          <a:p>
            <a:pPr lvl="2"/>
            <a:r>
              <a:rPr lang="en-US" dirty="0"/>
              <a:t>Air conditioner to maximum</a:t>
            </a:r>
          </a:p>
          <a:p>
            <a:pPr lvl="2"/>
            <a:r>
              <a:rPr lang="en-US" dirty="0"/>
              <a:t>Cover patient with cool, wet sheets</a:t>
            </a:r>
          </a:p>
          <a:p>
            <a:pPr lvl="2"/>
            <a:r>
              <a:rPr lang="en-US" dirty="0"/>
              <a:t>Fan patient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194335"/>
      </p:ext>
    </p:extLst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Frostbite</a:t>
            </a:r>
            <a:br>
              <a:rPr lang="en-US" dirty="0"/>
            </a:br>
            <a:r>
              <a:rPr lang="en-US" sz="1600" dirty="0"/>
              <a:t>(Slide 1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Localized freezing of the body tissue due to exposure to cold</a:t>
            </a:r>
          </a:p>
          <a:p>
            <a:pPr lvl="0"/>
            <a:r>
              <a:rPr lang="en-US" dirty="0"/>
              <a:t>Severity depends on:</a:t>
            </a:r>
          </a:p>
          <a:p>
            <a:pPr lvl="1"/>
            <a:r>
              <a:rPr lang="en-US" dirty="0"/>
              <a:t>Environmental temperature</a:t>
            </a:r>
          </a:p>
          <a:p>
            <a:pPr lvl="1"/>
            <a:r>
              <a:rPr lang="en-US" dirty="0"/>
              <a:t>Duration of exposure</a:t>
            </a:r>
          </a:p>
          <a:p>
            <a:pPr lvl="1"/>
            <a:r>
              <a:rPr lang="en-US" dirty="0"/>
              <a:t>Wind-chill factor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875029"/>
      </p:ext>
    </p:extLst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Frostbite</a:t>
            </a:r>
            <a:br>
              <a:rPr lang="en-US" dirty="0"/>
            </a:br>
            <a:r>
              <a:rPr lang="en-US" sz="1600" dirty="0"/>
              <a:t>(Slide 2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Most commonly affects:</a:t>
            </a:r>
          </a:p>
          <a:p>
            <a:pPr lvl="1"/>
            <a:r>
              <a:rPr lang="en-US" dirty="0"/>
              <a:t>Hands</a:t>
            </a:r>
          </a:p>
          <a:p>
            <a:pPr lvl="1"/>
            <a:r>
              <a:rPr lang="en-US" dirty="0"/>
              <a:t>Fingers</a:t>
            </a:r>
          </a:p>
          <a:p>
            <a:pPr lvl="1"/>
            <a:r>
              <a:rPr lang="en-US" dirty="0"/>
              <a:t>Feet</a:t>
            </a:r>
          </a:p>
          <a:p>
            <a:pPr lvl="1"/>
            <a:r>
              <a:rPr lang="en-US" dirty="0"/>
              <a:t>Toes	</a:t>
            </a:r>
          </a:p>
          <a:p>
            <a:pPr lvl="1"/>
            <a:r>
              <a:rPr lang="en-US" dirty="0"/>
              <a:t>Ears</a:t>
            </a:r>
          </a:p>
          <a:p>
            <a:pPr lvl="1"/>
            <a:r>
              <a:rPr lang="en-US" dirty="0"/>
              <a:t>Nose</a:t>
            </a:r>
          </a:p>
          <a:p>
            <a:pPr lvl="1"/>
            <a:r>
              <a:rPr lang="en-US" dirty="0"/>
              <a:t>Cheeks	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0994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Continue caring for patient until more highly trained personnel arrive</a:t>
            </a:r>
          </a:p>
          <a:p>
            <a:pPr lvl="1"/>
            <a:r>
              <a:rPr lang="en-US" dirty="0"/>
              <a:t>On their arrival relay the following:</a:t>
            </a:r>
          </a:p>
          <a:p>
            <a:pPr lvl="2"/>
            <a:r>
              <a:rPr lang="en-US" dirty="0"/>
              <a:t>Condition in which you found the patient </a:t>
            </a:r>
          </a:p>
          <a:p>
            <a:pPr lvl="2"/>
            <a:r>
              <a:rPr lang="en-US" dirty="0"/>
              <a:t>Emergency care administered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04B415A-5E81-4C26-92EE-F1CBF03BD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/>
              <a:t>Guidelines for Providing </a:t>
            </a:r>
            <a:br>
              <a:rPr lang="en-US" dirty="0"/>
            </a:br>
            <a:r>
              <a:rPr lang="en-US" dirty="0"/>
              <a:t>Emergency Care </a:t>
            </a:r>
            <a:br>
              <a:rPr lang="en-US" dirty="0"/>
            </a:br>
            <a:r>
              <a:rPr lang="en-US" sz="1600" dirty="0"/>
              <a:t>(Slide 5 of 5)</a:t>
            </a:r>
          </a:p>
        </p:txBody>
      </p:sp>
    </p:spTree>
    <p:extLst>
      <p:ext uri="{BB962C8B-B14F-4D97-AF65-F5344CB8AC3E}">
        <p14:creationId xmlns:p14="http://schemas.microsoft.com/office/powerpoint/2010/main" val="828836746"/>
      </p:ext>
    </p:extLst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Frostbite</a:t>
            </a:r>
            <a:br>
              <a:rPr lang="en-US" dirty="0"/>
            </a:br>
            <a:r>
              <a:rPr lang="en-US" sz="1600" dirty="0"/>
              <a:t>(Slide 3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Not life threatening</a:t>
            </a:r>
          </a:p>
          <a:p>
            <a:pPr lvl="1"/>
            <a:r>
              <a:rPr lang="en-US" dirty="0"/>
              <a:t>Can cause severe tissue damage</a:t>
            </a:r>
          </a:p>
          <a:p>
            <a:pPr lvl="2"/>
            <a:r>
              <a:rPr lang="en-US" dirty="0"/>
              <a:t>May require amputation of affected body part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68463"/>
      </p:ext>
    </p:extLst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Frostbite</a:t>
            </a:r>
            <a:br>
              <a:rPr lang="en-US" dirty="0"/>
            </a:br>
            <a:r>
              <a:rPr lang="en-US" sz="1600" dirty="0"/>
              <a:t>(Slide 4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Loss of feeling in affected area</a:t>
            </a:r>
          </a:p>
          <a:p>
            <a:pPr lvl="1"/>
            <a:r>
              <a:rPr lang="en-US" dirty="0"/>
              <a:t>Cold and waxy skin</a:t>
            </a:r>
          </a:p>
          <a:p>
            <a:pPr lvl="1"/>
            <a:r>
              <a:rPr lang="en-US" dirty="0"/>
              <a:t>White, yellow, or blue discoloration of skin</a:t>
            </a:r>
          </a:p>
          <a:p>
            <a:pPr lvl="0"/>
            <a:r>
              <a:rPr lang="en-US" dirty="0"/>
              <a:t>Treatment</a:t>
            </a:r>
          </a:p>
          <a:p>
            <a:pPr lvl="1"/>
            <a:r>
              <a:rPr lang="en-US" dirty="0"/>
              <a:t>Rewarming of the affected body part to prevent permanent damage</a:t>
            </a:r>
          </a:p>
          <a:p>
            <a:pPr lvl="2"/>
            <a:r>
              <a:rPr lang="en-US" dirty="0"/>
              <a:t>Best done in an emergency care facility—improper warming can result in further tissue damage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732615"/>
      </p:ext>
    </p:extLst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Frostbite</a:t>
            </a:r>
            <a:br>
              <a:rPr lang="en-US" dirty="0"/>
            </a:br>
            <a:r>
              <a:rPr lang="en-US" sz="1600" dirty="0"/>
              <a:t>(Slide 5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Transporting frostbite patient</a:t>
            </a:r>
          </a:p>
          <a:p>
            <a:pPr lvl="1"/>
            <a:r>
              <a:rPr lang="en-US" dirty="0"/>
              <a:t>Loosely wrap warm clothing/blankets around body part</a:t>
            </a:r>
          </a:p>
          <a:p>
            <a:pPr lvl="1"/>
            <a:r>
              <a:rPr lang="en-US" dirty="0"/>
              <a:t>Place frozen area in contact with another body part that is warm</a:t>
            </a:r>
          </a:p>
          <a:p>
            <a:pPr lvl="1"/>
            <a:r>
              <a:rPr lang="en-US" dirty="0"/>
              <a:t>Handle affected area gently</a:t>
            </a:r>
          </a:p>
          <a:p>
            <a:pPr lvl="1"/>
            <a:r>
              <a:rPr lang="en-US" dirty="0"/>
              <a:t>Do not rub or massage affected area</a:t>
            </a:r>
          </a:p>
          <a:p>
            <a:pPr lvl="2"/>
            <a:r>
              <a:rPr lang="en-US" dirty="0"/>
              <a:t>Can result in further damage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169916"/>
      </p:ext>
    </p:extLst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Hypothermia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Serious life-threatening emergency</a:t>
            </a:r>
          </a:p>
          <a:p>
            <a:r>
              <a:rPr lang="en-US" dirty="0"/>
              <a:t>Temperature of entire body falls to a dangerous level </a:t>
            </a:r>
          </a:p>
          <a:p>
            <a:pPr lvl="0"/>
            <a:r>
              <a:rPr lang="en-US" dirty="0"/>
              <a:t>May occur rapidly</a:t>
            </a:r>
          </a:p>
          <a:p>
            <a:pPr lvl="1"/>
            <a:r>
              <a:rPr lang="en-US" dirty="0"/>
              <a:t>Example: Individual falls through ice on a frozen lake</a:t>
            </a:r>
          </a:p>
          <a:p>
            <a:pPr lvl="0"/>
            <a:r>
              <a:rPr lang="en-US" dirty="0"/>
              <a:t>May occur slowly</a:t>
            </a:r>
          </a:p>
          <a:p>
            <a:pPr lvl="1"/>
            <a:r>
              <a:rPr lang="en-US" dirty="0"/>
              <a:t>Exposure to a cold environment for a prolonged period of time</a:t>
            </a:r>
          </a:p>
          <a:p>
            <a:pPr lvl="2"/>
            <a:r>
              <a:rPr lang="en-US" dirty="0"/>
              <a:t>Example: Hiker lost in woods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58212"/>
      </p:ext>
    </p:extLst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Hypothermia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Core body temperature falls too low</a:t>
            </a:r>
          </a:p>
          <a:p>
            <a:pPr lvl="1"/>
            <a:r>
              <a:rPr lang="en-US" dirty="0"/>
              <a:t>Body loses the ability to regulate temperature</a:t>
            </a:r>
          </a:p>
          <a:p>
            <a:pPr lvl="1"/>
            <a:r>
              <a:rPr lang="en-US" dirty="0"/>
              <a:t>Cannot generate body heat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625928"/>
      </p:ext>
    </p:extLst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Hypothermia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Shivering</a:t>
            </a:r>
          </a:p>
          <a:p>
            <a:pPr lvl="1"/>
            <a:r>
              <a:rPr lang="en-US" dirty="0"/>
              <a:t>Numbness</a:t>
            </a:r>
          </a:p>
          <a:p>
            <a:pPr lvl="1"/>
            <a:r>
              <a:rPr lang="en-US" dirty="0"/>
              <a:t>Drowsiness</a:t>
            </a:r>
          </a:p>
          <a:p>
            <a:pPr lvl="1"/>
            <a:r>
              <a:rPr lang="en-US" dirty="0"/>
              <a:t>Apathy</a:t>
            </a:r>
          </a:p>
          <a:p>
            <a:pPr lvl="1"/>
            <a:r>
              <a:rPr lang="en-US" dirty="0"/>
              <a:t>Glassy stare</a:t>
            </a:r>
          </a:p>
          <a:p>
            <a:pPr lvl="1"/>
            <a:r>
              <a:rPr lang="en-US" dirty="0"/>
              <a:t>Decreased levels of consciousness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066023"/>
      </p:ext>
    </p:extLst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Hypothermia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Treatment focuses on preventing further heat loss</a:t>
            </a:r>
          </a:p>
          <a:p>
            <a:pPr lvl="1"/>
            <a:r>
              <a:rPr lang="en-US" dirty="0"/>
              <a:t>Remove patient from cold or wrap in blankets</a:t>
            </a:r>
          </a:p>
          <a:p>
            <a:pPr lvl="1"/>
            <a:r>
              <a:rPr lang="en-US" dirty="0"/>
              <a:t>Do not rewarm patient</a:t>
            </a:r>
          </a:p>
          <a:p>
            <a:pPr lvl="2"/>
            <a:r>
              <a:rPr lang="en-US" dirty="0"/>
              <a:t>Example: Immersion in warm water </a:t>
            </a:r>
          </a:p>
          <a:p>
            <a:pPr lvl="1"/>
            <a:r>
              <a:rPr lang="en-US" dirty="0"/>
              <a:t>Rapid rewarming can result in serious respiratory and cardiac problems</a:t>
            </a:r>
          </a:p>
          <a:p>
            <a:pPr lvl="1"/>
            <a:r>
              <a:rPr lang="en-US" dirty="0"/>
              <a:t>Transport to emergency care facility immediately </a:t>
            </a:r>
          </a:p>
          <a:p>
            <a:pPr lvl="2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554367"/>
      </p:ext>
    </p:extLst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Diabetic Emergencies</a:t>
            </a:r>
            <a:br>
              <a:rPr lang="en-US" dirty="0"/>
            </a:br>
            <a:r>
              <a:rPr lang="en-US" sz="1600" dirty="0"/>
              <a:t>(Slide 1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Glucose: End-product of carbohydrate metabolism</a:t>
            </a:r>
          </a:p>
          <a:p>
            <a:pPr lvl="1"/>
            <a:r>
              <a:rPr lang="en-US" dirty="0"/>
              <a:t>Function: Serves as the chief source of energy to:</a:t>
            </a:r>
          </a:p>
          <a:p>
            <a:pPr lvl="2"/>
            <a:r>
              <a:rPr lang="en-US" dirty="0"/>
              <a:t>Carry out normal body functions</a:t>
            </a:r>
          </a:p>
          <a:p>
            <a:pPr lvl="2"/>
            <a:r>
              <a:rPr lang="en-US" dirty="0"/>
              <a:t>Assist in maintaining body temperature</a:t>
            </a:r>
          </a:p>
          <a:p>
            <a:pPr lvl="0"/>
            <a:r>
              <a:rPr lang="en-US" dirty="0"/>
              <a:t>Body maintains a constant blood glucose level</a:t>
            </a:r>
          </a:p>
          <a:p>
            <a:pPr lvl="1"/>
            <a:r>
              <a:rPr lang="en-US" dirty="0"/>
              <a:t>Ensures continuous source of energy for body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432964"/>
      </p:ext>
    </p:extLst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Diabetic Emergencies</a:t>
            </a:r>
            <a:br>
              <a:rPr lang="en-US" dirty="0"/>
            </a:br>
            <a:r>
              <a:rPr lang="en-US" sz="1600" dirty="0"/>
              <a:t>(Slide 2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Glucose that is not needed for energy</a:t>
            </a:r>
          </a:p>
          <a:p>
            <a:pPr lvl="1"/>
            <a:r>
              <a:rPr lang="en-US" dirty="0"/>
              <a:t>Stored as glycogen in muscle and liver tissue for later use</a:t>
            </a:r>
          </a:p>
          <a:p>
            <a:pPr lvl="1"/>
            <a:r>
              <a:rPr lang="en-US" dirty="0"/>
              <a:t>When no more tissue storage is possible </a:t>
            </a:r>
          </a:p>
          <a:p>
            <a:pPr lvl="2"/>
            <a:r>
              <a:rPr lang="en-US" dirty="0"/>
              <a:t>Excess glucose is converted to fat—stored as adipose tissue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837310"/>
      </p:ext>
    </p:extLst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Diabetic Emergencies</a:t>
            </a:r>
            <a:br>
              <a:rPr lang="en-US" dirty="0"/>
            </a:br>
            <a:r>
              <a:rPr lang="en-US" sz="1600" dirty="0"/>
              <a:t>(Slide 3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Diabetes mellitus: Body is unable to use glucose for energy due to lack of insulin</a:t>
            </a:r>
          </a:p>
          <a:p>
            <a:pPr lvl="1"/>
            <a:r>
              <a:rPr lang="en-US" dirty="0"/>
              <a:t>Type 1 diabetes</a:t>
            </a:r>
          </a:p>
          <a:p>
            <a:pPr lvl="2"/>
            <a:r>
              <a:rPr lang="en-US" dirty="0"/>
              <a:t>Severe form of diabetes</a:t>
            </a:r>
          </a:p>
          <a:p>
            <a:pPr lvl="2"/>
            <a:r>
              <a:rPr lang="en-US" dirty="0"/>
              <a:t>Usually occurs in childhood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6945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0360"/>
            <a:ext cx="9144000" cy="1219200"/>
          </a:xfrm>
        </p:spPr>
        <p:txBody>
          <a:bodyPr/>
          <a:lstStyle/>
          <a:p>
            <a:r>
              <a:rPr lang="en-US" dirty="0"/>
              <a:t>Learning Objectives</a:t>
            </a:r>
            <a:br>
              <a:rPr lang="en-US" dirty="0"/>
            </a:br>
            <a:r>
              <a:rPr lang="en-US" dirty="0"/>
              <a:t>Lesson 37.2: Common </a:t>
            </a:r>
            <a:br>
              <a:rPr lang="en-US" dirty="0"/>
            </a:br>
            <a:r>
              <a:rPr lang="en-US" dirty="0"/>
              <a:t>Emergency Situations, Part 1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95475"/>
            <a:ext cx="7772400" cy="4454525"/>
          </a:xfrm>
        </p:spPr>
        <p:txBody>
          <a:bodyPr/>
          <a:lstStyle/>
          <a:p>
            <a:pPr marL="457200" indent="-346075">
              <a:buFont typeface="+mj-lt"/>
              <a:buAutoNum type="arabicPeriod" startAt="5"/>
            </a:pPr>
            <a:r>
              <a:rPr lang="en-US" dirty="0"/>
              <a:t>List and describe conditions that cause respiratory distress.</a:t>
            </a:r>
          </a:p>
          <a:p>
            <a:pPr marL="457200" indent="-346075">
              <a:buFont typeface="+mj-lt"/>
              <a:buAutoNum type="arabicPeriod" startAt="5"/>
            </a:pPr>
            <a:r>
              <a:rPr lang="en-US" dirty="0"/>
              <a:t>List the symptoms of a heart attack and a stroke.</a:t>
            </a:r>
          </a:p>
          <a:p>
            <a:pPr marL="457200" indent="-346075">
              <a:buFont typeface="+mj-lt"/>
              <a:buAutoNum type="arabicPeriod" startAt="5"/>
            </a:pPr>
            <a:r>
              <a:rPr lang="en-US" dirty="0"/>
              <a:t>Explain the causes of each of the following types of shock: cardiogenic, neurogenic, anaphylactic, and psychogenic.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469927"/>
      </p:ext>
    </p:extLst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Diabetic Emergencies</a:t>
            </a:r>
            <a:br>
              <a:rPr lang="en-US" dirty="0"/>
            </a:br>
            <a:r>
              <a:rPr lang="en-US" sz="1600" dirty="0"/>
              <a:t>(Slide 4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Diabetes mellitus: Body is unable to use glucose for energy due to lack of insulin</a:t>
            </a:r>
          </a:p>
          <a:p>
            <a:pPr lvl="1"/>
            <a:r>
              <a:rPr lang="en-US" dirty="0"/>
              <a:t>Type 2 diabetes</a:t>
            </a:r>
          </a:p>
          <a:p>
            <a:pPr lvl="2"/>
            <a:r>
              <a:rPr lang="en-US" dirty="0"/>
              <a:t>Milder form of diabetes</a:t>
            </a:r>
          </a:p>
          <a:p>
            <a:pPr lvl="2"/>
            <a:r>
              <a:rPr lang="en-US" dirty="0"/>
              <a:t>Usually occurs in adults</a:t>
            </a:r>
          </a:p>
          <a:p>
            <a:pPr lvl="2"/>
            <a:r>
              <a:rPr lang="en-US" dirty="0"/>
              <a:t>Most common type of diabetes—90% of patients with diabetes have type 2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039679"/>
      </p:ext>
    </p:extLst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Diabetic Emergencies</a:t>
            </a:r>
            <a:br>
              <a:rPr lang="en-US" dirty="0"/>
            </a:br>
            <a:r>
              <a:rPr lang="en-US" sz="1600" dirty="0"/>
              <a:t>(Slide 5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 cure for diabetes</a:t>
            </a:r>
          </a:p>
          <a:p>
            <a:pPr lvl="1"/>
            <a:r>
              <a:rPr lang="en-US" dirty="0"/>
              <a:t>Can control disease with:</a:t>
            </a:r>
          </a:p>
          <a:p>
            <a:pPr lvl="2"/>
            <a:r>
              <a:rPr lang="en-US" dirty="0"/>
              <a:t>Drug therapy</a:t>
            </a:r>
          </a:p>
          <a:p>
            <a:pPr lvl="2"/>
            <a:r>
              <a:rPr lang="en-US" dirty="0"/>
              <a:t>Diet therapy</a:t>
            </a:r>
          </a:p>
          <a:p>
            <a:pPr lvl="2"/>
            <a:r>
              <a:rPr lang="en-US" dirty="0"/>
              <a:t>Activity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058590"/>
      </p:ext>
    </p:extLst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Diabetic Emergencies</a:t>
            </a:r>
            <a:br>
              <a:rPr lang="en-US" dirty="0"/>
            </a:br>
            <a:r>
              <a:rPr lang="en-US" sz="1600" dirty="0"/>
              <a:t>(Slide 6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Goal of a diabetic patient</a:t>
            </a:r>
          </a:p>
          <a:p>
            <a:pPr lvl="1"/>
            <a:r>
              <a:rPr lang="en-US" dirty="0"/>
              <a:t>Balance food intake and level of activity with body’s insulin</a:t>
            </a:r>
          </a:p>
          <a:p>
            <a:pPr lvl="0"/>
            <a:r>
              <a:rPr lang="en-US" dirty="0"/>
              <a:t>Two types of diabetic emergencies</a:t>
            </a:r>
          </a:p>
          <a:p>
            <a:pPr lvl="1"/>
            <a:r>
              <a:rPr lang="en-US" dirty="0"/>
              <a:t>Hypoglycemia</a:t>
            </a:r>
          </a:p>
          <a:p>
            <a:pPr lvl="2"/>
            <a:r>
              <a:rPr lang="en-US" dirty="0"/>
              <a:t>Also termed insulin shock</a:t>
            </a:r>
          </a:p>
          <a:p>
            <a:pPr lvl="1"/>
            <a:r>
              <a:rPr lang="en-US" dirty="0"/>
              <a:t>Diabetic ketoacidosis</a:t>
            </a:r>
          </a:p>
          <a:p>
            <a:pPr lvl="2"/>
            <a:r>
              <a:rPr lang="en-US" dirty="0"/>
              <a:t>Also termed diabetic coma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798331"/>
      </p:ext>
    </p:extLst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Insulin Shock (Hypoglycemia)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Occurs when there is too much insulin and not enough glucose</a:t>
            </a:r>
          </a:p>
          <a:p>
            <a:pPr lvl="0"/>
            <a:r>
              <a:rPr lang="en-US" dirty="0"/>
              <a:t>Patient needs sugar immediately</a:t>
            </a:r>
          </a:p>
          <a:p>
            <a:pPr lvl="0"/>
            <a:r>
              <a:rPr lang="en-US" dirty="0"/>
              <a:t>Cause</a:t>
            </a:r>
          </a:p>
          <a:p>
            <a:pPr lvl="1"/>
            <a:r>
              <a:rPr lang="en-US" dirty="0"/>
              <a:t>Administration of too much insulin</a:t>
            </a:r>
          </a:p>
          <a:p>
            <a:pPr lvl="1"/>
            <a:r>
              <a:rPr lang="en-US" dirty="0"/>
              <a:t>Skipping meals</a:t>
            </a:r>
          </a:p>
          <a:p>
            <a:pPr lvl="1"/>
            <a:r>
              <a:rPr lang="en-US" dirty="0"/>
              <a:t>Unexpected or unusual exercise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471115"/>
      </p:ext>
    </p:extLst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Insulin Shock (Hypoglycemia)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Normal or rapid respirations</a:t>
            </a:r>
          </a:p>
          <a:p>
            <a:pPr lvl="1"/>
            <a:r>
              <a:rPr lang="en-US" dirty="0"/>
              <a:t>Pale, cold, and clammy skin</a:t>
            </a:r>
          </a:p>
          <a:p>
            <a:pPr lvl="1"/>
            <a:r>
              <a:rPr lang="en-US" dirty="0"/>
              <a:t>Sweating</a:t>
            </a:r>
          </a:p>
          <a:p>
            <a:pPr lvl="1"/>
            <a:r>
              <a:rPr lang="en-US" dirty="0"/>
              <a:t>Dizziness and headache </a:t>
            </a:r>
          </a:p>
          <a:p>
            <a:pPr lvl="1"/>
            <a:r>
              <a:rPr lang="en-US" dirty="0"/>
              <a:t>Full rapid pulse</a:t>
            </a:r>
          </a:p>
          <a:p>
            <a:pPr lvl="1"/>
            <a:r>
              <a:rPr lang="en-US" dirty="0"/>
              <a:t>Normal or high blood pressure</a:t>
            </a:r>
          </a:p>
          <a:p>
            <a:pPr lvl="1"/>
            <a:r>
              <a:rPr lang="en-US" dirty="0"/>
              <a:t>Extreme hunger</a:t>
            </a:r>
          </a:p>
          <a:p>
            <a:pPr lvl="1"/>
            <a:r>
              <a:rPr lang="en-US" dirty="0"/>
              <a:t>Aggressive or unusual behavior</a:t>
            </a:r>
          </a:p>
          <a:p>
            <a:pPr lvl="1"/>
            <a:r>
              <a:rPr lang="en-US" dirty="0"/>
              <a:t>Fainting, seizure, or coma 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479407"/>
      </p:ext>
    </p:extLst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Insulin Shock (Hypoglycemia)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7574280" cy="4454525"/>
          </a:xfrm>
        </p:spPr>
        <p:txBody>
          <a:bodyPr/>
          <a:lstStyle/>
          <a:p>
            <a:pPr lvl="0"/>
            <a:r>
              <a:rPr lang="en-US" dirty="0"/>
              <a:t>Onset of insulin shock</a:t>
            </a:r>
          </a:p>
          <a:p>
            <a:pPr lvl="1"/>
            <a:r>
              <a:rPr lang="en-US" dirty="0"/>
              <a:t>Occurs rapidly after blood glucose begins to fall (5 to 20 minutes)</a:t>
            </a:r>
          </a:p>
          <a:p>
            <a:pPr lvl="0"/>
            <a:r>
              <a:rPr lang="en-US" dirty="0"/>
              <a:t>Severe hypoglycemia can cause permanent brain damage or death</a:t>
            </a:r>
          </a:p>
          <a:p>
            <a:pPr lvl="1"/>
            <a:r>
              <a:rPr lang="en-US" dirty="0"/>
              <a:t>Because brain requires constant supply of glucose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9742"/>
      </p:ext>
    </p:extLst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Diabetic Coma </a:t>
            </a:r>
            <a:br>
              <a:rPr lang="en-US" dirty="0"/>
            </a:br>
            <a:r>
              <a:rPr lang="en-US" dirty="0"/>
              <a:t>(Diabetic Ketoacidosis)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Occurs when there is not enough insulin in the body</a:t>
            </a:r>
          </a:p>
          <a:p>
            <a:pPr lvl="0"/>
            <a:r>
              <a:rPr lang="en-US" dirty="0"/>
              <a:t>Blood glucose level rises: Hyperglycemia</a:t>
            </a:r>
          </a:p>
          <a:p>
            <a:pPr lvl="0"/>
            <a:r>
              <a:rPr lang="en-US" dirty="0"/>
              <a:t>Glucose cannot be used for energy</a:t>
            </a:r>
          </a:p>
          <a:p>
            <a:pPr lvl="1"/>
            <a:r>
              <a:rPr lang="en-US" dirty="0"/>
              <a:t>Causes fat to break down</a:t>
            </a:r>
          </a:p>
          <a:p>
            <a:pPr lvl="0"/>
            <a:r>
              <a:rPr lang="en-US" dirty="0"/>
              <a:t>Patient needs insulin</a:t>
            </a:r>
          </a:p>
          <a:p>
            <a:pPr lvl="0"/>
            <a:r>
              <a:rPr lang="en-US" dirty="0"/>
              <a:t>Patient must be transported as soon as possible to an emergency care facility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38660"/>
      </p:ext>
    </p:extLst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Diabetic Emergencies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May be difficult to tell difference between insulin shock and diabetic coma</a:t>
            </a:r>
          </a:p>
          <a:p>
            <a:pPr lvl="1"/>
            <a:r>
              <a:rPr lang="en-US" dirty="0"/>
              <a:t>Symptoms are similar</a:t>
            </a:r>
          </a:p>
          <a:p>
            <a:pPr lvl="1"/>
            <a:r>
              <a:rPr lang="en-US" dirty="0"/>
              <a:t>Listen to patient to determine cause of the problem—patient usually knows what is causing the problem</a:t>
            </a:r>
          </a:p>
          <a:p>
            <a:pPr lvl="2"/>
            <a:r>
              <a:rPr lang="en-US" dirty="0"/>
              <a:t>Examples</a:t>
            </a:r>
          </a:p>
          <a:p>
            <a:pPr lvl="3"/>
            <a:r>
              <a:rPr lang="en-US" dirty="0"/>
              <a:t>Not eating</a:t>
            </a:r>
          </a:p>
          <a:p>
            <a:pPr lvl="3"/>
            <a:r>
              <a:rPr lang="en-US" dirty="0"/>
              <a:t>Forgetting to take insulin injection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798733"/>
      </p:ext>
    </p:extLst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Doubtful Situations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unable to determine if patient is in insulin shock or diabetic coma, give sugar (even though diagnosis may be diabetic coma)</a:t>
            </a:r>
          </a:p>
          <a:p>
            <a:pPr lvl="1"/>
            <a:r>
              <a:rPr lang="en-US" dirty="0"/>
              <a:t>Reasons</a:t>
            </a:r>
          </a:p>
          <a:p>
            <a:pPr lvl="2"/>
            <a:r>
              <a:rPr lang="en-US" dirty="0"/>
              <a:t>Insulin shock develops more quickly than diabetic coma</a:t>
            </a:r>
          </a:p>
          <a:p>
            <a:pPr lvl="2"/>
            <a:r>
              <a:rPr lang="en-US" dirty="0"/>
              <a:t>Insulin shock can cause permanent brain damage or death</a:t>
            </a:r>
          </a:p>
          <a:p>
            <a:pPr lvl="2"/>
            <a:r>
              <a:rPr lang="en-US" dirty="0"/>
              <a:t>If sugar is given to patient in diabetic coma, little risk of making condition worse</a:t>
            </a:r>
          </a:p>
          <a:p>
            <a:pPr lvl="2"/>
            <a:r>
              <a:rPr lang="en-US" dirty="0"/>
              <a:t>Patient can withstand high blood glucose longer than low blood glucose level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436432"/>
      </p:ext>
    </p:extLst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Identify symptoms and describe emergency care for each of the following conditions</a:t>
            </a:r>
          </a:p>
          <a:p>
            <a:pPr lvl="1"/>
            <a:r>
              <a:rPr lang="en-US" dirty="0"/>
              <a:t>Respiratory distress</a:t>
            </a:r>
          </a:p>
          <a:p>
            <a:pPr lvl="1"/>
            <a:r>
              <a:rPr lang="en-US" dirty="0"/>
              <a:t>Heart attack</a:t>
            </a:r>
          </a:p>
          <a:p>
            <a:pPr lvl="1"/>
            <a:r>
              <a:rPr lang="en-US" dirty="0"/>
              <a:t>Stroke</a:t>
            </a:r>
          </a:p>
          <a:p>
            <a:pPr lvl="1"/>
            <a:r>
              <a:rPr lang="en-US" dirty="0"/>
              <a:t>Shock</a:t>
            </a:r>
          </a:p>
          <a:p>
            <a:pPr lvl="1"/>
            <a:r>
              <a:rPr lang="en-US" dirty="0"/>
              <a:t>Bleeding</a:t>
            </a:r>
          </a:p>
          <a:p>
            <a:pPr lvl="1"/>
            <a:r>
              <a:rPr lang="en-US" dirty="0"/>
              <a:t>Wounds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279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2F50FC4-5659-4A84-BB55-7B1E67D78939}"/>
              </a:ext>
            </a:extLst>
          </p:cNvPr>
          <p:cNvSpPr txBox="1">
            <a:spLocks/>
          </p:cNvSpPr>
          <p:nvPr/>
        </p:nvSpPr>
        <p:spPr bwMode="auto">
          <a:xfrm>
            <a:off x="4038600" y="2490529"/>
            <a:ext cx="5091430" cy="3514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bg1"/>
              </a:buClr>
              <a:buSzPct val="70000"/>
              <a:buFont typeface="Wingdings 2" pitchFamily="18" charset="2"/>
              <a:buChar char=""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bg1"/>
              </a:buClr>
              <a:buSzPct val="70000"/>
              <a:buFont typeface="Wingdings" pitchFamily="2" charset="2"/>
              <a:buChar char="Ø"/>
              <a:defRPr sz="2400">
                <a:solidFill>
                  <a:schemeClr val="bg2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 sz="2000">
                <a:solidFill>
                  <a:schemeClr val="bg2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bg1"/>
              </a:buClr>
              <a:buSzPct val="70000"/>
              <a:buFont typeface="Wingdings 3" pitchFamily="18" charset="2"/>
              <a:buChar char=""/>
              <a:defRPr>
                <a:solidFill>
                  <a:schemeClr val="bg2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bg1"/>
              </a:buClr>
              <a:buSzPct val="70000"/>
              <a:buFont typeface="Times New Roman" pitchFamily="18" charset="0"/>
              <a:buChar char="–"/>
              <a:defRPr sz="1600">
                <a:solidFill>
                  <a:schemeClr val="bg2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 typeface="Times New Roman" pitchFamily="18" charset="0"/>
              <a:buChar char="–"/>
              <a:defRPr sz="1600"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 typeface="Times New Roman" pitchFamily="18" charset="0"/>
              <a:buChar char="–"/>
              <a:defRPr sz="1600"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 typeface="Times New Roman" pitchFamily="18" charset="0"/>
              <a:buChar char="–"/>
              <a:defRPr sz="1600"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Font typeface="Times New Roman" pitchFamily="18" charset="0"/>
              <a:buChar char="–"/>
              <a:defRPr sz="1600"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lvl="1" defTabSz="914400"/>
            <a:r>
              <a:rPr lang="en-US" kern="0" dirty="0"/>
              <a:t>Musculoskeletal injuries</a:t>
            </a:r>
          </a:p>
          <a:p>
            <a:pPr lvl="1" defTabSz="914400"/>
            <a:r>
              <a:rPr lang="en-US" kern="0" dirty="0"/>
              <a:t>Burns</a:t>
            </a:r>
          </a:p>
          <a:p>
            <a:pPr lvl="1" defTabSz="914400"/>
            <a:r>
              <a:rPr lang="en-US" kern="0" dirty="0"/>
              <a:t>Seizures</a:t>
            </a:r>
          </a:p>
          <a:p>
            <a:pPr lvl="1" defTabSz="914400"/>
            <a:r>
              <a:rPr lang="en-US" kern="0" dirty="0"/>
              <a:t>Poisoning</a:t>
            </a:r>
          </a:p>
          <a:p>
            <a:pPr lvl="1" defTabSz="914400"/>
            <a:r>
              <a:rPr lang="en-US" kern="0" dirty="0"/>
              <a:t>Heat and cold exposure</a:t>
            </a:r>
          </a:p>
          <a:p>
            <a:pPr lvl="1" defTabSz="914400"/>
            <a:r>
              <a:rPr lang="en-US" kern="0" dirty="0"/>
              <a:t>Diabetic emergencies</a:t>
            </a:r>
            <a:endParaRPr lang="en-US" sz="2200" kern="0" dirty="0"/>
          </a:p>
        </p:txBody>
      </p:sp>
    </p:spTree>
    <p:extLst>
      <p:ext uri="{BB962C8B-B14F-4D97-AF65-F5344CB8AC3E}">
        <p14:creationId xmlns:p14="http://schemas.microsoft.com/office/powerpoint/2010/main" val="2392256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95475"/>
            <a:ext cx="7772400" cy="4454525"/>
          </a:xfrm>
        </p:spPr>
        <p:txBody>
          <a:bodyPr/>
          <a:lstStyle/>
          <a:p>
            <a:pPr marL="457200" indent="-346075">
              <a:buFont typeface="+mj-lt"/>
              <a:buAutoNum type="arabicPeriod" startAt="8"/>
            </a:pPr>
            <a:r>
              <a:rPr lang="en-US" dirty="0"/>
              <a:t>Identify and describe the three classifications of external bleeding.</a:t>
            </a:r>
          </a:p>
          <a:p>
            <a:pPr marL="457200" indent="-346075">
              <a:buFont typeface="+mj-lt"/>
              <a:buAutoNum type="arabicPeriod" startAt="8"/>
            </a:pPr>
            <a:r>
              <a:rPr lang="en-US" dirty="0"/>
              <a:t>Explain the difference between an open wound and a closed wound.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US" dirty="0"/>
              <a:t>Describe the characteristics of each of the following fractures: impacted, greenstick, transverse, oblique, comminuted, and spiral.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5265515-F449-4AAF-B898-3E0CF6793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0360"/>
            <a:ext cx="9144000" cy="1219200"/>
          </a:xfrm>
        </p:spPr>
        <p:txBody>
          <a:bodyPr/>
          <a:lstStyle/>
          <a:p>
            <a:r>
              <a:rPr lang="en-US" dirty="0"/>
              <a:t>Learning Objectives</a:t>
            </a:r>
            <a:br>
              <a:rPr lang="en-US" dirty="0"/>
            </a:br>
            <a:r>
              <a:rPr lang="en-US" dirty="0"/>
              <a:t>Lesson 37.2: Common </a:t>
            </a:r>
            <a:br>
              <a:rPr lang="en-US" dirty="0"/>
            </a:br>
            <a:r>
              <a:rPr lang="en-US" dirty="0"/>
              <a:t>Emergency Situations, Part 1 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</p:spTree>
    <p:extLst>
      <p:ext uri="{BB962C8B-B14F-4D97-AF65-F5344CB8AC3E}">
        <p14:creationId xmlns:p14="http://schemas.microsoft.com/office/powerpoint/2010/main" val="2327896913"/>
      </p:ext>
    </p:extLst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124835"/>
            <a:ext cx="7772400" cy="1787525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3600" dirty="0"/>
              <a:t>Questions?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80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Respiratory Distress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Patient is breathing but having great difficulty in doing so</a:t>
            </a:r>
          </a:p>
          <a:p>
            <a:pPr lvl="0"/>
            <a:r>
              <a:rPr lang="en-US" dirty="0"/>
              <a:t>May lead to respiratory arrest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93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Emergency</a:t>
            </a:r>
            <a:br>
              <a:rPr lang="en-US" dirty="0"/>
            </a:br>
            <a:r>
              <a:rPr lang="en-US" dirty="0"/>
              <a:t>Medical Procedures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Medical emergencies occur both in and outside of the workplace</a:t>
            </a:r>
          </a:p>
          <a:p>
            <a:pPr lvl="1"/>
            <a:r>
              <a:rPr lang="en-US" dirty="0"/>
              <a:t>Can result in:</a:t>
            </a:r>
          </a:p>
          <a:p>
            <a:pPr lvl="2"/>
            <a:r>
              <a:rPr lang="en-US" dirty="0"/>
              <a:t>Sudden loss of life</a:t>
            </a:r>
          </a:p>
          <a:p>
            <a:pPr lvl="2"/>
            <a:r>
              <a:rPr lang="en-US" dirty="0"/>
              <a:t>Permanent disability</a:t>
            </a:r>
          </a:p>
          <a:p>
            <a:pPr lvl="0"/>
            <a:r>
              <a:rPr lang="en-US" dirty="0"/>
              <a:t>Emergency situations that occur in the medical office </a:t>
            </a:r>
          </a:p>
          <a:p>
            <a:pPr lvl="1"/>
            <a:r>
              <a:rPr lang="en-US" dirty="0"/>
              <a:t>Physician provides immediate care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687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Respiratory Distress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Signs and symptoms of respiratory distress</a:t>
            </a:r>
          </a:p>
          <a:p>
            <a:pPr lvl="1"/>
            <a:r>
              <a:rPr lang="en-US" dirty="0"/>
              <a:t>Noisy breathing</a:t>
            </a:r>
          </a:p>
          <a:p>
            <a:pPr lvl="2"/>
            <a:r>
              <a:rPr lang="en-US" dirty="0"/>
              <a:t>Gasping for air</a:t>
            </a:r>
          </a:p>
          <a:p>
            <a:pPr lvl="2"/>
            <a:r>
              <a:rPr lang="en-US" dirty="0"/>
              <a:t>Rasping, gurgling, or whistling sounds</a:t>
            </a:r>
          </a:p>
          <a:p>
            <a:pPr lvl="1"/>
            <a:r>
              <a:rPr lang="en-US" dirty="0"/>
              <a:t>Breathing that is unusually fast or slow</a:t>
            </a:r>
          </a:p>
          <a:p>
            <a:pPr lvl="1"/>
            <a:r>
              <a:rPr lang="en-US" dirty="0"/>
              <a:t>Painful breathing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21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Respiratory Distress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General care</a:t>
            </a:r>
          </a:p>
          <a:p>
            <a:pPr lvl="1"/>
            <a:r>
              <a:rPr lang="en-US" dirty="0"/>
              <a:t>Place patient in comfortable position that facilitates breathing</a:t>
            </a:r>
          </a:p>
          <a:p>
            <a:pPr lvl="2"/>
            <a:r>
              <a:rPr lang="en-US" dirty="0"/>
              <a:t>Sitting</a:t>
            </a:r>
          </a:p>
          <a:p>
            <a:pPr lvl="2"/>
            <a:r>
              <a:rPr lang="en-US" dirty="0"/>
              <a:t>Semireclining</a:t>
            </a:r>
          </a:p>
          <a:p>
            <a:pPr lvl="1"/>
            <a:r>
              <a:rPr lang="en-US" dirty="0"/>
              <a:t>Remain calm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1506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Respiratory Distress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General care</a:t>
            </a:r>
          </a:p>
          <a:p>
            <a:pPr lvl="1"/>
            <a:r>
              <a:rPr lang="en-US" dirty="0"/>
              <a:t>Reassure patient to help reduce anxiety</a:t>
            </a:r>
          </a:p>
          <a:p>
            <a:pPr lvl="2"/>
            <a:r>
              <a:rPr lang="en-US" dirty="0"/>
              <a:t>May help patient breathe easier</a:t>
            </a:r>
          </a:p>
          <a:p>
            <a:pPr lvl="1"/>
            <a:r>
              <a:rPr lang="en-US" dirty="0"/>
              <a:t>If condition worsens, contact EMS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918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</a:t>
            </a:r>
            <a:br>
              <a:rPr lang="en-US" dirty="0"/>
            </a:br>
            <a:r>
              <a:rPr lang="en-US" sz="1600" dirty="0"/>
              <a:t>(Slide 1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Characterized by: </a:t>
            </a:r>
          </a:p>
          <a:p>
            <a:pPr lvl="1"/>
            <a:r>
              <a:rPr lang="en-US" dirty="0"/>
              <a:t>Wheezing</a:t>
            </a:r>
          </a:p>
          <a:p>
            <a:pPr lvl="1"/>
            <a:r>
              <a:rPr lang="en-US" dirty="0"/>
              <a:t>Coughing</a:t>
            </a:r>
          </a:p>
          <a:p>
            <a:pPr lvl="1"/>
            <a:r>
              <a:rPr lang="en-US" dirty="0"/>
              <a:t>Dyspnea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0531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</a:t>
            </a:r>
            <a:br>
              <a:rPr lang="en-US" dirty="0"/>
            </a:br>
            <a:r>
              <a:rPr lang="en-US" sz="1600" dirty="0"/>
              <a:t>(Slide 2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During an asthmatic attack:</a:t>
            </a:r>
          </a:p>
          <a:p>
            <a:pPr lvl="1"/>
            <a:r>
              <a:rPr lang="en-US" dirty="0"/>
              <a:t>Bronchioles constrict</a:t>
            </a:r>
          </a:p>
          <a:p>
            <a:pPr lvl="1"/>
            <a:r>
              <a:rPr lang="en-US" dirty="0"/>
              <a:t>Become clogged with mucus</a:t>
            </a:r>
          </a:p>
          <a:p>
            <a:pPr lvl="0"/>
            <a:r>
              <a:rPr lang="en-US" dirty="0"/>
              <a:t>May occur at any age</a:t>
            </a:r>
          </a:p>
          <a:p>
            <a:pPr lvl="1"/>
            <a:r>
              <a:rPr lang="en-US" dirty="0"/>
              <a:t>More common in children and young adults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891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</a:t>
            </a:r>
            <a:br>
              <a:rPr lang="en-US" dirty="0"/>
            </a:br>
            <a:r>
              <a:rPr lang="en-US" sz="1600" dirty="0"/>
              <a:t>(Slide 3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not treated, can lead to serious complications</a:t>
            </a:r>
          </a:p>
          <a:p>
            <a:pPr lvl="1"/>
            <a:r>
              <a:rPr lang="en-US" dirty="0"/>
              <a:t>Example: Lung damage</a:t>
            </a:r>
          </a:p>
          <a:p>
            <a:r>
              <a:rPr lang="en-US" dirty="0"/>
              <a:t>Frequently associated with a family history of allergies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5860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</a:t>
            </a:r>
            <a:br>
              <a:rPr lang="en-US" dirty="0"/>
            </a:br>
            <a:r>
              <a:rPr lang="en-US" sz="1600" dirty="0"/>
              <a:t>(Slide 4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Common allergens that can trigger attack</a:t>
            </a:r>
          </a:p>
          <a:p>
            <a:pPr lvl="1"/>
            <a:r>
              <a:rPr lang="en-US" dirty="0"/>
              <a:t>Dust</a:t>
            </a:r>
          </a:p>
          <a:p>
            <a:pPr lvl="1"/>
            <a:r>
              <a:rPr lang="en-US" dirty="0"/>
              <a:t>Pollen </a:t>
            </a:r>
          </a:p>
          <a:p>
            <a:pPr lvl="1"/>
            <a:r>
              <a:rPr lang="en-US" dirty="0"/>
              <a:t>Mold</a:t>
            </a:r>
          </a:p>
          <a:p>
            <a:pPr lvl="1"/>
            <a:r>
              <a:rPr lang="en-US" dirty="0"/>
              <a:t>Animal dander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708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</a:t>
            </a:r>
            <a:br>
              <a:rPr lang="en-US" dirty="0"/>
            </a:br>
            <a:r>
              <a:rPr lang="en-US" sz="1600" dirty="0"/>
              <a:t>(Slide 5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Also caused by:</a:t>
            </a:r>
          </a:p>
          <a:p>
            <a:pPr lvl="1"/>
            <a:r>
              <a:rPr lang="en-US" dirty="0"/>
              <a:t>Air pollutants</a:t>
            </a:r>
          </a:p>
          <a:p>
            <a:pPr lvl="1"/>
            <a:r>
              <a:rPr lang="en-US" dirty="0"/>
              <a:t>Tobacco smoke</a:t>
            </a:r>
          </a:p>
          <a:p>
            <a:pPr lvl="1"/>
            <a:r>
              <a:rPr lang="en-US" dirty="0"/>
              <a:t>Chemical fumes</a:t>
            </a:r>
          </a:p>
          <a:p>
            <a:pPr lvl="1"/>
            <a:r>
              <a:rPr lang="en-US" dirty="0"/>
              <a:t>Vigorous exercise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9330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</a:t>
            </a:r>
            <a:br>
              <a:rPr lang="en-US" dirty="0"/>
            </a:br>
            <a:r>
              <a:rPr lang="en-US" sz="1600" dirty="0"/>
              <a:t>(Slide 6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Also caused by:</a:t>
            </a:r>
          </a:p>
          <a:p>
            <a:pPr lvl="1"/>
            <a:r>
              <a:rPr lang="en-US" dirty="0"/>
              <a:t>Respiratory infection</a:t>
            </a:r>
          </a:p>
          <a:p>
            <a:pPr lvl="1"/>
            <a:r>
              <a:rPr lang="en-US" dirty="0"/>
              <a:t>Exposure to cold</a:t>
            </a:r>
          </a:p>
          <a:p>
            <a:pPr lvl="1"/>
            <a:r>
              <a:rPr lang="en-US" dirty="0"/>
              <a:t>Emotional stress</a:t>
            </a:r>
          </a:p>
          <a:p>
            <a:pPr lvl="0"/>
            <a:r>
              <a:rPr lang="en-US" dirty="0"/>
              <a:t>Usually controlled with medications to make breathing easier</a:t>
            </a:r>
          </a:p>
          <a:p>
            <a:pPr lvl="1"/>
            <a:r>
              <a:rPr lang="en-US" dirty="0"/>
              <a:t>Stops muscle spasms and opens airway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566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</a:t>
            </a:r>
            <a:br>
              <a:rPr lang="en-US" dirty="0"/>
            </a:br>
            <a:r>
              <a:rPr lang="en-US" sz="1600" dirty="0"/>
              <a:t>(Slide 7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Status asthmaticus</a:t>
            </a:r>
          </a:p>
          <a:p>
            <a:pPr lvl="1"/>
            <a:r>
              <a:rPr lang="en-US" dirty="0"/>
              <a:t>Severe, prolonged asthmatic attack</a:t>
            </a:r>
          </a:p>
          <a:p>
            <a:pPr lvl="1"/>
            <a:r>
              <a:rPr lang="en-US" dirty="0"/>
              <a:t>Life-threatening</a:t>
            </a:r>
          </a:p>
          <a:p>
            <a:pPr lvl="1"/>
            <a:r>
              <a:rPr lang="en-US" dirty="0"/>
              <a:t>Can move only a small amount of air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285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Emergency</a:t>
            </a:r>
            <a:br>
              <a:rPr lang="en-US" dirty="0"/>
            </a:br>
            <a:r>
              <a:rPr lang="en-US" dirty="0"/>
              <a:t>Medical Procedures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Some offices maintain a crash cart</a:t>
            </a:r>
          </a:p>
          <a:p>
            <a:pPr lvl="0"/>
            <a:r>
              <a:rPr lang="en-US" dirty="0"/>
              <a:t>MA may assist physician in emergency care</a:t>
            </a:r>
          </a:p>
          <a:p>
            <a:pPr lvl="0"/>
            <a:r>
              <a:rPr lang="en-US" dirty="0"/>
              <a:t>MA may also need to administer first aid </a:t>
            </a:r>
          </a:p>
          <a:p>
            <a:pPr lvl="1"/>
            <a:r>
              <a:rPr lang="en-US" dirty="0"/>
              <a:t>For emergencies occurring outside of the office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01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</a:t>
            </a:r>
            <a:br>
              <a:rPr lang="en-US" dirty="0"/>
            </a:br>
            <a:r>
              <a:rPr lang="en-US" sz="1600" dirty="0"/>
              <a:t>(Slide 8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Status asthmaticus</a:t>
            </a:r>
          </a:p>
          <a:p>
            <a:pPr lvl="1"/>
            <a:r>
              <a:rPr lang="en-US" dirty="0"/>
              <a:t>Symptoms</a:t>
            </a:r>
          </a:p>
          <a:p>
            <a:pPr lvl="2"/>
            <a:r>
              <a:rPr lang="en-US" dirty="0"/>
              <a:t>Breathing may not be audible</a:t>
            </a:r>
          </a:p>
          <a:p>
            <a:pPr lvl="2"/>
            <a:r>
              <a:rPr lang="en-US" dirty="0"/>
              <a:t>Bluish discoloration of skin</a:t>
            </a:r>
          </a:p>
          <a:p>
            <a:pPr lvl="2"/>
            <a:r>
              <a:rPr lang="en-US" dirty="0"/>
              <a:t>Extremely labored breathing</a:t>
            </a:r>
          </a:p>
          <a:p>
            <a:pPr lvl="1"/>
            <a:r>
              <a:rPr lang="en-US" dirty="0"/>
              <a:t>Requires immediate transportation to emergency care facility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3806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Emphysema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Progressive lung disorder </a:t>
            </a:r>
          </a:p>
          <a:p>
            <a:pPr lvl="0"/>
            <a:r>
              <a:rPr lang="en-US" dirty="0"/>
              <a:t>Terminal bronchioles that lead to alveoli become plugged with mucus</a:t>
            </a:r>
          </a:p>
          <a:p>
            <a:pPr lvl="1"/>
            <a:r>
              <a:rPr lang="en-US" dirty="0"/>
              <a:t>Alveoli become damaged </a:t>
            </a:r>
          </a:p>
          <a:p>
            <a:pPr lvl="2"/>
            <a:r>
              <a:rPr lang="en-US" dirty="0"/>
              <a:t>Less surface area to diffuse oxygen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3030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Emphysema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Terminal bronchioles that lead to alveoli become plugged with mucus</a:t>
            </a:r>
          </a:p>
          <a:p>
            <a:pPr lvl="1"/>
            <a:r>
              <a:rPr lang="en-US" dirty="0"/>
              <a:t>Alveoli lose elasticity</a:t>
            </a:r>
          </a:p>
          <a:p>
            <a:pPr lvl="1"/>
            <a:r>
              <a:rPr lang="en-US" dirty="0"/>
              <a:t>Air becomes trapped in lungs, exhalation is difficult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4079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Emphysema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Usually develops over many years</a:t>
            </a:r>
          </a:p>
          <a:p>
            <a:pPr lvl="0"/>
            <a:r>
              <a:rPr lang="en-US" dirty="0"/>
              <a:t>Occurs most frequently in heavy smokers</a:t>
            </a:r>
          </a:p>
          <a:p>
            <a:pPr lvl="0"/>
            <a:r>
              <a:rPr lang="en-US" dirty="0"/>
              <a:t>Occurs also in:</a:t>
            </a:r>
          </a:p>
          <a:p>
            <a:pPr lvl="1"/>
            <a:r>
              <a:rPr lang="en-US" dirty="0"/>
              <a:t>Patients with chronic bronchitis</a:t>
            </a:r>
          </a:p>
          <a:p>
            <a:pPr lvl="1"/>
            <a:r>
              <a:rPr lang="en-US" dirty="0"/>
              <a:t>Elderly patients who have lost lung elasticity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5665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Emphysema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Chronic emphysema</a:t>
            </a:r>
          </a:p>
          <a:p>
            <a:pPr lvl="1"/>
            <a:r>
              <a:rPr lang="en-US" dirty="0"/>
              <a:t>One of the major causes of death in the United States</a:t>
            </a:r>
          </a:p>
          <a:p>
            <a:pPr lvl="1"/>
            <a:r>
              <a:rPr lang="en-US" dirty="0"/>
              <a:t>Lungs progressively become less efficient</a:t>
            </a:r>
          </a:p>
          <a:p>
            <a:pPr lvl="2"/>
            <a:r>
              <a:rPr lang="en-US" dirty="0"/>
              <a:t>Breathing becomes more difficult</a:t>
            </a:r>
          </a:p>
          <a:p>
            <a:pPr lvl="1"/>
            <a:r>
              <a:rPr lang="en-US" dirty="0"/>
              <a:t>Patients in advanced stages may go into respiratory or cardiac arrest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3038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Hyperventilation</a:t>
            </a:r>
            <a:br>
              <a:rPr lang="en-US" dirty="0"/>
            </a:br>
            <a:r>
              <a:rPr lang="en-US" sz="1600" dirty="0"/>
              <a:t>(Slide 1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Overbreathing</a:t>
            </a:r>
          </a:p>
          <a:p>
            <a:pPr lvl="0"/>
            <a:r>
              <a:rPr lang="en-US" dirty="0"/>
              <a:t>Respirations become rapid and deep</a:t>
            </a:r>
          </a:p>
          <a:p>
            <a:pPr lvl="1"/>
            <a:r>
              <a:rPr lang="en-US" dirty="0"/>
              <a:t>Causes patient to exhale too much carbon dioxide</a:t>
            </a:r>
          </a:p>
          <a:p>
            <a:pPr lvl="2"/>
            <a:r>
              <a:rPr lang="en-US" dirty="0"/>
              <a:t>Accounts for many of the symptoms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501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Hyperventilation</a:t>
            </a:r>
            <a:br>
              <a:rPr lang="en-US" dirty="0"/>
            </a:br>
            <a:r>
              <a:rPr lang="en-US" sz="1600" dirty="0"/>
              <a:t>(Slide 2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Often the result of fear and anxiety</a:t>
            </a:r>
          </a:p>
          <a:p>
            <a:pPr lvl="1"/>
            <a:r>
              <a:rPr lang="en-US" dirty="0"/>
              <a:t>More likely to occur in tense and nervous individuals</a:t>
            </a:r>
          </a:p>
          <a:p>
            <a:pPr lvl="0"/>
            <a:r>
              <a:rPr lang="en-US" dirty="0"/>
              <a:t>Also caused by serious organic conditions</a:t>
            </a:r>
          </a:p>
          <a:p>
            <a:pPr lvl="1"/>
            <a:r>
              <a:rPr lang="en-US" dirty="0"/>
              <a:t>Diabetic coma</a:t>
            </a:r>
          </a:p>
          <a:p>
            <a:pPr lvl="1"/>
            <a:r>
              <a:rPr lang="en-US" dirty="0"/>
              <a:t>Pneumonia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5646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Hyperventilation</a:t>
            </a:r>
            <a:br>
              <a:rPr lang="en-US" dirty="0"/>
            </a:br>
            <a:r>
              <a:rPr lang="en-US" sz="1600" dirty="0"/>
              <a:t>(Slide 3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Also caused by serious organic conditions</a:t>
            </a:r>
          </a:p>
          <a:p>
            <a:pPr lvl="1"/>
            <a:r>
              <a:rPr lang="en-US" dirty="0"/>
              <a:t>Pulmonary edema</a:t>
            </a:r>
          </a:p>
          <a:p>
            <a:pPr lvl="1"/>
            <a:r>
              <a:rPr lang="en-US" dirty="0"/>
              <a:t>Pulmonary embolism</a:t>
            </a:r>
          </a:p>
          <a:p>
            <a:pPr lvl="1"/>
            <a:r>
              <a:rPr lang="en-US" dirty="0"/>
              <a:t>Head injuries</a:t>
            </a:r>
          </a:p>
          <a:p>
            <a:pPr lvl="1"/>
            <a:r>
              <a:rPr lang="en-US" dirty="0"/>
              <a:t>High fever</a:t>
            </a:r>
          </a:p>
          <a:p>
            <a:pPr lvl="1"/>
            <a:r>
              <a:rPr lang="en-US" dirty="0"/>
              <a:t>Aspirin poisoning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82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Hyperventilation</a:t>
            </a:r>
            <a:br>
              <a:rPr lang="en-US" dirty="0"/>
            </a:br>
            <a:r>
              <a:rPr lang="en-US" sz="1600" dirty="0"/>
              <a:t>(Slide 4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Symptoms</a:t>
            </a:r>
          </a:p>
          <a:p>
            <a:pPr lvl="1"/>
            <a:r>
              <a:rPr lang="en-US" dirty="0"/>
              <a:t>Rapid and deep respirations</a:t>
            </a:r>
          </a:p>
          <a:p>
            <a:pPr lvl="1"/>
            <a:r>
              <a:rPr lang="en-US" dirty="0"/>
              <a:t>Dizziness, faintness, lightheadedness</a:t>
            </a:r>
          </a:p>
          <a:p>
            <a:pPr lvl="1"/>
            <a:r>
              <a:rPr lang="en-US" dirty="0"/>
              <a:t>Visual disturbances</a:t>
            </a:r>
          </a:p>
          <a:p>
            <a:pPr lvl="1"/>
            <a:r>
              <a:rPr lang="en-US" dirty="0"/>
              <a:t>Chest pain, tachycardia, palpitations</a:t>
            </a:r>
          </a:p>
          <a:p>
            <a:pPr lvl="1"/>
            <a:r>
              <a:rPr lang="en-US" dirty="0"/>
              <a:t>Fullness in throat</a:t>
            </a:r>
          </a:p>
          <a:p>
            <a:pPr lvl="1"/>
            <a:r>
              <a:rPr lang="en-US" dirty="0"/>
              <a:t>Numbness and tingling of fingers, toes, and area around mouth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7687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Hyperventilation</a:t>
            </a:r>
            <a:br>
              <a:rPr lang="en-US" dirty="0"/>
            </a:br>
            <a:r>
              <a:rPr lang="en-US" sz="1600" dirty="0"/>
              <a:t>(Slide 5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Patients complain they cannot get enough air</a:t>
            </a:r>
          </a:p>
          <a:p>
            <a:pPr lvl="1"/>
            <a:r>
              <a:rPr lang="en-US" dirty="0"/>
              <a:t>Often think they are having a heart attack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494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Emergency</a:t>
            </a:r>
            <a:br>
              <a:rPr lang="en-US" dirty="0"/>
            </a:br>
            <a:r>
              <a:rPr lang="en-US" dirty="0"/>
              <a:t>Medical Procedures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First aid: Immediate care that is administered to an individual who is injured or suddenly becomes ill before complete medical care can be obtained</a:t>
            </a:r>
          </a:p>
          <a:p>
            <a:pPr lvl="1"/>
            <a:r>
              <a:rPr lang="en-US" dirty="0"/>
              <a:t>Purposes include:</a:t>
            </a:r>
          </a:p>
          <a:p>
            <a:pPr lvl="2"/>
            <a:r>
              <a:rPr lang="en-US" dirty="0"/>
              <a:t>Save a life</a:t>
            </a:r>
          </a:p>
          <a:p>
            <a:pPr lvl="2"/>
            <a:r>
              <a:rPr lang="en-US" dirty="0"/>
              <a:t>Reduce pain and suffering</a:t>
            </a:r>
          </a:p>
          <a:p>
            <a:pPr lvl="2"/>
            <a:r>
              <a:rPr lang="en-US" dirty="0"/>
              <a:t>Prevent further injury</a:t>
            </a:r>
          </a:p>
          <a:p>
            <a:pPr lvl="2"/>
            <a:r>
              <a:rPr lang="en-US" dirty="0"/>
              <a:t>Reduce the incidence of permanent disability</a:t>
            </a:r>
          </a:p>
          <a:p>
            <a:pPr lvl="2"/>
            <a:r>
              <a:rPr lang="en-US" dirty="0"/>
              <a:t>Increase the opportunity for an early recovery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5770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Hyperventilation</a:t>
            </a:r>
            <a:br>
              <a:rPr lang="en-US" dirty="0"/>
            </a:br>
            <a:r>
              <a:rPr lang="en-US" sz="1600" dirty="0"/>
              <a:t>(Slide 6 of 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Treatment</a:t>
            </a:r>
          </a:p>
          <a:p>
            <a:pPr lvl="1"/>
            <a:r>
              <a:rPr lang="en-US" dirty="0"/>
              <a:t>Calm and reassure patient</a:t>
            </a:r>
          </a:p>
          <a:p>
            <a:pPr lvl="1"/>
            <a:r>
              <a:rPr lang="en-US" dirty="0"/>
              <a:t>Encourage patient to slow respirations</a:t>
            </a:r>
          </a:p>
          <a:p>
            <a:pPr lvl="2"/>
            <a:r>
              <a:rPr lang="en-US" dirty="0"/>
              <a:t>Helps carbon dioxide level return to normal</a:t>
            </a:r>
          </a:p>
          <a:p>
            <a:pPr lvl="0"/>
            <a:r>
              <a:rPr lang="en-US" dirty="0"/>
              <a:t>Contact EMS immediately if suspect organic problem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077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Heart Attack</a:t>
            </a:r>
            <a:br>
              <a:rPr lang="en-US" dirty="0"/>
            </a:br>
            <a:r>
              <a:rPr lang="en-US" sz="1600" dirty="0"/>
              <a:t>(Slide 1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Also known as myocardial infarction (MI)</a:t>
            </a:r>
          </a:p>
          <a:p>
            <a:pPr lvl="0"/>
            <a:r>
              <a:rPr lang="en-US" dirty="0"/>
              <a:t>Cause: Obstruction of one or both of the coronary arteries or branches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678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Heart Attack</a:t>
            </a:r>
            <a:br>
              <a:rPr lang="en-US" dirty="0"/>
            </a:br>
            <a:r>
              <a:rPr lang="en-US" sz="1600" dirty="0"/>
              <a:t>(Slide 2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Severity of attack depends on:</a:t>
            </a:r>
          </a:p>
          <a:p>
            <a:pPr lvl="1"/>
            <a:r>
              <a:rPr lang="en-US" dirty="0"/>
              <a:t>Size of artery obstructed</a:t>
            </a:r>
          </a:p>
          <a:p>
            <a:pPr lvl="1"/>
            <a:r>
              <a:rPr lang="en-US" dirty="0"/>
              <a:t>Amount of muscle tissue nourished by the artery </a:t>
            </a:r>
          </a:p>
          <a:p>
            <a:pPr lvl="2"/>
            <a:r>
              <a:rPr lang="en-US" dirty="0"/>
              <a:t>Example: Small branch obstructed; myocardial damage is usually mild, symptoms are mild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0867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Heart Attack</a:t>
            </a:r>
            <a:br>
              <a:rPr lang="en-US" dirty="0"/>
            </a:br>
            <a:r>
              <a:rPr lang="en-US" sz="1600" dirty="0"/>
              <a:t>(Slide 3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Severity of attack depends on:</a:t>
            </a:r>
          </a:p>
          <a:p>
            <a:pPr lvl="1"/>
            <a:r>
              <a:rPr lang="en-US" dirty="0"/>
              <a:t>Amount of muscle tissue nourished by the artery </a:t>
            </a:r>
          </a:p>
          <a:p>
            <a:pPr lvl="2"/>
            <a:r>
              <a:rPr lang="en-US" dirty="0"/>
              <a:t>Example: Coronary artery is completely blocked; damage is extensive, symptoms are intense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03840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Heart Attack</a:t>
            </a:r>
            <a:br>
              <a:rPr lang="en-US" dirty="0"/>
            </a:br>
            <a:r>
              <a:rPr lang="en-US" sz="1600" dirty="0"/>
              <a:t>(Slide 4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Principal symptom: Chest pain</a:t>
            </a:r>
          </a:p>
          <a:p>
            <a:pPr lvl="1"/>
            <a:r>
              <a:rPr lang="en-US" dirty="0"/>
              <a:t>Described as:</a:t>
            </a:r>
          </a:p>
          <a:p>
            <a:pPr lvl="2"/>
            <a:r>
              <a:rPr lang="en-US" dirty="0"/>
              <a:t>Squeezing or crushing pressure</a:t>
            </a:r>
          </a:p>
          <a:p>
            <a:pPr lvl="2"/>
            <a:r>
              <a:rPr lang="en-US" dirty="0"/>
              <a:t>Severe indigestion</a:t>
            </a:r>
          </a:p>
          <a:p>
            <a:pPr lvl="2"/>
            <a:r>
              <a:rPr lang="en-US" dirty="0"/>
              <a:t>Burning, heaviness, or aching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80676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Heart Attack</a:t>
            </a:r>
            <a:br>
              <a:rPr lang="en-US" dirty="0"/>
            </a:br>
            <a:r>
              <a:rPr lang="en-US" sz="1600" dirty="0"/>
              <a:t>(Slide 5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Principal symptom: Chest pain</a:t>
            </a:r>
          </a:p>
          <a:p>
            <a:pPr lvl="1"/>
            <a:r>
              <a:rPr lang="en-US" dirty="0"/>
              <a:t>Pain can range in severity from mildly uncomfortable to intense</a:t>
            </a:r>
          </a:p>
          <a:p>
            <a:pPr lvl="2"/>
            <a:r>
              <a:rPr lang="en-US" dirty="0"/>
              <a:t>Usually felt behind the sternum—may radiate to the neck, throat, jaw, shoulders, and arms</a:t>
            </a:r>
          </a:p>
          <a:p>
            <a:pPr lvl="1"/>
            <a:r>
              <a:rPr lang="en-US" dirty="0"/>
              <a:t>Pain not relieved by resting or nitroglycerin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101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Heart Attack</a:t>
            </a:r>
            <a:br>
              <a:rPr lang="en-US" dirty="0"/>
            </a:br>
            <a:r>
              <a:rPr lang="en-US" sz="1600" dirty="0"/>
              <a:t>(Slide 6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Other symptoms</a:t>
            </a:r>
          </a:p>
          <a:p>
            <a:pPr lvl="1"/>
            <a:r>
              <a:rPr lang="en-US" dirty="0"/>
              <a:t>Shortness of breath</a:t>
            </a:r>
          </a:p>
          <a:p>
            <a:pPr lvl="1"/>
            <a:r>
              <a:rPr lang="en-US" dirty="0"/>
              <a:t>Profuse perspiration</a:t>
            </a:r>
          </a:p>
          <a:p>
            <a:pPr lvl="1"/>
            <a:r>
              <a:rPr lang="en-US" dirty="0"/>
              <a:t>Nausea</a:t>
            </a:r>
          </a:p>
          <a:p>
            <a:pPr lvl="1"/>
            <a:r>
              <a:rPr lang="en-US" dirty="0"/>
              <a:t>Fainting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98557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Heart Attack</a:t>
            </a:r>
            <a:br>
              <a:rPr lang="en-US" dirty="0"/>
            </a:br>
            <a:r>
              <a:rPr lang="en-US" sz="1600" dirty="0"/>
              <a:t>(Slide 7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MA suspects MI, call EMS immediately</a:t>
            </a:r>
          </a:p>
          <a:p>
            <a:pPr lvl="1"/>
            <a:r>
              <a:rPr lang="en-US" dirty="0"/>
              <a:t>Loosen clothing</a:t>
            </a:r>
          </a:p>
          <a:p>
            <a:pPr lvl="1"/>
            <a:r>
              <a:rPr lang="en-US" dirty="0"/>
              <a:t>Place patient in comfortable position</a:t>
            </a:r>
          </a:p>
          <a:p>
            <a:pPr lvl="2"/>
            <a:r>
              <a:rPr lang="en-US" dirty="0"/>
              <a:t>Facilitates breathing</a:t>
            </a:r>
          </a:p>
          <a:p>
            <a:pPr lvl="1"/>
            <a:r>
              <a:rPr lang="en-US" dirty="0"/>
              <a:t>If cardiac arrest occurs, begin CPR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21476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Stroke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Also called cerebrovascular accident (CVA)</a:t>
            </a:r>
          </a:p>
          <a:p>
            <a:pPr lvl="0"/>
            <a:r>
              <a:rPr lang="en-US" dirty="0"/>
              <a:t>Artery to brain is:</a:t>
            </a:r>
          </a:p>
          <a:p>
            <a:pPr lvl="1"/>
            <a:r>
              <a:rPr lang="en-US" dirty="0"/>
              <a:t>Blocked</a:t>
            </a:r>
          </a:p>
          <a:p>
            <a:pPr lvl="1"/>
            <a:r>
              <a:rPr lang="en-US" dirty="0"/>
              <a:t>Ruptures</a:t>
            </a:r>
          </a:p>
          <a:p>
            <a:pPr lvl="0"/>
            <a:r>
              <a:rPr lang="en-US" dirty="0"/>
              <a:t>Results in interruption of blood flow to brain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0541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Stroke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Sudden weakness or numbness of face, arm, or leg on one side of the body</a:t>
            </a:r>
          </a:p>
          <a:p>
            <a:pPr lvl="1"/>
            <a:r>
              <a:rPr lang="en-US" dirty="0"/>
              <a:t>Difficulty speaking</a:t>
            </a:r>
          </a:p>
          <a:p>
            <a:pPr lvl="1"/>
            <a:r>
              <a:rPr lang="en-US" dirty="0"/>
              <a:t>Dimmed vision or loss of vision in one eye</a:t>
            </a:r>
          </a:p>
          <a:p>
            <a:pPr lvl="1"/>
            <a:r>
              <a:rPr lang="en-US" dirty="0"/>
              <a:t>Double vision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791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Office Crash Cart 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Crash cart: A specially equipped cart</a:t>
            </a:r>
          </a:p>
          <a:p>
            <a:pPr lvl="1"/>
            <a:r>
              <a:rPr lang="en-US" dirty="0"/>
              <a:t>Holds and transports</a:t>
            </a:r>
          </a:p>
          <a:p>
            <a:pPr lvl="2"/>
            <a:r>
              <a:rPr lang="en-US" dirty="0"/>
              <a:t>Medications</a:t>
            </a:r>
          </a:p>
          <a:p>
            <a:pPr lvl="2"/>
            <a:r>
              <a:rPr lang="en-US" dirty="0"/>
              <a:t>Equipment</a:t>
            </a:r>
          </a:p>
          <a:p>
            <a:pPr lvl="2"/>
            <a:r>
              <a:rPr lang="en-US" dirty="0"/>
              <a:t>Supplies needed for performing lifesaving procedures in an emergency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59145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Stroke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Dizziness</a:t>
            </a:r>
          </a:p>
          <a:p>
            <a:pPr lvl="1"/>
            <a:r>
              <a:rPr lang="en-US" dirty="0"/>
              <a:t>Confusion</a:t>
            </a:r>
          </a:p>
          <a:p>
            <a:pPr lvl="1"/>
            <a:r>
              <a:rPr lang="en-US" dirty="0"/>
              <a:t>Severe headache</a:t>
            </a:r>
          </a:p>
          <a:p>
            <a:pPr lvl="1"/>
            <a:r>
              <a:rPr lang="en-US" dirty="0"/>
              <a:t>Loss of consciousness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90322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Stroke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MA suspects stroke, contact EMS immediately</a:t>
            </a:r>
          </a:p>
          <a:p>
            <a:pPr lvl="1"/>
            <a:r>
              <a:rPr lang="en-US" dirty="0"/>
              <a:t>Loosen tight clothing</a:t>
            </a:r>
          </a:p>
          <a:p>
            <a:pPr lvl="1"/>
            <a:r>
              <a:rPr lang="en-US" dirty="0"/>
              <a:t>Have patient rest in comfortable position</a:t>
            </a:r>
          </a:p>
          <a:p>
            <a:pPr lvl="1"/>
            <a:r>
              <a:rPr lang="en-US" dirty="0"/>
              <a:t>If respiratory or cardiac arrest occurs, administer as required</a:t>
            </a:r>
          </a:p>
          <a:p>
            <a:pPr lvl="2"/>
            <a:r>
              <a:rPr lang="en-US" dirty="0"/>
              <a:t>Rescue breathing </a:t>
            </a:r>
          </a:p>
          <a:p>
            <a:pPr lvl="2"/>
            <a:r>
              <a:rPr lang="en-US" dirty="0"/>
              <a:t>CPR</a:t>
            </a:r>
          </a:p>
          <a:p>
            <a:pPr lvl="2"/>
            <a:r>
              <a:rPr lang="en-US" dirty="0"/>
              <a:t>Both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98701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</a:t>
            </a:r>
            <a:br>
              <a:rPr lang="en-US" dirty="0"/>
            </a:br>
            <a:r>
              <a:rPr lang="en-US" sz="1600" dirty="0"/>
              <a:t>(Slide 1 of 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For body to function properly, adequate blood flow must be maintained to vital organs by:</a:t>
            </a:r>
          </a:p>
          <a:p>
            <a:pPr lvl="1"/>
            <a:r>
              <a:rPr lang="en-US" dirty="0"/>
              <a:t>Adequate pumping action of heart</a:t>
            </a:r>
          </a:p>
          <a:p>
            <a:pPr lvl="1"/>
            <a:r>
              <a:rPr lang="en-US" dirty="0"/>
              <a:t>Sufficient blood circulating in blood vessels</a:t>
            </a:r>
          </a:p>
          <a:p>
            <a:pPr lvl="1"/>
            <a:r>
              <a:rPr lang="en-US" dirty="0"/>
              <a:t>Blood vessels being able to respond to blood flow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61453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</a:t>
            </a:r>
            <a:br>
              <a:rPr lang="en-US" dirty="0"/>
            </a:br>
            <a:r>
              <a:rPr lang="en-US" sz="1600" dirty="0"/>
              <a:t>(Slide 2 of 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When individual suffers severe injury or illness, one or more cardiovascular functions may be affected</a:t>
            </a:r>
          </a:p>
          <a:p>
            <a:pPr lvl="1"/>
            <a:r>
              <a:rPr lang="en-US" dirty="0"/>
              <a:t>Can lead to shock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9208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</a:t>
            </a:r>
            <a:br>
              <a:rPr lang="en-US" dirty="0"/>
            </a:br>
            <a:r>
              <a:rPr lang="en-US" sz="1600" dirty="0"/>
              <a:t>(Slide 3 of 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Shock: Failure of cardiovascular system to deliver enough blood to vital organs</a:t>
            </a:r>
          </a:p>
          <a:p>
            <a:pPr lvl="0"/>
            <a:r>
              <a:rPr lang="en-US" dirty="0"/>
              <a:t>Accompanies different types of emergency situations</a:t>
            </a:r>
          </a:p>
          <a:p>
            <a:pPr lvl="1"/>
            <a:r>
              <a:rPr lang="en-US" dirty="0"/>
              <a:t>Hemorrhaging</a:t>
            </a:r>
          </a:p>
          <a:p>
            <a:pPr lvl="1"/>
            <a:r>
              <a:rPr lang="en-US" dirty="0"/>
              <a:t>MI</a:t>
            </a:r>
          </a:p>
          <a:p>
            <a:pPr lvl="1"/>
            <a:r>
              <a:rPr lang="en-US" dirty="0"/>
              <a:t>Severe allergic reaction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52885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</a:t>
            </a:r>
            <a:br>
              <a:rPr lang="en-US" dirty="0"/>
            </a:br>
            <a:r>
              <a:rPr lang="en-US" sz="1600" dirty="0"/>
              <a:t>(Slide 4 of 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not treated, often becomes life threatening</a:t>
            </a:r>
          </a:p>
          <a:p>
            <a:pPr lvl="0"/>
            <a:r>
              <a:rPr lang="en-US" dirty="0"/>
              <a:t>Is progressive</a:t>
            </a:r>
          </a:p>
          <a:p>
            <a:pPr lvl="1"/>
            <a:r>
              <a:rPr lang="en-US" dirty="0"/>
              <a:t>Once reaching a certain point</a:t>
            </a:r>
          </a:p>
          <a:p>
            <a:pPr lvl="2"/>
            <a:r>
              <a:rPr lang="en-US" dirty="0"/>
              <a:t>Becomes irreversible</a:t>
            </a:r>
          </a:p>
          <a:p>
            <a:pPr lvl="2"/>
            <a:r>
              <a:rPr lang="en-US" dirty="0"/>
              <a:t>Patient's life cannot be saved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4832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</a:t>
            </a:r>
            <a:br>
              <a:rPr lang="en-US" dirty="0"/>
            </a:br>
            <a:r>
              <a:rPr lang="en-US" sz="1600" dirty="0"/>
              <a:t>(Slide 5 of 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 of shock: Caused by failure of vital organs to receive enough oxygen and nutrients</a:t>
            </a:r>
          </a:p>
          <a:p>
            <a:pPr lvl="1"/>
            <a:r>
              <a:rPr lang="en-US" dirty="0"/>
              <a:t>Organs most affected (can be irreparably damaged in 4 to 6 minutes)</a:t>
            </a:r>
          </a:p>
          <a:p>
            <a:pPr lvl="2"/>
            <a:r>
              <a:rPr lang="en-US" dirty="0"/>
              <a:t>Heart</a:t>
            </a:r>
          </a:p>
          <a:p>
            <a:pPr lvl="2"/>
            <a:r>
              <a:rPr lang="en-US" dirty="0"/>
              <a:t>Lungs</a:t>
            </a:r>
          </a:p>
          <a:p>
            <a:pPr lvl="2"/>
            <a:r>
              <a:rPr lang="en-US" dirty="0"/>
              <a:t>Brain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46811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</a:t>
            </a:r>
            <a:br>
              <a:rPr lang="en-US" dirty="0"/>
            </a:br>
            <a:r>
              <a:rPr lang="en-US" sz="1600" dirty="0"/>
              <a:t>(Slide 6 of 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 of shock: Caused by failure of vital organs to receive enough oxygen and nutrients</a:t>
            </a:r>
          </a:p>
          <a:p>
            <a:pPr lvl="1"/>
            <a:r>
              <a:rPr lang="en-US" dirty="0"/>
              <a:t>Symptoms</a:t>
            </a:r>
          </a:p>
          <a:p>
            <a:pPr lvl="2"/>
            <a:r>
              <a:rPr lang="en-US" dirty="0"/>
              <a:t>Weakness</a:t>
            </a:r>
          </a:p>
          <a:p>
            <a:pPr lvl="2"/>
            <a:r>
              <a:rPr lang="en-US" dirty="0"/>
              <a:t>Restlessness</a:t>
            </a:r>
          </a:p>
          <a:p>
            <a:pPr lvl="2"/>
            <a:r>
              <a:rPr lang="en-US" dirty="0"/>
              <a:t>Anxiety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70538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</a:t>
            </a:r>
            <a:br>
              <a:rPr lang="en-US" dirty="0"/>
            </a:br>
            <a:r>
              <a:rPr lang="en-US" sz="1600" dirty="0"/>
              <a:t>(Slide 7 of 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 of shock: Caused by failure of vital organs to receive enough oxygen and nutrients</a:t>
            </a:r>
          </a:p>
          <a:p>
            <a:pPr lvl="1"/>
            <a:r>
              <a:rPr lang="en-US" dirty="0"/>
              <a:t>Symptoms</a:t>
            </a:r>
          </a:p>
          <a:p>
            <a:pPr lvl="2"/>
            <a:r>
              <a:rPr lang="en-US" dirty="0"/>
              <a:t>Disorientation</a:t>
            </a:r>
          </a:p>
          <a:p>
            <a:pPr lvl="2"/>
            <a:r>
              <a:rPr lang="en-US" dirty="0"/>
              <a:t>Pallor</a:t>
            </a:r>
          </a:p>
          <a:p>
            <a:pPr lvl="2"/>
            <a:r>
              <a:rPr lang="en-US" dirty="0"/>
              <a:t>Cold and clammy skin</a:t>
            </a:r>
          </a:p>
          <a:p>
            <a:pPr lvl="2"/>
            <a:r>
              <a:rPr lang="en-US" dirty="0"/>
              <a:t>Rapid breathing</a:t>
            </a:r>
          </a:p>
          <a:p>
            <a:pPr lvl="2"/>
            <a:r>
              <a:rPr lang="en-US" dirty="0"/>
              <a:t>Rapid pulse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68415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</a:t>
            </a:r>
            <a:br>
              <a:rPr lang="en-US" dirty="0"/>
            </a:br>
            <a:r>
              <a:rPr lang="en-US" sz="1600" dirty="0"/>
              <a:t>(Slide 8 of 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not treated, rapidly progresses</a:t>
            </a:r>
          </a:p>
          <a:p>
            <a:pPr lvl="1"/>
            <a:r>
              <a:rPr lang="en-US" dirty="0"/>
              <a:t>Drop in blood pressure</a:t>
            </a:r>
          </a:p>
          <a:p>
            <a:pPr lvl="1"/>
            <a:r>
              <a:rPr lang="en-US" dirty="0"/>
              <a:t>Cyanosis</a:t>
            </a:r>
          </a:p>
          <a:p>
            <a:pPr lvl="1"/>
            <a:r>
              <a:rPr lang="en-US" dirty="0"/>
              <a:t>Loss of consciousness</a:t>
            </a:r>
          </a:p>
          <a:p>
            <a:pPr lvl="1"/>
            <a:r>
              <a:rPr lang="en-US" dirty="0"/>
              <a:t>Death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15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Office Crash Cart 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Patient may:</a:t>
            </a:r>
          </a:p>
          <a:p>
            <a:pPr lvl="1"/>
            <a:r>
              <a:rPr lang="en-US" dirty="0"/>
              <a:t>Be brought to the medical office for care</a:t>
            </a:r>
          </a:p>
          <a:p>
            <a:pPr lvl="1"/>
            <a:r>
              <a:rPr lang="en-US" dirty="0"/>
              <a:t>Suddenly become ill at the office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7502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</a:t>
            </a:r>
            <a:br>
              <a:rPr lang="en-US" dirty="0"/>
            </a:br>
            <a:r>
              <a:rPr lang="en-US" sz="1600" dirty="0"/>
              <a:t>(Slide 9 of 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Signs and symptoms may be:</a:t>
            </a:r>
          </a:p>
          <a:p>
            <a:pPr lvl="1"/>
            <a:r>
              <a:rPr lang="en-US" dirty="0"/>
              <a:t>Subtle</a:t>
            </a:r>
          </a:p>
          <a:p>
            <a:pPr lvl="1"/>
            <a:r>
              <a:rPr lang="en-US" dirty="0"/>
              <a:t>Pronounced</a:t>
            </a:r>
          </a:p>
          <a:p>
            <a:pPr lvl="0"/>
            <a:r>
              <a:rPr lang="en-US" dirty="0"/>
              <a:t>No single symptom can determine the:</a:t>
            </a:r>
          </a:p>
          <a:p>
            <a:pPr lvl="1"/>
            <a:r>
              <a:rPr lang="en-US" dirty="0"/>
              <a:t>Presence of shock</a:t>
            </a:r>
          </a:p>
          <a:p>
            <a:pPr lvl="1"/>
            <a:r>
              <a:rPr lang="en-US" dirty="0"/>
              <a:t>Severity of shock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20349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</a:t>
            </a:r>
            <a:br>
              <a:rPr lang="en-US" dirty="0"/>
            </a:br>
            <a:r>
              <a:rPr lang="en-US" sz="1600" dirty="0"/>
              <a:t>(Slide 10 of 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 determine if a patient is in shock, must consider the nature of the:</a:t>
            </a:r>
          </a:p>
          <a:p>
            <a:pPr lvl="1"/>
            <a:r>
              <a:rPr lang="en-US" dirty="0"/>
              <a:t>Illness</a:t>
            </a:r>
          </a:p>
          <a:p>
            <a:pPr lvl="1"/>
            <a:r>
              <a:rPr lang="en-US" dirty="0"/>
              <a:t>Injury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08694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</a:t>
            </a:r>
            <a:br>
              <a:rPr lang="en-US" dirty="0"/>
            </a:br>
            <a:r>
              <a:rPr lang="en-US" sz="1600" dirty="0"/>
              <a:t>(Slide 11 of 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 determine if a patient is in shock</a:t>
            </a:r>
          </a:p>
          <a:p>
            <a:pPr lvl="1"/>
            <a:r>
              <a:rPr lang="en-US" dirty="0"/>
              <a:t>Example: Patient suffers a traumatic injury to the abdomen</a:t>
            </a:r>
          </a:p>
          <a:p>
            <a:pPr lvl="2"/>
            <a:r>
              <a:rPr lang="en-US" dirty="0"/>
              <a:t>Even if patient's signs and symptoms do not suggest shock—shock should be considered</a:t>
            </a:r>
          </a:p>
          <a:p>
            <a:r>
              <a:rPr lang="en-US" dirty="0"/>
              <a:t>Requires immediate medical care: Activate 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84498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Hypovolemic Shock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Cause: Loss of blood or other body fluids</a:t>
            </a:r>
          </a:p>
          <a:p>
            <a:pPr lvl="0"/>
            <a:r>
              <a:rPr lang="en-US" dirty="0"/>
              <a:t>Caused by:</a:t>
            </a:r>
          </a:p>
          <a:p>
            <a:pPr lvl="1"/>
            <a:r>
              <a:rPr lang="en-US" dirty="0"/>
              <a:t>External or internal hemorrhaging</a:t>
            </a:r>
          </a:p>
          <a:p>
            <a:pPr lvl="1"/>
            <a:r>
              <a:rPr lang="en-US" dirty="0"/>
              <a:t>Plasma loss from severe burns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95629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Hypovolemic Shock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Caused by severe dehydration from:</a:t>
            </a:r>
          </a:p>
          <a:p>
            <a:pPr lvl="1"/>
            <a:r>
              <a:rPr lang="en-US" dirty="0"/>
              <a:t>Vomiting</a:t>
            </a:r>
          </a:p>
          <a:p>
            <a:pPr lvl="1"/>
            <a:r>
              <a:rPr lang="en-US" dirty="0"/>
              <a:t>Diarrhea</a:t>
            </a:r>
          </a:p>
          <a:p>
            <a:pPr lvl="1"/>
            <a:r>
              <a:rPr lang="en-US" dirty="0"/>
              <a:t>Profuse perspiration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62433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Hypovolemic Shock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First priority: Control bleeding</a:t>
            </a:r>
          </a:p>
          <a:p>
            <a:pPr lvl="0"/>
            <a:r>
              <a:rPr lang="en-US" dirty="0"/>
              <a:t>Transport to emergency care facility as soon as possible</a:t>
            </a:r>
          </a:p>
          <a:p>
            <a:pPr lvl="1"/>
            <a:r>
              <a:rPr lang="en-US" dirty="0"/>
              <a:t>Fluid volume must be replaced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09687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Cardiogenic Shock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Failure of heart to pump blood adequately to vital organs</a:t>
            </a:r>
          </a:p>
          <a:p>
            <a:pPr lvl="0"/>
            <a:r>
              <a:rPr lang="en-US" dirty="0"/>
              <a:t>Occurs when heart has been injured or damaged</a:t>
            </a:r>
          </a:p>
          <a:p>
            <a:r>
              <a:rPr lang="en-US" dirty="0"/>
              <a:t>Most frequently seen with an 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53251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Cardiogenic Shock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Other causes</a:t>
            </a:r>
          </a:p>
          <a:p>
            <a:pPr lvl="1"/>
            <a:r>
              <a:rPr lang="en-US" dirty="0"/>
              <a:t>Dysrhythmias</a:t>
            </a:r>
          </a:p>
          <a:p>
            <a:pPr lvl="1"/>
            <a:r>
              <a:rPr lang="en-US" dirty="0"/>
              <a:t>Severe congestive heart failure</a:t>
            </a:r>
          </a:p>
          <a:p>
            <a:pPr lvl="1"/>
            <a:r>
              <a:rPr lang="en-US" dirty="0"/>
              <a:t>Acute valvular damage</a:t>
            </a:r>
          </a:p>
          <a:p>
            <a:pPr lvl="1"/>
            <a:r>
              <a:rPr lang="en-US" dirty="0"/>
              <a:t>Pulmonary embolism</a:t>
            </a:r>
          </a:p>
          <a:p>
            <a:pPr lvl="0"/>
            <a:r>
              <a:rPr lang="en-US" dirty="0"/>
              <a:t>Hard to reverse</a:t>
            </a:r>
          </a:p>
          <a:p>
            <a:pPr lvl="1"/>
            <a:r>
              <a:rPr lang="en-US" dirty="0"/>
              <a:t>High fatality rate (80% to 90%)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67928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Neurogenic Shock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Nervous system is unable to control the diameter of blood vessels</a:t>
            </a:r>
          </a:p>
          <a:p>
            <a:pPr lvl="0"/>
            <a:r>
              <a:rPr lang="en-US" dirty="0"/>
              <a:t>Normally, nervous system instructs blood vessel to constrict or dilate</a:t>
            </a:r>
          </a:p>
          <a:p>
            <a:r>
              <a:rPr lang="en-US" dirty="0"/>
              <a:t>Controls blood pressure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02479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Neurogenic Shock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 neurogenic shock, control of blood vessel is lost</a:t>
            </a:r>
          </a:p>
          <a:p>
            <a:pPr lvl="1"/>
            <a:r>
              <a:rPr lang="en-US" dirty="0"/>
              <a:t>Blood vessels dilate</a:t>
            </a:r>
          </a:p>
          <a:p>
            <a:pPr lvl="1"/>
            <a:r>
              <a:rPr lang="en-US" dirty="0"/>
              <a:t>Blood pools in peripheral areas of body</a:t>
            </a:r>
          </a:p>
          <a:p>
            <a:pPr lvl="0"/>
            <a:r>
              <a:rPr lang="en-US" dirty="0"/>
              <a:t>Most often seen in brain and spinal injuries</a:t>
            </a:r>
          </a:p>
          <a:p>
            <a:pPr lvl="0"/>
            <a:r>
              <a:rPr lang="en-US" dirty="0"/>
              <a:t>Blood pressure drops significantly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821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Office Crash Cart 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Examples of office emergencies</a:t>
            </a:r>
          </a:p>
          <a:p>
            <a:pPr lvl="1"/>
            <a:r>
              <a:rPr lang="en-US" dirty="0"/>
              <a:t>Cardiac dysrhythmia</a:t>
            </a:r>
          </a:p>
          <a:p>
            <a:pPr lvl="1"/>
            <a:r>
              <a:rPr lang="en-US" dirty="0"/>
              <a:t>Shock</a:t>
            </a:r>
          </a:p>
          <a:p>
            <a:pPr lvl="1"/>
            <a:r>
              <a:rPr lang="en-US" dirty="0"/>
              <a:t>Cardiac arrest</a:t>
            </a:r>
          </a:p>
          <a:p>
            <a:pPr lvl="1"/>
            <a:r>
              <a:rPr lang="en-US" dirty="0"/>
              <a:t>Poisoning</a:t>
            </a:r>
          </a:p>
          <a:p>
            <a:pPr lvl="1"/>
            <a:r>
              <a:rPr lang="en-US" dirty="0"/>
              <a:t>Traumatic injury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46287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Anaphylactic Shock</a:t>
            </a:r>
            <a:br>
              <a:rPr lang="en-US" dirty="0"/>
            </a:br>
            <a:r>
              <a:rPr lang="en-US" sz="1600" dirty="0"/>
              <a:t>(Slide 1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Serious life-threatening reaction of the body to an allergen</a:t>
            </a:r>
          </a:p>
          <a:p>
            <a:pPr lvl="0"/>
            <a:r>
              <a:rPr lang="en-US" dirty="0"/>
              <a:t>Examples</a:t>
            </a:r>
          </a:p>
          <a:p>
            <a:pPr lvl="1"/>
            <a:r>
              <a:rPr lang="en-US" dirty="0"/>
              <a:t>Drugs (e.g., penicillin)</a:t>
            </a:r>
          </a:p>
          <a:p>
            <a:pPr lvl="1"/>
            <a:r>
              <a:rPr lang="en-US" dirty="0"/>
              <a:t>Insect venoms</a:t>
            </a:r>
          </a:p>
          <a:p>
            <a:pPr lvl="1"/>
            <a:r>
              <a:rPr lang="en-US" dirty="0"/>
              <a:t>Foods (e.g., peanuts)</a:t>
            </a:r>
          </a:p>
          <a:p>
            <a:pPr lvl="1"/>
            <a:r>
              <a:rPr lang="en-US" dirty="0"/>
              <a:t>Allergen extracts used in hyposensitization injections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85722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Anaphylactic Shock</a:t>
            </a:r>
            <a:br>
              <a:rPr lang="en-US" dirty="0"/>
            </a:br>
            <a:r>
              <a:rPr lang="en-US" sz="1600" dirty="0"/>
              <a:t>(Slide 2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Reaction causes release of large amounts of histamine</a:t>
            </a:r>
          </a:p>
          <a:p>
            <a:pPr lvl="1"/>
            <a:r>
              <a:rPr lang="en-US" dirty="0"/>
              <a:t>Results in:</a:t>
            </a:r>
          </a:p>
          <a:p>
            <a:pPr lvl="2"/>
            <a:r>
              <a:rPr lang="en-US" dirty="0"/>
              <a:t>Dilation of blood vessels</a:t>
            </a:r>
          </a:p>
          <a:p>
            <a:pPr lvl="2"/>
            <a:r>
              <a:rPr lang="en-US" dirty="0"/>
              <a:t>Drop in blood pressure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54190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Anaphylactic Shock</a:t>
            </a:r>
            <a:br>
              <a:rPr lang="en-US" dirty="0"/>
            </a:br>
            <a:r>
              <a:rPr lang="en-US" sz="1600" dirty="0"/>
              <a:t>(Slide 3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Sneezing</a:t>
            </a:r>
          </a:p>
          <a:p>
            <a:pPr lvl="1"/>
            <a:r>
              <a:rPr lang="en-US" dirty="0"/>
              <a:t>Hives</a:t>
            </a:r>
          </a:p>
          <a:p>
            <a:pPr lvl="1"/>
            <a:r>
              <a:rPr lang="en-US" dirty="0"/>
              <a:t>Itching</a:t>
            </a:r>
          </a:p>
          <a:p>
            <a:pPr lvl="1"/>
            <a:r>
              <a:rPr lang="en-US" dirty="0"/>
              <a:t>Angioedema</a:t>
            </a:r>
          </a:p>
          <a:p>
            <a:pPr lvl="1"/>
            <a:r>
              <a:rPr lang="en-US" dirty="0"/>
              <a:t>Erythema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61234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Anaphylactic Shock</a:t>
            </a:r>
            <a:br>
              <a:rPr lang="en-US" dirty="0"/>
            </a:br>
            <a:r>
              <a:rPr lang="en-US" sz="1600" dirty="0"/>
              <a:t>(Slide 4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</a:t>
            </a:r>
          </a:p>
          <a:p>
            <a:pPr lvl="1"/>
            <a:r>
              <a:rPr lang="en-US" dirty="0"/>
              <a:t>Disorientation</a:t>
            </a:r>
          </a:p>
          <a:p>
            <a:pPr lvl="1"/>
            <a:r>
              <a:rPr lang="en-US" dirty="0"/>
              <a:t>Difficult breathing</a:t>
            </a:r>
          </a:p>
          <a:p>
            <a:pPr lvl="1"/>
            <a:r>
              <a:rPr lang="en-US" dirty="0"/>
              <a:t>Dizziness and faintness</a:t>
            </a:r>
          </a:p>
          <a:p>
            <a:pPr lvl="1"/>
            <a:r>
              <a:rPr lang="en-US" dirty="0"/>
              <a:t>Loss of consciousness</a:t>
            </a:r>
          </a:p>
          <a:p>
            <a:pPr lvl="0"/>
            <a:r>
              <a:rPr lang="en-US" dirty="0"/>
              <a:t>Obtain medical care immediately</a:t>
            </a:r>
          </a:p>
          <a:p>
            <a:pPr lvl="1"/>
            <a:r>
              <a:rPr lang="en-US" dirty="0"/>
              <a:t>Most fatalities occur within the first 2 hours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0043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Anaphylactic Shock</a:t>
            </a:r>
            <a:br>
              <a:rPr lang="en-US" dirty="0"/>
            </a:br>
            <a:r>
              <a:rPr lang="en-US" sz="1600" dirty="0"/>
              <a:t>(Slide 5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Emergency care: Administration of epinephrine</a:t>
            </a:r>
          </a:p>
          <a:p>
            <a:pPr lvl="0"/>
            <a:r>
              <a:rPr lang="en-US" dirty="0"/>
              <a:t>Highly allergic individual is provided with emergency treatment kit</a:t>
            </a:r>
          </a:p>
          <a:p>
            <a:pPr lvl="1"/>
            <a:r>
              <a:rPr lang="en-US" dirty="0"/>
              <a:t>Contains:</a:t>
            </a:r>
          </a:p>
          <a:p>
            <a:pPr lvl="2"/>
            <a:r>
              <a:rPr lang="en-US" dirty="0"/>
              <a:t>Injectable epinephrine (e.g., EpiPen)</a:t>
            </a:r>
          </a:p>
          <a:p>
            <a:pPr lvl="2"/>
            <a:r>
              <a:rPr lang="en-US" dirty="0"/>
              <a:t>Oral antihistamines</a:t>
            </a:r>
          </a:p>
          <a:p>
            <a:pPr lvl="1"/>
            <a:r>
              <a:rPr lang="en-US" dirty="0"/>
              <a:t>Treatment can be started immediately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15503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Psychogenic Shock</a:t>
            </a:r>
            <a:br>
              <a:rPr lang="en-US" dirty="0"/>
            </a:br>
            <a:r>
              <a:rPr lang="en-US" sz="1600" dirty="0"/>
              <a:t>(Slide 1 of 7)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Least serious type of shock </a:t>
            </a:r>
          </a:p>
          <a:p>
            <a:pPr lvl="0"/>
            <a:r>
              <a:rPr lang="en-US" dirty="0"/>
              <a:t>Caused by unpleasant physical or emotional stimuli such as:</a:t>
            </a:r>
          </a:p>
          <a:p>
            <a:pPr lvl="1"/>
            <a:r>
              <a:rPr lang="en-US" dirty="0"/>
              <a:t>Pain</a:t>
            </a:r>
          </a:p>
          <a:p>
            <a:pPr lvl="1"/>
            <a:r>
              <a:rPr lang="en-US" dirty="0"/>
              <a:t>Fright</a:t>
            </a:r>
          </a:p>
          <a:p>
            <a:pPr lvl="1"/>
            <a:r>
              <a:rPr lang="en-US" dirty="0"/>
              <a:t>Sight of blood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97348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Psychogenic Shock</a:t>
            </a:r>
            <a:br>
              <a:rPr lang="en-US" dirty="0"/>
            </a:br>
            <a:r>
              <a:rPr lang="en-US" sz="1600" dirty="0"/>
              <a:t>(Slide 2 of 7)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Sudden dilation of blood vessels</a:t>
            </a:r>
          </a:p>
          <a:p>
            <a:pPr lvl="1"/>
            <a:r>
              <a:rPr lang="en-US" dirty="0"/>
              <a:t>Blood pools in abdomen and extremities</a:t>
            </a:r>
          </a:p>
          <a:p>
            <a:pPr lvl="1"/>
            <a:r>
              <a:rPr lang="en-US" dirty="0"/>
              <a:t>Temporarily deprives brain of blood</a:t>
            </a:r>
          </a:p>
          <a:p>
            <a:pPr lvl="2"/>
            <a:r>
              <a:rPr lang="en-US" dirty="0"/>
              <a:t>Causes temporary loss of consciousness—usually lasts 1 to 2 minutes</a:t>
            </a:r>
          </a:p>
          <a:p>
            <a:pPr lvl="0"/>
            <a:r>
              <a:rPr lang="en-US" dirty="0"/>
              <a:t>Generally occurs when patient is in upright position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90149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Psychogenic Shock</a:t>
            </a:r>
            <a:br>
              <a:rPr lang="en-US" dirty="0"/>
            </a:br>
            <a:r>
              <a:rPr lang="en-US" sz="1600" dirty="0"/>
              <a:t>(Slide 3 of 7)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Warning signals that fainting is about to occur</a:t>
            </a:r>
          </a:p>
          <a:p>
            <a:pPr lvl="1"/>
            <a:r>
              <a:rPr lang="en-US" dirty="0"/>
              <a:t>Sudden lightheadedness</a:t>
            </a:r>
          </a:p>
          <a:p>
            <a:pPr lvl="1"/>
            <a:r>
              <a:rPr lang="en-US" dirty="0"/>
              <a:t>Pallor</a:t>
            </a:r>
          </a:p>
          <a:p>
            <a:pPr lvl="1"/>
            <a:r>
              <a:rPr lang="en-US" dirty="0"/>
              <a:t>Nausea</a:t>
            </a:r>
          </a:p>
          <a:p>
            <a:pPr lvl="1"/>
            <a:r>
              <a:rPr lang="en-US" dirty="0"/>
              <a:t>Weakness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42750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Psychogenic Shock</a:t>
            </a:r>
            <a:br>
              <a:rPr lang="en-US" dirty="0"/>
            </a:br>
            <a:r>
              <a:rPr lang="en-US" sz="1600" dirty="0"/>
              <a:t>(Slide 4 of 7)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Warning signals that fainting is about to occur</a:t>
            </a:r>
          </a:p>
          <a:p>
            <a:pPr lvl="1"/>
            <a:r>
              <a:rPr lang="en-US" dirty="0"/>
              <a:t>Yawning</a:t>
            </a:r>
          </a:p>
          <a:p>
            <a:pPr lvl="1"/>
            <a:r>
              <a:rPr lang="en-US" dirty="0"/>
              <a:t>Blurred vision</a:t>
            </a:r>
          </a:p>
          <a:p>
            <a:pPr lvl="1"/>
            <a:r>
              <a:rPr lang="en-US" dirty="0"/>
              <a:t>Feeling of warmth</a:t>
            </a:r>
          </a:p>
          <a:p>
            <a:pPr lvl="1"/>
            <a:r>
              <a:rPr lang="en-US" dirty="0"/>
              <a:t>Sweating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28500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Psychogenic Shock</a:t>
            </a:r>
            <a:br>
              <a:rPr lang="en-US" dirty="0"/>
            </a:br>
            <a:r>
              <a:rPr lang="en-US" sz="1600" dirty="0"/>
              <a:t>(Slide 5 of 7)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For an individual who is about to faint</a:t>
            </a:r>
          </a:p>
          <a:p>
            <a:pPr lvl="1"/>
            <a:r>
              <a:rPr lang="en-US" dirty="0"/>
              <a:t>Place patient in a position that facilitates blood flow to brain</a:t>
            </a:r>
          </a:p>
          <a:p>
            <a:pPr lvl="2"/>
            <a:r>
              <a:rPr lang="en-US" dirty="0"/>
              <a:t>Supine with legs elevated 12 inches and collar and clothing loosened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27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Office Crash Cart 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 is responsible for checking:</a:t>
            </a:r>
          </a:p>
          <a:p>
            <a:pPr lvl="1"/>
            <a:r>
              <a:rPr lang="en-US" dirty="0"/>
              <a:t>Supplies on the crash cart</a:t>
            </a:r>
          </a:p>
          <a:p>
            <a:pPr lvl="1"/>
            <a:r>
              <a:rPr lang="en-US" dirty="0"/>
              <a:t>Replenishing supplies on the crash cart</a:t>
            </a:r>
          </a:p>
          <a:p>
            <a:pPr lvl="1"/>
            <a:r>
              <a:rPr lang="en-US" dirty="0"/>
              <a:t>Medication expiration dates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85055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Psychogenic Shock</a:t>
            </a:r>
            <a:br>
              <a:rPr lang="en-US" dirty="0"/>
            </a:br>
            <a:r>
              <a:rPr lang="en-US" sz="1600" dirty="0"/>
              <a:t>(Slide 6 of 7)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For an individual who is about to faint</a:t>
            </a:r>
          </a:p>
          <a:p>
            <a:pPr lvl="1"/>
            <a:r>
              <a:rPr lang="en-US" dirty="0"/>
              <a:t>Place patient in a position that facilitates blood flow to brain</a:t>
            </a:r>
          </a:p>
          <a:p>
            <a:pPr lvl="2"/>
            <a:r>
              <a:rPr lang="en-US" dirty="0"/>
              <a:t>If patient is sitting: Lower head between legs</a:t>
            </a:r>
          </a:p>
          <a:p>
            <a:pPr lvl="1"/>
            <a:r>
              <a:rPr lang="en-US" dirty="0"/>
              <a:t>Tell patient to breathe deeply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15081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Psychogenic Shock</a:t>
            </a:r>
            <a:br>
              <a:rPr lang="en-US" dirty="0"/>
            </a:br>
            <a:r>
              <a:rPr lang="en-US" sz="1600" dirty="0"/>
              <a:t>(Slide 7 of 7)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Patient who has fainted</a:t>
            </a:r>
          </a:p>
          <a:p>
            <a:pPr lvl="1"/>
            <a:r>
              <a:rPr lang="en-US" dirty="0"/>
              <a:t>Place in a supine position with legs elevated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4005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Bleeding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Bleeding (hemorrhaging): Escape of blood from a severed blood vessel</a:t>
            </a:r>
          </a:p>
          <a:p>
            <a:pPr lvl="0"/>
            <a:r>
              <a:rPr lang="en-US" dirty="0"/>
              <a:t>Ranges from minor to very serious</a:t>
            </a:r>
          </a:p>
          <a:p>
            <a:pPr lvl="0"/>
            <a:r>
              <a:rPr lang="en-US" dirty="0"/>
              <a:t>Loss of 25% to 40% of blood volume (2 to 4 pints) is fatal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65302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Bleeding</a:t>
            </a:r>
            <a:br>
              <a:rPr lang="en-US" dirty="0"/>
            </a:br>
            <a:r>
              <a:rPr lang="en-US" sz="1600" dirty="0"/>
              <a:t>(Slide 1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Bleeding that can be seen</a:t>
            </a:r>
          </a:p>
          <a:p>
            <a:pPr lvl="0"/>
            <a:r>
              <a:rPr lang="en-US" dirty="0"/>
              <a:t>Common examples include bleeding from</a:t>
            </a:r>
          </a:p>
          <a:p>
            <a:pPr lvl="1"/>
            <a:r>
              <a:rPr lang="en-US" dirty="0"/>
              <a:t>Open fractures</a:t>
            </a:r>
          </a:p>
          <a:p>
            <a:pPr lvl="1"/>
            <a:r>
              <a:rPr lang="en-US" dirty="0"/>
              <a:t>Lacerations</a:t>
            </a:r>
          </a:p>
          <a:p>
            <a:pPr lvl="1"/>
            <a:r>
              <a:rPr lang="en-US" dirty="0"/>
              <a:t>Nose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83633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Bleeding</a:t>
            </a:r>
            <a:br>
              <a:rPr lang="en-US" dirty="0"/>
            </a:br>
            <a:r>
              <a:rPr lang="en-US" sz="1600" dirty="0"/>
              <a:t>(Slide 2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 of serious external bleeding</a:t>
            </a:r>
          </a:p>
          <a:p>
            <a:pPr lvl="1"/>
            <a:r>
              <a:rPr lang="en-US" dirty="0"/>
              <a:t>Obvious bleeding</a:t>
            </a:r>
          </a:p>
          <a:p>
            <a:pPr lvl="1"/>
            <a:r>
              <a:rPr lang="en-US" dirty="0"/>
              <a:t>Restlessness</a:t>
            </a:r>
          </a:p>
          <a:p>
            <a:pPr lvl="1"/>
            <a:r>
              <a:rPr lang="en-US" dirty="0"/>
              <a:t>Cold and clammy skin</a:t>
            </a:r>
          </a:p>
          <a:p>
            <a:pPr lvl="1"/>
            <a:r>
              <a:rPr lang="en-US" dirty="0"/>
              <a:t>Thirst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08952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Bleeding</a:t>
            </a:r>
            <a:br>
              <a:rPr lang="en-US" dirty="0"/>
            </a:br>
            <a:r>
              <a:rPr lang="en-US" sz="1600" dirty="0"/>
              <a:t>(Slide 3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Symptoms of serious external bleeding</a:t>
            </a:r>
          </a:p>
          <a:p>
            <a:pPr lvl="1"/>
            <a:r>
              <a:rPr lang="en-US" dirty="0"/>
              <a:t>Increased and thready pulse</a:t>
            </a:r>
          </a:p>
          <a:p>
            <a:pPr lvl="1"/>
            <a:r>
              <a:rPr lang="en-US" dirty="0"/>
              <a:t>Rapid and shallow respirations</a:t>
            </a:r>
          </a:p>
          <a:p>
            <a:pPr lvl="1"/>
            <a:r>
              <a:rPr lang="en-US" dirty="0"/>
              <a:t>Drop in blood pressure</a:t>
            </a:r>
          </a:p>
          <a:p>
            <a:pPr lvl="1"/>
            <a:r>
              <a:rPr lang="en-US" dirty="0"/>
              <a:t>Decreasing levels of consciousness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23339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Capillary Bleeding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Most common type</a:t>
            </a:r>
          </a:p>
          <a:p>
            <a:pPr lvl="0"/>
            <a:r>
              <a:rPr lang="en-US" dirty="0"/>
              <a:t>Slow oozing that is bright red</a:t>
            </a:r>
          </a:p>
          <a:p>
            <a:pPr lvl="0"/>
            <a:r>
              <a:rPr lang="en-US" dirty="0"/>
              <a:t>Occurs with minor cuts, scratches, and abrasions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06726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Venous Bleeding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Caused by a punctured or severed vein</a:t>
            </a:r>
          </a:p>
          <a:p>
            <a:pPr lvl="0"/>
            <a:r>
              <a:rPr lang="en-US" dirty="0"/>
              <a:t>Slow and steady flow that is dark red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85434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Arterial Bleeding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Most serious</a:t>
            </a:r>
          </a:p>
          <a:p>
            <a:pPr lvl="0"/>
            <a:r>
              <a:rPr lang="en-US" dirty="0"/>
              <a:t>Occurs when artery is punctured or severed</a:t>
            </a:r>
          </a:p>
          <a:p>
            <a:pPr lvl="0"/>
            <a:r>
              <a:rPr lang="en-US" dirty="0"/>
              <a:t>Bleeding comes in spurts and is bright red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31745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Arterial Bleeding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Arteries most frequently involved in accidents</a:t>
            </a:r>
          </a:p>
          <a:p>
            <a:pPr lvl="1"/>
            <a:r>
              <a:rPr lang="en-US" dirty="0"/>
              <a:t>Carotid</a:t>
            </a:r>
          </a:p>
          <a:p>
            <a:pPr lvl="1"/>
            <a:r>
              <a:rPr lang="en-US" dirty="0"/>
              <a:t>Brachial</a:t>
            </a:r>
          </a:p>
          <a:p>
            <a:pPr lvl="1"/>
            <a:r>
              <a:rPr lang="en-US" dirty="0"/>
              <a:t>Radial</a:t>
            </a:r>
          </a:p>
          <a:p>
            <a:pPr lvl="1"/>
            <a:r>
              <a:rPr lang="en-US" dirty="0"/>
              <a:t>Femoral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918628"/>
      </p:ext>
    </p:extLst>
  </p:cSld>
  <p:clrMapOvr>
    <a:masterClrMapping/>
  </p:clrMapOvr>
</p:sld>
</file>

<file path=ppt/theme/theme1.xml><?xml version="1.0" encoding="utf-8"?>
<a:theme xmlns:a="http://schemas.openxmlformats.org/drawingml/2006/main" name="Bonewit">
  <a:themeElements>
    <a:clrScheme name="2_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2_Blue Diagonal">
      <a:majorFont>
        <a:latin typeface="ArialMT"/>
        <a:ea typeface="ＭＳ Ｐゴシック"/>
        <a:cs typeface=""/>
      </a:majorFont>
      <a:minorFont>
        <a:latin typeface="Arial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onewit" id="{74B424EF-3383-4056-BFC0-F345EECF0323}" vid="{6B66E93C-AAB0-45CD-B34B-8602092F18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Bonewit</Template>
  <TotalTime>2991</TotalTime>
  <Words>10622</Words>
  <Application>Microsoft Office PowerPoint</Application>
  <PresentationFormat>On-screen Show (4:3)</PresentationFormat>
  <Paragraphs>2141</Paragraphs>
  <Slides>280</Slides>
  <Notes>200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280</vt:i4>
      </vt:variant>
    </vt:vector>
  </HeadingPairs>
  <TitlesOfParts>
    <vt:vector size="288" baseType="lpstr">
      <vt:lpstr>Arial</vt:lpstr>
      <vt:lpstr>ArialMT</vt:lpstr>
      <vt:lpstr>Calibri</vt:lpstr>
      <vt:lpstr>Times New Roman</vt:lpstr>
      <vt:lpstr>Wingdings</vt:lpstr>
      <vt:lpstr>Wingdings 2</vt:lpstr>
      <vt:lpstr>Wingdings 3</vt:lpstr>
      <vt:lpstr>Bonewit</vt:lpstr>
      <vt:lpstr>PowerPoint Presentation</vt:lpstr>
      <vt:lpstr>Learning Objectives  Lesson 37.1: First Aid</vt:lpstr>
      <vt:lpstr>Introduction to Emergency Medical Procedures (Slide 1 of 3)</vt:lpstr>
      <vt:lpstr>Introduction to Emergency Medical Procedures (Slide 2 of 3)</vt:lpstr>
      <vt:lpstr>Introduction to Emergency Medical Procedures (Slide 3 of 3)</vt:lpstr>
      <vt:lpstr>Office Crash Cart  (Slide 1 of 4)</vt:lpstr>
      <vt:lpstr>Office Crash Cart  (Slide 2 of 4)</vt:lpstr>
      <vt:lpstr>Office Crash Cart  (Slide 3 of 4)</vt:lpstr>
      <vt:lpstr>Office Crash Cart  (Slide 4 of 4)</vt:lpstr>
      <vt:lpstr>Emergency Medical Services System (Slide 1 of 6)</vt:lpstr>
      <vt:lpstr>Emergency Medical Services System (Slide 2 of 6)</vt:lpstr>
      <vt:lpstr>Emergency Medical Services System (Slide 3 of 6)</vt:lpstr>
      <vt:lpstr>Emergency Medical Services System (Slide 4 of 6)</vt:lpstr>
      <vt:lpstr>Emergency Medical Services System (Slide 5 of 6)</vt:lpstr>
      <vt:lpstr>Emergency Medical Services System (Slide 6 of 6)</vt:lpstr>
      <vt:lpstr>First-Aid Kit (Slide 1 of 2) </vt:lpstr>
      <vt:lpstr>First-Aid Kit (Slide 2 of 2) </vt:lpstr>
      <vt:lpstr>OSHA Safety Precautions (Slide 1 of 4) </vt:lpstr>
      <vt:lpstr>OSHA Safety Precautions (Slide 2 of 4) </vt:lpstr>
      <vt:lpstr>OSHA Safety Precautions (Slide 3 of 4) </vt:lpstr>
      <vt:lpstr>OSHA Safety Precautions (Slide 4 of 4) </vt:lpstr>
      <vt:lpstr>Guidelines for Providing  Emergency Care  (Slide 1 of 5)</vt:lpstr>
      <vt:lpstr>Guidelines for Providing  Emergency Care  (Slide 2 of 5)</vt:lpstr>
      <vt:lpstr>Guidelines for Providing  Emergency Care  (Slide 3 of 5)</vt:lpstr>
      <vt:lpstr>Guidelines for Providing  Emergency Care  (Slide 4 of 5)</vt:lpstr>
      <vt:lpstr>Guidelines for Providing  Emergency Care  (Slide 5 of 5)</vt:lpstr>
      <vt:lpstr>Learning Objectives Lesson 37.2: Common  Emergency Situations, Part 1  (Slide 1 of 2)</vt:lpstr>
      <vt:lpstr>Learning Objectives Lesson 37.2: Common  Emergency Situations, Part 1  (Slide 2 of 2)</vt:lpstr>
      <vt:lpstr>Respiratory Distress (Slide 1 of 4)</vt:lpstr>
      <vt:lpstr>Respiratory Distress (Slide 2 of 4)</vt:lpstr>
      <vt:lpstr>Respiratory Distress (Slide 3 of 4)</vt:lpstr>
      <vt:lpstr>Respiratory Distress (Slide 4 of 4)</vt:lpstr>
      <vt:lpstr>Asthma (Slide 1 of 8)</vt:lpstr>
      <vt:lpstr>Asthma (Slide 2 of 8)</vt:lpstr>
      <vt:lpstr>Asthma (Slide 3 of 8)</vt:lpstr>
      <vt:lpstr>Asthma (Slide 4 of 8)</vt:lpstr>
      <vt:lpstr>Asthma (Slide 5 of 8)</vt:lpstr>
      <vt:lpstr>Asthma (Slide 6 of 8)</vt:lpstr>
      <vt:lpstr>Asthma (Slide 7 of 8)</vt:lpstr>
      <vt:lpstr>Asthma (Slide 8 of 8)</vt:lpstr>
      <vt:lpstr>Emphysema (Slide 1 of 4)</vt:lpstr>
      <vt:lpstr>Emphysema (Slide 2 of 4)</vt:lpstr>
      <vt:lpstr>Emphysema (Slide 3 of 4)</vt:lpstr>
      <vt:lpstr>Emphysema (Slide 4 of 4)</vt:lpstr>
      <vt:lpstr>Hyperventilation (Slide 1 of 6)</vt:lpstr>
      <vt:lpstr>Hyperventilation (Slide 2 of 6)</vt:lpstr>
      <vt:lpstr>Hyperventilation (Slide 3 of 6)</vt:lpstr>
      <vt:lpstr>Hyperventilation (Slide 4 of 6)</vt:lpstr>
      <vt:lpstr>Hyperventilation (Slide 5 of 6)</vt:lpstr>
      <vt:lpstr>Hyperventilation (Slide 6 of 6)</vt:lpstr>
      <vt:lpstr>Heart Attack (Slide 1 of 7)</vt:lpstr>
      <vt:lpstr>Heart Attack (Slide 2 of 7)</vt:lpstr>
      <vt:lpstr>Heart Attack (Slide 3 of 7)</vt:lpstr>
      <vt:lpstr>Heart Attack (Slide 4 of 7)</vt:lpstr>
      <vt:lpstr>Heart Attack (Slide 5 of 7)</vt:lpstr>
      <vt:lpstr>Heart Attack (Slide 6 of 7)</vt:lpstr>
      <vt:lpstr>Heart Attack (Slide 7 of 7)</vt:lpstr>
      <vt:lpstr>Stroke (Slide 1 of 4)</vt:lpstr>
      <vt:lpstr>Stroke (Slide 2 of 4)</vt:lpstr>
      <vt:lpstr>Stroke (Slide 3 of 4)</vt:lpstr>
      <vt:lpstr>Stroke (Slide 4 of 4)</vt:lpstr>
      <vt:lpstr>Shock (Slide 1 of 11)</vt:lpstr>
      <vt:lpstr>Shock (Slide 2 of 11)</vt:lpstr>
      <vt:lpstr>Shock (Slide 3 of 11)</vt:lpstr>
      <vt:lpstr>Shock (Slide 4 of 11)</vt:lpstr>
      <vt:lpstr>Shock (Slide 5 of 11)</vt:lpstr>
      <vt:lpstr>Shock (Slide 6 of 11)</vt:lpstr>
      <vt:lpstr>Shock (Slide 7 of 11)</vt:lpstr>
      <vt:lpstr>Shock (Slide 8 of 11)</vt:lpstr>
      <vt:lpstr>Shock (Slide 9 of 11)</vt:lpstr>
      <vt:lpstr>Shock (Slide 10 of 11)</vt:lpstr>
      <vt:lpstr>Shock (Slide 11 of 11)</vt:lpstr>
      <vt:lpstr>Hypovolemic Shock (Slide 1 of 3)</vt:lpstr>
      <vt:lpstr>Hypovolemic Shock (Slide 2 of 3)</vt:lpstr>
      <vt:lpstr>Hypovolemic Shock (Slide 3 of 3)</vt:lpstr>
      <vt:lpstr>Cardiogenic Shock (Slide 1 of 2)</vt:lpstr>
      <vt:lpstr>Cardiogenic Shock (Slide 2 of 2)</vt:lpstr>
      <vt:lpstr>Neurogenic Shock (Slide 1 of 2)</vt:lpstr>
      <vt:lpstr>Neurogenic Shock (Slide 2 of 2)</vt:lpstr>
      <vt:lpstr>Anaphylactic Shock (Slide 1 of 5) </vt:lpstr>
      <vt:lpstr>Anaphylactic Shock (Slide 2 of 5) </vt:lpstr>
      <vt:lpstr>Anaphylactic Shock (Slide 3 of 5) </vt:lpstr>
      <vt:lpstr>Anaphylactic Shock (Slide 4 of 5) </vt:lpstr>
      <vt:lpstr>Anaphylactic Shock (Slide 5 of 5) </vt:lpstr>
      <vt:lpstr>Psychogenic Shock (Slide 1 of 7) </vt:lpstr>
      <vt:lpstr>Psychogenic Shock (Slide 2 of 7) </vt:lpstr>
      <vt:lpstr>Psychogenic Shock (Slide 3 of 7) </vt:lpstr>
      <vt:lpstr>Psychogenic Shock (Slide 4 of 7) </vt:lpstr>
      <vt:lpstr>Psychogenic Shock (Slide 5 of 7) </vt:lpstr>
      <vt:lpstr>Psychogenic Shock (Slide 6 of 7) </vt:lpstr>
      <vt:lpstr>Psychogenic Shock (Slide 7 of 7) </vt:lpstr>
      <vt:lpstr>Bleeding </vt:lpstr>
      <vt:lpstr>External Bleeding (Slide 1 of 3) </vt:lpstr>
      <vt:lpstr>External Bleeding (Slide 2 of 3) </vt:lpstr>
      <vt:lpstr>External Bleeding (Slide 3 of 3) </vt:lpstr>
      <vt:lpstr>Capillary Bleeding </vt:lpstr>
      <vt:lpstr>Venous Bleeding </vt:lpstr>
      <vt:lpstr>Arterial Bleeding (Slide 1 of 2) </vt:lpstr>
      <vt:lpstr>Arterial Bleeding (Slide 2 of 2) </vt:lpstr>
      <vt:lpstr>Emergency Care for External Bleeding  (Slide 1 of 4)</vt:lpstr>
      <vt:lpstr>Emergency Care for External Bleeding  (Slide 2 of 4)</vt:lpstr>
      <vt:lpstr>Emergency Care for External Bleeding  (Slide 3 of 4)</vt:lpstr>
      <vt:lpstr>Emergency Care for External Bleeding  (Slide 4 of 4)</vt:lpstr>
      <vt:lpstr>Nosebleeds (Slide 1 of 2) </vt:lpstr>
      <vt:lpstr>Nosebleeds (Slide 2 of 2) </vt:lpstr>
      <vt:lpstr>Emergency Care for a Nosebleed  (Slide 1 of 3)</vt:lpstr>
      <vt:lpstr>Emergency Care for a Nosebleed  (Slide 2 of 3)</vt:lpstr>
      <vt:lpstr>Emergency Care for a Nosebleed  (Slide 3 of 3)</vt:lpstr>
      <vt:lpstr>Internal Bleeding (Slide 1 of 3) </vt:lpstr>
      <vt:lpstr>Internal Bleeding (Slide 2 of 3) </vt:lpstr>
      <vt:lpstr>Internal Bleeding (Slide 3 of 3) </vt:lpstr>
      <vt:lpstr>Wounds </vt:lpstr>
      <vt:lpstr>Open Wounds (Slide 1 of 3) </vt:lpstr>
      <vt:lpstr>Open Wounds (Slide 2 of 3) </vt:lpstr>
      <vt:lpstr>Open Wounds (Slide 3 of 3) </vt:lpstr>
      <vt:lpstr>Incisions (Slide 1 of 2)</vt:lpstr>
      <vt:lpstr>Incisions (Slide 1 of 2)</vt:lpstr>
      <vt:lpstr>Lacerations (Slide 1 of 2)</vt:lpstr>
      <vt:lpstr>Lacerations (Slide 2 of 2)</vt:lpstr>
      <vt:lpstr>Emergency Care for Incisions and Lacerations </vt:lpstr>
      <vt:lpstr>Minor Incisions and Lacerations  (Slide 1 of 2)</vt:lpstr>
      <vt:lpstr>Minor Incisions and Lacerations  (Slide 2 of 2)</vt:lpstr>
      <vt:lpstr>Serious Incisions and Lacerations </vt:lpstr>
      <vt:lpstr>Punctures  (Slide 1 of 2)</vt:lpstr>
      <vt:lpstr>Punctures  (Slide 2 of 2)</vt:lpstr>
      <vt:lpstr>Emergency Care for  Puncture Wounds </vt:lpstr>
      <vt:lpstr>Abrasions (Slide 1 of 3) </vt:lpstr>
      <vt:lpstr>Abrasions (Slide 2 of 3) </vt:lpstr>
      <vt:lpstr>Abrasions (Slide 3 of 3) </vt:lpstr>
      <vt:lpstr>Closed Wounds (Slide 1 of 4) </vt:lpstr>
      <vt:lpstr>Closed Wounds (Slide 2 of 4) </vt:lpstr>
      <vt:lpstr>Closed Wounds (Slide 3 of 4) </vt:lpstr>
      <vt:lpstr>Closed Wounds (Slide 4 of 4) </vt:lpstr>
      <vt:lpstr>Musculoskeletal Injuries  (Slide 1 of 2)</vt:lpstr>
      <vt:lpstr>Musculoskeletal Injuries  (Slide 2 of 2)</vt:lpstr>
      <vt:lpstr>Fracture  (Slide 1 of 3)</vt:lpstr>
      <vt:lpstr>Fracture  (Slide 2 of 3)</vt:lpstr>
      <vt:lpstr>Fracture  (Slide 3 of 3)</vt:lpstr>
      <vt:lpstr>Types of Fractures</vt:lpstr>
      <vt:lpstr>Symptoms of a Fracture</vt:lpstr>
      <vt:lpstr>Types of Fractures</vt:lpstr>
      <vt:lpstr>Dislocation (Slide 1 of 2) </vt:lpstr>
      <vt:lpstr>Dislocation (Slide 2 of 2) </vt:lpstr>
      <vt:lpstr>Sprain (Slide 1 of 3) </vt:lpstr>
      <vt:lpstr>Sprain (Slide 2 of 3) </vt:lpstr>
      <vt:lpstr>Sprain (Slide 3 of 3) </vt:lpstr>
      <vt:lpstr>Strain (Slide 1 of 3)</vt:lpstr>
      <vt:lpstr>Strain (Slide 2 of 3)</vt:lpstr>
      <vt:lpstr>Strain (Slide 3 of 3)</vt:lpstr>
      <vt:lpstr>Emergency Care for a Fracture  (Slide 1 of 8)</vt:lpstr>
      <vt:lpstr>Emergency Care for a Fracture  (Slide 2 of 8)</vt:lpstr>
      <vt:lpstr>Emergency Care for a Fracture  (Slide 3 of 8)</vt:lpstr>
      <vt:lpstr>Emergency Care for a Fracture  (Slide 4 of 8)</vt:lpstr>
      <vt:lpstr>Emergency Care for a Fracture  (Slide 5 of 8)</vt:lpstr>
      <vt:lpstr>Emergency Care for a Fracture  (Slide 6 of 8)</vt:lpstr>
      <vt:lpstr>Emergency Care for a Fracture  (Slide 7 of 8)</vt:lpstr>
      <vt:lpstr>Emergency Care for a Fracture  (Slide 8 of 8)</vt:lpstr>
      <vt:lpstr>Learning Objectives Lesson 37.3: Common  Emergency Situations, Part 2 (Slide 1 of 2)</vt:lpstr>
      <vt:lpstr>Learning Objectives Lesson 37.3: Common  Emergency Situations, Part 2 (Slide 2 of 2)</vt:lpstr>
      <vt:lpstr>Burns (Slide 1 of 2) </vt:lpstr>
      <vt:lpstr>Burns (Slide 2 of 2) </vt:lpstr>
      <vt:lpstr>Superficial (First-Degree) Burn (Slide 1 of 2) </vt:lpstr>
      <vt:lpstr>Superficial (First-Degree) Burn (Slide 2 of 2) </vt:lpstr>
      <vt:lpstr>Partial-Thickness (Second-Degree) Burn  (Slide 1 of 2)</vt:lpstr>
      <vt:lpstr>Partial-Thickness (Second-Degree) Burn  (Slide 2 of 2)</vt:lpstr>
      <vt:lpstr>Full-Thickness (Third-Degree) Burn  (Slide 1 of 2)</vt:lpstr>
      <vt:lpstr>Full-Thickness (Third-Degree) Burn (Slide 2 of 2)</vt:lpstr>
      <vt:lpstr>Thermal Burns </vt:lpstr>
      <vt:lpstr>Emergency Care for  Major Thermal Burns  (Slide 1 of 4)</vt:lpstr>
      <vt:lpstr>Emergency Care for  Major Thermal Burns  (Slide 2 of 4)</vt:lpstr>
      <vt:lpstr>Emergency Care for  Major Thermal Burns  (Slide 3 of 4)</vt:lpstr>
      <vt:lpstr>Emergency Care for  Major Thermal Burns  (Slide 4 of 4)</vt:lpstr>
      <vt:lpstr>Chemical Burns (Slide 1 of 2) </vt:lpstr>
      <vt:lpstr>Chemical Burns (Slide 2 of 2) </vt:lpstr>
      <vt:lpstr>Seizures (Slide 1 of 9) </vt:lpstr>
      <vt:lpstr>Seizures (Slide 2 of 9) </vt:lpstr>
      <vt:lpstr>Seizures (Slide 3 of 9) </vt:lpstr>
      <vt:lpstr>Seizures (Slide 4 of 9) </vt:lpstr>
      <vt:lpstr>Seizures (Slide 5 of 9) </vt:lpstr>
      <vt:lpstr>Seizures (Slide 6 of 9) </vt:lpstr>
      <vt:lpstr>Seizures (Slide 7 of 9) </vt:lpstr>
      <vt:lpstr>Seizures (Slide 8 of 9) </vt:lpstr>
      <vt:lpstr>Seizures (Slide 9 of 9) </vt:lpstr>
      <vt:lpstr>Emergency Care for Seizures (Slide 1 of 5) </vt:lpstr>
      <vt:lpstr>Emergency Care for Seizures (Slide 2 of 5) </vt:lpstr>
      <vt:lpstr>Emergency Care for Seizures (Slide 3 of 5) </vt:lpstr>
      <vt:lpstr>Emergency Care for Seizures (Slide 4 of 5) </vt:lpstr>
      <vt:lpstr>Emergency Care for Seizures (Slide 5 of 5) </vt:lpstr>
      <vt:lpstr>Poisoning (Slide 1 of 4)</vt:lpstr>
      <vt:lpstr>Poisoning (Slide 2 of 4)</vt:lpstr>
      <vt:lpstr>Poisoning (Slide 3 of 4)</vt:lpstr>
      <vt:lpstr>Poisoning (Slide 4 of 4)</vt:lpstr>
      <vt:lpstr>Ingested Poisons (Slide 1 of 4)</vt:lpstr>
      <vt:lpstr>Ingested Poisons (Slide 2 of 4)</vt:lpstr>
      <vt:lpstr>Ingested Poisons (Slide 3 of 4)</vt:lpstr>
      <vt:lpstr>Ingested Poisons (Slide 4 of 4)</vt:lpstr>
      <vt:lpstr>Emergency Care for  Poisoning by Ingestion  (Slide 1 of 4)</vt:lpstr>
      <vt:lpstr>Emergency Care for  Poisoning by Ingestion  (Slide 2 of 4)</vt:lpstr>
      <vt:lpstr>Emergency Care for  Poisoning by Ingestion  (Slide 3 of 4)</vt:lpstr>
      <vt:lpstr>Emergency Care for  Poisoning by Ingestion  (Slide 4 of 4)</vt:lpstr>
      <vt:lpstr>Inhaled Poisons (Slide 1 of 5)</vt:lpstr>
      <vt:lpstr>Inhaled Poisons (Slide 2 of 5)</vt:lpstr>
      <vt:lpstr>Inhaled Poisons (Slide 3 of 5)</vt:lpstr>
      <vt:lpstr>Inhaled Poisons (Slide 4 of 5)</vt:lpstr>
      <vt:lpstr>Inhaled Poisons (Slide 5 of 5)</vt:lpstr>
      <vt:lpstr>Emergency Care for Inhaled Poisons (Slide 1 of 2)</vt:lpstr>
      <vt:lpstr>Emergency Care for Inhaled Poisons (Slide 2 of 2)</vt:lpstr>
      <vt:lpstr>Absorbed Poisons (Slide 1 of 2)</vt:lpstr>
      <vt:lpstr>Absorbed Poisons (Slide 2 of 2)</vt:lpstr>
      <vt:lpstr>Emergency Care for Absorbed Poisons  (Slide 1 of 2)</vt:lpstr>
      <vt:lpstr>Emergency Care for Absorbed Poisons  (Slide 2 of 2)</vt:lpstr>
      <vt:lpstr>Injected Poisons (Slide 1 of 3)</vt:lpstr>
      <vt:lpstr>Injected Poisons (Slide 2 of 3)</vt:lpstr>
      <vt:lpstr>Injected Poisons (Slide 3 of 3)</vt:lpstr>
      <vt:lpstr>Insect Stings (Slide 1 of 6)</vt:lpstr>
      <vt:lpstr>Insect Stings (Slide 2 of 6)</vt:lpstr>
      <vt:lpstr>Insect Stings (Slide 3 of 6)</vt:lpstr>
      <vt:lpstr>Insect Stings (Slide 4 of 6)</vt:lpstr>
      <vt:lpstr>Insect Stings (Slide 5 of 6)</vt:lpstr>
      <vt:lpstr>Insect Stings (Slide 6 of 6)</vt:lpstr>
      <vt:lpstr>Emergency Care for Insect Stings  (Slide 1 of 2)</vt:lpstr>
      <vt:lpstr>Emergency Care for Insect Stings  (Slide 2 of 2)</vt:lpstr>
      <vt:lpstr>Spider Bites (Slide 1 of 7)</vt:lpstr>
      <vt:lpstr>Spider Bites (Slide 2 of 7)</vt:lpstr>
      <vt:lpstr>Spider Bites (Slide 3 of 7)</vt:lpstr>
      <vt:lpstr>Spider Bites (Slide 4 of 7)</vt:lpstr>
      <vt:lpstr>Spider Bites (Slide 5 of 7)</vt:lpstr>
      <vt:lpstr>Spider Bites (Slide 6 of 7)</vt:lpstr>
      <vt:lpstr>Spider Bites (Slide 7 of 7)</vt:lpstr>
      <vt:lpstr>Emergency Care for Spider Bites</vt:lpstr>
      <vt:lpstr>Snakebites (Slide 1 of 3)</vt:lpstr>
      <vt:lpstr>Snakebites (Slide 2 of 3)</vt:lpstr>
      <vt:lpstr>Snakebites (Slide 3 of 3)</vt:lpstr>
      <vt:lpstr>Emergency Care for Snakebites  (Slide 1 of 2)</vt:lpstr>
      <vt:lpstr>Emergency Care for Snakebites  (Slide 2 of 2)</vt:lpstr>
      <vt:lpstr>Animal Bites (Slide 1 of 4)</vt:lpstr>
      <vt:lpstr>Animal Bites (Slide 2 of 4)</vt:lpstr>
      <vt:lpstr>Animal Bites (Slide 3 of 4)</vt:lpstr>
      <vt:lpstr>Animal Bites (Slide 4 of 4)</vt:lpstr>
      <vt:lpstr>Emergency Care for Animal Bites  (Slide 1 of 3)</vt:lpstr>
      <vt:lpstr>Emergency Care for Animal Bites  (Slide 2 of 3)</vt:lpstr>
      <vt:lpstr>Emergency Care for Animal Bites  (Slide 3 of 3)</vt:lpstr>
      <vt:lpstr>Heat and Cold Exposure (Slide 1 of 4)</vt:lpstr>
      <vt:lpstr>Heat and Cold Exposure (Slide 2 of 4)</vt:lpstr>
      <vt:lpstr>Heat and Cold Exposure (Slide 3 of 4)</vt:lpstr>
      <vt:lpstr>Heat and Cold Exposure (Slide 4 of 4)</vt:lpstr>
      <vt:lpstr>Heat Cramps (Slide 1 of 3)</vt:lpstr>
      <vt:lpstr>Heat Cramps (Slide 2 of 3)</vt:lpstr>
      <vt:lpstr>Heat Cramps (Slide 3 of 3)</vt:lpstr>
      <vt:lpstr>Heat Exhaustion (Slide 1 of 4)</vt:lpstr>
      <vt:lpstr>Heat Exhaustion (Slide 2 of 4)</vt:lpstr>
      <vt:lpstr>Heat Exhaustion (Slide 3 of 4)</vt:lpstr>
      <vt:lpstr>Heat Exhaustion (Slide 4 of 4)</vt:lpstr>
      <vt:lpstr>Heatstroke (Slide 1 of 4)</vt:lpstr>
      <vt:lpstr>Heatstroke (Slide 2 of 4)</vt:lpstr>
      <vt:lpstr>Heatstroke (Slide 3 of 4)</vt:lpstr>
      <vt:lpstr>Heatstroke (Slide 4 of 4)</vt:lpstr>
      <vt:lpstr>Frostbite (Slide 1 of 5)</vt:lpstr>
      <vt:lpstr>Frostbite (Slide 2 of 5)</vt:lpstr>
      <vt:lpstr>Frostbite (Slide 3 of 5)</vt:lpstr>
      <vt:lpstr>Frostbite (Slide 4 of 5)</vt:lpstr>
      <vt:lpstr>Frostbite (Slide 5 of 5)</vt:lpstr>
      <vt:lpstr>Hypothermia (Slide 1 of 4)</vt:lpstr>
      <vt:lpstr>Hypothermia (Slide 2 of 4)</vt:lpstr>
      <vt:lpstr>Hypothermia (Slide 3 of 4)</vt:lpstr>
      <vt:lpstr>Hypothermia (Slide 4 of 4)</vt:lpstr>
      <vt:lpstr>Diabetic Emergencies (Slide 1 of 6)</vt:lpstr>
      <vt:lpstr>Diabetic Emergencies (Slide 2 of 6)</vt:lpstr>
      <vt:lpstr>Diabetic Emergencies (Slide 3 of 6)</vt:lpstr>
      <vt:lpstr>Diabetic Emergencies (Slide 4 of 6)</vt:lpstr>
      <vt:lpstr>Diabetic Emergencies (Slide 5 of 6)</vt:lpstr>
      <vt:lpstr>Diabetic Emergencies (Slide 6 of 6)</vt:lpstr>
      <vt:lpstr>Insulin Shock (Hypoglycemia) (Slide 1 of 3)</vt:lpstr>
      <vt:lpstr>Insulin Shock (Hypoglycemia) (Slide 2 of 3)</vt:lpstr>
      <vt:lpstr>Insulin Shock (Hypoglycemia) (Slide 3 of 3)</vt:lpstr>
      <vt:lpstr>Diabetic Coma  (Diabetic Ketoacidosis)</vt:lpstr>
      <vt:lpstr>Diabetic Emergencies</vt:lpstr>
      <vt:lpstr>Doubtful Situations</vt:lpstr>
      <vt:lpstr>Emergency Care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LoGiudice</dc:creator>
  <cp:lastModifiedBy>Jori Schultz</cp:lastModifiedBy>
  <cp:revision>147</cp:revision>
  <dcterms:created xsi:type="dcterms:W3CDTF">2015-09-03T13:34:00Z</dcterms:created>
  <dcterms:modified xsi:type="dcterms:W3CDTF">2020-01-07T04:43:14Z</dcterms:modified>
</cp:coreProperties>
</file>