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98"/>
  </p:notesMasterIdLst>
  <p:sldIdLst>
    <p:sldId id="256" r:id="rId2"/>
    <p:sldId id="257" r:id="rId3"/>
    <p:sldId id="258" r:id="rId4"/>
    <p:sldId id="259" r:id="rId5"/>
    <p:sldId id="260" r:id="rId6"/>
    <p:sldId id="261" r:id="rId7"/>
    <p:sldId id="262" r:id="rId8"/>
    <p:sldId id="263" r:id="rId9"/>
    <p:sldId id="264" r:id="rId10"/>
    <p:sldId id="265" r:id="rId11"/>
    <p:sldId id="354" r:id="rId12"/>
    <p:sldId id="35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357" r:id="rId26"/>
    <p:sldId id="358" r:id="rId27"/>
    <p:sldId id="278" r:id="rId28"/>
    <p:sldId id="279" r:id="rId29"/>
    <p:sldId id="280" r:id="rId30"/>
    <p:sldId id="281" r:id="rId31"/>
    <p:sldId id="282" r:id="rId32"/>
    <p:sldId id="283" r:id="rId33"/>
    <p:sldId id="284" r:id="rId34"/>
    <p:sldId id="285" r:id="rId35"/>
    <p:sldId id="286" r:id="rId36"/>
    <p:sldId id="287" r:id="rId37"/>
    <p:sldId id="290" r:id="rId38"/>
    <p:sldId id="291" r:id="rId39"/>
    <p:sldId id="292" r:id="rId40"/>
    <p:sldId id="293" r:id="rId41"/>
    <p:sldId id="294" r:id="rId42"/>
    <p:sldId id="295" r:id="rId43"/>
    <p:sldId id="296" r:id="rId44"/>
    <p:sldId id="356" r:id="rId45"/>
    <p:sldId id="297" r:id="rId46"/>
    <p:sldId id="298" r:id="rId47"/>
    <p:sldId id="299" r:id="rId48"/>
    <p:sldId id="300" r:id="rId49"/>
    <p:sldId id="301" r:id="rId50"/>
    <p:sldId id="302" r:id="rId51"/>
    <p:sldId id="303" r:id="rId52"/>
    <p:sldId id="304" r:id="rId53"/>
    <p:sldId id="305" r:id="rId54"/>
    <p:sldId id="306" r:id="rId55"/>
    <p:sldId id="307" r:id="rId56"/>
    <p:sldId id="308" r:id="rId57"/>
    <p:sldId id="309" r:id="rId58"/>
    <p:sldId id="310" r:id="rId59"/>
    <p:sldId id="311" r:id="rId60"/>
    <p:sldId id="312" r:id="rId61"/>
    <p:sldId id="313" r:id="rId62"/>
    <p:sldId id="314" r:id="rId63"/>
    <p:sldId id="316" r:id="rId64"/>
    <p:sldId id="317" r:id="rId65"/>
    <p:sldId id="322" r:id="rId66"/>
    <p:sldId id="323" r:id="rId67"/>
    <p:sldId id="324" r:id="rId68"/>
    <p:sldId id="325" r:id="rId69"/>
    <p:sldId id="326" r:id="rId70"/>
    <p:sldId id="327" r:id="rId71"/>
    <p:sldId id="328" r:id="rId72"/>
    <p:sldId id="329" r:id="rId73"/>
    <p:sldId id="330" r:id="rId74"/>
    <p:sldId id="331" r:id="rId75"/>
    <p:sldId id="332" r:id="rId76"/>
    <p:sldId id="333" r:id="rId77"/>
    <p:sldId id="334" r:id="rId78"/>
    <p:sldId id="335" r:id="rId79"/>
    <p:sldId id="336" r:id="rId80"/>
    <p:sldId id="337" r:id="rId81"/>
    <p:sldId id="338" r:id="rId82"/>
    <p:sldId id="339" r:id="rId83"/>
    <p:sldId id="340" r:id="rId84"/>
    <p:sldId id="341" r:id="rId85"/>
    <p:sldId id="342" r:id="rId86"/>
    <p:sldId id="343" r:id="rId87"/>
    <p:sldId id="344" r:id="rId88"/>
    <p:sldId id="345" r:id="rId89"/>
    <p:sldId id="346" r:id="rId90"/>
    <p:sldId id="347" r:id="rId91"/>
    <p:sldId id="348" r:id="rId92"/>
    <p:sldId id="349" r:id="rId93"/>
    <p:sldId id="350" r:id="rId94"/>
    <p:sldId id="351" r:id="rId95"/>
    <p:sldId id="352" r:id="rId96"/>
    <p:sldId id="353" r:id="rId9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951" autoAdjust="0"/>
    <p:restoredTop sz="89671" autoAdjust="0"/>
  </p:normalViewPr>
  <p:slideViewPr>
    <p:cSldViewPr snapToGrid="0">
      <p:cViewPr varScale="1">
        <p:scale>
          <a:sx n="75" d="100"/>
          <a:sy n="75" d="100"/>
        </p:scale>
        <p:origin x="-1620" y="-90"/>
      </p:cViewPr>
      <p:guideLst>
        <p:guide orient="horz" pos="2160"/>
        <p:guide pos="2880"/>
      </p:guideLst>
    </p:cSldViewPr>
  </p:slideViewPr>
  <p:outlineViewPr>
    <p:cViewPr>
      <p:scale>
        <a:sx n="33" d="100"/>
        <a:sy n="33" d="100"/>
      </p:scale>
      <p:origin x="0" y="-540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tableStyles" Target="tableStyle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presProps" Target="presProps.xml"/><Relationship Id="rId10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FEA426-18BB-46BD-BED2-52D2179C9AE5}" type="datetimeFigureOut">
              <a:rPr lang="en-US" smtClean="0"/>
              <a:t>11/7/2019</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5A6131-177F-4143-B16B-48BFEAFD80AE}" type="slidenum">
              <a:rPr lang="en-US" smtClean="0"/>
              <a:t>‹#›</a:t>
            </a:fld>
            <a:endParaRPr lang="en-US" dirty="0"/>
          </a:p>
        </p:txBody>
      </p:sp>
    </p:spTree>
    <p:extLst>
      <p:ext uri="{BB962C8B-B14F-4D97-AF65-F5344CB8AC3E}">
        <p14:creationId xmlns:p14="http://schemas.microsoft.com/office/powerpoint/2010/main" val="1989146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605A6131-177F-4143-B16B-48BFEAFD80AE}" type="slidenum">
              <a:rPr lang="en-US" smtClean="0"/>
              <a:t>1</a:t>
            </a:fld>
            <a:endParaRPr lang="en-US" dirty="0"/>
          </a:p>
        </p:txBody>
      </p:sp>
    </p:spTree>
    <p:extLst>
      <p:ext uri="{BB962C8B-B14F-4D97-AF65-F5344CB8AC3E}">
        <p14:creationId xmlns:p14="http://schemas.microsoft.com/office/powerpoint/2010/main" val="36282009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does it mean to “do no harm”? Give specific examples. </a:t>
            </a:r>
            <a:r>
              <a:rPr lang="en-US" sz="1200" i="1" kern="1200" dirty="0">
                <a:solidFill>
                  <a:schemeClr val="tx1"/>
                </a:solidFill>
                <a:effectLst/>
                <a:latin typeface="+mn-lt"/>
                <a:ea typeface="+mn-ea"/>
                <a:cs typeface="+mn-cs"/>
              </a:rPr>
              <a:t>(It is taken to mean that medical benefits should outweigh adverse effects.)</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are reasonable expectations and what are unreasonable expectations? </a:t>
            </a:r>
            <a:r>
              <a:rPr lang="en-US" sz="1200" i="1" kern="1200" dirty="0">
                <a:solidFill>
                  <a:schemeClr val="tx1"/>
                </a:solidFill>
                <a:effectLst/>
                <a:latin typeface="+mn-lt"/>
                <a:ea typeface="+mn-ea"/>
                <a:cs typeface="+mn-cs"/>
              </a:rPr>
              <a:t>(Patient can reasonably expect to be treated with dignity, treated by individuals who honor their agreements, and treated by competent providers. Patients can also expect that they will be cared for by individuals who adhere to the ethical standards of their profession.)</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Should all Americans have health insurance, even if they cannot afford to pay for it? </a:t>
            </a:r>
            <a:r>
              <a:rPr lang="en-US" sz="1200" i="1" kern="1200" dirty="0">
                <a:solidFill>
                  <a:schemeClr val="tx1"/>
                </a:solidFill>
                <a:effectLst/>
                <a:latin typeface="+mn-lt"/>
                <a:ea typeface="+mn-ea"/>
                <a:cs typeface="+mn-cs"/>
              </a:rPr>
              <a:t>(Discuss with students. Answers will vary.)</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In your opinion, which of the five duties for health professionals causes the most ethical conflict, and why? </a:t>
            </a:r>
            <a:r>
              <a:rPr lang="en-US" sz="1200" i="1" kern="1200" dirty="0">
                <a:solidFill>
                  <a:schemeClr val="tx1"/>
                </a:solidFill>
                <a:effectLst/>
                <a:latin typeface="+mn-lt"/>
                <a:ea typeface="+mn-ea"/>
                <a:cs typeface="+mn-cs"/>
              </a:rPr>
              <a:t>(Discuss with students. Answers will vary.)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10</a:t>
            </a:fld>
            <a:endParaRPr lang="en-US" dirty="0"/>
          </a:p>
        </p:txBody>
      </p:sp>
    </p:spTree>
    <p:extLst>
      <p:ext uri="{BB962C8B-B14F-4D97-AF65-F5344CB8AC3E}">
        <p14:creationId xmlns:p14="http://schemas.microsoft.com/office/powerpoint/2010/main" val="10971635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An advocate is a person who intercedes on behalf of another person.</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11</a:t>
            </a:fld>
            <a:endParaRPr lang="en-US" dirty="0"/>
          </a:p>
        </p:txBody>
      </p:sp>
    </p:spTree>
    <p:extLst>
      <p:ext uri="{BB962C8B-B14F-4D97-AF65-F5344CB8AC3E}">
        <p14:creationId xmlns:p14="http://schemas.microsoft.com/office/powerpoint/2010/main" val="26589081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dirty="0"/>
              <a:t>To protect patients’ safety, it may even be necessary for a medical assistant to report unsafe or illegal behavior to proper authorities. </a:t>
            </a:r>
          </a:p>
          <a:p>
            <a:pPr marL="171450" lvl="0" indent="-171450">
              <a:buFont typeface="Arial" panose="020B0604020202020204" pitchFamily="34" charset="0"/>
              <a:buChar char="•"/>
            </a:pPr>
            <a:r>
              <a:rPr lang="en-US" dirty="0"/>
              <a:t>Information about professionals whose licenses have been revoked or suspended is available online in many states.</a:t>
            </a:r>
          </a:p>
        </p:txBody>
      </p:sp>
      <p:sp>
        <p:nvSpPr>
          <p:cNvPr id="4" name="Slide Number Placeholder 3"/>
          <p:cNvSpPr>
            <a:spLocks noGrp="1"/>
          </p:cNvSpPr>
          <p:nvPr>
            <p:ph type="sldNum" sz="quarter" idx="10"/>
          </p:nvPr>
        </p:nvSpPr>
        <p:spPr/>
        <p:txBody>
          <a:bodyPr/>
          <a:lstStyle/>
          <a:p>
            <a:fld id="{605A6131-177F-4143-B16B-48BFEAFD80AE}" type="slidenum">
              <a:rPr lang="en-US" smtClean="0"/>
              <a:t>12</a:t>
            </a:fld>
            <a:endParaRPr lang="en-US" dirty="0"/>
          </a:p>
        </p:txBody>
      </p:sp>
    </p:spTree>
    <p:extLst>
      <p:ext uri="{BB962C8B-B14F-4D97-AF65-F5344CB8AC3E}">
        <p14:creationId xmlns:p14="http://schemas.microsoft.com/office/powerpoint/2010/main" val="2472397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rights conflict related to the issue of abortion? </a:t>
            </a:r>
            <a:r>
              <a:rPr lang="en-US" sz="1200" i="1" kern="1200" dirty="0">
                <a:solidFill>
                  <a:schemeClr val="tx1"/>
                </a:solidFill>
                <a:effectLst/>
                <a:latin typeface="+mn-lt"/>
                <a:ea typeface="+mn-ea"/>
                <a:cs typeface="+mn-cs"/>
              </a:rPr>
              <a:t>(Some argue that the fetus’s right to live outweighs the woman’s right to privacy.)</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duties conflict related to the issue of abortion? </a:t>
            </a:r>
            <a:r>
              <a:rPr lang="en-US" sz="1200" i="1" kern="1200" dirty="0">
                <a:solidFill>
                  <a:schemeClr val="tx1"/>
                </a:solidFill>
                <a:effectLst/>
                <a:latin typeface="+mn-lt"/>
                <a:ea typeface="+mn-ea"/>
                <a:cs typeface="+mn-cs"/>
              </a:rPr>
              <a:t>(Some people feel that the duty to follow divine law or natural measures takes precedence over an individual’s right to autonomy.)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13</a:t>
            </a:fld>
            <a:endParaRPr lang="en-US" dirty="0"/>
          </a:p>
        </p:txBody>
      </p:sp>
    </p:spTree>
    <p:extLst>
      <p:ext uri="{BB962C8B-B14F-4D97-AF65-F5344CB8AC3E}">
        <p14:creationId xmlns:p14="http://schemas.microsoft.com/office/powerpoint/2010/main" val="42621665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Why are there ethical conflicts related to stem cell research? </a:t>
            </a:r>
            <a:r>
              <a:rPr lang="en-US" sz="1200" i="1" kern="1200" dirty="0">
                <a:solidFill>
                  <a:schemeClr val="tx1"/>
                </a:solidFill>
                <a:effectLst/>
                <a:latin typeface="+mn-lt"/>
                <a:ea typeface="+mn-ea"/>
                <a:cs typeface="+mn-cs"/>
              </a:rPr>
              <a:t>(The lives of human embryos may be killed during research activities. In addition, a possible source of embryonic cell tissue is from aborted fetuses or fertilized ova not used for in vitro fertilization.)</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Should federal funding for current stem cell research continue to be restricted? </a:t>
            </a:r>
            <a:r>
              <a:rPr lang="en-US" sz="1200" i="1" kern="1200" dirty="0">
                <a:solidFill>
                  <a:schemeClr val="tx1"/>
                </a:solidFill>
                <a:effectLst/>
                <a:latin typeface="+mn-lt"/>
                <a:ea typeface="+mn-ea"/>
                <a:cs typeface="+mn-cs"/>
              </a:rPr>
              <a:t>(Discuss with students. Answers will vary.)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14</a:t>
            </a:fld>
            <a:endParaRPr lang="en-US" dirty="0"/>
          </a:p>
        </p:txBody>
      </p:sp>
    </p:spTree>
    <p:extLst>
      <p:ext uri="{BB962C8B-B14F-4D97-AF65-F5344CB8AC3E}">
        <p14:creationId xmlns:p14="http://schemas.microsoft.com/office/powerpoint/2010/main" val="1610669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Should genetically altered food products be allowed to be produced and sold? </a:t>
            </a:r>
            <a:r>
              <a:rPr lang="en-US" sz="1200" i="1" kern="1200" dirty="0">
                <a:solidFill>
                  <a:schemeClr val="tx1"/>
                </a:solidFill>
                <a:effectLst/>
                <a:latin typeface="+mn-lt"/>
                <a:ea typeface="+mn-ea"/>
                <a:cs typeface="+mn-cs"/>
              </a:rPr>
              <a:t>(Discuss with students. Answers will vary.)</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are some of the potential hazards of introducing genes from bacteria into seeds? </a:t>
            </a:r>
            <a:r>
              <a:rPr lang="en-US" sz="1200" i="1" kern="1200" dirty="0">
                <a:solidFill>
                  <a:schemeClr val="tx1"/>
                </a:solidFill>
                <a:effectLst/>
                <a:latin typeface="+mn-lt"/>
                <a:ea typeface="+mn-ea"/>
                <a:cs typeface="+mn-cs"/>
              </a:rPr>
              <a:t>(We cannot predict all of the possible effects of manipulating genetic materials, and we could see unexpected and unwanted consequences to ourselves to other species.)</a:t>
            </a:r>
          </a:p>
        </p:txBody>
      </p:sp>
      <p:sp>
        <p:nvSpPr>
          <p:cNvPr id="4" name="Slide Number Placeholder 3"/>
          <p:cNvSpPr>
            <a:spLocks noGrp="1"/>
          </p:cNvSpPr>
          <p:nvPr>
            <p:ph type="sldNum" sz="quarter" idx="10"/>
          </p:nvPr>
        </p:nvSpPr>
        <p:spPr/>
        <p:txBody>
          <a:bodyPr/>
          <a:lstStyle/>
          <a:p>
            <a:fld id="{605A6131-177F-4143-B16B-48BFEAFD80AE}" type="slidenum">
              <a:rPr lang="en-US" smtClean="0"/>
              <a:t>15</a:t>
            </a:fld>
            <a:endParaRPr lang="en-US" dirty="0"/>
          </a:p>
        </p:txBody>
      </p:sp>
    </p:spTree>
    <p:extLst>
      <p:ext uri="{BB962C8B-B14F-4D97-AF65-F5344CB8AC3E}">
        <p14:creationId xmlns:p14="http://schemas.microsoft.com/office/powerpoint/2010/main" val="33298369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Should animal cloning experiments be allowed? </a:t>
            </a:r>
            <a:r>
              <a:rPr lang="en-US" sz="1200" i="1" kern="1200" dirty="0">
                <a:solidFill>
                  <a:schemeClr val="tx1"/>
                </a:solidFill>
                <a:effectLst/>
                <a:latin typeface="+mn-lt"/>
                <a:ea typeface="+mn-ea"/>
                <a:cs typeface="+mn-cs"/>
              </a:rPr>
              <a:t>(Discuss with students. Answers will vary.)</a:t>
            </a:r>
            <a:r>
              <a:rPr lang="en-US"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are the potential hazards of cloning? </a:t>
            </a:r>
            <a:r>
              <a:rPr lang="en-US" sz="1200" i="1" kern="1200" dirty="0">
                <a:solidFill>
                  <a:schemeClr val="tx1"/>
                </a:solidFill>
                <a:effectLst/>
                <a:latin typeface="+mn-lt"/>
                <a:ea typeface="+mn-ea"/>
                <a:cs typeface="+mn-cs"/>
              </a:rPr>
              <a:t>(Critics claim that cloning results in unhealthy animals and needless suffering. There are serious concerns about safety and health if cloned animals were introduced into the food supply chain.)</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Do human beings have the right to try to alter genes? </a:t>
            </a:r>
            <a:r>
              <a:rPr lang="en-US" sz="1200" i="1" kern="1200" dirty="0">
                <a:solidFill>
                  <a:schemeClr val="tx1"/>
                </a:solidFill>
                <a:effectLst/>
                <a:latin typeface="+mn-lt"/>
                <a:ea typeface="+mn-ea"/>
                <a:cs typeface="+mn-cs"/>
              </a:rPr>
              <a:t>(Discuss with students. Answers will vary.)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16</a:t>
            </a:fld>
            <a:endParaRPr lang="en-US" dirty="0"/>
          </a:p>
        </p:txBody>
      </p:sp>
    </p:spTree>
    <p:extLst>
      <p:ext uri="{BB962C8B-B14F-4D97-AF65-F5344CB8AC3E}">
        <p14:creationId xmlns:p14="http://schemas.microsoft.com/office/powerpoint/2010/main" val="35217347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Should mentally ill patients be allowed to refuse treatment for their mental illness? Why or why not? </a:t>
            </a:r>
            <a:r>
              <a:rPr lang="en-US" sz="1200" i="1" kern="1200" dirty="0">
                <a:solidFill>
                  <a:schemeClr val="tx1"/>
                </a:solidFill>
                <a:effectLst/>
                <a:latin typeface="+mn-lt"/>
                <a:ea typeface="+mn-ea"/>
                <a:cs typeface="+mn-cs"/>
              </a:rPr>
              <a:t>(Discuss with students. Answers will vary.)</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Should an individual whose condition is terminal be allowed to refuse further treatment? </a:t>
            </a:r>
            <a:r>
              <a:rPr lang="en-US" sz="1200" i="1" kern="1200" dirty="0">
                <a:solidFill>
                  <a:schemeClr val="tx1"/>
                </a:solidFill>
                <a:effectLst/>
                <a:latin typeface="+mn-lt"/>
                <a:ea typeface="+mn-ea"/>
                <a:cs typeface="+mn-cs"/>
              </a:rPr>
              <a:t>(Discuss with students. Answers will vary.)</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If a patient is medically stable, but in a condition that is not believed to have any potential to improve (such as a vegetative state), under what conditions should the family be allowed to stop feeding the patient? </a:t>
            </a:r>
            <a:r>
              <a:rPr lang="en-US" sz="1200" i="1" kern="1200" dirty="0">
                <a:solidFill>
                  <a:schemeClr val="tx1"/>
                </a:solidFill>
                <a:effectLst/>
                <a:latin typeface="+mn-lt"/>
                <a:ea typeface="+mn-ea"/>
                <a:cs typeface="+mn-cs"/>
              </a:rPr>
              <a:t>(If there is a written document expressing the person’s wishes, life support may be removed or discontinued. In the absence of an advance directive, an individual’s family may bring to court a petition to remove life support.)</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Should physician-assisted suicide be legal in your state? </a:t>
            </a:r>
            <a:r>
              <a:rPr lang="en-US" sz="1200" i="1" kern="1200" dirty="0">
                <a:solidFill>
                  <a:schemeClr val="tx1"/>
                </a:solidFill>
                <a:effectLst/>
                <a:latin typeface="+mn-lt"/>
                <a:ea typeface="+mn-ea"/>
                <a:cs typeface="+mn-cs"/>
              </a:rPr>
              <a:t>(Discuss with students. Answers will vary.)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17</a:t>
            </a:fld>
            <a:endParaRPr lang="en-US" dirty="0"/>
          </a:p>
        </p:txBody>
      </p:sp>
    </p:spTree>
    <p:extLst>
      <p:ext uri="{BB962C8B-B14F-4D97-AF65-F5344CB8AC3E}">
        <p14:creationId xmlns:p14="http://schemas.microsoft.com/office/powerpoint/2010/main" val="26356922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If the patient is at home, the family must have a copy of the DNR order to show emergency personnel, who otherwise will be legally obligated to resuscitate the patient.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living will may also provide instructions regarding organ donation, autopsy, or donation of the remains to a medical school for anatomy dissection.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health care proxy names the person who is charged with the responsibility of carrying out a patient’s wishes, if the patient is unable to do so himself or herself. It may also give specific instructions to the designated person concerning medical issues.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are the specific laws in your state regulating living wills and health care proxies? </a:t>
            </a:r>
            <a:r>
              <a:rPr lang="en-US" sz="1200" i="1" kern="1200" dirty="0">
                <a:solidFill>
                  <a:schemeClr val="tx1"/>
                </a:solidFill>
                <a:effectLst/>
                <a:latin typeface="+mn-lt"/>
                <a:ea typeface="+mn-ea"/>
                <a:cs typeface="+mn-cs"/>
              </a:rPr>
              <a:t>(Answers will vary.)</a:t>
            </a:r>
          </a:p>
          <a:p>
            <a:pPr marL="171450" indent="-171450">
              <a:buFont typeface="Arial" panose="020B0604020202020204" pitchFamily="34" charset="0"/>
              <a:buChar char="•"/>
            </a:pPr>
            <a:r>
              <a:rPr lang="en-US" sz="1200" i="0" kern="1200" dirty="0">
                <a:solidFill>
                  <a:schemeClr val="tx1"/>
                </a:solidFill>
                <a:effectLst/>
                <a:latin typeface="+mn-lt"/>
                <a:ea typeface="+mn-ea"/>
                <a:cs typeface="+mn-cs"/>
              </a:rPr>
              <a:t>See</a:t>
            </a:r>
            <a:r>
              <a:rPr lang="en-US" sz="1200" i="0" kern="1200" baseline="0" dirty="0">
                <a:solidFill>
                  <a:schemeClr val="tx1"/>
                </a:solidFill>
                <a:effectLst/>
                <a:latin typeface="+mn-lt"/>
                <a:ea typeface="+mn-ea"/>
                <a:cs typeface="+mn-cs"/>
              </a:rPr>
              <a:t> Box 3.1: Advance Directives.</a:t>
            </a:r>
            <a:endParaRPr lang="en-US" i="0" dirty="0"/>
          </a:p>
        </p:txBody>
      </p:sp>
      <p:sp>
        <p:nvSpPr>
          <p:cNvPr id="4" name="Slide Number Placeholder 3"/>
          <p:cNvSpPr>
            <a:spLocks noGrp="1"/>
          </p:cNvSpPr>
          <p:nvPr>
            <p:ph type="sldNum" sz="quarter" idx="10"/>
          </p:nvPr>
        </p:nvSpPr>
        <p:spPr/>
        <p:txBody>
          <a:bodyPr/>
          <a:lstStyle/>
          <a:p>
            <a:fld id="{605A6131-177F-4143-B16B-48BFEAFD80AE}" type="slidenum">
              <a:rPr lang="en-US" smtClean="0"/>
              <a:t>18</a:t>
            </a:fld>
            <a:endParaRPr lang="en-US" dirty="0"/>
          </a:p>
        </p:txBody>
      </p:sp>
    </p:spTree>
    <p:extLst>
      <p:ext uri="{BB962C8B-B14F-4D97-AF65-F5344CB8AC3E}">
        <p14:creationId xmlns:p14="http://schemas.microsoft.com/office/powerpoint/2010/main" val="14614422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It is important to clarify one’s personal set of moral values and beliefs and identify areas where there may be potential conflict with professional ethics to avoid having to make a difficult decision on the spot.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An individual or medical practice can look to a professional organization for guidance related to ethical questions.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See Procedure 3.1: Separating</a:t>
            </a:r>
            <a:r>
              <a:rPr lang="en-US" sz="1200" kern="1200" baseline="0" dirty="0">
                <a:solidFill>
                  <a:schemeClr val="tx1"/>
                </a:solidFill>
                <a:effectLst/>
                <a:latin typeface="+mn-lt"/>
                <a:ea typeface="+mn-ea"/>
                <a:cs typeface="+mn-cs"/>
              </a:rPr>
              <a:t> Personal and Professional Ethics.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19</a:t>
            </a:fld>
            <a:endParaRPr lang="en-US" dirty="0"/>
          </a:p>
        </p:txBody>
      </p:sp>
    </p:spTree>
    <p:extLst>
      <p:ext uri="{BB962C8B-B14F-4D97-AF65-F5344CB8AC3E}">
        <p14:creationId xmlns:p14="http://schemas.microsoft.com/office/powerpoint/2010/main" val="37813083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a:t>
            </a:fld>
            <a:endParaRPr lang="en-US" dirty="0"/>
          </a:p>
        </p:txBody>
      </p:sp>
    </p:spTree>
    <p:extLst>
      <p:ext uri="{BB962C8B-B14F-4D97-AF65-F5344CB8AC3E}">
        <p14:creationId xmlns:p14="http://schemas.microsoft.com/office/powerpoint/2010/main" val="28410941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charset="0"/>
              <a:buChar char="•"/>
            </a:pPr>
            <a:r>
              <a:rPr lang="en-US" dirty="0"/>
              <a:t>Making ethical decisions involves measures to respond to conflict</a:t>
            </a:r>
            <a:r>
              <a:rPr lang="en-US" baseline="0" dirty="0"/>
              <a:t> between different values and their relative importance.</a:t>
            </a:r>
          </a:p>
          <a:p>
            <a:pPr marL="171450" indent="-171450">
              <a:buFont typeface="Arial" charset="0"/>
              <a:buChar char="•"/>
            </a:pPr>
            <a:r>
              <a:rPr lang="en-US" baseline="0" dirty="0"/>
              <a:t>Refer to Procedure 3.2: Demonstrating Appropriate Responses to Ethical Issues.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20</a:t>
            </a:fld>
            <a:endParaRPr lang="en-US" dirty="0"/>
          </a:p>
        </p:txBody>
      </p:sp>
    </p:spTree>
    <p:extLst>
      <p:ext uri="{BB962C8B-B14F-4D97-AF65-F5344CB8AC3E}">
        <p14:creationId xmlns:p14="http://schemas.microsoft.com/office/powerpoint/2010/main" val="10654965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makes it difficult to decide which of two conflicting values is more important? </a:t>
            </a:r>
            <a:r>
              <a:rPr lang="en-US" sz="1200" i="1" kern="1200" dirty="0">
                <a:solidFill>
                  <a:schemeClr val="tx1"/>
                </a:solidFill>
                <a:effectLst/>
                <a:latin typeface="+mn-lt"/>
                <a:ea typeface="+mn-ea"/>
                <a:cs typeface="+mn-cs"/>
              </a:rPr>
              <a:t>(An individual needs to clarify his or her goals and weigh the conflicting values. This is difficult because both values may seem equally important.)</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How is society affected when different groups have very different values, for example as in the case of the right to life and abortion? </a:t>
            </a:r>
            <a:r>
              <a:rPr lang="en-US" sz="1200" i="1" kern="1200" dirty="0">
                <a:solidFill>
                  <a:schemeClr val="tx1"/>
                </a:solidFill>
                <a:effectLst/>
                <a:latin typeface="+mn-lt"/>
                <a:ea typeface="+mn-ea"/>
                <a:cs typeface="+mn-cs"/>
              </a:rPr>
              <a:t>(Discuss with students. Answers will vary.)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21</a:t>
            </a:fld>
            <a:endParaRPr lang="en-US" dirty="0"/>
          </a:p>
        </p:txBody>
      </p:sp>
    </p:spTree>
    <p:extLst>
      <p:ext uri="{BB962C8B-B14F-4D97-AF65-F5344CB8AC3E}">
        <p14:creationId xmlns:p14="http://schemas.microsoft.com/office/powerpoint/2010/main" val="24644809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How can imagining possible consequences of an action help an individual to decide how to act? </a:t>
            </a:r>
            <a:r>
              <a:rPr lang="en-US" sz="1200" i="1" kern="1200" dirty="0">
                <a:solidFill>
                  <a:schemeClr val="tx1"/>
                </a:solidFill>
                <a:effectLst/>
                <a:latin typeface="+mn-lt"/>
                <a:ea typeface="+mn-ea"/>
                <a:cs typeface="+mn-cs"/>
              </a:rPr>
              <a:t>(By analyzing hypothetic situations in detail, a person can construct some sort of personal framework for ethical decisions; once on the job, there is often little time to analyze each situation individually.)</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Is it possible to imagine all possible outcomes or consequences of a decision? </a:t>
            </a:r>
            <a:r>
              <a:rPr lang="en-US" sz="1200" i="1" kern="1200" dirty="0">
                <a:solidFill>
                  <a:schemeClr val="tx1"/>
                </a:solidFill>
                <a:effectLst/>
                <a:latin typeface="+mn-lt"/>
                <a:ea typeface="+mn-ea"/>
                <a:cs typeface="+mn-cs"/>
              </a:rPr>
              <a:t>(No, but it is helpful to identify as many courses of action as possible, predict the consequences of each action, and project how different goals would be met or not met by following each possible course of action.)</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22</a:t>
            </a:fld>
            <a:endParaRPr lang="en-US" dirty="0"/>
          </a:p>
        </p:txBody>
      </p:sp>
    </p:spTree>
    <p:extLst>
      <p:ext uri="{BB962C8B-B14F-4D97-AF65-F5344CB8AC3E}">
        <p14:creationId xmlns:p14="http://schemas.microsoft.com/office/powerpoint/2010/main" val="163901455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Give examples of times when each of the four methods for justifying a decision might be appropriate.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When might the facts be inadequate to make an ethical decision? </a:t>
            </a:r>
            <a:r>
              <a:rPr lang="en-US" sz="1200" i="1" kern="1200" dirty="0">
                <a:solidFill>
                  <a:schemeClr val="tx1"/>
                </a:solidFill>
                <a:effectLst/>
                <a:latin typeface="+mn-lt"/>
                <a:ea typeface="+mn-ea"/>
                <a:cs typeface="+mn-cs"/>
              </a:rPr>
              <a:t>(Discuss with students. Answers will vary.)</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Is it easy to implement ethical decisions, even if the situation has been considered carefully? Why or why not? </a:t>
            </a:r>
            <a:r>
              <a:rPr lang="en-US" sz="1200" i="1" kern="1200" dirty="0">
                <a:solidFill>
                  <a:schemeClr val="tx1"/>
                </a:solidFill>
                <a:effectLst/>
                <a:latin typeface="+mn-lt"/>
                <a:ea typeface="+mn-ea"/>
                <a:cs typeface="+mn-cs"/>
              </a:rPr>
              <a:t>(Discuss with students. Answers will vary.)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23</a:t>
            </a:fld>
            <a:endParaRPr lang="en-US" dirty="0"/>
          </a:p>
        </p:txBody>
      </p:sp>
    </p:spTree>
    <p:extLst>
      <p:ext uri="{BB962C8B-B14F-4D97-AF65-F5344CB8AC3E}">
        <p14:creationId xmlns:p14="http://schemas.microsoft.com/office/powerpoint/2010/main" val="6357017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605A6131-177F-4143-B16B-48BFEAFD80AE}" type="slidenum">
              <a:rPr lang="en-US" smtClean="0"/>
              <a:t>24</a:t>
            </a:fld>
            <a:endParaRPr lang="en-US" dirty="0"/>
          </a:p>
        </p:txBody>
      </p:sp>
    </p:spTree>
    <p:extLst>
      <p:ext uri="{BB962C8B-B14F-4D97-AF65-F5344CB8AC3E}">
        <p14:creationId xmlns:p14="http://schemas.microsoft.com/office/powerpoint/2010/main" val="232651315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605A6131-177F-4143-B16B-48BFEAFD80AE}" type="slidenum">
              <a:rPr lang="en-US" smtClean="0"/>
              <a:t>25</a:t>
            </a:fld>
            <a:endParaRPr lang="en-US" dirty="0"/>
          </a:p>
        </p:txBody>
      </p:sp>
    </p:spTree>
    <p:extLst>
      <p:ext uri="{BB962C8B-B14F-4D97-AF65-F5344CB8AC3E}">
        <p14:creationId xmlns:p14="http://schemas.microsoft.com/office/powerpoint/2010/main" val="7877042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605A6131-177F-4143-B16B-48BFEAFD80AE}" type="slidenum">
              <a:rPr lang="en-US" smtClean="0"/>
              <a:t>26</a:t>
            </a:fld>
            <a:endParaRPr lang="en-US" dirty="0"/>
          </a:p>
        </p:txBody>
      </p:sp>
    </p:spTree>
    <p:extLst>
      <p:ext uri="{BB962C8B-B14F-4D97-AF65-F5344CB8AC3E}">
        <p14:creationId xmlns:p14="http://schemas.microsoft.com/office/powerpoint/2010/main" val="192327252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Why is it necessary to have laws relating to issues that threaten the public welfare and issues responding to damage or injury to individuals or specific groups of people? </a:t>
            </a:r>
            <a:r>
              <a:rPr lang="en-US" sz="1200" i="1" kern="1200" dirty="0">
                <a:solidFill>
                  <a:schemeClr val="tx1"/>
                </a:solidFill>
                <a:effectLst/>
                <a:latin typeface="+mn-lt"/>
                <a:ea typeface="+mn-ea"/>
                <a:cs typeface="+mn-cs"/>
              </a:rPr>
              <a:t>(These laws keep the public safe and give people peace of mind.)</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27</a:t>
            </a:fld>
            <a:endParaRPr lang="en-US" dirty="0"/>
          </a:p>
        </p:txBody>
      </p:sp>
    </p:spTree>
    <p:extLst>
      <p:ext uri="{BB962C8B-B14F-4D97-AF65-F5344CB8AC3E}">
        <p14:creationId xmlns:p14="http://schemas.microsoft.com/office/powerpoint/2010/main" val="148732994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same misdeed can provoke a criminal charge and a civil lawsuit. The criminal suit will determine if the person is guilty of committing a crime; the civil suit determines what liability the person has to the injured party.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28</a:t>
            </a:fld>
            <a:endParaRPr lang="en-US" dirty="0"/>
          </a:p>
        </p:txBody>
      </p:sp>
    </p:spTree>
    <p:extLst>
      <p:ext uri="{BB962C8B-B14F-4D97-AF65-F5344CB8AC3E}">
        <p14:creationId xmlns:p14="http://schemas.microsoft.com/office/powerpoint/2010/main" val="377424390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Give an example of an act that might result in both a criminal lawsuit and a civil lawsuit. </a:t>
            </a:r>
            <a:r>
              <a:rPr lang="en-US" sz="1200" i="1" kern="1200" dirty="0">
                <a:solidFill>
                  <a:schemeClr val="tx1"/>
                </a:solidFill>
                <a:effectLst/>
                <a:latin typeface="+mn-lt"/>
                <a:ea typeface="+mn-ea"/>
                <a:cs typeface="+mn-cs"/>
              </a:rPr>
              <a:t>(Answers will vary.)</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does “preponderance of the evidence” mean? </a:t>
            </a:r>
            <a:r>
              <a:rPr lang="en-US" sz="1200" i="1" kern="1200" dirty="0">
                <a:solidFill>
                  <a:schemeClr val="tx1"/>
                </a:solidFill>
                <a:effectLst/>
                <a:latin typeface="+mn-lt"/>
                <a:ea typeface="+mn-ea"/>
                <a:cs typeface="+mn-cs"/>
              </a:rPr>
              <a:t>(Supporting evidence is more convincing than the opposing evidence.)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29</a:t>
            </a:fld>
            <a:endParaRPr lang="en-US" dirty="0"/>
          </a:p>
        </p:txBody>
      </p:sp>
    </p:spTree>
    <p:extLst>
      <p:ext uri="{BB962C8B-B14F-4D97-AF65-F5344CB8AC3E}">
        <p14:creationId xmlns:p14="http://schemas.microsoft.com/office/powerpoint/2010/main" val="22305467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a:t>
            </a:fld>
            <a:endParaRPr lang="en-US" dirty="0"/>
          </a:p>
        </p:txBody>
      </p:sp>
    </p:spTree>
    <p:extLst>
      <p:ext uri="{BB962C8B-B14F-4D97-AF65-F5344CB8AC3E}">
        <p14:creationId xmlns:p14="http://schemas.microsoft.com/office/powerpoint/2010/main" val="160109099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Why is it necessary to establish international law? </a:t>
            </a:r>
            <a:r>
              <a:rPr lang="en-US" sz="1200" i="1" kern="1200" dirty="0">
                <a:solidFill>
                  <a:schemeClr val="tx1"/>
                </a:solidFill>
                <a:effectLst/>
                <a:latin typeface="+mn-lt"/>
                <a:ea typeface="+mn-ea"/>
                <a:cs typeface="+mn-cs"/>
              </a:rPr>
              <a:t>(International law establishes regulations for relationships among countries.)</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is administrative law? Give examples of agencies that have the power to make and enforce their own laws. </a:t>
            </a:r>
            <a:r>
              <a:rPr lang="en-US" sz="1200" i="1" kern="1200" dirty="0">
                <a:solidFill>
                  <a:schemeClr val="tx1"/>
                </a:solidFill>
                <a:effectLst/>
                <a:latin typeface="+mn-lt"/>
                <a:ea typeface="+mn-ea"/>
                <a:cs typeface="+mn-cs"/>
              </a:rPr>
              <a:t>(Administrative law refers to law arising from the actions of federal government agencies, such as the Social Security Administration and the Internal Revenue Service.)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30</a:t>
            </a:fld>
            <a:endParaRPr lang="en-US" dirty="0"/>
          </a:p>
        </p:txBody>
      </p:sp>
    </p:spTree>
    <p:extLst>
      <p:ext uri="{BB962C8B-B14F-4D97-AF65-F5344CB8AC3E}">
        <p14:creationId xmlns:p14="http://schemas.microsoft.com/office/powerpoint/2010/main" val="211030444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type of law is most frequently used in the United States, common law or statutory law? </a:t>
            </a:r>
            <a:r>
              <a:rPr lang="en-US" sz="1200" i="1" kern="1200" dirty="0">
                <a:solidFill>
                  <a:schemeClr val="tx1"/>
                </a:solidFill>
                <a:effectLst/>
                <a:latin typeface="+mn-lt"/>
                <a:ea typeface="+mn-ea"/>
                <a:cs typeface="+mn-cs"/>
              </a:rPr>
              <a:t>(Statutory law)</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is the difference between a bill and an act? </a:t>
            </a:r>
            <a:r>
              <a:rPr lang="en-US" sz="1200" i="1" kern="1200" dirty="0">
                <a:solidFill>
                  <a:schemeClr val="tx1"/>
                </a:solidFill>
                <a:effectLst/>
                <a:latin typeface="+mn-lt"/>
                <a:ea typeface="+mn-ea"/>
                <a:cs typeface="+mn-cs"/>
              </a:rPr>
              <a:t>(A bill is new legislation that is under construction. A bill that contains several parts becomes an act.)</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Cities and towns enact ordinances that usually have to do with local issues, such as smoking in public places, parking, leash laws for pets, and curfews at parks.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31</a:t>
            </a:fld>
            <a:endParaRPr lang="en-US" dirty="0"/>
          </a:p>
        </p:txBody>
      </p:sp>
    </p:spTree>
    <p:extLst>
      <p:ext uri="{BB962C8B-B14F-4D97-AF65-F5344CB8AC3E}">
        <p14:creationId xmlns:p14="http://schemas.microsoft.com/office/powerpoint/2010/main" val="289808028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punishment is imposed for a felony? For a misdemeanor? </a:t>
            </a:r>
            <a:r>
              <a:rPr lang="en-US" sz="1200" i="1" kern="1200" dirty="0">
                <a:solidFill>
                  <a:schemeClr val="tx1"/>
                </a:solidFill>
                <a:effectLst/>
                <a:latin typeface="+mn-lt"/>
                <a:ea typeface="+mn-ea"/>
                <a:cs typeface="+mn-cs"/>
              </a:rPr>
              <a:t>(For a felony: punishable by death or imprisonment in a state or federal penal institution for more than 1 year; for a misdemeanor: punishable by a fine or imprisonment for less than 1 year, often in a local or county penal institution)</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Which is more serious, a felony or a misdemeanor? </a:t>
            </a:r>
            <a:r>
              <a:rPr lang="en-US" sz="1200" i="1" kern="1200" dirty="0">
                <a:solidFill>
                  <a:schemeClr val="tx1"/>
                </a:solidFill>
                <a:effectLst/>
                <a:latin typeface="+mn-lt"/>
                <a:ea typeface="+mn-ea"/>
                <a:cs typeface="+mn-cs"/>
              </a:rPr>
              <a:t>(Felony)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32</a:t>
            </a:fld>
            <a:endParaRPr lang="en-US" dirty="0"/>
          </a:p>
        </p:txBody>
      </p:sp>
    </p:spTree>
    <p:extLst>
      <p:ext uri="{BB962C8B-B14F-4D97-AF65-F5344CB8AC3E}">
        <p14:creationId xmlns:p14="http://schemas.microsoft.com/office/powerpoint/2010/main" val="312081605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If a patient dies during treatment, is it usually considered a crime? Why or why not? </a:t>
            </a:r>
            <a:r>
              <a:rPr lang="en-US" sz="1200" i="1" kern="1200" dirty="0">
                <a:solidFill>
                  <a:schemeClr val="tx1"/>
                </a:solidFill>
                <a:effectLst/>
                <a:latin typeface="+mn-lt"/>
                <a:ea typeface="+mn-ea"/>
                <a:cs typeface="+mn-cs"/>
              </a:rPr>
              <a:t>(Occasionally a physician is charged with manslaughter or criminal negligence. This is usually in addition to a civil lawsuit brought by the patient or family for wrongful death.)</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In most states, if a physician can be shown to have assisted a patient to commit suicide, what crime would he or she be accused of? </a:t>
            </a:r>
            <a:r>
              <a:rPr lang="en-US" sz="1200" i="1" kern="1200" dirty="0">
                <a:solidFill>
                  <a:schemeClr val="tx1"/>
                </a:solidFill>
                <a:effectLst/>
                <a:latin typeface="+mn-lt"/>
                <a:ea typeface="+mn-ea"/>
                <a:cs typeface="+mn-cs"/>
              </a:rPr>
              <a:t>(This is usually considered murder.)</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33</a:t>
            </a:fld>
            <a:endParaRPr lang="en-US" dirty="0"/>
          </a:p>
        </p:txBody>
      </p:sp>
    </p:spTree>
    <p:extLst>
      <p:ext uri="{BB962C8B-B14F-4D97-AF65-F5344CB8AC3E}">
        <p14:creationId xmlns:p14="http://schemas.microsoft.com/office/powerpoint/2010/main" val="46144284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is the difference between larceny and robbery? </a:t>
            </a:r>
            <a:r>
              <a:rPr lang="en-US" sz="1200" i="1" kern="1200" dirty="0">
                <a:solidFill>
                  <a:schemeClr val="tx1"/>
                </a:solidFill>
                <a:effectLst/>
                <a:latin typeface="+mn-lt"/>
                <a:ea typeface="+mn-ea"/>
                <a:cs typeface="+mn-cs"/>
              </a:rPr>
              <a:t>(Larceny is stealing without violence, robbery is violent theft.)</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Give an example of each of the following financial crimes: larceny, embezzlement, and fraud. </a:t>
            </a:r>
            <a:r>
              <a:rPr lang="en-US" sz="1200" i="1" kern="1200" dirty="0">
                <a:solidFill>
                  <a:schemeClr val="tx1"/>
                </a:solidFill>
                <a:effectLst/>
                <a:latin typeface="+mn-lt"/>
                <a:ea typeface="+mn-ea"/>
                <a:cs typeface="+mn-cs"/>
              </a:rPr>
              <a:t>(Answers will vary.)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34</a:t>
            </a:fld>
            <a:endParaRPr lang="en-US" dirty="0"/>
          </a:p>
        </p:txBody>
      </p:sp>
    </p:spTree>
    <p:extLst>
      <p:ext uri="{BB962C8B-B14F-4D97-AF65-F5344CB8AC3E}">
        <p14:creationId xmlns:p14="http://schemas.microsoft.com/office/powerpoint/2010/main" val="42704313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four elements must be present in order for a valid contract to exist? </a:t>
            </a:r>
            <a:r>
              <a:rPr lang="en-US" sz="1200" i="1" kern="1200" dirty="0">
                <a:solidFill>
                  <a:schemeClr val="tx1"/>
                </a:solidFill>
                <a:effectLst/>
                <a:latin typeface="+mn-lt"/>
                <a:ea typeface="+mn-ea"/>
                <a:cs typeface="+mn-cs"/>
              </a:rPr>
              <a:t>(There must be a mutual agreement; there must be intent to do, or not do, something that is legal; the action must occur in exchange for service or for payment; the parties must be legally able to enter into a contract.)</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term is used if one party does not live up to the terms of a contract? </a:t>
            </a:r>
            <a:r>
              <a:rPr lang="en-US" sz="1200" i="1" kern="1200" dirty="0">
                <a:solidFill>
                  <a:schemeClr val="tx1"/>
                </a:solidFill>
                <a:effectLst/>
                <a:latin typeface="+mn-lt"/>
                <a:ea typeface="+mn-ea"/>
                <a:cs typeface="+mn-cs"/>
              </a:rPr>
              <a:t>(Breach of contract)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35</a:t>
            </a:fld>
            <a:endParaRPr lang="en-US" dirty="0"/>
          </a:p>
        </p:txBody>
      </p:sp>
    </p:spTree>
    <p:extLst>
      <p:ext uri="{BB962C8B-B14F-4D97-AF65-F5344CB8AC3E}">
        <p14:creationId xmlns:p14="http://schemas.microsoft.com/office/powerpoint/2010/main" val="161157799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Can an intentional tort also be prosecuted as a crime? </a:t>
            </a:r>
            <a:r>
              <a:rPr lang="en-US" sz="1200" i="1" kern="1200" dirty="0">
                <a:solidFill>
                  <a:schemeClr val="tx1"/>
                </a:solidFill>
                <a:effectLst/>
                <a:latin typeface="+mn-lt"/>
                <a:ea typeface="+mn-ea"/>
                <a:cs typeface="+mn-cs"/>
              </a:rPr>
              <a:t>(Yes, if it is performed with specific intent to cause injury.)</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Give examples of intentional and unintentional torts (See Box 3.2).</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36</a:t>
            </a:fld>
            <a:endParaRPr lang="en-US" dirty="0"/>
          </a:p>
        </p:txBody>
      </p:sp>
    </p:spTree>
    <p:extLst>
      <p:ext uri="{BB962C8B-B14F-4D97-AF65-F5344CB8AC3E}">
        <p14:creationId xmlns:p14="http://schemas.microsoft.com/office/powerpoint/2010/main" val="7825493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Why are written contracts preferred over verbal contracts when substantial amounts of money are involved? </a:t>
            </a:r>
            <a:r>
              <a:rPr lang="en-US" sz="1200" i="1" kern="1200" dirty="0">
                <a:solidFill>
                  <a:schemeClr val="tx1"/>
                </a:solidFill>
                <a:effectLst/>
                <a:latin typeface="+mn-lt"/>
                <a:ea typeface="+mn-ea"/>
                <a:cs typeface="+mn-cs"/>
              </a:rPr>
              <a:t>(Written contracts can be used as evidence when a debt isn’t paid.)</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37</a:t>
            </a:fld>
            <a:endParaRPr lang="en-US" dirty="0"/>
          </a:p>
        </p:txBody>
      </p:sp>
    </p:spTree>
    <p:extLst>
      <p:ext uri="{BB962C8B-B14F-4D97-AF65-F5344CB8AC3E}">
        <p14:creationId xmlns:p14="http://schemas.microsoft.com/office/powerpoint/2010/main" val="304137762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Give examples of individuals who cannot give informed consent to medical treatment.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does it mean to be “under duress”? </a:t>
            </a:r>
            <a:r>
              <a:rPr lang="en-US" sz="1200" i="1" kern="1200" dirty="0">
                <a:solidFill>
                  <a:schemeClr val="tx1"/>
                </a:solidFill>
                <a:effectLst/>
                <a:latin typeface="+mn-lt"/>
                <a:ea typeface="+mn-ea"/>
                <a:cs typeface="+mn-cs"/>
              </a:rPr>
              <a:t>(Fear of a threat)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38</a:t>
            </a:fld>
            <a:endParaRPr lang="en-US" dirty="0"/>
          </a:p>
        </p:txBody>
      </p:sp>
    </p:spTree>
    <p:extLst>
      <p:ext uri="{BB962C8B-B14F-4D97-AF65-F5344CB8AC3E}">
        <p14:creationId xmlns:p14="http://schemas.microsoft.com/office/powerpoint/2010/main" val="307926711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is an emancipated minor? </a:t>
            </a:r>
            <a:r>
              <a:rPr lang="en-US" sz="1200" i="1" kern="1200" dirty="0">
                <a:solidFill>
                  <a:schemeClr val="tx1"/>
                </a:solidFill>
                <a:effectLst/>
                <a:latin typeface="+mn-lt"/>
                <a:ea typeface="+mn-ea"/>
                <a:cs typeface="+mn-cs"/>
              </a:rPr>
              <a:t>(An individual younger than 18 who is given adult rights, including the right to consent for medical treatment.)</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How can an individual younger than 18 years gain the right to consent to ordinary medical care? </a:t>
            </a:r>
            <a:r>
              <a:rPr lang="en-US" sz="1200" i="1" kern="1200" dirty="0">
                <a:solidFill>
                  <a:schemeClr val="tx1"/>
                </a:solidFill>
                <a:effectLst/>
                <a:latin typeface="+mn-lt"/>
                <a:ea typeface="+mn-ea"/>
                <a:cs typeface="+mn-cs"/>
              </a:rPr>
              <a:t>(In most states, an individual between 14 and 18 years of age can obtain a court order from a judge to become free of control of a parent or guardian after proving the ability to be financially independent.)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39</a:t>
            </a:fld>
            <a:endParaRPr lang="en-US" dirty="0"/>
          </a:p>
        </p:txBody>
      </p:sp>
    </p:spTree>
    <p:extLst>
      <p:ext uri="{BB962C8B-B14F-4D97-AF65-F5344CB8AC3E}">
        <p14:creationId xmlns:p14="http://schemas.microsoft.com/office/powerpoint/2010/main" val="12768577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Give examples of when group of individuals have attempted to change the law because it does not reflect their beliefs. </a:t>
            </a:r>
            <a:r>
              <a:rPr lang="en-US" sz="1200" i="1" kern="1200" dirty="0">
                <a:solidFill>
                  <a:schemeClr val="tx1"/>
                </a:solidFill>
                <a:effectLst/>
                <a:latin typeface="+mn-lt"/>
                <a:ea typeface="+mn-ea"/>
                <a:cs typeface="+mn-cs"/>
              </a:rPr>
              <a:t>(Answers will vary.)</a:t>
            </a:r>
            <a:endParaRPr lang="en-US" i="1" dirty="0"/>
          </a:p>
        </p:txBody>
      </p:sp>
      <p:sp>
        <p:nvSpPr>
          <p:cNvPr id="4" name="Slide Number Placeholder 3"/>
          <p:cNvSpPr>
            <a:spLocks noGrp="1"/>
          </p:cNvSpPr>
          <p:nvPr>
            <p:ph type="sldNum" sz="quarter" idx="10"/>
          </p:nvPr>
        </p:nvSpPr>
        <p:spPr/>
        <p:txBody>
          <a:bodyPr/>
          <a:lstStyle/>
          <a:p>
            <a:fld id="{605A6131-177F-4143-B16B-48BFEAFD80AE}" type="slidenum">
              <a:rPr lang="en-US" smtClean="0"/>
              <a:t>4</a:t>
            </a:fld>
            <a:endParaRPr lang="en-US" dirty="0"/>
          </a:p>
        </p:txBody>
      </p:sp>
    </p:spTree>
    <p:extLst>
      <p:ext uri="{BB962C8B-B14F-4D97-AF65-F5344CB8AC3E}">
        <p14:creationId xmlns:p14="http://schemas.microsoft.com/office/powerpoint/2010/main" val="39545345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guidelines apply to the physician’s right to refuse to treat certain patients? </a:t>
            </a:r>
            <a:r>
              <a:rPr lang="en-US" sz="1200" i="1" kern="1200" dirty="0">
                <a:solidFill>
                  <a:schemeClr val="tx1"/>
                </a:solidFill>
                <a:effectLst/>
                <a:latin typeface="+mn-lt"/>
                <a:ea typeface="+mn-ea"/>
                <a:cs typeface="+mn-cs"/>
              </a:rPr>
              <a:t>(Decisions not to treat particular patients must be based on general principles rather than arbitrary decisions.)</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If the physician decides to take a two-week vacation, what is his or her duty to current patients in the hospital? To patients who might call the office? </a:t>
            </a:r>
            <a:r>
              <a:rPr lang="en-US" sz="1200" i="1" kern="1200" dirty="0">
                <a:solidFill>
                  <a:schemeClr val="tx1"/>
                </a:solidFill>
                <a:effectLst/>
                <a:latin typeface="+mn-lt"/>
                <a:ea typeface="+mn-ea"/>
                <a:cs typeface="+mn-cs"/>
              </a:rPr>
              <a:t>(The physician should arrange for someone else to treat the patient when they are unavailable.)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40</a:t>
            </a:fld>
            <a:endParaRPr lang="en-US" dirty="0"/>
          </a:p>
        </p:txBody>
      </p:sp>
    </p:spTree>
    <p:extLst>
      <p:ext uri="{BB962C8B-B14F-4D97-AF65-F5344CB8AC3E}">
        <p14:creationId xmlns:p14="http://schemas.microsoft.com/office/powerpoint/2010/main" val="245117689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Federal Patient Protection and Affordable Care Act of March 2010 has shifted focus from merely defining patients’ rights to ensuring that all Americans will have access to affordable, high-quality health care and preventive care.</a:t>
            </a:r>
          </a:p>
        </p:txBody>
      </p:sp>
      <p:sp>
        <p:nvSpPr>
          <p:cNvPr id="4" name="Slide Number Placeholder 3"/>
          <p:cNvSpPr>
            <a:spLocks noGrp="1"/>
          </p:cNvSpPr>
          <p:nvPr>
            <p:ph type="sldNum" sz="quarter" idx="10"/>
          </p:nvPr>
        </p:nvSpPr>
        <p:spPr/>
        <p:txBody>
          <a:bodyPr/>
          <a:lstStyle/>
          <a:p>
            <a:fld id="{605A6131-177F-4143-B16B-48BFEAFD80AE}" type="slidenum">
              <a:rPr lang="en-US" smtClean="0"/>
              <a:t>41</a:t>
            </a:fld>
            <a:endParaRPr lang="en-US" dirty="0"/>
          </a:p>
        </p:txBody>
      </p:sp>
    </p:spTree>
    <p:extLst>
      <p:ext uri="{BB962C8B-B14F-4D97-AF65-F5344CB8AC3E}">
        <p14:creationId xmlns:p14="http://schemas.microsoft.com/office/powerpoint/2010/main" val="206785030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If the patient notifies the physician by telephone that he or she wishes to terminate the relationship, the physician should send a similar letter as documentation.</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is the reason for obtaining a Return Receipt when sending a termination letter? </a:t>
            </a:r>
            <a:r>
              <a:rPr lang="en-US" sz="1200" i="1" kern="1200" dirty="0">
                <a:solidFill>
                  <a:schemeClr val="tx1"/>
                </a:solidFill>
                <a:effectLst/>
                <a:latin typeface="+mn-lt"/>
                <a:ea typeface="+mn-ea"/>
                <a:cs typeface="+mn-cs"/>
              </a:rPr>
              <a:t>(This confirms that the patient received the letter so there is no confusion later. It also proves as documentation that the letter was sent.)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42</a:t>
            </a:fld>
            <a:endParaRPr lang="en-US" dirty="0"/>
          </a:p>
        </p:txBody>
      </p:sp>
    </p:spTree>
    <p:extLst>
      <p:ext uri="{BB962C8B-B14F-4D97-AF65-F5344CB8AC3E}">
        <p14:creationId xmlns:p14="http://schemas.microsoft.com/office/powerpoint/2010/main" val="377894772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Abandonment is rare and should never happen if the physician keeps good written records about any termination notification.</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43</a:t>
            </a:fld>
            <a:endParaRPr lang="en-US" dirty="0"/>
          </a:p>
        </p:txBody>
      </p:sp>
    </p:spTree>
    <p:extLst>
      <p:ext uri="{BB962C8B-B14F-4D97-AF65-F5344CB8AC3E}">
        <p14:creationId xmlns:p14="http://schemas.microsoft.com/office/powerpoint/2010/main" val="131596699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See Procedure 3.3: Incorporating</a:t>
            </a:r>
            <a:r>
              <a:rPr lang="en-US" sz="1200" kern="1200" baseline="0" dirty="0">
                <a:solidFill>
                  <a:schemeClr val="tx1"/>
                </a:solidFill>
                <a:effectLst/>
                <a:latin typeface="+mn-lt"/>
                <a:ea typeface="+mn-ea"/>
                <a:cs typeface="+mn-cs"/>
              </a:rPr>
              <a:t> the Patient’s Bill of Rights.</a:t>
            </a:r>
          </a:p>
          <a:p>
            <a:pPr marL="171450" indent="-171450">
              <a:buFont typeface="Arial" panose="020B0604020202020204" pitchFamily="34" charset="0"/>
              <a:buChar char="•"/>
            </a:pPr>
            <a:r>
              <a:rPr lang="en-US" sz="1200" kern="1200" baseline="0" dirty="0">
                <a:solidFill>
                  <a:schemeClr val="tx1"/>
                </a:solidFill>
                <a:effectLst/>
                <a:latin typeface="+mn-lt"/>
                <a:ea typeface="+mn-ea"/>
                <a:cs typeface="+mn-cs"/>
              </a:rPr>
              <a:t>Refer to Figure 3.3.</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44</a:t>
            </a:fld>
            <a:endParaRPr lang="en-US" dirty="0"/>
          </a:p>
        </p:txBody>
      </p:sp>
    </p:spTree>
    <p:extLst>
      <p:ext uri="{BB962C8B-B14F-4D97-AF65-F5344CB8AC3E}">
        <p14:creationId xmlns:p14="http://schemas.microsoft.com/office/powerpoint/2010/main" val="161157874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How are individuals required to act in daily life? What is it called if they fail in this responsibility? </a:t>
            </a:r>
            <a:r>
              <a:rPr lang="en-US" sz="1200" i="1" kern="1200" dirty="0">
                <a:solidFill>
                  <a:schemeClr val="tx1"/>
                </a:solidFill>
                <a:effectLst/>
                <a:latin typeface="+mn-lt"/>
                <a:ea typeface="+mn-ea"/>
                <a:cs typeface="+mn-cs"/>
              </a:rPr>
              <a:t>(In daily life, we are required to act as reasonable people would act in the same circumstances. If we fail in this responsibility, it is called negligence.)</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Give an example of negligence for an ordinary individual. </a:t>
            </a:r>
            <a:r>
              <a:rPr lang="en-US" sz="1200" i="1" kern="1200" dirty="0">
                <a:solidFill>
                  <a:schemeClr val="tx1"/>
                </a:solidFill>
                <a:effectLst/>
                <a:latin typeface="+mn-lt"/>
                <a:ea typeface="+mn-ea"/>
                <a:cs typeface="+mn-cs"/>
              </a:rPr>
              <a:t>(A common example relates to a wet floor. If someone spills water on the floor and does not wipe it up, the floor becomes slippery. If an unsuspecting person is not aware that the floor is wet, the person could slip and be injured. The person responsible for making the floor wet could be found negligent and responsible to pay for the injured person’s medical care, lost wages, and any other costs caused by the fall on the wet floor.)</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45</a:t>
            </a:fld>
            <a:endParaRPr lang="en-US" dirty="0"/>
          </a:p>
        </p:txBody>
      </p:sp>
    </p:spTree>
    <p:extLst>
      <p:ext uri="{BB962C8B-B14F-4D97-AF65-F5344CB8AC3E}">
        <p14:creationId xmlns:p14="http://schemas.microsoft.com/office/powerpoint/2010/main" val="288849555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When is the medical assistant held to a professional standard? </a:t>
            </a:r>
            <a:r>
              <a:rPr lang="en-US" sz="1200" i="1" kern="1200" dirty="0">
                <a:solidFill>
                  <a:schemeClr val="tx1"/>
                </a:solidFill>
                <a:effectLst/>
                <a:latin typeface="+mn-lt"/>
                <a:ea typeface="+mn-ea"/>
                <a:cs typeface="+mn-cs"/>
              </a:rPr>
              <a:t>(When performing procedures that are often done by a licensed health professional.)  </a:t>
            </a:r>
            <a:r>
              <a:rPr lang="en-US" sz="1200" kern="1200" dirty="0">
                <a:solidFill>
                  <a:schemeClr val="tx1"/>
                </a:solidFill>
                <a:effectLst/>
                <a:latin typeface="+mn-lt"/>
                <a:ea typeface="+mn-ea"/>
                <a:cs typeface="+mn-cs"/>
              </a:rPr>
              <a:t>Give specific examples in the medical office. </a:t>
            </a:r>
            <a:r>
              <a:rPr lang="en-US" sz="1200" i="1" kern="1200" dirty="0">
                <a:solidFill>
                  <a:schemeClr val="tx1"/>
                </a:solidFill>
                <a:effectLst/>
                <a:latin typeface="+mn-lt"/>
                <a:ea typeface="+mn-ea"/>
                <a:cs typeface="+mn-cs"/>
              </a:rPr>
              <a:t>(Administering medications.)</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Can the medical assistant give advice about treatment options? </a:t>
            </a:r>
            <a:r>
              <a:rPr lang="en-US" sz="1200" i="1" kern="1200" dirty="0">
                <a:solidFill>
                  <a:schemeClr val="tx1"/>
                </a:solidFill>
                <a:effectLst/>
                <a:latin typeface="+mn-lt"/>
                <a:ea typeface="+mn-ea"/>
                <a:cs typeface="+mn-cs"/>
              </a:rPr>
              <a:t>(The medical assistant must be especially careful to avoid offering advice or making decisions that may be interpreted as diagnosing illness or prescribing treatment.)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46</a:t>
            </a:fld>
            <a:endParaRPr lang="en-US" dirty="0"/>
          </a:p>
        </p:txBody>
      </p:sp>
    </p:spTree>
    <p:extLst>
      <p:ext uri="{BB962C8B-B14F-4D97-AF65-F5344CB8AC3E}">
        <p14:creationId xmlns:p14="http://schemas.microsoft.com/office/powerpoint/2010/main" val="140779670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standard of care do patients have a right to expect if they contact the medical office in an emergency? </a:t>
            </a:r>
            <a:r>
              <a:rPr lang="en-US" sz="1200" i="1" kern="1200" dirty="0">
                <a:solidFill>
                  <a:schemeClr val="tx1"/>
                </a:solidFill>
                <a:effectLst/>
                <a:latin typeface="+mn-lt"/>
                <a:ea typeface="+mn-ea"/>
                <a:cs typeface="+mn-cs"/>
              </a:rPr>
              <a:t>(All medical office personnel are expected to be able to give advice in an emergency or to activate the local emergency medical system if they cannot handle the situation.  Failure to respond correctly to an emergency can be considered a “breach of contract,” because there is an implied contract between patient and a medical office that any emergency will be handled by competent staff.)</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is the consequence if a patient is harmed because of a delay in care during an emergency on the basis of advice received from a medical assistant in a medical office? </a:t>
            </a:r>
            <a:r>
              <a:rPr lang="en-US" sz="1200" i="1" kern="1200" dirty="0">
                <a:solidFill>
                  <a:schemeClr val="tx1"/>
                </a:solidFill>
                <a:effectLst/>
                <a:latin typeface="+mn-lt"/>
                <a:ea typeface="+mn-ea"/>
                <a:cs typeface="+mn-cs"/>
              </a:rPr>
              <a:t>(The medical assistant may be liable if there is injury to the patient because of a delay in treatment.)</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term “standard of care” defines the level of appropriate care legally required of any other practitioner with the same education and training who is providing the same care within the same geographic area.</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47</a:t>
            </a:fld>
            <a:endParaRPr lang="en-US" dirty="0"/>
          </a:p>
        </p:txBody>
      </p:sp>
    </p:spTree>
    <p:extLst>
      <p:ext uri="{BB962C8B-B14F-4D97-AF65-F5344CB8AC3E}">
        <p14:creationId xmlns:p14="http://schemas.microsoft.com/office/powerpoint/2010/main" val="273656357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types of procedures usually require the patient to sign a consent form? </a:t>
            </a:r>
            <a:r>
              <a:rPr lang="en-US" sz="1200" i="1" kern="1200" dirty="0">
                <a:solidFill>
                  <a:schemeClr val="tx1"/>
                </a:solidFill>
                <a:effectLst/>
                <a:latin typeface="+mn-lt"/>
                <a:ea typeface="+mn-ea"/>
                <a:cs typeface="+mn-cs"/>
              </a:rPr>
              <a:t>(Written consent forms are now always used for surgery; for procedures involving entry into a sterile body cavity, for procedures that carry a risk to the patient’s health, and for testing for HIV.  Written consent forms are increasingly being used for immunizations, treatment with birth-control pills, and transfusions of blood or blood products, such as plasma.)</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48</a:t>
            </a:fld>
            <a:endParaRPr lang="en-US" dirty="0"/>
          </a:p>
        </p:txBody>
      </p:sp>
    </p:spTree>
    <p:extLst>
      <p:ext uri="{BB962C8B-B14F-4D97-AF65-F5344CB8AC3E}">
        <p14:creationId xmlns:p14="http://schemas.microsoft.com/office/powerpoint/2010/main" val="13404990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49</a:t>
            </a:fld>
            <a:endParaRPr lang="en-US" dirty="0"/>
          </a:p>
        </p:txBody>
      </p:sp>
    </p:spTree>
    <p:extLst>
      <p:ext uri="{BB962C8B-B14F-4D97-AF65-F5344CB8AC3E}">
        <p14:creationId xmlns:p14="http://schemas.microsoft.com/office/powerpoint/2010/main" val="13060917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Why is it helpful for a medical assistant to be able to analyze complex problems? </a:t>
            </a:r>
            <a:r>
              <a:rPr lang="en-US" sz="1200" i="1" kern="1200" dirty="0">
                <a:solidFill>
                  <a:schemeClr val="tx1"/>
                </a:solidFill>
                <a:effectLst/>
                <a:latin typeface="+mn-lt"/>
                <a:ea typeface="+mn-ea"/>
                <a:cs typeface="+mn-cs"/>
              </a:rPr>
              <a:t>(This helps the medical assistant justify the choices made in particular situations.)</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Is globalism more important in today’s society than it was 50 years ago? Why or why not? </a:t>
            </a:r>
            <a:r>
              <a:rPr lang="en-US" sz="1200" i="1" kern="1200" dirty="0">
                <a:solidFill>
                  <a:schemeClr val="tx1"/>
                </a:solidFill>
                <a:effectLst/>
                <a:latin typeface="+mn-lt"/>
                <a:ea typeface="+mn-ea"/>
                <a:cs typeface="+mn-cs"/>
              </a:rPr>
              <a:t>(Globalism is more important today, because there is a greater sense of interconnection involving the whole world due to technology that makes communication more available. Many individuals feel some level of responsibility for all human beings.)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a:t>
            </a:fld>
            <a:endParaRPr lang="en-US" dirty="0"/>
          </a:p>
        </p:txBody>
      </p:sp>
    </p:spTree>
    <p:extLst>
      <p:ext uri="{BB962C8B-B14F-4D97-AF65-F5344CB8AC3E}">
        <p14:creationId xmlns:p14="http://schemas.microsoft.com/office/powerpoint/2010/main" val="44745414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50</a:t>
            </a:fld>
            <a:endParaRPr lang="en-US" dirty="0"/>
          </a:p>
        </p:txBody>
      </p:sp>
    </p:spTree>
    <p:extLst>
      <p:ext uri="{BB962C8B-B14F-4D97-AF65-F5344CB8AC3E}">
        <p14:creationId xmlns:p14="http://schemas.microsoft.com/office/powerpoint/2010/main" val="128706881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are some specific procedures or tests for which state law may require a special consent form to release information? What is the law in your state? (</a:t>
            </a:r>
            <a:r>
              <a:rPr lang="en-US" sz="1200" i="1" kern="1200" dirty="0">
                <a:solidFill>
                  <a:schemeClr val="tx1"/>
                </a:solidFill>
                <a:effectLst/>
                <a:latin typeface="+mn-lt"/>
                <a:ea typeface="+mn-ea"/>
                <a:cs typeface="+mn-cs"/>
              </a:rPr>
              <a:t>Answers will vary.)</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05A6131-177F-4143-B16B-48BFEAFD80AE}" type="slidenum">
              <a:rPr lang="en-US" smtClean="0"/>
              <a:t>51</a:t>
            </a:fld>
            <a:endParaRPr lang="en-US" dirty="0"/>
          </a:p>
        </p:txBody>
      </p:sp>
    </p:spTree>
    <p:extLst>
      <p:ext uri="{BB962C8B-B14F-4D97-AF65-F5344CB8AC3E}">
        <p14:creationId xmlns:p14="http://schemas.microsoft.com/office/powerpoint/2010/main" val="129216292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is the difference between simple negligence and professional negligence (malpractice)? (</a:t>
            </a:r>
            <a:r>
              <a:rPr lang="en-US" sz="1200" i="1" kern="1200" dirty="0">
                <a:solidFill>
                  <a:schemeClr val="tx1"/>
                </a:solidFill>
                <a:effectLst/>
                <a:latin typeface="+mn-lt"/>
                <a:ea typeface="+mn-ea"/>
                <a:cs typeface="+mn-cs"/>
              </a:rPr>
              <a:t>Answers will vary.)</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05A6131-177F-4143-B16B-48BFEAFD80AE}" type="slidenum">
              <a:rPr lang="en-US" smtClean="0"/>
              <a:t>52</a:t>
            </a:fld>
            <a:endParaRPr lang="en-US" dirty="0"/>
          </a:p>
        </p:txBody>
      </p:sp>
    </p:spTree>
    <p:extLst>
      <p:ext uri="{BB962C8B-B14F-4D97-AF65-F5344CB8AC3E}">
        <p14:creationId xmlns:p14="http://schemas.microsoft.com/office/powerpoint/2010/main" val="93926960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53</a:t>
            </a:fld>
            <a:endParaRPr lang="en-US" dirty="0"/>
          </a:p>
        </p:txBody>
      </p:sp>
    </p:spTree>
    <p:extLst>
      <p:ext uri="{BB962C8B-B14F-4D97-AF65-F5344CB8AC3E}">
        <p14:creationId xmlns:p14="http://schemas.microsoft.com/office/powerpoint/2010/main" val="338191671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54</a:t>
            </a:fld>
            <a:endParaRPr lang="en-US" dirty="0"/>
          </a:p>
        </p:txBody>
      </p:sp>
    </p:spTree>
    <p:extLst>
      <p:ext uri="{BB962C8B-B14F-4D97-AF65-F5344CB8AC3E}">
        <p14:creationId xmlns:p14="http://schemas.microsoft.com/office/powerpoint/2010/main" val="159165973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55</a:t>
            </a:fld>
            <a:endParaRPr lang="en-US" dirty="0"/>
          </a:p>
        </p:txBody>
      </p:sp>
    </p:spTree>
    <p:extLst>
      <p:ext uri="{BB962C8B-B14F-4D97-AF65-F5344CB8AC3E}">
        <p14:creationId xmlns:p14="http://schemas.microsoft.com/office/powerpoint/2010/main" val="31522792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are Good Samaritan Acts? What professions are covered by these laws in your state? (</a:t>
            </a:r>
            <a:r>
              <a:rPr lang="en-US" sz="1200" i="1" kern="1200" dirty="0">
                <a:solidFill>
                  <a:schemeClr val="tx1"/>
                </a:solidFill>
                <a:effectLst/>
                <a:latin typeface="+mn-lt"/>
                <a:ea typeface="+mn-ea"/>
                <a:cs typeface="+mn-cs"/>
              </a:rPr>
              <a:t>Laws that protect health care professionals from being sued for giving emergency care at the scene of an accident. Answers will vary.)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56</a:t>
            </a:fld>
            <a:endParaRPr lang="en-US" dirty="0"/>
          </a:p>
        </p:txBody>
      </p:sp>
    </p:spTree>
    <p:extLst>
      <p:ext uri="{BB962C8B-B14F-4D97-AF65-F5344CB8AC3E}">
        <p14:creationId xmlns:p14="http://schemas.microsoft.com/office/powerpoint/2010/main" val="1059254543"/>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percentage of lawsuits brought against medical professionals actually go to trial? (</a:t>
            </a:r>
            <a:r>
              <a:rPr lang="en-US" sz="1200" i="1" kern="1200" dirty="0">
                <a:solidFill>
                  <a:schemeClr val="tx1"/>
                </a:solidFill>
                <a:effectLst/>
                <a:latin typeface="+mn-lt"/>
                <a:ea typeface="+mn-ea"/>
                <a:cs typeface="+mn-cs"/>
              </a:rPr>
              <a:t>Less than 5%.)</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are the advantages and disadvantages for the patient of settling a possible malpractice lawsuit out of court? For the health professional or institution? (</a:t>
            </a:r>
            <a:r>
              <a:rPr lang="en-US" sz="1200" i="1" kern="1200" dirty="0">
                <a:solidFill>
                  <a:schemeClr val="tx1"/>
                </a:solidFill>
                <a:effectLst/>
                <a:latin typeface="+mn-lt"/>
                <a:ea typeface="+mn-ea"/>
                <a:cs typeface="+mn-cs"/>
              </a:rPr>
              <a:t>Answers will vary. See the textbook.)</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57</a:t>
            </a:fld>
            <a:endParaRPr lang="en-US" dirty="0"/>
          </a:p>
        </p:txBody>
      </p:sp>
    </p:spTree>
    <p:extLst>
      <p:ext uri="{BB962C8B-B14F-4D97-AF65-F5344CB8AC3E}">
        <p14:creationId xmlns:p14="http://schemas.microsoft.com/office/powerpoint/2010/main" val="403795403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58</a:t>
            </a:fld>
            <a:endParaRPr lang="en-US" dirty="0"/>
          </a:p>
        </p:txBody>
      </p:sp>
    </p:spTree>
    <p:extLst>
      <p:ext uri="{BB962C8B-B14F-4D97-AF65-F5344CB8AC3E}">
        <p14:creationId xmlns:p14="http://schemas.microsoft.com/office/powerpoint/2010/main" val="79491130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59</a:t>
            </a:fld>
            <a:endParaRPr lang="en-US" dirty="0"/>
          </a:p>
        </p:txBody>
      </p:sp>
    </p:spTree>
    <p:extLst>
      <p:ext uri="{BB962C8B-B14F-4D97-AF65-F5344CB8AC3E}">
        <p14:creationId xmlns:p14="http://schemas.microsoft.com/office/powerpoint/2010/main" val="10048049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Give an example of a type of health care that is more available to those with health insurance than to those without health insurance. </a:t>
            </a:r>
            <a:r>
              <a:rPr lang="en-US" sz="1200" i="1" kern="1200" dirty="0">
                <a:solidFill>
                  <a:schemeClr val="tx1"/>
                </a:solidFill>
                <a:effectLst/>
                <a:latin typeface="+mn-lt"/>
                <a:ea typeface="+mn-ea"/>
                <a:cs typeface="+mn-cs"/>
              </a:rPr>
              <a:t>(Answers will vary.)</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Medical insurance often does not cover eyeglasses, contact lenses, or hearing aids.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Within the past 10 years immunizations for meningococcal disease and HPV (human papilloma virus) have been developed. Should health insurance pay for these immunizations for all teens and young adults? For all who wish to be immunized? Why or why not? </a:t>
            </a:r>
            <a:r>
              <a:rPr lang="en-US" sz="1200" i="1" kern="1200" dirty="0">
                <a:solidFill>
                  <a:schemeClr val="tx1"/>
                </a:solidFill>
                <a:effectLst/>
                <a:latin typeface="+mn-lt"/>
                <a:ea typeface="+mn-ea"/>
                <a:cs typeface="+mn-cs"/>
              </a:rPr>
              <a:t>(Discuss with students. Answers will vary.)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a:t>
            </a:fld>
            <a:endParaRPr lang="en-US" dirty="0"/>
          </a:p>
        </p:txBody>
      </p:sp>
    </p:spTree>
    <p:extLst>
      <p:ext uri="{BB962C8B-B14F-4D97-AF65-F5344CB8AC3E}">
        <p14:creationId xmlns:p14="http://schemas.microsoft.com/office/powerpoint/2010/main" val="1481295454"/>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dirty="0" smtClean="0"/>
              <a:t>Click to add notes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60</a:t>
            </a:fld>
            <a:endParaRPr lang="en-US" dirty="0"/>
          </a:p>
        </p:txBody>
      </p:sp>
    </p:spTree>
    <p:extLst>
      <p:ext uri="{BB962C8B-B14F-4D97-AF65-F5344CB8AC3E}">
        <p14:creationId xmlns:p14="http://schemas.microsoft.com/office/powerpoint/2010/main" val="153018581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61</a:t>
            </a:fld>
            <a:endParaRPr lang="en-US" dirty="0"/>
          </a:p>
        </p:txBody>
      </p:sp>
    </p:spTree>
    <p:extLst>
      <p:ext uri="{BB962C8B-B14F-4D97-AF65-F5344CB8AC3E}">
        <p14:creationId xmlns:p14="http://schemas.microsoft.com/office/powerpoint/2010/main" val="1123498380"/>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are the advantages of using an alternative method for dispute resolution instead of relying on the court system? (</a:t>
            </a:r>
            <a:r>
              <a:rPr lang="en-US" sz="1200" i="1" kern="1200" dirty="0">
                <a:solidFill>
                  <a:schemeClr val="tx1"/>
                </a:solidFill>
                <a:effectLst/>
                <a:latin typeface="+mn-lt"/>
                <a:ea typeface="+mn-ea"/>
                <a:cs typeface="+mn-cs"/>
              </a:rPr>
              <a:t>Answers will vary. See the textbook.)</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05A6131-177F-4143-B16B-48BFEAFD80AE}" type="slidenum">
              <a:rPr lang="en-US" smtClean="0"/>
              <a:t>62</a:t>
            </a:fld>
            <a:endParaRPr lang="en-US" dirty="0"/>
          </a:p>
        </p:txBody>
      </p:sp>
    </p:spTree>
    <p:extLst>
      <p:ext uri="{BB962C8B-B14F-4D97-AF65-F5344CB8AC3E}">
        <p14:creationId xmlns:p14="http://schemas.microsoft.com/office/powerpoint/2010/main" val="335232032"/>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Give an example of privilege as it applies to physicians. (</a:t>
            </a:r>
            <a:r>
              <a:rPr lang="en-US" sz="1200" i="1" kern="1200" dirty="0">
                <a:solidFill>
                  <a:schemeClr val="tx1"/>
                </a:solidFill>
                <a:effectLst/>
                <a:latin typeface="+mn-lt"/>
                <a:ea typeface="+mn-ea"/>
                <a:cs typeface="+mn-cs"/>
              </a:rPr>
              <a:t>Answers will vary.)</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05A6131-177F-4143-B16B-48BFEAFD80AE}" type="slidenum">
              <a:rPr lang="en-US" smtClean="0"/>
              <a:t>63</a:t>
            </a:fld>
            <a:endParaRPr lang="en-US" dirty="0"/>
          </a:p>
        </p:txBody>
      </p:sp>
    </p:spTree>
    <p:extLst>
      <p:ext uri="{BB962C8B-B14F-4D97-AF65-F5344CB8AC3E}">
        <p14:creationId xmlns:p14="http://schemas.microsoft.com/office/powerpoint/2010/main" val="93866251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64</a:t>
            </a:fld>
            <a:endParaRPr lang="en-US" dirty="0"/>
          </a:p>
        </p:txBody>
      </p:sp>
    </p:spTree>
    <p:extLst>
      <p:ext uri="{BB962C8B-B14F-4D97-AF65-F5344CB8AC3E}">
        <p14:creationId xmlns:p14="http://schemas.microsoft.com/office/powerpoint/2010/main" val="2126226356"/>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65</a:t>
            </a:fld>
            <a:endParaRPr lang="en-US" dirty="0"/>
          </a:p>
        </p:txBody>
      </p:sp>
    </p:spTree>
    <p:extLst>
      <p:ext uri="{BB962C8B-B14F-4D97-AF65-F5344CB8AC3E}">
        <p14:creationId xmlns:p14="http://schemas.microsoft.com/office/powerpoint/2010/main" val="3861743020"/>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66</a:t>
            </a:fld>
            <a:endParaRPr lang="en-US" dirty="0"/>
          </a:p>
        </p:txBody>
      </p:sp>
    </p:spTree>
    <p:extLst>
      <p:ext uri="{BB962C8B-B14F-4D97-AF65-F5344CB8AC3E}">
        <p14:creationId xmlns:p14="http://schemas.microsoft.com/office/powerpoint/2010/main" val="327238859"/>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67</a:t>
            </a:fld>
            <a:endParaRPr lang="en-US" dirty="0"/>
          </a:p>
        </p:txBody>
      </p:sp>
    </p:spTree>
    <p:extLst>
      <p:ext uri="{BB962C8B-B14F-4D97-AF65-F5344CB8AC3E}">
        <p14:creationId xmlns:p14="http://schemas.microsoft.com/office/powerpoint/2010/main" val="1422769857"/>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68</a:t>
            </a:fld>
            <a:endParaRPr lang="en-US" dirty="0"/>
          </a:p>
        </p:txBody>
      </p:sp>
    </p:spTree>
    <p:extLst>
      <p:ext uri="{BB962C8B-B14F-4D97-AF65-F5344CB8AC3E}">
        <p14:creationId xmlns:p14="http://schemas.microsoft.com/office/powerpoint/2010/main" val="3600456523"/>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69</a:t>
            </a:fld>
            <a:endParaRPr lang="en-US" dirty="0"/>
          </a:p>
        </p:txBody>
      </p:sp>
    </p:spTree>
    <p:extLst>
      <p:ext uri="{BB962C8B-B14F-4D97-AF65-F5344CB8AC3E}">
        <p14:creationId xmlns:p14="http://schemas.microsoft.com/office/powerpoint/2010/main" val="39719271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How is the U.S. Constitution used in relation to ethical concepts in the United States? </a:t>
            </a:r>
            <a:r>
              <a:rPr lang="en-US" sz="1200" i="1" kern="1200" dirty="0">
                <a:solidFill>
                  <a:schemeClr val="tx1"/>
                </a:solidFill>
                <a:effectLst/>
                <a:latin typeface="+mn-lt"/>
                <a:ea typeface="+mn-ea"/>
                <a:cs typeface="+mn-cs"/>
              </a:rPr>
              <a:t>(The U.S. Constitution delineates the natural rights and the duty of the government to preserve them. Natural rights exist through the natural order or are granted by God.)</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Give examples of social beliefs that have changed or are currently changing. How does the change occur? </a:t>
            </a:r>
            <a:r>
              <a:rPr lang="en-US" sz="1200" i="1" kern="1200" dirty="0">
                <a:solidFill>
                  <a:schemeClr val="tx1"/>
                </a:solidFill>
                <a:effectLst/>
                <a:latin typeface="+mn-lt"/>
                <a:ea typeface="+mn-ea"/>
                <a:cs typeface="+mn-cs"/>
              </a:rPr>
              <a:t>(The right to life has changed; there is now debate over whether or not life should be sustained past the point of recovery and whether or not the right to life of an unborn fetus conflicts with the reproductive rights of a woman. These two changes came about by scientific advancements and changes in social attitude.)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a:t>
            </a:fld>
            <a:endParaRPr lang="en-US" dirty="0"/>
          </a:p>
        </p:txBody>
      </p:sp>
    </p:spTree>
    <p:extLst>
      <p:ext uri="{BB962C8B-B14F-4D97-AF65-F5344CB8AC3E}">
        <p14:creationId xmlns:p14="http://schemas.microsoft.com/office/powerpoint/2010/main" val="1800382381"/>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70</a:t>
            </a:fld>
            <a:endParaRPr lang="en-US" dirty="0"/>
          </a:p>
        </p:txBody>
      </p:sp>
    </p:spTree>
    <p:extLst>
      <p:ext uri="{BB962C8B-B14F-4D97-AF65-F5344CB8AC3E}">
        <p14:creationId xmlns:p14="http://schemas.microsoft.com/office/powerpoint/2010/main" val="990744712"/>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is a prescription? </a:t>
            </a:r>
            <a:r>
              <a:rPr lang="en-US" sz="1200" i="1" kern="1200" dirty="0">
                <a:solidFill>
                  <a:schemeClr val="tx1"/>
                </a:solidFill>
                <a:effectLst/>
                <a:latin typeface="+mn-lt"/>
                <a:ea typeface="+mn-ea"/>
                <a:cs typeface="+mn-cs"/>
              </a:rPr>
              <a:t>An order from a physician or other licensed health care provider to a pharmacist to dispense a supply of medication.)</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Who is legally allowed to write prescriptions? (</a:t>
            </a:r>
            <a:r>
              <a:rPr lang="en-US" sz="1200" i="1" kern="1200" dirty="0">
                <a:solidFill>
                  <a:schemeClr val="tx1"/>
                </a:solidFill>
                <a:effectLst/>
                <a:latin typeface="+mn-lt"/>
                <a:ea typeface="+mn-ea"/>
                <a:cs typeface="+mn-cs"/>
              </a:rPr>
              <a:t>Individual states have different regulations within a set of federal guidelines.)</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Should prescription pads be stored in examination rooms so that they are handy? Why or why not? (</a:t>
            </a:r>
            <a:r>
              <a:rPr lang="en-US" sz="1200" i="1" kern="1200" dirty="0">
                <a:solidFill>
                  <a:schemeClr val="tx1"/>
                </a:solidFill>
                <a:effectLst/>
                <a:latin typeface="+mn-lt"/>
                <a:ea typeface="+mn-ea"/>
                <a:cs typeface="+mn-cs"/>
              </a:rPr>
              <a:t>No, because that makes them too accessible to patients.)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71</a:t>
            </a:fld>
            <a:endParaRPr lang="en-US" dirty="0"/>
          </a:p>
        </p:txBody>
      </p:sp>
    </p:spTree>
    <p:extLst>
      <p:ext uri="{BB962C8B-B14F-4D97-AF65-F5344CB8AC3E}">
        <p14:creationId xmlns:p14="http://schemas.microsoft.com/office/powerpoint/2010/main" val="5360735"/>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are measures to prevent the theft of prescription pads? (</a:t>
            </a:r>
            <a:r>
              <a:rPr lang="en-US" sz="1200" i="1" kern="1200" dirty="0">
                <a:solidFill>
                  <a:schemeClr val="tx1"/>
                </a:solidFill>
                <a:effectLst/>
                <a:latin typeface="+mn-lt"/>
                <a:ea typeface="+mn-ea"/>
                <a:cs typeface="+mn-cs"/>
              </a:rPr>
              <a:t>Answers will vary.)</a:t>
            </a:r>
            <a:endParaRPr lang="en-US"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What are measures to prevent alterations of prescriptions by patients? (</a:t>
            </a:r>
            <a:r>
              <a:rPr lang="en-US" sz="1200" i="1" kern="1200" dirty="0">
                <a:solidFill>
                  <a:schemeClr val="tx1"/>
                </a:solidFill>
                <a:effectLst/>
                <a:latin typeface="+mn-lt"/>
                <a:ea typeface="+mn-ea"/>
                <a:cs typeface="+mn-cs"/>
              </a:rPr>
              <a:t>Answers will vary.)</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72</a:t>
            </a:fld>
            <a:endParaRPr lang="en-US" dirty="0"/>
          </a:p>
        </p:txBody>
      </p:sp>
    </p:spTree>
    <p:extLst>
      <p:ext uri="{BB962C8B-B14F-4D97-AF65-F5344CB8AC3E}">
        <p14:creationId xmlns:p14="http://schemas.microsoft.com/office/powerpoint/2010/main" val="2648643012"/>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73</a:t>
            </a:fld>
            <a:endParaRPr lang="en-US" dirty="0"/>
          </a:p>
        </p:txBody>
      </p:sp>
    </p:spTree>
    <p:extLst>
      <p:ext uri="{BB962C8B-B14F-4D97-AF65-F5344CB8AC3E}">
        <p14:creationId xmlns:p14="http://schemas.microsoft.com/office/powerpoint/2010/main" val="1378374296"/>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74</a:t>
            </a:fld>
            <a:endParaRPr lang="en-US" dirty="0"/>
          </a:p>
        </p:txBody>
      </p:sp>
    </p:spTree>
    <p:extLst>
      <p:ext uri="{BB962C8B-B14F-4D97-AF65-F5344CB8AC3E}">
        <p14:creationId xmlns:p14="http://schemas.microsoft.com/office/powerpoint/2010/main" val="3473694754"/>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75</a:t>
            </a:fld>
            <a:endParaRPr lang="en-US" dirty="0"/>
          </a:p>
        </p:txBody>
      </p:sp>
    </p:spTree>
    <p:extLst>
      <p:ext uri="{BB962C8B-B14F-4D97-AF65-F5344CB8AC3E}">
        <p14:creationId xmlns:p14="http://schemas.microsoft.com/office/powerpoint/2010/main" val="1066805119"/>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76</a:t>
            </a:fld>
            <a:endParaRPr lang="en-US" dirty="0"/>
          </a:p>
        </p:txBody>
      </p:sp>
    </p:spTree>
    <p:extLst>
      <p:ext uri="{BB962C8B-B14F-4D97-AF65-F5344CB8AC3E}">
        <p14:creationId xmlns:p14="http://schemas.microsoft.com/office/powerpoint/2010/main" val="2088106952"/>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Give an example of a time when an employee might ask for unpaid leave and the employer would have to grant the request.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77</a:t>
            </a:fld>
            <a:endParaRPr lang="en-US" dirty="0"/>
          </a:p>
        </p:txBody>
      </p:sp>
    </p:spTree>
    <p:extLst>
      <p:ext uri="{BB962C8B-B14F-4D97-AF65-F5344CB8AC3E}">
        <p14:creationId xmlns:p14="http://schemas.microsoft.com/office/powerpoint/2010/main" val="3052841636"/>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Distinguish between sexual harassment and flirting.</a:t>
            </a:r>
          </a:p>
        </p:txBody>
      </p:sp>
      <p:sp>
        <p:nvSpPr>
          <p:cNvPr id="4" name="Slide Number Placeholder 3"/>
          <p:cNvSpPr>
            <a:spLocks noGrp="1"/>
          </p:cNvSpPr>
          <p:nvPr>
            <p:ph type="sldNum" sz="quarter" idx="10"/>
          </p:nvPr>
        </p:nvSpPr>
        <p:spPr/>
        <p:txBody>
          <a:bodyPr/>
          <a:lstStyle/>
          <a:p>
            <a:fld id="{605A6131-177F-4143-B16B-48BFEAFD80AE}" type="slidenum">
              <a:rPr lang="en-US" smtClean="0"/>
              <a:t>78</a:t>
            </a:fld>
            <a:endParaRPr lang="en-US" dirty="0"/>
          </a:p>
        </p:txBody>
      </p:sp>
    </p:spTree>
    <p:extLst>
      <p:ext uri="{BB962C8B-B14F-4D97-AF65-F5344CB8AC3E}">
        <p14:creationId xmlns:p14="http://schemas.microsoft.com/office/powerpoint/2010/main" val="1548914952"/>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79</a:t>
            </a:fld>
            <a:endParaRPr lang="en-US" dirty="0"/>
          </a:p>
        </p:txBody>
      </p:sp>
    </p:spTree>
    <p:extLst>
      <p:ext uri="{BB962C8B-B14F-4D97-AF65-F5344CB8AC3E}">
        <p14:creationId xmlns:p14="http://schemas.microsoft.com/office/powerpoint/2010/main" val="11738145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Do you agree that the right to privacy includes the right to control reproduction? </a:t>
            </a:r>
            <a:r>
              <a:rPr lang="en-US" sz="1200" i="1" kern="1200" dirty="0">
                <a:solidFill>
                  <a:schemeClr val="tx1"/>
                </a:solidFill>
                <a:effectLst/>
                <a:latin typeface="+mn-lt"/>
                <a:ea typeface="+mn-ea"/>
                <a:cs typeface="+mn-cs"/>
              </a:rPr>
              <a:t>(Answers will vary.)</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Would you be happy living in a society that did not believe that the government has a duty to preserve the natural rights of its citizens? </a:t>
            </a:r>
            <a:r>
              <a:rPr lang="en-US" sz="1200" i="1" kern="1200" dirty="0">
                <a:solidFill>
                  <a:schemeClr val="tx1"/>
                </a:solidFill>
                <a:effectLst/>
                <a:latin typeface="+mn-lt"/>
                <a:ea typeface="+mn-ea"/>
                <a:cs typeface="+mn-cs"/>
              </a:rPr>
              <a:t>(Answers will vary.)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a:t>
            </a:fld>
            <a:endParaRPr lang="en-US" dirty="0"/>
          </a:p>
        </p:txBody>
      </p:sp>
    </p:spTree>
    <p:extLst>
      <p:ext uri="{BB962C8B-B14F-4D97-AF65-F5344CB8AC3E}">
        <p14:creationId xmlns:p14="http://schemas.microsoft.com/office/powerpoint/2010/main" val="1173211269"/>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According to the Genetic Information Nondiscrimination Act, employers may not use an individual’s genetic information to make hiring, firing,</a:t>
            </a:r>
            <a:r>
              <a:rPr lang="en-US" sz="1200" kern="1200" baseline="0" dirty="0">
                <a:solidFill>
                  <a:schemeClr val="tx1"/>
                </a:solidFill>
                <a:effectLst/>
                <a:latin typeface="+mn-lt"/>
                <a:ea typeface="+mn-ea"/>
                <a:cs typeface="+mn-cs"/>
              </a:rPr>
              <a:t> job placement, or promotion decisions.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80</a:t>
            </a:fld>
            <a:endParaRPr lang="en-US" dirty="0"/>
          </a:p>
        </p:txBody>
      </p:sp>
    </p:spTree>
    <p:extLst>
      <p:ext uri="{BB962C8B-B14F-4D97-AF65-F5344CB8AC3E}">
        <p14:creationId xmlns:p14="http://schemas.microsoft.com/office/powerpoint/2010/main" val="2521854144"/>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81</a:t>
            </a:fld>
            <a:endParaRPr lang="en-US" dirty="0"/>
          </a:p>
        </p:txBody>
      </p:sp>
    </p:spTree>
    <p:extLst>
      <p:ext uri="{BB962C8B-B14F-4D97-AF65-F5344CB8AC3E}">
        <p14:creationId xmlns:p14="http://schemas.microsoft.com/office/powerpoint/2010/main" val="862320574"/>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82</a:t>
            </a:fld>
            <a:endParaRPr lang="en-US" dirty="0"/>
          </a:p>
        </p:txBody>
      </p:sp>
    </p:spTree>
    <p:extLst>
      <p:ext uri="{BB962C8B-B14F-4D97-AF65-F5344CB8AC3E}">
        <p14:creationId xmlns:p14="http://schemas.microsoft.com/office/powerpoint/2010/main" val="396578668"/>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83</a:t>
            </a:fld>
            <a:endParaRPr lang="en-US" dirty="0"/>
          </a:p>
        </p:txBody>
      </p:sp>
    </p:spTree>
    <p:extLst>
      <p:ext uri="{BB962C8B-B14F-4D97-AF65-F5344CB8AC3E}">
        <p14:creationId xmlns:p14="http://schemas.microsoft.com/office/powerpoint/2010/main" val="1053233205"/>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84</a:t>
            </a:fld>
            <a:endParaRPr lang="en-US" dirty="0"/>
          </a:p>
        </p:txBody>
      </p:sp>
    </p:spTree>
    <p:extLst>
      <p:ext uri="{BB962C8B-B14F-4D97-AF65-F5344CB8AC3E}">
        <p14:creationId xmlns:p14="http://schemas.microsoft.com/office/powerpoint/2010/main" val="2480001681"/>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is a national provider identifier (NPI)? (</a:t>
            </a:r>
            <a:r>
              <a:rPr lang="en-US" sz="1200" i="1" kern="1200" dirty="0">
                <a:solidFill>
                  <a:schemeClr val="tx1"/>
                </a:solidFill>
                <a:effectLst/>
                <a:latin typeface="+mn-lt"/>
                <a:ea typeface="+mn-ea"/>
                <a:cs typeface="+mn-cs"/>
              </a:rPr>
              <a:t>A 10-digit identification number issued to each provider by the Centers for Medicare and Medicaid Services (CMS).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05A6131-177F-4143-B16B-48BFEAFD80AE}" type="slidenum">
              <a:rPr lang="en-US" smtClean="0"/>
              <a:t>85</a:t>
            </a:fld>
            <a:endParaRPr lang="en-US" dirty="0"/>
          </a:p>
        </p:txBody>
      </p:sp>
    </p:spTree>
    <p:extLst>
      <p:ext uri="{BB962C8B-B14F-4D97-AF65-F5344CB8AC3E}">
        <p14:creationId xmlns:p14="http://schemas.microsoft.com/office/powerpoint/2010/main" val="2642872744"/>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 Patient Safety and Quality Improvement</a:t>
            </a:r>
            <a:r>
              <a:rPr lang="en-US" baseline="0" dirty="0"/>
              <a:t> Act went into effect in 2009. Many states have passed specific laws defining mandating reports.</a:t>
            </a:r>
            <a:endParaRPr lang="en-US" dirty="0"/>
          </a:p>
          <a:p>
            <a:pPr marL="171450" indent="-171450">
              <a:buFont typeface="Arial" panose="020B0604020202020204" pitchFamily="34" charset="0"/>
              <a:buChar char="•"/>
            </a:pPr>
            <a:r>
              <a:rPr lang="en-US" dirty="0"/>
              <a:t>The</a:t>
            </a:r>
            <a:r>
              <a:rPr lang="en-US" baseline="0" dirty="0"/>
              <a:t> Health Information Technology for Economic and Clinical Health Act was part of the American Recovery and Reinvestment Act of 2009.</a:t>
            </a:r>
          </a:p>
        </p:txBody>
      </p:sp>
      <p:sp>
        <p:nvSpPr>
          <p:cNvPr id="4" name="Slide Number Placeholder 3"/>
          <p:cNvSpPr>
            <a:spLocks noGrp="1"/>
          </p:cNvSpPr>
          <p:nvPr>
            <p:ph type="sldNum" sz="quarter" idx="10"/>
          </p:nvPr>
        </p:nvSpPr>
        <p:spPr/>
        <p:txBody>
          <a:bodyPr/>
          <a:lstStyle/>
          <a:p>
            <a:fld id="{605A6131-177F-4143-B16B-48BFEAFD80AE}" type="slidenum">
              <a:rPr lang="en-US" smtClean="0"/>
              <a:t>86</a:t>
            </a:fld>
            <a:endParaRPr lang="en-US" dirty="0"/>
          </a:p>
        </p:txBody>
      </p:sp>
    </p:spTree>
    <p:extLst>
      <p:ext uri="{BB962C8B-B14F-4D97-AF65-F5344CB8AC3E}">
        <p14:creationId xmlns:p14="http://schemas.microsoft.com/office/powerpoint/2010/main" val="1794062664"/>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See Procedure 3.4: Reporting</a:t>
            </a:r>
            <a:r>
              <a:rPr lang="en-US" sz="1200" kern="1200" baseline="0" dirty="0">
                <a:solidFill>
                  <a:schemeClr val="tx1"/>
                </a:solidFill>
                <a:effectLst/>
                <a:latin typeface="+mn-lt"/>
                <a:ea typeface="+mn-ea"/>
                <a:cs typeface="+mn-cs"/>
              </a:rPr>
              <a:t> Illegal Activities and Complying with Public Health Statutes.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87</a:t>
            </a:fld>
            <a:endParaRPr lang="en-US" dirty="0"/>
          </a:p>
        </p:txBody>
      </p:sp>
    </p:spTree>
    <p:extLst>
      <p:ext uri="{BB962C8B-B14F-4D97-AF65-F5344CB8AC3E}">
        <p14:creationId xmlns:p14="http://schemas.microsoft.com/office/powerpoint/2010/main" val="462764985"/>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Give examples of injuries that are likely to be a result of criminal activity.</a:t>
            </a:r>
          </a:p>
        </p:txBody>
      </p:sp>
      <p:sp>
        <p:nvSpPr>
          <p:cNvPr id="4" name="Slide Number Placeholder 3"/>
          <p:cNvSpPr>
            <a:spLocks noGrp="1"/>
          </p:cNvSpPr>
          <p:nvPr>
            <p:ph type="sldNum" sz="quarter" idx="10"/>
          </p:nvPr>
        </p:nvSpPr>
        <p:spPr/>
        <p:txBody>
          <a:bodyPr/>
          <a:lstStyle/>
          <a:p>
            <a:fld id="{605A6131-177F-4143-B16B-48BFEAFD80AE}" type="slidenum">
              <a:rPr lang="en-US" smtClean="0"/>
              <a:t>88</a:t>
            </a:fld>
            <a:endParaRPr lang="en-US" dirty="0"/>
          </a:p>
        </p:txBody>
      </p:sp>
    </p:spTree>
    <p:extLst>
      <p:ext uri="{BB962C8B-B14F-4D97-AF65-F5344CB8AC3E}">
        <p14:creationId xmlns:p14="http://schemas.microsoft.com/office/powerpoint/2010/main" val="2573605265"/>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Give examples of practicing medicine without a license.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89</a:t>
            </a:fld>
            <a:endParaRPr lang="en-US" dirty="0"/>
          </a:p>
        </p:txBody>
      </p:sp>
    </p:spTree>
    <p:extLst>
      <p:ext uri="{BB962C8B-B14F-4D97-AF65-F5344CB8AC3E}">
        <p14:creationId xmlns:p14="http://schemas.microsoft.com/office/powerpoint/2010/main" val="24192528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Should patients always have the right to informed consent? Are there times when a patient’s diagnosis should be hidden from him or her? </a:t>
            </a:r>
            <a:r>
              <a:rPr lang="en-US" sz="1200" i="1" kern="1200" dirty="0">
                <a:solidFill>
                  <a:schemeClr val="tx1"/>
                </a:solidFill>
                <a:effectLst/>
                <a:latin typeface="+mn-lt"/>
                <a:ea typeface="+mn-ea"/>
                <a:cs typeface="+mn-cs"/>
              </a:rPr>
              <a:t>(The patient must have the mental capacity to reason and consider alternatives. Because of this, the law limits the autonomy of children or individuals with decreased mental capacity, those acting under the influence of drugs or alcohol, and those experiencing mental illness.)</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Should adults be allowed to refuse treatment, even if doing so may cause them to die sooner than they would with treatment? Should individuals be allowed to commit suicide? Should they be able to ask for assistance to end their lives? </a:t>
            </a:r>
            <a:r>
              <a:rPr lang="en-US" sz="1200" i="1" kern="1200" dirty="0">
                <a:solidFill>
                  <a:schemeClr val="tx1"/>
                </a:solidFill>
                <a:effectLst/>
                <a:latin typeface="+mn-lt"/>
                <a:ea typeface="+mn-ea"/>
                <a:cs typeface="+mn-cs"/>
              </a:rPr>
              <a:t>(Discuss with students. Answers will vary.)</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is the minimum care that individuals must be given to sustain life? Who is responsible to provide for individuals in need? What kind of health care should be provided to all individuals regardless of their ability to pay? </a:t>
            </a:r>
            <a:r>
              <a:rPr lang="en-US" sz="1200" i="1" kern="1200" dirty="0">
                <a:solidFill>
                  <a:schemeClr val="tx1"/>
                </a:solidFill>
                <a:effectLst/>
                <a:latin typeface="+mn-lt"/>
                <a:ea typeface="+mn-ea"/>
                <a:cs typeface="+mn-cs"/>
              </a:rPr>
              <a:t>(Discuss with students. Answers will vary.)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a:t>
            </a:fld>
            <a:endParaRPr lang="en-US" dirty="0"/>
          </a:p>
        </p:txBody>
      </p:sp>
    </p:spTree>
    <p:extLst>
      <p:ext uri="{BB962C8B-B14F-4D97-AF65-F5344CB8AC3E}">
        <p14:creationId xmlns:p14="http://schemas.microsoft.com/office/powerpoint/2010/main" val="3956661521"/>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90</a:t>
            </a:fld>
            <a:endParaRPr lang="en-US" dirty="0"/>
          </a:p>
        </p:txBody>
      </p:sp>
    </p:spTree>
    <p:extLst>
      <p:ext uri="{BB962C8B-B14F-4D97-AF65-F5344CB8AC3E}">
        <p14:creationId xmlns:p14="http://schemas.microsoft.com/office/powerpoint/2010/main" val="4033343541"/>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91</a:t>
            </a:fld>
            <a:endParaRPr lang="en-US" dirty="0"/>
          </a:p>
        </p:txBody>
      </p:sp>
    </p:spTree>
    <p:extLst>
      <p:ext uri="{BB962C8B-B14F-4D97-AF65-F5344CB8AC3E}">
        <p14:creationId xmlns:p14="http://schemas.microsoft.com/office/powerpoint/2010/main" val="3169824998"/>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Give examples of physical or mental incapacity that might cause a physician’s license to be suspended or revoked.</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92</a:t>
            </a:fld>
            <a:endParaRPr lang="en-US" dirty="0"/>
          </a:p>
        </p:txBody>
      </p:sp>
    </p:spTree>
    <p:extLst>
      <p:ext uri="{BB962C8B-B14F-4D97-AF65-F5344CB8AC3E}">
        <p14:creationId xmlns:p14="http://schemas.microsoft.com/office/powerpoint/2010/main" val="3632305498"/>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types of health care facilities require a state license to operate? </a:t>
            </a:r>
            <a:r>
              <a:rPr lang="en-US" sz="1200" i="1" kern="1200" dirty="0" smtClean="0">
                <a:solidFill>
                  <a:schemeClr val="tx1"/>
                </a:solidFill>
                <a:effectLst/>
                <a:latin typeface="+mn-lt"/>
                <a:ea typeface="+mn-ea"/>
                <a:cs typeface="+mn-cs"/>
              </a:rPr>
              <a:t>(</a:t>
            </a:r>
            <a:r>
              <a:rPr lang="en-US" sz="1200" i="1" kern="1200" dirty="0">
                <a:solidFill>
                  <a:schemeClr val="tx1"/>
                </a:solidFill>
                <a:effectLst/>
                <a:latin typeface="+mn-lt"/>
                <a:ea typeface="+mn-ea"/>
                <a:cs typeface="+mn-cs"/>
              </a:rPr>
              <a:t>See Box 3.3.)</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05A6131-177F-4143-B16B-48BFEAFD80AE}" type="slidenum">
              <a:rPr lang="en-US" smtClean="0"/>
              <a:t>93</a:t>
            </a:fld>
            <a:endParaRPr lang="en-US" dirty="0"/>
          </a:p>
        </p:txBody>
      </p:sp>
    </p:spTree>
    <p:extLst>
      <p:ext uri="{BB962C8B-B14F-4D97-AF65-F5344CB8AC3E}">
        <p14:creationId xmlns:p14="http://schemas.microsoft.com/office/powerpoint/2010/main" val="2249806972"/>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94</a:t>
            </a:fld>
            <a:endParaRPr lang="en-US" dirty="0"/>
          </a:p>
        </p:txBody>
      </p:sp>
    </p:spTree>
    <p:extLst>
      <p:ext uri="{BB962C8B-B14F-4D97-AF65-F5344CB8AC3E}">
        <p14:creationId xmlns:p14="http://schemas.microsoft.com/office/powerpoint/2010/main" val="4142304094"/>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95</a:t>
            </a:fld>
            <a:endParaRPr lang="en-US" dirty="0"/>
          </a:p>
        </p:txBody>
      </p:sp>
    </p:spTree>
    <p:extLst>
      <p:ext uri="{BB962C8B-B14F-4D97-AF65-F5344CB8AC3E}">
        <p14:creationId xmlns:p14="http://schemas.microsoft.com/office/powerpoint/2010/main" val="4118623500"/>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96</a:t>
            </a:fld>
            <a:endParaRPr lang="en-US" dirty="0"/>
          </a:p>
        </p:txBody>
      </p:sp>
    </p:spTree>
    <p:extLst>
      <p:ext uri="{BB962C8B-B14F-4D97-AF65-F5344CB8AC3E}">
        <p14:creationId xmlns:p14="http://schemas.microsoft.com/office/powerpoint/2010/main" val="4313595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30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
        <p:nvSpPr>
          <p:cNvPr id="6" name="Rectangle 13"/>
          <p:cNvSpPr>
            <a:spLocks noGrp="1" noChangeArrowheads="1"/>
          </p:cNvSpPr>
          <p:nvPr>
            <p:ph type="sldNum" sz="quarter" idx="4"/>
          </p:nvPr>
        </p:nvSpPr>
        <p:spPr bwMode="auto">
          <a:xfrm>
            <a:off x="7715250" y="6560243"/>
            <a:ext cx="132715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800" b="1"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Tree>
    <p:extLst>
      <p:ext uri="{BB962C8B-B14F-4D97-AF65-F5344CB8AC3E}">
        <p14:creationId xmlns:p14="http://schemas.microsoft.com/office/powerpoint/2010/main" val="96914182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Rectangle 13"/>
          <p:cNvSpPr>
            <a:spLocks noGrp="1" noChangeArrowheads="1"/>
          </p:cNvSpPr>
          <p:nvPr>
            <p:ph type="sldNum" sz="quarter" idx="4"/>
          </p:nvPr>
        </p:nvSpPr>
        <p:spPr bwMode="auto">
          <a:xfrm>
            <a:off x="7715250" y="6560243"/>
            <a:ext cx="132715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800"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Tree>
    <p:extLst>
      <p:ext uri="{BB962C8B-B14F-4D97-AF65-F5344CB8AC3E}">
        <p14:creationId xmlns:p14="http://schemas.microsoft.com/office/powerpoint/2010/main" val="231798214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28600"/>
            <a:ext cx="7772400" cy="1219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smtClean="0"/>
              <a:t>Click to edit Master title style</a:t>
            </a:r>
            <a:endParaRPr lang="en-GB" dirty="0"/>
          </a:p>
        </p:txBody>
      </p:sp>
      <p:sp>
        <p:nvSpPr>
          <p:cNvPr id="1027" name="Rectangle 3"/>
          <p:cNvSpPr>
            <a:spLocks noGrp="1" noChangeArrowheads="1"/>
          </p:cNvSpPr>
          <p:nvPr>
            <p:ph type="body" idx="1"/>
          </p:nvPr>
        </p:nvSpPr>
        <p:spPr bwMode="auto">
          <a:xfrm>
            <a:off x="685800" y="1641475"/>
            <a:ext cx="7772400" cy="4454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109" name="Rectangle 13"/>
          <p:cNvSpPr>
            <a:spLocks noGrp="1" noChangeArrowheads="1"/>
          </p:cNvSpPr>
          <p:nvPr>
            <p:ph type="sldNum" sz="quarter" idx="4"/>
          </p:nvPr>
        </p:nvSpPr>
        <p:spPr bwMode="auto">
          <a:xfrm>
            <a:off x="7715250" y="6560243"/>
            <a:ext cx="132715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800"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
        <p:nvSpPr>
          <p:cNvPr id="6" name="Rectangle 13">
            <a:extLst>
              <a:ext uri="{FF2B5EF4-FFF2-40B4-BE49-F238E27FC236}"/>
            </a:extLst>
          </p:cNvPr>
          <p:cNvSpPr txBox="1">
            <a:spLocks noChangeArrowheads="1"/>
          </p:cNvSpPr>
          <p:nvPr/>
        </p:nvSpPr>
        <p:spPr bwMode="auto">
          <a:xfrm>
            <a:off x="1905000" y="6543675"/>
            <a:ext cx="5562600" cy="238125"/>
          </a:xfrm>
          <a:prstGeom prst="rect">
            <a:avLst/>
          </a:prstGeom>
          <a:noFill/>
          <a:ln>
            <a:noFill/>
          </a:ln>
          <a:effectLst/>
          <a:extLst/>
        </p:spPr>
        <p:txBody>
          <a:bodyPr/>
          <a:lstStyle>
            <a:lvl1pPr algn="r">
              <a:defRPr sz="800" smtClean="0">
                <a:solidFill>
                  <a:schemeClr val="bg2"/>
                </a:solidFill>
                <a:ea typeface="ＭＳ Ｐゴシック" charset="-128"/>
                <a:cs typeface="Arial" charset="0"/>
              </a:defRPr>
            </a:lvl1pPr>
          </a:lstStyle>
          <a:p>
            <a:pPr algn="ctr">
              <a:lnSpc>
                <a:spcPct val="90000"/>
              </a:lnSpc>
              <a:spcBef>
                <a:spcPct val="50000"/>
              </a:spcBef>
              <a:buClr>
                <a:srgbClr val="FFCC00"/>
              </a:buClr>
              <a:defRPr/>
            </a:pPr>
            <a:r>
              <a:rPr lang="en-US" dirty="0">
                <a:latin typeface="Arial"/>
                <a:ea typeface="Times New Roman"/>
              </a:rPr>
              <a:t>Copyright © </a:t>
            </a:r>
            <a:r>
              <a:rPr lang="en-US" dirty="0" smtClean="0">
                <a:latin typeface="Arial"/>
                <a:ea typeface="Times New Roman"/>
              </a:rPr>
              <a:t>2021 </a:t>
            </a:r>
            <a:r>
              <a:rPr lang="en-US" dirty="0">
                <a:latin typeface="Arial"/>
                <a:ea typeface="Times New Roman"/>
              </a:rPr>
              <a:t>by Elsevier Inc. All Rights Reserved.</a:t>
            </a:r>
            <a:endParaRPr lang="en-US" dirty="0">
              <a:latin typeface="Arial" charset="0"/>
            </a:endParaRPr>
          </a:p>
        </p:txBody>
      </p:sp>
    </p:spTree>
    <p:extLst>
      <p:ext uri="{BB962C8B-B14F-4D97-AF65-F5344CB8AC3E}">
        <p14:creationId xmlns:p14="http://schemas.microsoft.com/office/powerpoint/2010/main" val="2183669527"/>
      </p:ext>
    </p:extLst>
  </p:cSld>
  <p:clrMap bg1="dk2" tx1="lt1" bg2="dk1" tx2="lt2" accent1="accent1" accent2="accent2" accent3="accent3" accent4="accent4" accent5="accent5" accent6="accent6" hlink="hlink" folHlink="folHlink"/>
  <p:sldLayoutIdLst>
    <p:sldLayoutId id="2147483673" r:id="rId1"/>
    <p:sldLayoutId id="2147483674" r:id="rId2"/>
  </p:sldLayoutIdLst>
  <p:timing>
    <p:tnLst>
      <p:par>
        <p:cTn id="1" dur="indefinite" restart="never" nodeType="tmRoot"/>
      </p:par>
    </p:tnLst>
  </p:timing>
  <p:hf hdr="0" ftr="0" dt="0"/>
  <p:txStyles>
    <p:titleStyle>
      <a:lvl1pPr algn="ctr" rtl="0" eaLnBrk="1" fontAlgn="base" hangingPunct="1">
        <a:spcBef>
          <a:spcPct val="0"/>
        </a:spcBef>
        <a:spcAft>
          <a:spcPct val="0"/>
        </a:spcAft>
        <a:defRPr sz="3600">
          <a:solidFill>
            <a:schemeClr val="bg2"/>
          </a:solidFill>
          <a:latin typeface="+mj-lt"/>
          <a:ea typeface="+mj-ea"/>
          <a:cs typeface="+mj-cs"/>
        </a:defRPr>
      </a:lvl1pPr>
      <a:lvl2pPr algn="ctr" rtl="0" eaLnBrk="1" fontAlgn="base" hangingPunct="1">
        <a:spcBef>
          <a:spcPct val="0"/>
        </a:spcBef>
        <a:spcAft>
          <a:spcPct val="0"/>
        </a:spcAft>
        <a:defRPr sz="3400">
          <a:solidFill>
            <a:schemeClr val="bg2"/>
          </a:solidFill>
          <a:latin typeface="ArialMT" pitchFamily="34" charset="0"/>
          <a:ea typeface="ＭＳ Ｐゴシック" charset="-128"/>
        </a:defRPr>
      </a:lvl2pPr>
      <a:lvl3pPr algn="ctr" rtl="0" eaLnBrk="1" fontAlgn="base" hangingPunct="1">
        <a:spcBef>
          <a:spcPct val="0"/>
        </a:spcBef>
        <a:spcAft>
          <a:spcPct val="0"/>
        </a:spcAft>
        <a:defRPr sz="3400">
          <a:solidFill>
            <a:schemeClr val="bg2"/>
          </a:solidFill>
          <a:latin typeface="ArialMT" pitchFamily="34" charset="0"/>
          <a:ea typeface="ＭＳ Ｐゴシック" charset="-128"/>
        </a:defRPr>
      </a:lvl3pPr>
      <a:lvl4pPr algn="ctr" rtl="0" eaLnBrk="1" fontAlgn="base" hangingPunct="1">
        <a:spcBef>
          <a:spcPct val="0"/>
        </a:spcBef>
        <a:spcAft>
          <a:spcPct val="0"/>
        </a:spcAft>
        <a:defRPr sz="3400">
          <a:solidFill>
            <a:schemeClr val="bg2"/>
          </a:solidFill>
          <a:latin typeface="ArialMT" pitchFamily="34" charset="0"/>
          <a:ea typeface="ＭＳ Ｐゴシック" charset="-128"/>
        </a:defRPr>
      </a:lvl4pPr>
      <a:lvl5pPr algn="ctr" rtl="0" eaLnBrk="1" fontAlgn="base" hangingPunct="1">
        <a:spcBef>
          <a:spcPct val="0"/>
        </a:spcBef>
        <a:spcAft>
          <a:spcPct val="0"/>
        </a:spcAft>
        <a:defRPr sz="3400">
          <a:solidFill>
            <a:schemeClr val="bg2"/>
          </a:solidFill>
          <a:latin typeface="ArialMT" pitchFamily="34" charset="0"/>
          <a:ea typeface="ＭＳ Ｐゴシック" charset="-128"/>
        </a:defRPr>
      </a:lvl5pPr>
      <a:lvl6pPr marL="457200" algn="ctr" rtl="0" eaLnBrk="1" fontAlgn="base" hangingPunct="1">
        <a:spcBef>
          <a:spcPct val="0"/>
        </a:spcBef>
        <a:spcAft>
          <a:spcPct val="0"/>
        </a:spcAft>
        <a:defRPr sz="4000">
          <a:solidFill>
            <a:schemeClr val="bg2"/>
          </a:solidFill>
          <a:latin typeface="ArialMT" pitchFamily="34" charset="0"/>
          <a:ea typeface="ＭＳ Ｐゴシック" charset="-128"/>
        </a:defRPr>
      </a:lvl6pPr>
      <a:lvl7pPr marL="914400" algn="ctr" rtl="0" eaLnBrk="1" fontAlgn="base" hangingPunct="1">
        <a:spcBef>
          <a:spcPct val="0"/>
        </a:spcBef>
        <a:spcAft>
          <a:spcPct val="0"/>
        </a:spcAft>
        <a:defRPr sz="4000">
          <a:solidFill>
            <a:schemeClr val="bg2"/>
          </a:solidFill>
          <a:latin typeface="ArialMT" pitchFamily="34" charset="0"/>
          <a:ea typeface="ＭＳ Ｐゴシック" charset="-128"/>
        </a:defRPr>
      </a:lvl7pPr>
      <a:lvl8pPr marL="1371600" algn="ctr" rtl="0" eaLnBrk="1" fontAlgn="base" hangingPunct="1">
        <a:spcBef>
          <a:spcPct val="0"/>
        </a:spcBef>
        <a:spcAft>
          <a:spcPct val="0"/>
        </a:spcAft>
        <a:defRPr sz="4000">
          <a:solidFill>
            <a:schemeClr val="bg2"/>
          </a:solidFill>
          <a:latin typeface="ArialMT" pitchFamily="34" charset="0"/>
          <a:ea typeface="ＭＳ Ｐゴシック" charset="-128"/>
        </a:defRPr>
      </a:lvl8pPr>
      <a:lvl9pPr marL="1828800" algn="ctr" rtl="0" eaLnBrk="1" fontAlgn="base" hangingPunct="1">
        <a:spcBef>
          <a:spcPct val="0"/>
        </a:spcBef>
        <a:spcAft>
          <a:spcPct val="0"/>
        </a:spcAft>
        <a:defRPr sz="4000">
          <a:solidFill>
            <a:schemeClr val="bg2"/>
          </a:solidFill>
          <a:latin typeface="ArialMT" pitchFamily="34" charset="0"/>
          <a:ea typeface="ＭＳ Ｐゴシック" charset="-128"/>
        </a:defRPr>
      </a:lvl9pPr>
    </p:titleStyle>
    <p:bodyStyle>
      <a:lvl1pPr marL="342900" indent="-342900" algn="l" rtl="0" eaLnBrk="1" fontAlgn="base" hangingPunct="1">
        <a:spcBef>
          <a:spcPts val="0"/>
        </a:spcBef>
        <a:spcAft>
          <a:spcPct val="0"/>
        </a:spcAft>
        <a:buClr>
          <a:schemeClr val="bg1"/>
        </a:buClr>
        <a:buSzPct val="70000"/>
        <a:buFont typeface="Wingdings 2" pitchFamily="18" charset="2"/>
        <a:buChar char=""/>
        <a:defRPr sz="2800">
          <a:solidFill>
            <a:schemeClr val="bg2"/>
          </a:solidFill>
          <a:latin typeface="+mn-lt"/>
          <a:ea typeface="+mn-ea"/>
          <a:cs typeface="+mn-cs"/>
        </a:defRPr>
      </a:lvl1pPr>
      <a:lvl2pPr marL="742950" indent="-285750" algn="l" rtl="0" eaLnBrk="1" fontAlgn="base" hangingPunct="1">
        <a:spcBef>
          <a:spcPts val="0"/>
        </a:spcBef>
        <a:spcAft>
          <a:spcPct val="0"/>
        </a:spcAft>
        <a:buClr>
          <a:schemeClr val="bg1"/>
        </a:buClr>
        <a:buSzPct val="70000"/>
        <a:buFont typeface="Wingdings" pitchFamily="2" charset="2"/>
        <a:buChar char="Ø"/>
        <a:defRPr sz="2400">
          <a:solidFill>
            <a:schemeClr val="bg2"/>
          </a:solidFill>
          <a:latin typeface="+mn-lt"/>
          <a:ea typeface="+mn-ea"/>
        </a:defRPr>
      </a:lvl2pPr>
      <a:lvl3pPr marL="1143000" indent="-228600" algn="l" rtl="0" eaLnBrk="1" fontAlgn="base" hangingPunct="1">
        <a:spcBef>
          <a:spcPts val="0"/>
        </a:spcBef>
        <a:spcAft>
          <a:spcPct val="0"/>
        </a:spcAft>
        <a:buClr>
          <a:schemeClr val="bg1"/>
        </a:buClr>
        <a:buSzPct val="70000"/>
        <a:buChar char="•"/>
        <a:defRPr sz="2000">
          <a:solidFill>
            <a:schemeClr val="bg2"/>
          </a:solidFill>
          <a:latin typeface="+mn-lt"/>
          <a:ea typeface="+mn-ea"/>
        </a:defRPr>
      </a:lvl3pPr>
      <a:lvl4pPr marL="1600200" indent="-228600" algn="l" rtl="0" eaLnBrk="1" fontAlgn="base" hangingPunct="1">
        <a:spcBef>
          <a:spcPts val="0"/>
        </a:spcBef>
        <a:spcAft>
          <a:spcPct val="0"/>
        </a:spcAft>
        <a:buClr>
          <a:schemeClr val="bg1"/>
        </a:buClr>
        <a:buSzPct val="70000"/>
        <a:buFont typeface="Wingdings 3" pitchFamily="18" charset="2"/>
        <a:buChar char=""/>
        <a:defRPr>
          <a:solidFill>
            <a:schemeClr val="bg2"/>
          </a:solidFill>
          <a:latin typeface="+mn-lt"/>
          <a:ea typeface="+mn-ea"/>
        </a:defRPr>
      </a:lvl4pPr>
      <a:lvl5pPr marL="2057400" indent="-228600" algn="l" rtl="0" eaLnBrk="1" fontAlgn="base" hangingPunct="1">
        <a:spcBef>
          <a:spcPts val="0"/>
        </a:spcBef>
        <a:spcAft>
          <a:spcPct val="0"/>
        </a:spcAft>
        <a:buClr>
          <a:schemeClr val="bg1"/>
        </a:buClr>
        <a:buSzPct val="70000"/>
        <a:buFont typeface="Times New Roman" pitchFamily="18" charset="0"/>
        <a:buChar char="–"/>
        <a:defRPr sz="1600">
          <a:solidFill>
            <a:schemeClr val="bg2"/>
          </a:solidFill>
          <a:latin typeface="+mn-lt"/>
          <a:ea typeface="+mn-ea"/>
        </a:defRPr>
      </a:lvl5pPr>
      <a:lvl6pPr marL="25146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6pPr>
      <a:lvl7pPr marL="29718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7pPr>
      <a:lvl8pPr marL="34290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8pPr>
      <a:lvl9pPr marL="38862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371600" y="2260600"/>
            <a:ext cx="6400800" cy="1752600"/>
          </a:xfrm>
        </p:spPr>
        <p:txBody>
          <a:bodyPr/>
          <a:lstStyle/>
          <a:p>
            <a:r>
              <a:rPr lang="en-US" sz="4000" dirty="0" smtClean="0"/>
              <a:t>Ethics and Law for</a:t>
            </a:r>
          </a:p>
          <a:p>
            <a:r>
              <a:rPr lang="en-US" sz="4000" dirty="0" smtClean="0"/>
              <a:t>the Medical Office </a:t>
            </a:r>
          </a:p>
          <a:p>
            <a:endParaRPr lang="en-US" sz="4000" dirty="0"/>
          </a:p>
          <a:p>
            <a:r>
              <a:rPr lang="en-US" dirty="0" smtClean="0"/>
              <a:t>Chapter 3</a:t>
            </a:r>
          </a:p>
          <a:p>
            <a:endParaRPr lang="en-US" sz="4000" dirty="0"/>
          </a:p>
          <a:p>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1</a:t>
            </a:fld>
            <a:endParaRPr lang="en-US" dirty="0"/>
          </a:p>
        </p:txBody>
      </p:sp>
    </p:spTree>
    <p:extLst>
      <p:ext uri="{BB962C8B-B14F-4D97-AF65-F5344CB8AC3E}">
        <p14:creationId xmlns:p14="http://schemas.microsoft.com/office/powerpoint/2010/main" val="21698255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Duties </a:t>
            </a:r>
            <a:endParaRPr lang="en-US" dirty="0"/>
          </a:p>
        </p:txBody>
      </p:sp>
      <p:sp>
        <p:nvSpPr>
          <p:cNvPr id="3" name="Content Placeholder 2"/>
          <p:cNvSpPr>
            <a:spLocks noGrp="1"/>
          </p:cNvSpPr>
          <p:nvPr>
            <p:ph idx="1"/>
          </p:nvPr>
        </p:nvSpPr>
        <p:spPr/>
        <p:txBody>
          <a:bodyPr/>
          <a:lstStyle/>
          <a:p>
            <a:pPr lvl="0"/>
            <a:r>
              <a:rPr lang="en-US" smtClean="0"/>
              <a:t>Commitment to act in a certain way</a:t>
            </a:r>
          </a:p>
          <a:p>
            <a:pPr lvl="0"/>
            <a:r>
              <a:rPr lang="en-US" smtClean="0"/>
              <a:t>Five important duties for health professionals</a:t>
            </a:r>
          </a:p>
          <a:p>
            <a:pPr lvl="1"/>
            <a:r>
              <a:rPr lang="en-US" smtClean="0"/>
              <a:t>Do no harm (nonmalfeasance)</a:t>
            </a:r>
          </a:p>
          <a:p>
            <a:pPr lvl="1"/>
            <a:r>
              <a:rPr lang="en-US" smtClean="0"/>
              <a:t>Do the best possible (beneficence)</a:t>
            </a:r>
          </a:p>
          <a:p>
            <a:pPr lvl="1"/>
            <a:r>
              <a:rPr lang="en-US" smtClean="0"/>
              <a:t>Be faithful to reasonable expectations (fidelity)</a:t>
            </a:r>
          </a:p>
          <a:p>
            <a:pPr lvl="1"/>
            <a:r>
              <a:rPr lang="en-US" smtClean="0"/>
              <a:t>Tell the truth (veracity)</a:t>
            </a:r>
          </a:p>
          <a:p>
            <a:pPr lvl="1"/>
            <a:r>
              <a:rPr lang="en-US" smtClean="0"/>
              <a:t>Give each person a fair share (justice)</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10</a:t>
            </a:fld>
            <a:endParaRPr lang="en-US" dirty="0"/>
          </a:p>
        </p:txBody>
      </p:sp>
    </p:spTree>
    <p:extLst>
      <p:ext uri="{BB962C8B-B14F-4D97-AF65-F5344CB8AC3E}">
        <p14:creationId xmlns:p14="http://schemas.microsoft.com/office/powerpoint/2010/main" val="29514206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Be a Patient Advocate</a:t>
            </a:r>
            <a:endParaRPr lang="en-US" dirty="0"/>
          </a:p>
        </p:txBody>
      </p:sp>
      <p:sp>
        <p:nvSpPr>
          <p:cNvPr id="3" name="Content Placeholder 2"/>
          <p:cNvSpPr>
            <a:spLocks noGrp="1"/>
          </p:cNvSpPr>
          <p:nvPr>
            <p:ph idx="1"/>
          </p:nvPr>
        </p:nvSpPr>
        <p:spPr/>
        <p:txBody>
          <a:bodyPr/>
          <a:lstStyle/>
          <a:p>
            <a:pPr lvl="0"/>
            <a:r>
              <a:rPr lang="en-US" smtClean="0"/>
              <a:t>Concept of fidelity includes expectation that patients’ needs come first</a:t>
            </a:r>
          </a:p>
          <a:p>
            <a:pPr lvl="0"/>
            <a:r>
              <a:rPr lang="en-US" smtClean="0"/>
              <a:t>Medical assistant functions as an advocate for patients by suggesting appropriate community referrals to the physician</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11</a:t>
            </a:fld>
            <a:endParaRPr lang="en-US" dirty="0"/>
          </a:p>
        </p:txBody>
      </p:sp>
    </p:spTree>
    <p:extLst>
      <p:ext uri="{BB962C8B-B14F-4D97-AF65-F5344CB8AC3E}">
        <p14:creationId xmlns:p14="http://schemas.microsoft.com/office/powerpoint/2010/main" val="41396140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Report Unsafe or Illegal Behavior</a:t>
            </a:r>
            <a:endParaRPr lang="en-US" dirty="0"/>
          </a:p>
        </p:txBody>
      </p:sp>
      <p:sp>
        <p:nvSpPr>
          <p:cNvPr id="3" name="Content Placeholder 2"/>
          <p:cNvSpPr>
            <a:spLocks noGrp="1"/>
          </p:cNvSpPr>
          <p:nvPr>
            <p:ph idx="1"/>
          </p:nvPr>
        </p:nvSpPr>
        <p:spPr>
          <a:xfrm>
            <a:off x="685800" y="1641475"/>
            <a:ext cx="7975600" cy="4454525"/>
          </a:xfrm>
        </p:spPr>
        <p:txBody>
          <a:bodyPr/>
          <a:lstStyle/>
          <a:p>
            <a:pPr lvl="0"/>
            <a:r>
              <a:rPr lang="en-US" dirty="0" smtClean="0"/>
              <a:t>Always follow up within the organization by documenting and reporting to the supervisor</a:t>
            </a:r>
          </a:p>
          <a:p>
            <a:pPr lvl="0"/>
            <a:r>
              <a:rPr lang="en-US" dirty="0" smtClean="0"/>
              <a:t>If no action is taken after reasonable period of time, the situation should be reported to the next person in the chain of command</a:t>
            </a:r>
          </a:p>
          <a:p>
            <a:pPr lvl="0"/>
            <a:r>
              <a:rPr lang="en-US" dirty="0" smtClean="0"/>
              <a:t>If medical assistant has followed up within organization without resolution of an unsafe or illegal situation, he or she should report incident to the appropriate government agency</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12</a:t>
            </a:fld>
            <a:endParaRPr lang="en-US" dirty="0"/>
          </a:p>
        </p:txBody>
      </p:sp>
    </p:spTree>
    <p:extLst>
      <p:ext uri="{BB962C8B-B14F-4D97-AF65-F5344CB8AC3E}">
        <p14:creationId xmlns:p14="http://schemas.microsoft.com/office/powerpoint/2010/main" val="33628109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Ethical Conflict</a:t>
            </a:r>
            <a:br>
              <a:rPr lang="en-US" dirty="0" smtClean="0"/>
            </a:br>
            <a:r>
              <a:rPr lang="en-US" sz="1600" dirty="0" smtClean="0"/>
              <a:t>(Slide 1 of 6) </a:t>
            </a:r>
            <a:endParaRPr lang="en-US" sz="1600" dirty="0"/>
          </a:p>
        </p:txBody>
      </p:sp>
      <p:sp>
        <p:nvSpPr>
          <p:cNvPr id="3" name="Content Placeholder 2"/>
          <p:cNvSpPr>
            <a:spLocks noGrp="1"/>
          </p:cNvSpPr>
          <p:nvPr>
            <p:ph idx="1"/>
          </p:nvPr>
        </p:nvSpPr>
        <p:spPr/>
        <p:txBody>
          <a:bodyPr/>
          <a:lstStyle/>
          <a:p>
            <a:pPr lvl="0"/>
            <a:r>
              <a:rPr lang="en-US" smtClean="0"/>
              <a:t>May be conflict within society about the relative hierarchy of certain rights and duties</a:t>
            </a:r>
          </a:p>
          <a:p>
            <a:pPr lvl="1"/>
            <a:r>
              <a:rPr lang="en-US" smtClean="0"/>
              <a:t>Reproductive issues and abortion</a:t>
            </a:r>
          </a:p>
          <a:p>
            <a:pPr lvl="2"/>
            <a:r>
              <a:rPr lang="en-US" smtClean="0"/>
              <a:t>Allowing the “morning-after” pill to be sold over the counter</a:t>
            </a:r>
          </a:p>
          <a:p>
            <a:pPr lvl="2"/>
            <a:r>
              <a:rPr lang="en-US" smtClean="0"/>
              <a:t>Limits on abortion, such as ban on partial-birth abortion</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13</a:t>
            </a:fld>
            <a:endParaRPr lang="en-US" dirty="0"/>
          </a:p>
        </p:txBody>
      </p:sp>
    </p:spTree>
    <p:extLst>
      <p:ext uri="{BB962C8B-B14F-4D97-AF65-F5344CB8AC3E}">
        <p14:creationId xmlns:p14="http://schemas.microsoft.com/office/powerpoint/2010/main" val="16732827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Ethical Conflict</a:t>
            </a:r>
            <a:br>
              <a:rPr lang="en-US" dirty="0" smtClean="0"/>
            </a:br>
            <a:r>
              <a:rPr lang="en-US" sz="1600" dirty="0" smtClean="0"/>
              <a:t>(Slide 2 of 6) </a:t>
            </a:r>
            <a:endParaRPr lang="en-US" sz="1600" dirty="0"/>
          </a:p>
        </p:txBody>
      </p:sp>
      <p:sp>
        <p:nvSpPr>
          <p:cNvPr id="3" name="Content Placeholder 2"/>
          <p:cNvSpPr>
            <a:spLocks noGrp="1"/>
          </p:cNvSpPr>
          <p:nvPr>
            <p:ph idx="1"/>
          </p:nvPr>
        </p:nvSpPr>
        <p:spPr/>
        <p:txBody>
          <a:bodyPr/>
          <a:lstStyle/>
          <a:p>
            <a:pPr lvl="0"/>
            <a:r>
              <a:rPr lang="en-US" smtClean="0"/>
              <a:t>Stem cell research</a:t>
            </a:r>
          </a:p>
          <a:p>
            <a:pPr lvl="1"/>
            <a:r>
              <a:rPr lang="en-US" smtClean="0"/>
              <a:t>Obtaining stem cell lines</a:t>
            </a:r>
          </a:p>
          <a:p>
            <a:pPr lvl="1"/>
            <a:r>
              <a:rPr lang="en-US" smtClean="0"/>
              <a:t>Funding of stem cell research</a:t>
            </a:r>
          </a:p>
          <a:p>
            <a:pPr lvl="2"/>
            <a:r>
              <a:rPr lang="en-US" smtClean="0"/>
              <a:t>Federal funding limited to stem cell lines that existed in 2001</a:t>
            </a:r>
          </a:p>
          <a:p>
            <a:pPr lvl="2"/>
            <a:r>
              <a:rPr lang="en-US" smtClean="0"/>
              <a:t>Researchers claim that these are not adequate for vital research</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14</a:t>
            </a:fld>
            <a:endParaRPr lang="en-US" dirty="0"/>
          </a:p>
        </p:txBody>
      </p:sp>
    </p:spTree>
    <p:extLst>
      <p:ext uri="{BB962C8B-B14F-4D97-AF65-F5344CB8AC3E}">
        <p14:creationId xmlns:p14="http://schemas.microsoft.com/office/powerpoint/2010/main" val="18680810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Ethical Conflict</a:t>
            </a:r>
            <a:br>
              <a:rPr lang="en-US" dirty="0" smtClean="0"/>
            </a:br>
            <a:r>
              <a:rPr lang="en-US" sz="1600" dirty="0" smtClean="0"/>
              <a:t>(Slide 3 of 6) </a:t>
            </a:r>
            <a:endParaRPr lang="en-US" sz="1600" dirty="0"/>
          </a:p>
        </p:txBody>
      </p:sp>
      <p:sp>
        <p:nvSpPr>
          <p:cNvPr id="3" name="Content Placeholder 2"/>
          <p:cNvSpPr>
            <a:spLocks noGrp="1"/>
          </p:cNvSpPr>
          <p:nvPr>
            <p:ph idx="1"/>
          </p:nvPr>
        </p:nvSpPr>
        <p:spPr/>
        <p:txBody>
          <a:bodyPr/>
          <a:lstStyle/>
          <a:p>
            <a:pPr lvl="0"/>
            <a:r>
              <a:rPr lang="en-US" smtClean="0"/>
              <a:t>Genetic engineering and cloning</a:t>
            </a:r>
          </a:p>
          <a:p>
            <a:pPr lvl="1"/>
            <a:r>
              <a:rPr lang="en-US" smtClean="0"/>
              <a:t>Genetic engineering is making, altering, or repairing genetic material</a:t>
            </a:r>
          </a:p>
          <a:p>
            <a:pPr lvl="2"/>
            <a:r>
              <a:rPr lang="en-US" smtClean="0"/>
              <a:t>Used in production of food</a:t>
            </a:r>
          </a:p>
          <a:p>
            <a:pPr lvl="2"/>
            <a:r>
              <a:rPr lang="en-US" smtClean="0"/>
              <a:t>Cannot foresee all consequences </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15</a:t>
            </a:fld>
            <a:endParaRPr lang="en-US" dirty="0"/>
          </a:p>
        </p:txBody>
      </p:sp>
    </p:spTree>
    <p:extLst>
      <p:ext uri="{BB962C8B-B14F-4D97-AF65-F5344CB8AC3E}">
        <p14:creationId xmlns:p14="http://schemas.microsoft.com/office/powerpoint/2010/main" val="22821638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Ethical Conflict</a:t>
            </a:r>
            <a:br>
              <a:rPr lang="en-US" dirty="0" smtClean="0"/>
            </a:br>
            <a:r>
              <a:rPr lang="en-US" sz="1600" dirty="0" smtClean="0"/>
              <a:t>(Slide 4 of 6) </a:t>
            </a:r>
            <a:endParaRPr lang="en-US" sz="1600" dirty="0"/>
          </a:p>
        </p:txBody>
      </p:sp>
      <p:sp>
        <p:nvSpPr>
          <p:cNvPr id="3" name="Content Placeholder 2"/>
          <p:cNvSpPr>
            <a:spLocks noGrp="1"/>
          </p:cNvSpPr>
          <p:nvPr>
            <p:ph idx="1"/>
          </p:nvPr>
        </p:nvSpPr>
        <p:spPr/>
        <p:txBody>
          <a:bodyPr/>
          <a:lstStyle/>
          <a:p>
            <a:pPr lvl="0"/>
            <a:r>
              <a:rPr lang="en-US" smtClean="0"/>
              <a:t>Genetic engineering and cloning</a:t>
            </a:r>
          </a:p>
          <a:p>
            <a:pPr lvl="1"/>
            <a:r>
              <a:rPr lang="en-US" smtClean="0"/>
              <a:t>Cloning is reproducing genetically identical individuals</a:t>
            </a:r>
          </a:p>
          <a:p>
            <a:pPr lvl="2"/>
            <a:r>
              <a:rPr lang="en-US" smtClean="0"/>
              <a:t>Human cloning prohibited in several states but no federal legislation</a:t>
            </a:r>
          </a:p>
          <a:p>
            <a:pPr lvl="2"/>
            <a:r>
              <a:rPr lang="en-US" smtClean="0"/>
              <a:t>Concern about cloned animals being used for food</a:t>
            </a:r>
          </a:p>
          <a:p>
            <a:pPr lvl="1"/>
            <a:r>
              <a:rPr lang="en-US" smtClean="0"/>
              <a:t>Gene therapy is giving individuals new genes</a:t>
            </a:r>
          </a:p>
          <a:p>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16</a:t>
            </a:fld>
            <a:endParaRPr lang="en-US" dirty="0"/>
          </a:p>
        </p:txBody>
      </p:sp>
    </p:spTree>
    <p:extLst>
      <p:ext uri="{BB962C8B-B14F-4D97-AF65-F5344CB8AC3E}">
        <p14:creationId xmlns:p14="http://schemas.microsoft.com/office/powerpoint/2010/main" val="24789792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Ethical Conflict</a:t>
            </a:r>
            <a:br>
              <a:rPr lang="en-US" dirty="0" smtClean="0"/>
            </a:br>
            <a:r>
              <a:rPr lang="en-US" sz="1600" dirty="0" smtClean="0"/>
              <a:t>(Slide 5 of 6) </a:t>
            </a:r>
            <a:endParaRPr lang="en-US" sz="1600" dirty="0"/>
          </a:p>
        </p:txBody>
      </p:sp>
      <p:sp>
        <p:nvSpPr>
          <p:cNvPr id="3" name="Content Placeholder 2"/>
          <p:cNvSpPr>
            <a:spLocks noGrp="1"/>
          </p:cNvSpPr>
          <p:nvPr>
            <p:ph idx="1"/>
          </p:nvPr>
        </p:nvSpPr>
        <p:spPr/>
        <p:txBody>
          <a:bodyPr/>
          <a:lstStyle/>
          <a:p>
            <a:pPr lvl="0"/>
            <a:r>
              <a:rPr lang="en-US" smtClean="0"/>
              <a:t>Refusing or withholding treatment and physician-assisted suicide</a:t>
            </a:r>
          </a:p>
          <a:p>
            <a:pPr lvl="1"/>
            <a:r>
              <a:rPr lang="en-US" smtClean="0"/>
              <a:t>Life-saving and life-prolonging treatment chosen by individual</a:t>
            </a:r>
          </a:p>
          <a:p>
            <a:pPr lvl="2"/>
            <a:r>
              <a:rPr lang="en-US" smtClean="0"/>
              <a:t>Patient Self-Determination Act (1990)</a:t>
            </a:r>
          </a:p>
          <a:p>
            <a:pPr lvl="2"/>
            <a:r>
              <a:rPr lang="en-US" smtClean="0"/>
              <a:t>Rely on written instructions if individual no longer can speak for self</a:t>
            </a:r>
          </a:p>
          <a:p>
            <a:pPr lvl="1"/>
            <a:r>
              <a:rPr lang="en-US" smtClean="0"/>
              <a:t>Physician-assisted suicide and euthanasia</a:t>
            </a:r>
          </a:p>
          <a:p>
            <a:pPr lvl="2"/>
            <a:r>
              <a:rPr lang="en-US" smtClean="0"/>
              <a:t>Euthanasia illegal in all states</a:t>
            </a:r>
          </a:p>
          <a:p>
            <a:r>
              <a:rPr lang="en-US" smtClean="0"/>
              <a:t>Only one state (Oregon) allows physician-assisted suicide</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17</a:t>
            </a:fld>
            <a:endParaRPr lang="en-US" dirty="0"/>
          </a:p>
        </p:txBody>
      </p:sp>
    </p:spTree>
    <p:extLst>
      <p:ext uri="{BB962C8B-B14F-4D97-AF65-F5344CB8AC3E}">
        <p14:creationId xmlns:p14="http://schemas.microsoft.com/office/powerpoint/2010/main" val="7509240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Ethical Conflict</a:t>
            </a:r>
            <a:br>
              <a:rPr lang="en-US" dirty="0" smtClean="0"/>
            </a:br>
            <a:r>
              <a:rPr lang="en-US" sz="1600" dirty="0" smtClean="0"/>
              <a:t>(Slide 6 of 6) </a:t>
            </a:r>
            <a:endParaRPr lang="en-US" sz="1600" dirty="0"/>
          </a:p>
        </p:txBody>
      </p:sp>
      <p:sp>
        <p:nvSpPr>
          <p:cNvPr id="3" name="Content Placeholder 2"/>
          <p:cNvSpPr>
            <a:spLocks noGrp="1"/>
          </p:cNvSpPr>
          <p:nvPr>
            <p:ph idx="1"/>
          </p:nvPr>
        </p:nvSpPr>
        <p:spPr/>
        <p:txBody>
          <a:bodyPr/>
          <a:lstStyle/>
          <a:p>
            <a:pPr lvl="0"/>
            <a:r>
              <a:rPr lang="en-US" smtClean="0"/>
              <a:t>Advance directives</a:t>
            </a:r>
          </a:p>
          <a:p>
            <a:pPr lvl="1"/>
            <a:r>
              <a:rPr lang="en-US" smtClean="0"/>
              <a:t>May specify care to be given or avoided and name a person to make medical decisions if the individual should become incompetent.</a:t>
            </a:r>
          </a:p>
          <a:p>
            <a:pPr lvl="1"/>
            <a:r>
              <a:rPr lang="en-US" smtClean="0"/>
              <a:t>Patient may want to provide for donation or any organs</a:t>
            </a:r>
          </a:p>
          <a:p>
            <a:pPr lvl="1"/>
            <a:r>
              <a:rPr lang="en-US" smtClean="0"/>
              <a:t>DNR orders should be kept in the medical record</a:t>
            </a:r>
          </a:p>
          <a:p>
            <a:pPr lvl="1"/>
            <a:r>
              <a:rPr lang="en-US" smtClean="0"/>
              <a:t>A living will gives instructions on how to treat a patient who becomes incompetent</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18</a:t>
            </a:fld>
            <a:endParaRPr lang="en-US" dirty="0"/>
          </a:p>
        </p:txBody>
      </p:sp>
    </p:spTree>
    <p:extLst>
      <p:ext uri="{BB962C8B-B14F-4D97-AF65-F5344CB8AC3E}">
        <p14:creationId xmlns:p14="http://schemas.microsoft.com/office/powerpoint/2010/main" val="42080336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 Professional, </a:t>
            </a:r>
            <a:br>
              <a:rPr lang="en-US" dirty="0" smtClean="0"/>
            </a:br>
            <a:r>
              <a:rPr lang="en-US" dirty="0" smtClean="0"/>
              <a:t>and Organizational Ethics</a:t>
            </a:r>
            <a:endParaRPr lang="en-US" dirty="0"/>
          </a:p>
        </p:txBody>
      </p:sp>
      <p:sp>
        <p:nvSpPr>
          <p:cNvPr id="3" name="Content Placeholder 2"/>
          <p:cNvSpPr>
            <a:spLocks noGrp="1"/>
          </p:cNvSpPr>
          <p:nvPr>
            <p:ph idx="1"/>
          </p:nvPr>
        </p:nvSpPr>
        <p:spPr/>
        <p:txBody>
          <a:bodyPr/>
          <a:lstStyle/>
          <a:p>
            <a:pPr lvl="0"/>
            <a:r>
              <a:rPr lang="en-US" smtClean="0"/>
              <a:t>Professional ethics take precedence over personal beliefs and morals</a:t>
            </a:r>
          </a:p>
          <a:p>
            <a:pPr lvl="0"/>
            <a:r>
              <a:rPr lang="en-US" smtClean="0"/>
              <a:t>Medical assistant cannot withhold from the physician information given by the patient related to medical condition</a:t>
            </a:r>
          </a:p>
          <a:p>
            <a:pPr lvl="1"/>
            <a:r>
              <a:rPr lang="en-US" smtClean="0"/>
              <a:t>Cannot legally suggest another treatment plan if they don’t agree with physician</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19</a:t>
            </a:fld>
            <a:endParaRPr lang="en-US" dirty="0"/>
          </a:p>
        </p:txBody>
      </p:sp>
    </p:spTree>
    <p:extLst>
      <p:ext uri="{BB962C8B-B14F-4D97-AF65-F5344CB8AC3E}">
        <p14:creationId xmlns:p14="http://schemas.microsoft.com/office/powerpoint/2010/main" val="2361915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br>
              <a:rPr lang="en-US" dirty="0" smtClean="0"/>
            </a:br>
            <a:r>
              <a:rPr lang="en-US" dirty="0" smtClean="0"/>
              <a:t>Lesson 3.1: Ethics and Health Care</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marL="457200">
              <a:buFont typeface="+mj-lt"/>
              <a:buAutoNum type="arabicPeriod"/>
            </a:pPr>
            <a:r>
              <a:rPr lang="en-US" dirty="0" smtClean="0"/>
              <a:t>Identify key differences between law and ethics.</a:t>
            </a:r>
          </a:p>
          <a:p>
            <a:pPr marL="457200">
              <a:buFont typeface="+mj-lt"/>
              <a:buAutoNum type="arabicPeriod"/>
            </a:pPr>
            <a:r>
              <a:rPr lang="en-US" dirty="0" smtClean="0"/>
              <a:t>List reasons for medical assistants to study ethics.</a:t>
            </a:r>
          </a:p>
          <a:p>
            <a:pPr marL="457200">
              <a:buFont typeface="+mj-lt"/>
              <a:buAutoNum type="arabicPeriod"/>
            </a:pPr>
            <a:r>
              <a:rPr lang="en-US" dirty="0" smtClean="0"/>
              <a:t>Identify specific rights that patients have in relation to health care.</a:t>
            </a:r>
          </a:p>
          <a:p>
            <a:pPr marL="457200">
              <a:buFont typeface="+mj-lt"/>
              <a:buAutoNum type="arabicPeriod"/>
            </a:pPr>
            <a:r>
              <a:rPr lang="en-US" dirty="0" smtClean="0"/>
              <a:t>Correlate the concept of duties to the actions expected of health professionals.</a:t>
            </a:r>
          </a:p>
          <a:p>
            <a:pPr marL="457200">
              <a:buFont typeface="+mj-lt"/>
              <a:buAutoNum type="arabicPeriod"/>
            </a:pPr>
            <a:r>
              <a:rPr lang="en-US" dirty="0" smtClean="0"/>
              <a:t>Be a patient advocate.</a:t>
            </a:r>
          </a:p>
          <a:p>
            <a:pPr lvl="0"/>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2</a:t>
            </a:fld>
            <a:endParaRPr lang="en-US" dirty="0"/>
          </a:p>
        </p:txBody>
      </p:sp>
    </p:spTree>
    <p:extLst>
      <p:ext uri="{BB962C8B-B14F-4D97-AF65-F5344CB8AC3E}">
        <p14:creationId xmlns:p14="http://schemas.microsoft.com/office/powerpoint/2010/main" val="30086278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dirty="0" smtClean="0"/>
              <a:t>Process Used to Make </a:t>
            </a:r>
            <a:br>
              <a:rPr lang="en-US" dirty="0" smtClean="0"/>
            </a:br>
            <a:r>
              <a:rPr lang="en-US" dirty="0" smtClean="0"/>
              <a:t>Ethical Decisions </a:t>
            </a:r>
            <a:br>
              <a:rPr lang="en-US" dirty="0" smtClean="0"/>
            </a:br>
            <a:r>
              <a:rPr lang="en-US" sz="1600" dirty="0" smtClean="0"/>
              <a:t>(Slide 1 of 4)</a:t>
            </a:r>
            <a:endParaRPr lang="en-US" sz="1600" dirty="0"/>
          </a:p>
        </p:txBody>
      </p:sp>
      <p:sp>
        <p:nvSpPr>
          <p:cNvPr id="3" name="Content Placeholder 2"/>
          <p:cNvSpPr>
            <a:spLocks noGrp="1"/>
          </p:cNvSpPr>
          <p:nvPr>
            <p:ph idx="1"/>
          </p:nvPr>
        </p:nvSpPr>
        <p:spPr/>
        <p:txBody>
          <a:bodyPr/>
          <a:lstStyle/>
          <a:p>
            <a:pPr lvl="0"/>
            <a:r>
              <a:rPr lang="en-US" smtClean="0"/>
              <a:t>Gathering information</a:t>
            </a:r>
          </a:p>
          <a:p>
            <a:pPr lvl="1"/>
            <a:r>
              <a:rPr lang="en-US" smtClean="0"/>
              <a:t>Background about the situation</a:t>
            </a:r>
          </a:p>
          <a:p>
            <a:pPr lvl="1"/>
            <a:r>
              <a:rPr lang="en-US" smtClean="0"/>
              <a:t>Facts related to the specific problem</a:t>
            </a:r>
          </a:p>
          <a:p>
            <a:pPr lvl="1"/>
            <a:r>
              <a:rPr lang="en-US" smtClean="0"/>
              <a:t>Information about the people involved, their knowledge of the situation, and their mental capacity</a:t>
            </a:r>
          </a:p>
          <a:p>
            <a:pPr lvl="1"/>
            <a:r>
              <a:rPr lang="en-US" smtClean="0"/>
              <a:t>The impact of any laws or institutional policies that relate to the situation</a:t>
            </a:r>
          </a:p>
          <a:p>
            <a:pPr lvl="0"/>
            <a:r>
              <a:rPr lang="en-US" smtClean="0"/>
              <a:t>Identifying conflicting values	 </a:t>
            </a:r>
          </a:p>
          <a:p>
            <a:pPr lvl="1"/>
            <a:r>
              <a:rPr lang="en-US" smtClean="0"/>
              <a:t>Conflict may be about ideals or practicalities </a:t>
            </a:r>
          </a:p>
          <a:p>
            <a:pPr lvl="1"/>
            <a:r>
              <a:rPr lang="en-US" smtClean="0"/>
              <a:t>Individual wishes may conflict with duties or rights</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20</a:t>
            </a:fld>
            <a:endParaRPr lang="en-US" dirty="0"/>
          </a:p>
        </p:txBody>
      </p:sp>
    </p:spTree>
    <p:extLst>
      <p:ext uri="{BB962C8B-B14F-4D97-AF65-F5344CB8AC3E}">
        <p14:creationId xmlns:p14="http://schemas.microsoft.com/office/powerpoint/2010/main" val="11231821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Determining relative importance of conflicting claims</a:t>
            </a:r>
          </a:p>
          <a:p>
            <a:pPr lvl="1"/>
            <a:r>
              <a:rPr lang="en-US" smtClean="0"/>
              <a:t>Clarify goals</a:t>
            </a:r>
          </a:p>
          <a:p>
            <a:pPr lvl="1"/>
            <a:r>
              <a:rPr lang="en-US" smtClean="0"/>
              <a:t>Weigh conflicting values </a:t>
            </a:r>
          </a:p>
          <a:p>
            <a:pPr lvl="1"/>
            <a:r>
              <a:rPr lang="en-US" smtClean="0"/>
              <a:t>Two positions may have almost equal weight</a:t>
            </a:r>
          </a:p>
          <a:p>
            <a:pPr lvl="1"/>
            <a:r>
              <a:rPr lang="en-US" smtClean="0"/>
              <a:t>Individual or group must give more weight to one issue depending on context</a:t>
            </a:r>
          </a:p>
          <a:p>
            <a:pPr lvl="1"/>
            <a:r>
              <a:rPr lang="en-US" smtClean="0"/>
              <a:t>The decision may not conform with the values of other individuals or groups</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21</a:t>
            </a:fld>
            <a:endParaRPr lang="en-US" dirty="0"/>
          </a:p>
        </p:txBody>
      </p:sp>
      <p:sp>
        <p:nvSpPr>
          <p:cNvPr id="6" name="Title 1"/>
          <p:cNvSpPr>
            <a:spLocks noGrp="1"/>
          </p:cNvSpPr>
          <p:nvPr>
            <p:ph type="title"/>
          </p:nvPr>
        </p:nvSpPr>
        <p:spPr>
          <a:xfrm>
            <a:off x="0" y="228600"/>
            <a:ext cx="9144000" cy="1219200"/>
          </a:xfrm>
        </p:spPr>
        <p:txBody>
          <a:bodyPr/>
          <a:lstStyle/>
          <a:p>
            <a:r>
              <a:rPr lang="en-US" dirty="0" smtClean="0"/>
              <a:t>Process Used to Make </a:t>
            </a:r>
            <a:br>
              <a:rPr lang="en-US" dirty="0" smtClean="0"/>
            </a:br>
            <a:r>
              <a:rPr lang="en-US" dirty="0" smtClean="0"/>
              <a:t>Ethical Decisions </a:t>
            </a:r>
            <a:br>
              <a:rPr lang="en-US" dirty="0" smtClean="0"/>
            </a:br>
            <a:r>
              <a:rPr lang="en-US" sz="1600" dirty="0" smtClean="0"/>
              <a:t>(Slide 2 of 4)</a:t>
            </a:r>
            <a:endParaRPr lang="en-US" sz="1600" dirty="0"/>
          </a:p>
        </p:txBody>
      </p:sp>
    </p:spTree>
    <p:extLst>
      <p:ext uri="{BB962C8B-B14F-4D97-AF65-F5344CB8AC3E}">
        <p14:creationId xmlns:p14="http://schemas.microsoft.com/office/powerpoint/2010/main" val="34549854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Exploring alternatives</a:t>
            </a:r>
          </a:p>
          <a:p>
            <a:pPr lvl="1"/>
            <a:r>
              <a:rPr lang="en-US" smtClean="0"/>
              <a:t>Important to consider the possible outcomes of actions that may be taken</a:t>
            </a:r>
          </a:p>
          <a:p>
            <a:pPr lvl="1"/>
            <a:r>
              <a:rPr lang="en-US" smtClean="0"/>
              <a:t>Helpful to identify as many courses of action as possible</a:t>
            </a:r>
          </a:p>
          <a:p>
            <a:pPr lvl="1"/>
            <a:r>
              <a:rPr lang="en-US" smtClean="0"/>
              <a:t>Helpful to predict the consequences of each action</a:t>
            </a:r>
          </a:p>
          <a:p>
            <a:pPr lvl="1"/>
            <a:r>
              <a:rPr lang="en-US" smtClean="0"/>
              <a:t>Helpful to project how different goals would be met or not met by following each possible course of action</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22</a:t>
            </a:fld>
            <a:endParaRPr lang="en-US" dirty="0"/>
          </a:p>
        </p:txBody>
      </p:sp>
      <p:sp>
        <p:nvSpPr>
          <p:cNvPr id="6" name="Title 1"/>
          <p:cNvSpPr>
            <a:spLocks noGrp="1"/>
          </p:cNvSpPr>
          <p:nvPr>
            <p:ph type="title"/>
          </p:nvPr>
        </p:nvSpPr>
        <p:spPr>
          <a:xfrm>
            <a:off x="0" y="228600"/>
            <a:ext cx="9144000" cy="1219200"/>
          </a:xfrm>
        </p:spPr>
        <p:txBody>
          <a:bodyPr/>
          <a:lstStyle/>
          <a:p>
            <a:r>
              <a:rPr lang="en-US" dirty="0" smtClean="0"/>
              <a:t>Process Used to Make </a:t>
            </a:r>
            <a:br>
              <a:rPr lang="en-US" dirty="0" smtClean="0"/>
            </a:br>
            <a:r>
              <a:rPr lang="en-US" dirty="0" smtClean="0"/>
              <a:t>Ethical Decisions </a:t>
            </a:r>
            <a:br>
              <a:rPr lang="en-US" dirty="0" smtClean="0"/>
            </a:br>
            <a:r>
              <a:rPr lang="en-US" sz="1600" dirty="0" smtClean="0"/>
              <a:t>(Slide 3 of 4)</a:t>
            </a:r>
            <a:endParaRPr lang="en-US" sz="1600" dirty="0"/>
          </a:p>
        </p:txBody>
      </p:sp>
    </p:spTree>
    <p:extLst>
      <p:ext uri="{BB962C8B-B14F-4D97-AF65-F5344CB8AC3E}">
        <p14:creationId xmlns:p14="http://schemas.microsoft.com/office/powerpoint/2010/main" val="10347217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Choosing and justifying one alternative</a:t>
            </a:r>
          </a:p>
          <a:p>
            <a:pPr lvl="1"/>
            <a:r>
              <a:rPr lang="en-US" smtClean="0"/>
              <a:t>Conflicting claims require choices</a:t>
            </a:r>
          </a:p>
          <a:p>
            <a:pPr lvl="1"/>
            <a:r>
              <a:rPr lang="en-US" smtClean="0"/>
              <a:t>Ways to justify a decision</a:t>
            </a:r>
          </a:p>
          <a:p>
            <a:pPr lvl="2"/>
            <a:r>
              <a:rPr lang="en-US" smtClean="0"/>
              <a:t>By presenting logical arguments  </a:t>
            </a:r>
          </a:p>
          <a:p>
            <a:pPr lvl="2"/>
            <a:r>
              <a:rPr lang="en-US" smtClean="0"/>
              <a:t>By social justification  </a:t>
            </a:r>
          </a:p>
          <a:p>
            <a:pPr lvl="2"/>
            <a:r>
              <a:rPr lang="en-US" smtClean="0"/>
              <a:t>By projection of consequences    </a:t>
            </a:r>
          </a:p>
          <a:p>
            <a:pPr lvl="2"/>
            <a:r>
              <a:rPr lang="en-US" smtClean="0"/>
              <a:t>By refuting alternative claims  </a:t>
            </a:r>
          </a:p>
          <a:p>
            <a:pPr lvl="0"/>
            <a:r>
              <a:rPr lang="en-US" smtClean="0"/>
              <a:t>Implementing the decision</a:t>
            </a:r>
          </a:p>
          <a:p>
            <a:pPr lvl="1"/>
            <a:r>
              <a:rPr lang="en-US" smtClean="0"/>
              <a:t>Final step  </a:t>
            </a:r>
          </a:p>
          <a:p>
            <a:pPr lvl="1"/>
            <a:r>
              <a:rPr lang="en-US" smtClean="0"/>
              <a:t>Decision can always be reconsidered</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23</a:t>
            </a:fld>
            <a:endParaRPr lang="en-US" dirty="0"/>
          </a:p>
        </p:txBody>
      </p:sp>
      <p:sp>
        <p:nvSpPr>
          <p:cNvPr id="6" name="Title 1"/>
          <p:cNvSpPr>
            <a:spLocks noGrp="1"/>
          </p:cNvSpPr>
          <p:nvPr>
            <p:ph type="title"/>
          </p:nvPr>
        </p:nvSpPr>
        <p:spPr>
          <a:xfrm>
            <a:off x="0" y="228600"/>
            <a:ext cx="9144000" cy="1219200"/>
          </a:xfrm>
        </p:spPr>
        <p:txBody>
          <a:bodyPr/>
          <a:lstStyle/>
          <a:p>
            <a:r>
              <a:rPr lang="en-US" dirty="0" smtClean="0"/>
              <a:t>Process Used to Make </a:t>
            </a:r>
            <a:br>
              <a:rPr lang="en-US" dirty="0" smtClean="0"/>
            </a:br>
            <a:r>
              <a:rPr lang="en-US" dirty="0" smtClean="0"/>
              <a:t>Ethical Decisions </a:t>
            </a:r>
            <a:br>
              <a:rPr lang="en-US" dirty="0" smtClean="0"/>
            </a:br>
            <a:r>
              <a:rPr lang="en-US" sz="1600" dirty="0" smtClean="0"/>
              <a:t>(Slide 4 of 4)</a:t>
            </a:r>
            <a:endParaRPr lang="en-US" sz="1600" dirty="0"/>
          </a:p>
        </p:txBody>
      </p:sp>
    </p:spTree>
    <p:extLst>
      <p:ext uri="{BB962C8B-B14F-4D97-AF65-F5344CB8AC3E}">
        <p14:creationId xmlns:p14="http://schemas.microsoft.com/office/powerpoint/2010/main" val="3819798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dirty="0" smtClean="0"/>
              <a:t>Learning Objectives</a:t>
            </a:r>
            <a:br>
              <a:rPr lang="en-US" dirty="0" smtClean="0"/>
            </a:br>
            <a:r>
              <a:rPr lang="en-US" dirty="0" smtClean="0"/>
              <a:t>Lesson 3.2: Law and Professional Liability</a:t>
            </a:r>
            <a:br>
              <a:rPr lang="en-US" dirty="0" smtClean="0"/>
            </a:br>
            <a:r>
              <a:rPr lang="en-US" sz="1600" dirty="0" smtClean="0"/>
              <a:t>(Slide 1 of 3)</a:t>
            </a:r>
            <a:endParaRPr lang="en-US" sz="1600" dirty="0"/>
          </a:p>
        </p:txBody>
      </p:sp>
      <p:sp>
        <p:nvSpPr>
          <p:cNvPr id="3" name="Content Placeholder 2"/>
          <p:cNvSpPr>
            <a:spLocks noGrp="1"/>
          </p:cNvSpPr>
          <p:nvPr>
            <p:ph idx="1"/>
          </p:nvPr>
        </p:nvSpPr>
        <p:spPr/>
        <p:txBody>
          <a:bodyPr/>
          <a:lstStyle/>
          <a:p>
            <a:pPr marL="457200">
              <a:buFont typeface="+mj-lt"/>
              <a:buAutoNum type="arabicPeriod" startAt="9"/>
            </a:pPr>
            <a:r>
              <a:rPr lang="en-US" dirty="0" smtClean="0"/>
              <a:t>Identify similarities and differences between public law and private law.</a:t>
            </a:r>
          </a:p>
          <a:p>
            <a:pPr marL="457200" indent="-457200">
              <a:buFont typeface="+mj-lt"/>
              <a:buAutoNum type="arabicPeriod" startAt="9"/>
            </a:pPr>
            <a:r>
              <a:rPr lang="en-US" dirty="0" smtClean="0"/>
              <a:t>Differentiate between criminal law and civil law.</a:t>
            </a:r>
          </a:p>
          <a:p>
            <a:pPr marL="457200" indent="-457200">
              <a:buFont typeface="+mj-lt"/>
              <a:buAutoNum type="arabicPeriod" startAt="9"/>
            </a:pPr>
            <a:r>
              <a:rPr lang="en-US" dirty="0" smtClean="0"/>
              <a:t>List and explain the elements of a valid contract.</a:t>
            </a:r>
          </a:p>
          <a:p>
            <a:pPr marL="457200" indent="-457200">
              <a:buFont typeface="+mj-lt"/>
              <a:buAutoNum type="arabicPeriod" startAt="9"/>
            </a:pPr>
            <a:endParaRPr lang="en-US" dirty="0" smtClean="0"/>
          </a:p>
          <a:p>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24</a:t>
            </a:fld>
            <a:endParaRPr lang="en-US" dirty="0"/>
          </a:p>
        </p:txBody>
      </p:sp>
    </p:spTree>
    <p:extLst>
      <p:ext uri="{BB962C8B-B14F-4D97-AF65-F5344CB8AC3E}">
        <p14:creationId xmlns:p14="http://schemas.microsoft.com/office/powerpoint/2010/main" val="13426221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indent="-457200">
              <a:buFont typeface="+mj-lt"/>
              <a:buAutoNum type="arabicPeriod" startAt="12"/>
            </a:pPr>
            <a:r>
              <a:rPr lang="en-US" dirty="0" smtClean="0"/>
              <a:t>State the rights and duties of each party in the physician-patient relationship.</a:t>
            </a:r>
          </a:p>
          <a:p>
            <a:pPr marL="457200" indent="-457200">
              <a:buFont typeface="+mj-lt"/>
              <a:buAutoNum type="arabicPeriod" startAt="12"/>
            </a:pPr>
            <a:r>
              <a:rPr lang="en-US" dirty="0" smtClean="0"/>
              <a:t>Incorporate the Patients’ Bill of Rights into personal practice.</a:t>
            </a:r>
          </a:p>
          <a:p>
            <a:pPr marL="457200" indent="-457200">
              <a:buFont typeface="+mj-lt"/>
              <a:buAutoNum type="arabicPeriod" startAt="12"/>
            </a:pPr>
            <a:r>
              <a:rPr lang="en-US" dirty="0" smtClean="0"/>
              <a:t>Define standard of care, and describe how this concept affects the behavior of health professionals.</a:t>
            </a:r>
          </a:p>
          <a:p>
            <a:pPr marL="457200" indent="-457200">
              <a:buFont typeface="+mj-lt"/>
              <a:buAutoNum type="arabicPeriod" startAt="12"/>
            </a:pPr>
            <a:r>
              <a:rPr lang="en-US" dirty="0" smtClean="0"/>
              <a:t>Describe the medical assistant’s role in obtaining informed consent.</a:t>
            </a:r>
          </a:p>
          <a:p>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25</a:t>
            </a:fld>
            <a:endParaRPr lang="en-US" dirty="0"/>
          </a:p>
        </p:txBody>
      </p:sp>
      <p:sp>
        <p:nvSpPr>
          <p:cNvPr id="6" name="Title 1"/>
          <p:cNvSpPr>
            <a:spLocks noGrp="1"/>
          </p:cNvSpPr>
          <p:nvPr>
            <p:ph type="title"/>
          </p:nvPr>
        </p:nvSpPr>
        <p:spPr>
          <a:xfrm>
            <a:off x="0" y="228600"/>
            <a:ext cx="9144000" cy="1219200"/>
          </a:xfrm>
        </p:spPr>
        <p:txBody>
          <a:bodyPr/>
          <a:lstStyle/>
          <a:p>
            <a:r>
              <a:rPr lang="en-US" dirty="0" smtClean="0"/>
              <a:t>Learning Objectives</a:t>
            </a:r>
            <a:br>
              <a:rPr lang="en-US" dirty="0" smtClean="0"/>
            </a:br>
            <a:r>
              <a:rPr lang="en-US" dirty="0" smtClean="0"/>
              <a:t>Lesson 3.2: Law and Professional Liability</a:t>
            </a:r>
            <a:br>
              <a:rPr lang="en-US" dirty="0" smtClean="0"/>
            </a:br>
            <a:r>
              <a:rPr lang="en-US" sz="1600" dirty="0" smtClean="0"/>
              <a:t>(Slide 2 of 3)</a:t>
            </a:r>
            <a:endParaRPr lang="en-US" sz="1600" dirty="0"/>
          </a:p>
        </p:txBody>
      </p:sp>
    </p:spTree>
    <p:extLst>
      <p:ext uri="{BB962C8B-B14F-4D97-AF65-F5344CB8AC3E}">
        <p14:creationId xmlns:p14="http://schemas.microsoft.com/office/powerpoint/2010/main" val="21361163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indent="-457200">
              <a:buFont typeface="+mj-lt"/>
              <a:buAutoNum type="arabicPeriod" startAt="16"/>
            </a:pPr>
            <a:r>
              <a:rPr lang="en-US" dirty="0" smtClean="0"/>
              <a:t>Explain the principles of negligence and professional negligence as they apply to the behavior of health professionals.</a:t>
            </a:r>
          </a:p>
          <a:p>
            <a:pPr marL="457200" indent="-457200">
              <a:buFont typeface="+mj-lt"/>
              <a:buAutoNum type="arabicPeriod" startAt="16"/>
            </a:pPr>
            <a:r>
              <a:rPr lang="en-US" dirty="0" smtClean="0"/>
              <a:t>Explain the purpose and need for professional liability insurance.</a:t>
            </a:r>
          </a:p>
          <a:p>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26</a:t>
            </a:fld>
            <a:endParaRPr lang="en-US" dirty="0"/>
          </a:p>
        </p:txBody>
      </p:sp>
      <p:sp>
        <p:nvSpPr>
          <p:cNvPr id="6" name="Title 1"/>
          <p:cNvSpPr>
            <a:spLocks noGrp="1"/>
          </p:cNvSpPr>
          <p:nvPr>
            <p:ph type="title"/>
          </p:nvPr>
        </p:nvSpPr>
        <p:spPr>
          <a:xfrm>
            <a:off x="0" y="228600"/>
            <a:ext cx="9144000" cy="1219200"/>
          </a:xfrm>
        </p:spPr>
        <p:txBody>
          <a:bodyPr/>
          <a:lstStyle/>
          <a:p>
            <a:r>
              <a:rPr lang="en-US" dirty="0" smtClean="0"/>
              <a:t>Learning Objectives</a:t>
            </a:r>
            <a:br>
              <a:rPr lang="en-US" dirty="0" smtClean="0"/>
            </a:br>
            <a:r>
              <a:rPr lang="en-US" dirty="0" smtClean="0"/>
              <a:t>Lesson 3.2: Law and Professional Liability</a:t>
            </a:r>
            <a:br>
              <a:rPr lang="en-US" dirty="0" smtClean="0"/>
            </a:br>
            <a:r>
              <a:rPr lang="en-US" sz="1600" dirty="0" smtClean="0"/>
              <a:t>(Slide 3 of 3)</a:t>
            </a:r>
            <a:endParaRPr lang="en-US" sz="1600" dirty="0"/>
          </a:p>
        </p:txBody>
      </p:sp>
    </p:spTree>
    <p:extLst>
      <p:ext uri="{BB962C8B-B14F-4D97-AF65-F5344CB8AC3E}">
        <p14:creationId xmlns:p14="http://schemas.microsoft.com/office/powerpoint/2010/main" val="2431806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Difference Between Public </a:t>
            </a:r>
            <a:br>
              <a:rPr lang="en-US" dirty="0" smtClean="0"/>
            </a:br>
            <a:r>
              <a:rPr lang="en-US" dirty="0" smtClean="0"/>
              <a:t>Law and Private Law</a:t>
            </a:r>
            <a:endParaRPr lang="en-US" dirty="0"/>
          </a:p>
        </p:txBody>
      </p:sp>
      <p:sp>
        <p:nvSpPr>
          <p:cNvPr id="3" name="Content Placeholder 2"/>
          <p:cNvSpPr>
            <a:spLocks noGrp="1"/>
          </p:cNvSpPr>
          <p:nvPr>
            <p:ph idx="1"/>
          </p:nvPr>
        </p:nvSpPr>
        <p:spPr/>
        <p:txBody>
          <a:bodyPr/>
          <a:lstStyle/>
          <a:p>
            <a:r>
              <a:rPr lang="en-US" smtClean="0"/>
              <a:t>Criminal law (public law) relates to acts that threaten society as a whole</a:t>
            </a:r>
          </a:p>
          <a:p>
            <a:r>
              <a:rPr lang="en-US" smtClean="0"/>
              <a:t>Civil law (private law) settles disputes between individuals or groups of people</a:t>
            </a:r>
          </a:p>
          <a:p>
            <a:pPr lvl="1"/>
            <a:r>
              <a:rPr lang="en-US" smtClean="0"/>
              <a:t>Damage is compensated</a:t>
            </a:r>
          </a:p>
          <a:p>
            <a:pPr lvl="1"/>
            <a:r>
              <a:rPr lang="en-US" smtClean="0"/>
              <a:t>Contracts are part of civil law</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27</a:t>
            </a:fld>
            <a:endParaRPr lang="en-US" dirty="0"/>
          </a:p>
        </p:txBody>
      </p:sp>
    </p:spTree>
    <p:extLst>
      <p:ext uri="{BB962C8B-B14F-4D97-AF65-F5344CB8AC3E}">
        <p14:creationId xmlns:p14="http://schemas.microsoft.com/office/powerpoint/2010/main" val="18758494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Lawsuits</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r>
              <a:rPr lang="en-US" smtClean="0"/>
              <a:t>Both civil and criminal lawsuits are tried in the same court system</a:t>
            </a:r>
          </a:p>
          <a:p>
            <a:pPr lvl="1"/>
            <a:r>
              <a:rPr lang="en-US" smtClean="0"/>
              <a:t>Plaintiff initiates the case</a:t>
            </a:r>
          </a:p>
          <a:p>
            <a:pPr lvl="1"/>
            <a:r>
              <a:rPr lang="en-US" smtClean="0"/>
              <a:t>Defendant is individual or group against whom the lawsuit is brought</a:t>
            </a:r>
          </a:p>
          <a:p>
            <a:pPr lvl="1"/>
            <a:r>
              <a:rPr lang="en-US" smtClean="0"/>
              <a:t>Criminal activity is harmful to society and punished even if no one was injured by the act itself</a:t>
            </a:r>
          </a:p>
          <a:p>
            <a:pPr lvl="1"/>
            <a:r>
              <a:rPr lang="en-US" smtClean="0"/>
              <a:t>For a civil lawsuit, injury or damage must have occurred for legal liability (responsibility) to exist</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28</a:t>
            </a:fld>
            <a:endParaRPr lang="en-US" dirty="0"/>
          </a:p>
        </p:txBody>
      </p:sp>
    </p:spTree>
    <p:extLst>
      <p:ext uri="{BB962C8B-B14F-4D97-AF65-F5344CB8AC3E}">
        <p14:creationId xmlns:p14="http://schemas.microsoft.com/office/powerpoint/2010/main" val="2263518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Lawsuits</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r>
              <a:rPr lang="en-US" smtClean="0"/>
              <a:t>An injury can result in both a criminal lawsuit and a civil lawsuit</a:t>
            </a:r>
          </a:p>
          <a:p>
            <a:pPr lvl="1"/>
            <a:r>
              <a:rPr lang="en-US" smtClean="0"/>
              <a:t>Criminal because the illegal act threatens society</a:t>
            </a:r>
          </a:p>
          <a:p>
            <a:pPr lvl="1"/>
            <a:r>
              <a:rPr lang="en-US" smtClean="0"/>
              <a:t>Civil because there was damage or injury to the victim(s)</a:t>
            </a:r>
          </a:p>
          <a:p>
            <a:pPr lvl="1"/>
            <a:r>
              <a:rPr lang="en-US" smtClean="0"/>
              <a:t>Criminal case must be proved “beyond a reasonable doubt”</a:t>
            </a:r>
          </a:p>
          <a:p>
            <a:r>
              <a:rPr lang="en-US" smtClean="0"/>
              <a:t>Proof in civil case held to lower standard: “preponderance of the evidence” </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29</a:t>
            </a:fld>
            <a:endParaRPr lang="en-US" dirty="0"/>
          </a:p>
        </p:txBody>
      </p:sp>
    </p:spTree>
    <p:extLst>
      <p:ext uri="{BB962C8B-B14F-4D97-AF65-F5344CB8AC3E}">
        <p14:creationId xmlns:p14="http://schemas.microsoft.com/office/powerpoint/2010/main" val="1799288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br>
              <a:rPr lang="en-US" dirty="0" smtClean="0"/>
            </a:br>
            <a:r>
              <a:rPr lang="en-US" dirty="0" smtClean="0"/>
              <a:t>Lesson 3.1: Ethics and Health Care</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pPr marL="457200">
              <a:buFont typeface="+mj-lt"/>
              <a:buAutoNum type="arabicPeriod" startAt="6"/>
            </a:pPr>
            <a:r>
              <a:rPr lang="en-US" dirty="0" smtClean="0"/>
              <a:t>Report illegal and/or unsafe activities and behaviors affecting patient care to proper authorities.</a:t>
            </a:r>
          </a:p>
          <a:p>
            <a:pPr marL="457200">
              <a:buFont typeface="+mj-lt"/>
              <a:buAutoNum type="arabicPeriod" startAt="6"/>
            </a:pPr>
            <a:r>
              <a:rPr lang="en-US" dirty="0" smtClean="0"/>
              <a:t>Describe how certain ethical issues generate ethical conflict in society.</a:t>
            </a:r>
          </a:p>
          <a:p>
            <a:pPr marL="457200">
              <a:buFont typeface="+mj-lt"/>
              <a:buAutoNum type="arabicPeriod" startAt="6"/>
            </a:pPr>
            <a:r>
              <a:rPr lang="en-US" dirty="0" smtClean="0"/>
              <a:t>Describe ways to separate and prioritize personal and professional ethics.</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3</a:t>
            </a:fld>
            <a:endParaRPr lang="en-US" dirty="0"/>
          </a:p>
        </p:txBody>
      </p:sp>
    </p:spTree>
    <p:extLst>
      <p:ext uri="{BB962C8B-B14F-4D97-AF65-F5344CB8AC3E}">
        <p14:creationId xmlns:p14="http://schemas.microsoft.com/office/powerpoint/2010/main" val="17399449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Specialized Areas of Law</a:t>
            </a:r>
            <a:endParaRPr lang="en-US" dirty="0"/>
          </a:p>
        </p:txBody>
      </p:sp>
      <p:sp>
        <p:nvSpPr>
          <p:cNvPr id="3" name="Content Placeholder 2"/>
          <p:cNvSpPr>
            <a:spLocks noGrp="1"/>
          </p:cNvSpPr>
          <p:nvPr>
            <p:ph idx="1"/>
          </p:nvPr>
        </p:nvSpPr>
        <p:spPr/>
        <p:txBody>
          <a:bodyPr/>
          <a:lstStyle/>
          <a:p>
            <a:r>
              <a:rPr lang="en-US" smtClean="0"/>
              <a:t>Constitutional law</a:t>
            </a:r>
          </a:p>
          <a:p>
            <a:r>
              <a:rPr lang="en-US" smtClean="0"/>
              <a:t>International law</a:t>
            </a:r>
          </a:p>
          <a:p>
            <a:r>
              <a:rPr lang="en-US" smtClean="0"/>
              <a:t>Administrative law </a:t>
            </a:r>
          </a:p>
          <a:p>
            <a:pPr lvl="1"/>
            <a:r>
              <a:rPr lang="en-US" smtClean="0"/>
              <a:t>Laws regulating agencies of the federal government, such as the IRS</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30</a:t>
            </a:fld>
            <a:endParaRPr lang="en-US" dirty="0"/>
          </a:p>
        </p:txBody>
      </p:sp>
    </p:spTree>
    <p:extLst>
      <p:ext uri="{BB962C8B-B14F-4D97-AF65-F5344CB8AC3E}">
        <p14:creationId xmlns:p14="http://schemas.microsoft.com/office/powerpoint/2010/main" val="2667328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Creation of Laws </a:t>
            </a:r>
            <a:endParaRPr lang="en-US" dirty="0"/>
          </a:p>
        </p:txBody>
      </p:sp>
      <p:sp>
        <p:nvSpPr>
          <p:cNvPr id="3" name="Content Placeholder 2"/>
          <p:cNvSpPr>
            <a:spLocks noGrp="1"/>
          </p:cNvSpPr>
          <p:nvPr>
            <p:ph idx="1"/>
          </p:nvPr>
        </p:nvSpPr>
        <p:spPr/>
        <p:txBody>
          <a:bodyPr/>
          <a:lstStyle/>
          <a:p>
            <a:pPr lvl="0"/>
            <a:r>
              <a:rPr lang="en-US" dirty="0" smtClean="0"/>
              <a:t>Common law based on tradition and court decisions (also called case law)</a:t>
            </a:r>
          </a:p>
          <a:p>
            <a:pPr lvl="0"/>
            <a:r>
              <a:rPr lang="en-US" dirty="0" smtClean="0"/>
              <a:t>Statutory laws are created by enactment of a legislative body </a:t>
            </a:r>
          </a:p>
          <a:p>
            <a:pPr lvl="1"/>
            <a:r>
              <a:rPr lang="en-US" dirty="0" smtClean="0"/>
              <a:t>Bills are written by and voted on by legislators</a:t>
            </a:r>
          </a:p>
          <a:p>
            <a:pPr lvl="1"/>
            <a:r>
              <a:rPr lang="en-US" dirty="0" smtClean="0"/>
              <a:t>Bills are passed into law by the President on federal level and by the governor on state level</a:t>
            </a:r>
          </a:p>
          <a:p>
            <a:pPr lvl="1"/>
            <a:r>
              <a:rPr lang="en-US" dirty="0" smtClean="0"/>
              <a:t>After being passed, a law is often called an act, especially if it has several parts</a:t>
            </a:r>
          </a:p>
          <a:p>
            <a:pPr lvl="1"/>
            <a:r>
              <a:rPr lang="en-US" dirty="0" smtClean="0"/>
              <a:t>Ordinances are laws enacted by cities and towns</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31</a:t>
            </a:fld>
            <a:endParaRPr lang="en-US" dirty="0"/>
          </a:p>
        </p:txBody>
      </p:sp>
    </p:spTree>
    <p:extLst>
      <p:ext uri="{BB962C8B-B14F-4D97-AF65-F5344CB8AC3E}">
        <p14:creationId xmlns:p14="http://schemas.microsoft.com/office/powerpoint/2010/main" val="21655323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Criminal Law</a:t>
            </a:r>
            <a:endParaRPr lang="en-US" dirty="0"/>
          </a:p>
        </p:txBody>
      </p:sp>
      <p:sp>
        <p:nvSpPr>
          <p:cNvPr id="3" name="Content Placeholder 2"/>
          <p:cNvSpPr>
            <a:spLocks noGrp="1"/>
          </p:cNvSpPr>
          <p:nvPr>
            <p:ph idx="1"/>
          </p:nvPr>
        </p:nvSpPr>
        <p:spPr/>
        <p:txBody>
          <a:bodyPr/>
          <a:lstStyle/>
          <a:p>
            <a:pPr lvl="0"/>
            <a:r>
              <a:rPr lang="en-US" dirty="0" smtClean="0"/>
              <a:t>Branch of law that describes offenses against the public welfare</a:t>
            </a:r>
          </a:p>
          <a:p>
            <a:pPr lvl="0"/>
            <a:r>
              <a:rPr lang="en-US" dirty="0" smtClean="0"/>
              <a:t>Crime (malfeasance): Commission of an unlawful act</a:t>
            </a:r>
          </a:p>
          <a:p>
            <a:pPr lvl="1"/>
            <a:r>
              <a:rPr lang="en-US" dirty="0" smtClean="0"/>
              <a:t>Felony: Serious crime</a:t>
            </a:r>
          </a:p>
          <a:p>
            <a:pPr lvl="1"/>
            <a:r>
              <a:rPr lang="en-US" dirty="0" smtClean="0"/>
              <a:t>Misdemeanor: Lesser offense</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32</a:t>
            </a:fld>
            <a:endParaRPr lang="en-US" dirty="0"/>
          </a:p>
        </p:txBody>
      </p:sp>
    </p:spTree>
    <p:extLst>
      <p:ext uri="{BB962C8B-B14F-4D97-AF65-F5344CB8AC3E}">
        <p14:creationId xmlns:p14="http://schemas.microsoft.com/office/powerpoint/2010/main" val="15198985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Nonviolent Crimes</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Most common type of crime related to health care</a:t>
            </a:r>
          </a:p>
          <a:p>
            <a:pPr lvl="0"/>
            <a:r>
              <a:rPr lang="en-US" dirty="0" smtClean="0"/>
              <a:t>Crimes related to the death of a patient</a:t>
            </a:r>
          </a:p>
          <a:p>
            <a:pPr lvl="1"/>
            <a:r>
              <a:rPr lang="en-US" dirty="0" smtClean="0"/>
              <a:t>Manslaughter: Unintentional causing of a death</a:t>
            </a:r>
          </a:p>
          <a:p>
            <a:pPr lvl="1"/>
            <a:r>
              <a:rPr lang="en-US" dirty="0" smtClean="0"/>
              <a:t>Wrongful death</a:t>
            </a:r>
          </a:p>
          <a:p>
            <a:pPr lvl="1"/>
            <a:r>
              <a:rPr lang="en-US" dirty="0" smtClean="0"/>
              <a:t>Criminal negligence (death related to seriously inappropriate treatment)</a:t>
            </a:r>
          </a:p>
          <a:p>
            <a:pPr lvl="1"/>
            <a:r>
              <a:rPr lang="en-US" dirty="0" smtClean="0"/>
              <a:t>Assisted suicide and euthanasia are usually considered murder</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33</a:t>
            </a:fld>
            <a:endParaRPr lang="en-US" dirty="0"/>
          </a:p>
        </p:txBody>
      </p:sp>
    </p:spTree>
    <p:extLst>
      <p:ext uri="{BB962C8B-B14F-4D97-AF65-F5344CB8AC3E}">
        <p14:creationId xmlns:p14="http://schemas.microsoft.com/office/powerpoint/2010/main" val="38831461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Nonviolent Crimes</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Financial crimes</a:t>
            </a:r>
          </a:p>
          <a:p>
            <a:pPr lvl="1"/>
            <a:r>
              <a:rPr lang="en-US" dirty="0" smtClean="0"/>
              <a:t>Larceny: Stealing without violence</a:t>
            </a:r>
          </a:p>
          <a:p>
            <a:pPr lvl="1"/>
            <a:r>
              <a:rPr lang="en-US" dirty="0" smtClean="0"/>
              <a:t>Embezzlement: Appropriation of money or property from employers or clients</a:t>
            </a:r>
          </a:p>
          <a:p>
            <a:pPr lvl="1"/>
            <a:r>
              <a:rPr lang="en-US" dirty="0" smtClean="0"/>
              <a:t>Fraud: Deliberate deception carried out to secure unfair or unlawful gain 	</a:t>
            </a:r>
          </a:p>
          <a:p>
            <a:pPr lvl="2"/>
            <a:r>
              <a:rPr lang="en-US" dirty="0" smtClean="0"/>
              <a:t>Billing for services not provided</a:t>
            </a:r>
          </a:p>
          <a:p>
            <a:pPr lvl="2"/>
            <a:r>
              <a:rPr lang="en-US" dirty="0" smtClean="0"/>
              <a:t>Billing for services provided to imaginary patients</a:t>
            </a:r>
          </a:p>
          <a:p>
            <a:pPr lvl="2"/>
            <a:r>
              <a:rPr lang="en-US" dirty="0" smtClean="0"/>
              <a:t>Performing unneeded services</a:t>
            </a:r>
          </a:p>
          <a:p>
            <a:pPr lvl="2"/>
            <a:r>
              <a:rPr lang="en-US" dirty="0" smtClean="0"/>
              <a:t>Using a code for a higher level of service than for the service provided</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34</a:t>
            </a:fld>
            <a:endParaRPr lang="en-US" dirty="0"/>
          </a:p>
        </p:txBody>
      </p:sp>
    </p:spTree>
    <p:extLst>
      <p:ext uri="{BB962C8B-B14F-4D97-AF65-F5344CB8AC3E}">
        <p14:creationId xmlns:p14="http://schemas.microsoft.com/office/powerpoint/2010/main" val="37621748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Civil Law</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Most medical office legal disputes have to do with civil liability</a:t>
            </a:r>
          </a:p>
          <a:p>
            <a:pPr lvl="0"/>
            <a:r>
              <a:rPr lang="en-US" dirty="0" smtClean="0"/>
              <a:t>Usually related to patient care or relationships between patients and the medical office</a:t>
            </a:r>
          </a:p>
          <a:p>
            <a:pPr lvl="0"/>
            <a:r>
              <a:rPr lang="en-US" dirty="0" smtClean="0"/>
              <a:t>Breach of contract: Failure to meet the terms of a contract</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35</a:t>
            </a:fld>
            <a:endParaRPr lang="en-US" dirty="0"/>
          </a:p>
        </p:txBody>
      </p:sp>
    </p:spTree>
    <p:extLst>
      <p:ext uri="{BB962C8B-B14F-4D97-AF65-F5344CB8AC3E}">
        <p14:creationId xmlns:p14="http://schemas.microsoft.com/office/powerpoint/2010/main" val="2902509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Civil Law</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Torts: Injuries or wrongs against people or property</a:t>
            </a:r>
          </a:p>
          <a:p>
            <a:pPr lvl="1"/>
            <a:r>
              <a:rPr lang="en-US" dirty="0" smtClean="0"/>
              <a:t>Intentional: Person knows or should know the consequences of his or her actions</a:t>
            </a:r>
          </a:p>
          <a:p>
            <a:pPr lvl="1"/>
            <a:r>
              <a:rPr lang="en-US" dirty="0" smtClean="0"/>
              <a:t>Unintentional: Any injury that is caused by mistake or unintended consequences</a:t>
            </a:r>
          </a:p>
          <a:p>
            <a:pPr lvl="0"/>
            <a:r>
              <a:rPr lang="en-US" dirty="0" smtClean="0"/>
              <a:t>Misfeasance is an act that was performed improperly and causes wrong or injury</a:t>
            </a:r>
          </a:p>
          <a:p>
            <a:pPr lvl="0"/>
            <a:r>
              <a:rPr lang="en-US" dirty="0" smtClean="0"/>
              <a:t>Nonfeasance is an act that should have been performed but was not</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36</a:t>
            </a:fld>
            <a:endParaRPr lang="en-US" dirty="0"/>
          </a:p>
        </p:txBody>
      </p:sp>
    </p:spTree>
    <p:extLst>
      <p:ext uri="{BB962C8B-B14F-4D97-AF65-F5344CB8AC3E}">
        <p14:creationId xmlns:p14="http://schemas.microsoft.com/office/powerpoint/2010/main" val="10900922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Physician-Patient Relationship</a:t>
            </a:r>
            <a:br>
              <a:rPr lang="en-US" dirty="0" smtClean="0"/>
            </a:br>
            <a:r>
              <a:rPr lang="en-US" sz="1600" dirty="0" smtClean="0"/>
              <a:t>(Slide 1 of 7) </a:t>
            </a:r>
            <a:endParaRPr lang="en-US" sz="1600" dirty="0"/>
          </a:p>
        </p:txBody>
      </p:sp>
      <p:sp>
        <p:nvSpPr>
          <p:cNvPr id="3" name="Content Placeholder 2"/>
          <p:cNvSpPr>
            <a:spLocks noGrp="1"/>
          </p:cNvSpPr>
          <p:nvPr>
            <p:ph idx="1"/>
          </p:nvPr>
        </p:nvSpPr>
        <p:spPr/>
        <p:txBody>
          <a:bodyPr/>
          <a:lstStyle/>
          <a:p>
            <a:pPr lvl="0"/>
            <a:r>
              <a:rPr lang="en-US" smtClean="0"/>
              <a:t>Physician-patient relationship is a legal contract</a:t>
            </a:r>
          </a:p>
          <a:p>
            <a:pPr lvl="1"/>
            <a:r>
              <a:rPr lang="en-US" smtClean="0"/>
              <a:t>Any contract may be implied or expressed</a:t>
            </a:r>
          </a:p>
          <a:p>
            <a:pPr lvl="1"/>
            <a:r>
              <a:rPr lang="en-US" smtClean="0"/>
              <a:t>Expressed contract may be verbal or written</a:t>
            </a:r>
          </a:p>
          <a:p>
            <a:pPr lvl="1"/>
            <a:r>
              <a:rPr lang="en-US" smtClean="0"/>
              <a:t>Agreements between physician and patient are usually implied or verbal</a:t>
            </a:r>
          </a:p>
          <a:p>
            <a:pPr lvl="0"/>
            <a:r>
              <a:rPr lang="en-US" smtClean="0"/>
              <a:t>Contract is mutual agreement to perform a legal act for consideration (services) or payment</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37</a:t>
            </a:fld>
            <a:endParaRPr lang="en-US" dirty="0"/>
          </a:p>
        </p:txBody>
      </p:sp>
    </p:spTree>
    <p:extLst>
      <p:ext uri="{BB962C8B-B14F-4D97-AF65-F5344CB8AC3E}">
        <p14:creationId xmlns:p14="http://schemas.microsoft.com/office/powerpoint/2010/main" val="31413907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Physician-Patient Relationship</a:t>
            </a:r>
            <a:br>
              <a:rPr lang="en-US" dirty="0" smtClean="0"/>
            </a:br>
            <a:r>
              <a:rPr lang="en-US" sz="1600" dirty="0" smtClean="0"/>
              <a:t>(Slide 2 of 7) </a:t>
            </a:r>
            <a:endParaRPr lang="en-US" sz="1600" dirty="0"/>
          </a:p>
        </p:txBody>
      </p:sp>
      <p:sp>
        <p:nvSpPr>
          <p:cNvPr id="3" name="Content Placeholder 2"/>
          <p:cNvSpPr>
            <a:spLocks noGrp="1"/>
          </p:cNvSpPr>
          <p:nvPr>
            <p:ph idx="1"/>
          </p:nvPr>
        </p:nvSpPr>
        <p:spPr/>
        <p:txBody>
          <a:bodyPr/>
          <a:lstStyle/>
          <a:p>
            <a:pPr lvl="0"/>
            <a:r>
              <a:rPr lang="en-US" smtClean="0"/>
              <a:t>Some individuals are not legally able to be a party to a contract or give informed consent </a:t>
            </a:r>
          </a:p>
          <a:p>
            <a:pPr lvl="1"/>
            <a:r>
              <a:rPr lang="en-US" smtClean="0"/>
              <a:t>Children younger than 18</a:t>
            </a:r>
          </a:p>
          <a:p>
            <a:pPr lvl="1"/>
            <a:r>
              <a:rPr lang="en-US" smtClean="0"/>
              <a:t>The mentally ill or mentally incompetent</a:t>
            </a:r>
          </a:p>
          <a:p>
            <a:pPr lvl="1"/>
            <a:r>
              <a:rPr lang="en-US" smtClean="0"/>
              <a:t>Individuals who are temporarily mentally incapacitated</a:t>
            </a:r>
          </a:p>
          <a:p>
            <a:pPr lvl="1"/>
            <a:r>
              <a:rPr lang="en-US" smtClean="0"/>
              <a:t>Individuals under threat or duress</a:t>
            </a:r>
          </a:p>
          <a:p>
            <a:pPr lvl="1"/>
            <a:r>
              <a:rPr lang="en-US" smtClean="0"/>
              <a:t>Individuals who have been found incompetent to handle their affairs</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38</a:t>
            </a:fld>
            <a:endParaRPr lang="en-US" dirty="0"/>
          </a:p>
        </p:txBody>
      </p:sp>
    </p:spTree>
    <p:extLst>
      <p:ext uri="{BB962C8B-B14F-4D97-AF65-F5344CB8AC3E}">
        <p14:creationId xmlns:p14="http://schemas.microsoft.com/office/powerpoint/2010/main" val="2411361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Physician-Patient Relationship</a:t>
            </a:r>
            <a:br>
              <a:rPr lang="en-US" dirty="0" smtClean="0"/>
            </a:br>
            <a:r>
              <a:rPr lang="en-US" sz="1600" dirty="0" smtClean="0"/>
              <a:t>(Slide 3 of 7) </a:t>
            </a:r>
            <a:endParaRPr lang="en-US" sz="1600" dirty="0"/>
          </a:p>
        </p:txBody>
      </p:sp>
      <p:sp>
        <p:nvSpPr>
          <p:cNvPr id="3" name="Content Placeholder 2"/>
          <p:cNvSpPr>
            <a:spLocks noGrp="1"/>
          </p:cNvSpPr>
          <p:nvPr>
            <p:ph idx="1"/>
          </p:nvPr>
        </p:nvSpPr>
        <p:spPr/>
        <p:txBody>
          <a:bodyPr/>
          <a:lstStyle/>
          <a:p>
            <a:pPr lvl="0"/>
            <a:r>
              <a:rPr lang="en-US" smtClean="0"/>
              <a:t>Individuals younger than 18 with adult status (emancipated minor)</a:t>
            </a:r>
          </a:p>
          <a:p>
            <a:pPr lvl="1"/>
            <a:r>
              <a:rPr lang="en-US" smtClean="0"/>
              <a:t>In the armed services</a:t>
            </a:r>
          </a:p>
          <a:p>
            <a:pPr lvl="1"/>
            <a:r>
              <a:rPr lang="en-US" smtClean="0"/>
              <a:t>Married  </a:t>
            </a:r>
          </a:p>
          <a:p>
            <a:pPr lvl="1"/>
            <a:r>
              <a:rPr lang="en-US" smtClean="0"/>
              <a:t>If a court order has been obtained certifying status </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39</a:t>
            </a:fld>
            <a:endParaRPr lang="en-US" dirty="0"/>
          </a:p>
        </p:txBody>
      </p:sp>
    </p:spTree>
    <p:extLst>
      <p:ext uri="{BB962C8B-B14F-4D97-AF65-F5344CB8AC3E}">
        <p14:creationId xmlns:p14="http://schemas.microsoft.com/office/powerpoint/2010/main" val="573306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Introduction to Medical Ethics </a:t>
            </a:r>
            <a:endParaRPr lang="en-US" dirty="0"/>
          </a:p>
        </p:txBody>
      </p:sp>
      <p:sp>
        <p:nvSpPr>
          <p:cNvPr id="3" name="Content Placeholder 2"/>
          <p:cNvSpPr>
            <a:spLocks noGrp="1"/>
          </p:cNvSpPr>
          <p:nvPr>
            <p:ph idx="1"/>
          </p:nvPr>
        </p:nvSpPr>
        <p:spPr>
          <a:xfrm>
            <a:off x="685800" y="1641475"/>
            <a:ext cx="7937500" cy="4454525"/>
          </a:xfrm>
        </p:spPr>
        <p:txBody>
          <a:bodyPr/>
          <a:lstStyle/>
          <a:p>
            <a:pPr lvl="0"/>
            <a:r>
              <a:rPr lang="en-US" dirty="0" smtClean="0"/>
              <a:t>Society tolerates a wide range of beliefs about what is moral or “right”</a:t>
            </a:r>
          </a:p>
          <a:p>
            <a:pPr lvl="0"/>
            <a:r>
              <a:rPr lang="en-US" dirty="0" smtClean="0"/>
              <a:t>Laws regulate public behavior</a:t>
            </a:r>
          </a:p>
          <a:p>
            <a:pPr lvl="1"/>
            <a:r>
              <a:rPr lang="en-US" sz="2300" dirty="0" smtClean="0"/>
              <a:t>Laws based on society’s beliefs about right and wrong  </a:t>
            </a:r>
          </a:p>
          <a:p>
            <a:pPr lvl="1"/>
            <a:r>
              <a:rPr lang="en-US" sz="2300" dirty="0" smtClean="0"/>
              <a:t>Interpretation of law also based on beliefs about right and wrong</a:t>
            </a:r>
          </a:p>
          <a:p>
            <a:pPr lvl="0"/>
            <a:r>
              <a:rPr lang="en-US" dirty="0" smtClean="0"/>
              <a:t>Normal, acceptable behavior, called etiquette or manners</a:t>
            </a:r>
          </a:p>
          <a:p>
            <a:pPr lvl="1"/>
            <a:r>
              <a:rPr lang="en-US" sz="2300" dirty="0" smtClean="0"/>
              <a:t>Emotional response to breach of manners may be as strong as breach of morals</a:t>
            </a:r>
          </a:p>
          <a:p>
            <a:pPr lvl="1"/>
            <a:r>
              <a:rPr lang="en-US" sz="2300" dirty="0" smtClean="0"/>
              <a:t>Patients may have negative emotional response to breach of manners </a:t>
            </a:r>
            <a:endParaRPr lang="en-US" sz="2300" dirty="0"/>
          </a:p>
        </p:txBody>
      </p:sp>
      <p:sp>
        <p:nvSpPr>
          <p:cNvPr id="8" name="Slide Number Placeholder 7"/>
          <p:cNvSpPr>
            <a:spLocks noGrp="1"/>
          </p:cNvSpPr>
          <p:nvPr>
            <p:ph type="sldNum" sz="quarter" idx="4"/>
          </p:nvPr>
        </p:nvSpPr>
        <p:spPr/>
        <p:txBody>
          <a:bodyPr/>
          <a:lstStyle/>
          <a:p>
            <a:fld id="{04E34968-DBBB-4A86-ABF3-CD5474A4D247}" type="slidenum">
              <a:rPr lang="en-US" smtClean="0"/>
              <a:t>4</a:t>
            </a:fld>
            <a:endParaRPr lang="en-US" dirty="0"/>
          </a:p>
        </p:txBody>
      </p:sp>
    </p:spTree>
    <p:extLst>
      <p:ext uri="{BB962C8B-B14F-4D97-AF65-F5344CB8AC3E}">
        <p14:creationId xmlns:p14="http://schemas.microsoft.com/office/powerpoint/2010/main" val="241605408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Physician-Patient Relationship</a:t>
            </a:r>
            <a:br>
              <a:rPr lang="en-US" dirty="0" smtClean="0"/>
            </a:br>
            <a:r>
              <a:rPr lang="en-US" sz="1600" dirty="0" smtClean="0"/>
              <a:t>(Slide 4 of 7) </a:t>
            </a:r>
            <a:endParaRPr lang="en-US" sz="1600" dirty="0"/>
          </a:p>
        </p:txBody>
      </p:sp>
      <p:sp>
        <p:nvSpPr>
          <p:cNvPr id="3" name="Content Placeholder 2"/>
          <p:cNvSpPr>
            <a:spLocks noGrp="1"/>
          </p:cNvSpPr>
          <p:nvPr>
            <p:ph idx="1"/>
          </p:nvPr>
        </p:nvSpPr>
        <p:spPr/>
        <p:txBody>
          <a:bodyPr/>
          <a:lstStyle/>
          <a:p>
            <a:pPr lvl="0"/>
            <a:r>
              <a:rPr lang="en-US" dirty="0" smtClean="0"/>
              <a:t>Rights of the physician</a:t>
            </a:r>
          </a:p>
          <a:p>
            <a:pPr lvl="1"/>
            <a:r>
              <a:rPr lang="en-US" dirty="0" smtClean="0"/>
              <a:t>Responsible for the patient unless the patient is informed in writing</a:t>
            </a:r>
          </a:p>
          <a:p>
            <a:pPr lvl="1"/>
            <a:r>
              <a:rPr lang="en-US" dirty="0" smtClean="0"/>
              <a:t>Arranges for someone else to cover their patients when they are not available  </a:t>
            </a:r>
          </a:p>
          <a:p>
            <a:pPr lvl="1"/>
            <a:r>
              <a:rPr lang="en-US" dirty="0" smtClean="0"/>
              <a:t>Has right to accept or decline to treat a patient</a:t>
            </a:r>
          </a:p>
          <a:p>
            <a:pPr lvl="1"/>
            <a:r>
              <a:rPr lang="en-US" dirty="0" smtClean="0"/>
              <a:t>Has right to choose to limit the medical practice to a particular size or certain specialty</a:t>
            </a:r>
          </a:p>
          <a:p>
            <a:pPr lvl="1"/>
            <a:r>
              <a:rPr lang="en-US" dirty="0" smtClean="0"/>
              <a:t>Has right to decide where to practice and when to schedule office hours and procedures</a:t>
            </a:r>
          </a:p>
          <a:p>
            <a:r>
              <a:rPr lang="en-US" dirty="0" smtClean="0"/>
              <a:t>May not make arbitrary decisions not to treat or refuse to treat individual patients </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40</a:t>
            </a:fld>
            <a:endParaRPr lang="en-US" dirty="0"/>
          </a:p>
        </p:txBody>
      </p:sp>
    </p:spTree>
    <p:extLst>
      <p:ext uri="{BB962C8B-B14F-4D97-AF65-F5344CB8AC3E}">
        <p14:creationId xmlns:p14="http://schemas.microsoft.com/office/powerpoint/2010/main" val="62349916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Physician-Patient Relationship</a:t>
            </a:r>
            <a:br>
              <a:rPr lang="en-US" dirty="0" smtClean="0"/>
            </a:br>
            <a:r>
              <a:rPr lang="en-US" sz="1600" dirty="0" smtClean="0"/>
              <a:t>(Slide 5 of 7) </a:t>
            </a:r>
            <a:endParaRPr lang="en-US" sz="1600" dirty="0"/>
          </a:p>
        </p:txBody>
      </p:sp>
      <p:sp>
        <p:nvSpPr>
          <p:cNvPr id="3" name="Content Placeholder 2"/>
          <p:cNvSpPr>
            <a:spLocks noGrp="1"/>
          </p:cNvSpPr>
          <p:nvPr>
            <p:ph idx="1"/>
          </p:nvPr>
        </p:nvSpPr>
        <p:spPr/>
        <p:txBody>
          <a:bodyPr/>
          <a:lstStyle/>
          <a:p>
            <a:pPr lvl="0"/>
            <a:r>
              <a:rPr lang="en-US" dirty="0" smtClean="0"/>
              <a:t>Rights and duties of the patient</a:t>
            </a:r>
          </a:p>
          <a:p>
            <a:pPr lvl="1"/>
            <a:r>
              <a:rPr lang="en-US" dirty="0" smtClean="0"/>
              <a:t>Agrees to keep appointments, give accurate information, follow directions, and pay for the service</a:t>
            </a:r>
          </a:p>
          <a:p>
            <a:pPr lvl="1"/>
            <a:r>
              <a:rPr lang="en-US" dirty="0" smtClean="0"/>
              <a:t>Has right to refuse treatment and to receive complete information about procedures</a:t>
            </a:r>
          </a:p>
          <a:p>
            <a:pPr lvl="1"/>
            <a:r>
              <a:rPr lang="en-US" dirty="0" smtClean="0"/>
              <a:t>Has right to select physician and to receive continuity of care</a:t>
            </a:r>
          </a:p>
          <a:p>
            <a:pPr lvl="1"/>
            <a:r>
              <a:rPr lang="en-US" dirty="0" smtClean="0"/>
              <a:t>Has right to expect confidentiality concerning his or her care</a:t>
            </a:r>
          </a:p>
          <a:p>
            <a:pPr lvl="1"/>
            <a:r>
              <a:rPr lang="en-US" dirty="0" smtClean="0"/>
              <a:t>Has right to be treated with respect and dignity</a:t>
            </a:r>
          </a:p>
          <a:p>
            <a:pPr lvl="1"/>
            <a:r>
              <a:rPr lang="en-US" dirty="0" smtClean="0"/>
              <a:t>Has right to receive complete information about treatment </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41</a:t>
            </a:fld>
            <a:endParaRPr lang="en-US" dirty="0"/>
          </a:p>
        </p:txBody>
      </p:sp>
    </p:spTree>
    <p:extLst>
      <p:ext uri="{BB962C8B-B14F-4D97-AF65-F5344CB8AC3E}">
        <p14:creationId xmlns:p14="http://schemas.microsoft.com/office/powerpoint/2010/main" val="36404513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Physician-Patient Relationship</a:t>
            </a:r>
            <a:br>
              <a:rPr lang="en-US" dirty="0" smtClean="0"/>
            </a:br>
            <a:r>
              <a:rPr lang="en-US" sz="1600" dirty="0" smtClean="0"/>
              <a:t>(Slide 6 of 7) </a:t>
            </a:r>
            <a:endParaRPr lang="en-US" sz="1600" dirty="0"/>
          </a:p>
        </p:txBody>
      </p:sp>
      <p:sp>
        <p:nvSpPr>
          <p:cNvPr id="3" name="Content Placeholder 2"/>
          <p:cNvSpPr>
            <a:spLocks noGrp="1"/>
          </p:cNvSpPr>
          <p:nvPr>
            <p:ph idx="1"/>
          </p:nvPr>
        </p:nvSpPr>
        <p:spPr>
          <a:xfrm>
            <a:off x="685800" y="1641475"/>
            <a:ext cx="7886700" cy="4454525"/>
          </a:xfrm>
        </p:spPr>
        <p:txBody>
          <a:bodyPr/>
          <a:lstStyle/>
          <a:p>
            <a:pPr lvl="0"/>
            <a:r>
              <a:rPr lang="en-US" dirty="0" smtClean="0"/>
              <a:t>Terminating the physician-patient relationship</a:t>
            </a:r>
          </a:p>
          <a:p>
            <a:pPr lvl="1"/>
            <a:r>
              <a:rPr lang="en-US" dirty="0" smtClean="0"/>
              <a:t>Physician must notify patient in writing</a:t>
            </a:r>
          </a:p>
          <a:p>
            <a:pPr lvl="2"/>
            <a:r>
              <a:rPr lang="en-US" dirty="0" smtClean="0"/>
              <a:t>Send letter using Certified Mail with Return Receipt requested</a:t>
            </a:r>
          </a:p>
          <a:p>
            <a:pPr lvl="2"/>
            <a:r>
              <a:rPr lang="en-US" dirty="0" smtClean="0"/>
              <a:t>Letter needs to state reason for termination of care</a:t>
            </a:r>
          </a:p>
          <a:p>
            <a:pPr lvl="2"/>
            <a:r>
              <a:rPr lang="en-US" dirty="0" smtClean="0"/>
              <a:t>Letter needs to describe how medical records will be made available</a:t>
            </a:r>
          </a:p>
          <a:p>
            <a:pPr lvl="2"/>
            <a:r>
              <a:rPr lang="en-US" dirty="0" smtClean="0"/>
              <a:t>Copies of all correspondence should be kept in patient's medical record</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42</a:t>
            </a:fld>
            <a:endParaRPr lang="en-US" dirty="0"/>
          </a:p>
        </p:txBody>
      </p:sp>
    </p:spTree>
    <p:extLst>
      <p:ext uri="{BB962C8B-B14F-4D97-AF65-F5344CB8AC3E}">
        <p14:creationId xmlns:p14="http://schemas.microsoft.com/office/powerpoint/2010/main" val="104882481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Physician-Patient Relationship</a:t>
            </a:r>
            <a:br>
              <a:rPr lang="en-US" dirty="0" smtClean="0"/>
            </a:br>
            <a:r>
              <a:rPr lang="en-US" sz="1600" dirty="0" smtClean="0"/>
              <a:t>(Slide 7 of 7) </a:t>
            </a:r>
            <a:endParaRPr lang="en-US" sz="1600" dirty="0"/>
          </a:p>
        </p:txBody>
      </p:sp>
      <p:sp>
        <p:nvSpPr>
          <p:cNvPr id="3" name="Content Placeholder 2"/>
          <p:cNvSpPr>
            <a:spLocks noGrp="1"/>
          </p:cNvSpPr>
          <p:nvPr>
            <p:ph idx="1"/>
          </p:nvPr>
        </p:nvSpPr>
        <p:spPr>
          <a:xfrm>
            <a:off x="685800" y="1641475"/>
            <a:ext cx="7975600" cy="4454525"/>
          </a:xfrm>
        </p:spPr>
        <p:txBody>
          <a:bodyPr/>
          <a:lstStyle/>
          <a:p>
            <a:pPr lvl="0"/>
            <a:r>
              <a:rPr lang="en-US" dirty="0" smtClean="0"/>
              <a:t>Terminating the physician-patient relationship</a:t>
            </a:r>
          </a:p>
          <a:p>
            <a:pPr lvl="1"/>
            <a:r>
              <a:rPr lang="en-US" dirty="0" smtClean="0"/>
              <a:t>Common reasons for a physician’s terminating care of a patient</a:t>
            </a:r>
          </a:p>
          <a:p>
            <a:pPr lvl="2"/>
            <a:r>
              <a:rPr lang="en-US" dirty="0" smtClean="0"/>
              <a:t>Physician moves</a:t>
            </a:r>
          </a:p>
          <a:p>
            <a:pPr lvl="2"/>
            <a:r>
              <a:rPr lang="en-US" dirty="0" smtClean="0"/>
              <a:t>Physician retires</a:t>
            </a:r>
          </a:p>
          <a:p>
            <a:pPr lvl="2"/>
            <a:r>
              <a:rPr lang="en-US" dirty="0" smtClean="0"/>
              <a:t>Physician dies</a:t>
            </a:r>
          </a:p>
          <a:p>
            <a:pPr lvl="2"/>
            <a:r>
              <a:rPr lang="en-US" dirty="0" smtClean="0"/>
              <a:t>Physician closes practice for other reasons</a:t>
            </a:r>
          </a:p>
          <a:p>
            <a:pPr lvl="2"/>
            <a:r>
              <a:rPr lang="en-US" dirty="0" smtClean="0"/>
              <a:t>Patient regularly and continually breaks appointments</a:t>
            </a:r>
          </a:p>
          <a:p>
            <a:pPr lvl="2"/>
            <a:r>
              <a:rPr lang="en-US" dirty="0" smtClean="0"/>
              <a:t>Patient regularly and continually refuses to follow medical advice</a:t>
            </a:r>
          </a:p>
          <a:p>
            <a:pPr lvl="1"/>
            <a:r>
              <a:rPr lang="en-US" dirty="0" smtClean="0"/>
              <a:t>Failure to notify the patient properly can result in lawsuit for abandonment</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43</a:t>
            </a:fld>
            <a:endParaRPr lang="en-US" dirty="0"/>
          </a:p>
        </p:txBody>
      </p:sp>
    </p:spTree>
    <p:extLst>
      <p:ext uri="{BB962C8B-B14F-4D97-AF65-F5344CB8AC3E}">
        <p14:creationId xmlns:p14="http://schemas.microsoft.com/office/powerpoint/2010/main" val="402454193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Patients’ Bill of Rights</a:t>
            </a:r>
            <a:endParaRPr lang="en-US" dirty="0"/>
          </a:p>
        </p:txBody>
      </p:sp>
      <p:sp>
        <p:nvSpPr>
          <p:cNvPr id="3" name="Content Placeholder 2"/>
          <p:cNvSpPr>
            <a:spLocks noGrp="1"/>
          </p:cNvSpPr>
          <p:nvPr>
            <p:ph idx="1"/>
          </p:nvPr>
        </p:nvSpPr>
        <p:spPr/>
        <p:txBody>
          <a:bodyPr/>
          <a:lstStyle/>
          <a:p>
            <a:pPr lvl="0"/>
            <a:r>
              <a:rPr lang="en-US" smtClean="0"/>
              <a:t>Apply the Patients’ Bill of Rights as it relates to:</a:t>
            </a:r>
          </a:p>
          <a:p>
            <a:pPr lvl="1"/>
            <a:r>
              <a:rPr lang="en-US" smtClean="0"/>
              <a:t>Choice of treatment</a:t>
            </a:r>
          </a:p>
          <a:p>
            <a:pPr lvl="1"/>
            <a:r>
              <a:rPr lang="en-US" smtClean="0"/>
              <a:t>Consent for treatment</a:t>
            </a:r>
          </a:p>
          <a:p>
            <a:pPr lvl="1"/>
            <a:r>
              <a:rPr lang="en-US" smtClean="0"/>
              <a:t>Refusal of treatment</a:t>
            </a:r>
          </a:p>
          <a:p>
            <a:r>
              <a:rPr lang="en-US" smtClean="0"/>
              <a:t>Apply Health Insurance Portability and Accountability Act (HIPAA) privacy rules relating to privacy</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44</a:t>
            </a:fld>
            <a:endParaRPr lang="en-US" dirty="0"/>
          </a:p>
        </p:txBody>
      </p:sp>
    </p:spTree>
    <p:extLst>
      <p:ext uri="{BB962C8B-B14F-4D97-AF65-F5344CB8AC3E}">
        <p14:creationId xmlns:p14="http://schemas.microsoft.com/office/powerpoint/2010/main" val="206036760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Personal and Professional Liability </a:t>
            </a:r>
            <a:endParaRPr lang="en-US" dirty="0"/>
          </a:p>
        </p:txBody>
      </p:sp>
      <p:sp>
        <p:nvSpPr>
          <p:cNvPr id="3" name="Content Placeholder 2"/>
          <p:cNvSpPr>
            <a:spLocks noGrp="1"/>
          </p:cNvSpPr>
          <p:nvPr>
            <p:ph idx="1"/>
          </p:nvPr>
        </p:nvSpPr>
        <p:spPr/>
        <p:txBody>
          <a:bodyPr/>
          <a:lstStyle/>
          <a:p>
            <a:pPr lvl="0"/>
            <a:r>
              <a:rPr lang="en-US" smtClean="0"/>
              <a:t>Liability means “legal responsibility”</a:t>
            </a:r>
          </a:p>
          <a:p>
            <a:pPr lvl="0"/>
            <a:r>
              <a:rPr lang="en-US" smtClean="0"/>
              <a:t>Negligence is the failure to act or to refrain from acting as a reasonable person would do in the same situation</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45</a:t>
            </a:fld>
            <a:endParaRPr lang="en-US" dirty="0"/>
          </a:p>
        </p:txBody>
      </p:sp>
    </p:spTree>
    <p:extLst>
      <p:ext uri="{BB962C8B-B14F-4D97-AF65-F5344CB8AC3E}">
        <p14:creationId xmlns:p14="http://schemas.microsoft.com/office/powerpoint/2010/main" val="163055425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of Care</a:t>
            </a:r>
            <a:br>
              <a:rPr lang="en-US" dirty="0" smtClean="0"/>
            </a:br>
            <a:r>
              <a:rPr lang="en-US" sz="1600" dirty="0" smtClean="0"/>
              <a:t>(Slide 1 of 2)</a:t>
            </a:r>
            <a:endParaRPr lang="en-US" sz="1600" dirty="0"/>
          </a:p>
        </p:txBody>
      </p:sp>
      <p:sp>
        <p:nvSpPr>
          <p:cNvPr id="3" name="Content Placeholder 2"/>
          <p:cNvSpPr>
            <a:spLocks noGrp="1"/>
          </p:cNvSpPr>
          <p:nvPr>
            <p:ph idx="1"/>
          </p:nvPr>
        </p:nvSpPr>
        <p:spPr>
          <a:xfrm>
            <a:off x="685800" y="1641475"/>
            <a:ext cx="8026400" cy="4454525"/>
          </a:xfrm>
        </p:spPr>
        <p:txBody>
          <a:bodyPr/>
          <a:lstStyle/>
          <a:p>
            <a:r>
              <a:rPr lang="en-US" dirty="0" smtClean="0"/>
              <a:t>Defines the level of appropriate care that is legally required of any health care professional</a:t>
            </a:r>
          </a:p>
          <a:p>
            <a:r>
              <a:rPr lang="en-US" dirty="0" smtClean="0"/>
              <a:t>Person without special training is held only to the standard of a “reasonably prudent person”</a:t>
            </a:r>
          </a:p>
          <a:p>
            <a:r>
              <a:rPr lang="en-US" dirty="0" smtClean="0"/>
              <a:t>Medical assistant is generally held to a professional standard</a:t>
            </a:r>
          </a:p>
          <a:p>
            <a:pPr lvl="1"/>
            <a:r>
              <a:rPr lang="en-US" dirty="0" smtClean="0"/>
              <a:t>Medical assistant must know state law</a:t>
            </a:r>
          </a:p>
          <a:p>
            <a:pPr lvl="1"/>
            <a:r>
              <a:rPr lang="en-US" dirty="0" smtClean="0"/>
              <a:t>If legally allowed to administer medications, physician must be present in the office</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46</a:t>
            </a:fld>
            <a:endParaRPr lang="en-US" dirty="0"/>
          </a:p>
        </p:txBody>
      </p:sp>
    </p:spTree>
    <p:extLst>
      <p:ext uri="{BB962C8B-B14F-4D97-AF65-F5344CB8AC3E}">
        <p14:creationId xmlns:p14="http://schemas.microsoft.com/office/powerpoint/2010/main" val="325495717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of Care</a:t>
            </a:r>
            <a:br>
              <a:rPr lang="en-US" dirty="0" smtClean="0"/>
            </a:br>
            <a:r>
              <a:rPr lang="en-US" sz="1600" dirty="0" smtClean="0"/>
              <a:t>(Slide 2 of 2)</a:t>
            </a:r>
            <a:endParaRPr lang="en-US" sz="1600" dirty="0"/>
          </a:p>
        </p:txBody>
      </p:sp>
      <p:sp>
        <p:nvSpPr>
          <p:cNvPr id="3" name="Content Placeholder 2"/>
          <p:cNvSpPr>
            <a:spLocks noGrp="1"/>
          </p:cNvSpPr>
          <p:nvPr>
            <p:ph idx="1"/>
          </p:nvPr>
        </p:nvSpPr>
        <p:spPr>
          <a:xfrm>
            <a:off x="685800" y="1641475"/>
            <a:ext cx="8140700" cy="4454525"/>
          </a:xfrm>
        </p:spPr>
        <p:txBody>
          <a:bodyPr/>
          <a:lstStyle/>
          <a:p>
            <a:r>
              <a:rPr lang="en-US" sz="2700" dirty="0" smtClean="0"/>
              <a:t>Professional standard of care must be equivalent to other practitioners in that area with the same education and training</a:t>
            </a:r>
          </a:p>
          <a:p>
            <a:r>
              <a:rPr lang="en-US" sz="2700" dirty="0" smtClean="0"/>
              <a:t>In a serious emergency, health care professionals can give care for which they have been trained but which may not fall into their area of expertise</a:t>
            </a:r>
          </a:p>
          <a:p>
            <a:r>
              <a:rPr lang="en-US" sz="2700" dirty="0" smtClean="0"/>
              <a:t>All medical office personnel should be able to activate the emergency medical services system</a:t>
            </a:r>
          </a:p>
          <a:p>
            <a:pPr lvl="1"/>
            <a:r>
              <a:rPr lang="en-US" sz="2300" dirty="0" smtClean="0"/>
              <a:t>Medical assistants should be trained in cardiopulmonary resuscitation (CPR)</a:t>
            </a:r>
          </a:p>
          <a:p>
            <a:pPr lvl="1"/>
            <a:r>
              <a:rPr lang="en-US" sz="2300" dirty="0" smtClean="0"/>
              <a:t>Delay in treatment in an emergency may be considered a breach of contract</a:t>
            </a:r>
            <a:endParaRPr lang="en-US" sz="2300" dirty="0"/>
          </a:p>
        </p:txBody>
      </p:sp>
      <p:sp>
        <p:nvSpPr>
          <p:cNvPr id="8" name="Slide Number Placeholder 7"/>
          <p:cNvSpPr>
            <a:spLocks noGrp="1"/>
          </p:cNvSpPr>
          <p:nvPr>
            <p:ph type="sldNum" sz="quarter" idx="4"/>
          </p:nvPr>
        </p:nvSpPr>
        <p:spPr/>
        <p:txBody>
          <a:bodyPr/>
          <a:lstStyle/>
          <a:p>
            <a:fld id="{04E34968-DBBB-4A86-ABF3-CD5474A4D247}" type="slidenum">
              <a:rPr lang="en-US" smtClean="0"/>
              <a:t>47</a:t>
            </a:fld>
            <a:endParaRPr lang="en-US" dirty="0"/>
          </a:p>
        </p:txBody>
      </p:sp>
    </p:spTree>
    <p:extLst>
      <p:ext uri="{BB962C8B-B14F-4D97-AF65-F5344CB8AC3E}">
        <p14:creationId xmlns:p14="http://schemas.microsoft.com/office/powerpoint/2010/main" val="16208791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Consent</a:t>
            </a:r>
            <a:br>
              <a:rPr lang="en-US" dirty="0" smtClean="0"/>
            </a:br>
            <a:r>
              <a:rPr lang="en-US" sz="1600" dirty="0" smtClean="0"/>
              <a:t>(Slide 1 of 4)</a:t>
            </a:r>
            <a:endParaRPr lang="en-US" sz="1600" dirty="0"/>
          </a:p>
        </p:txBody>
      </p:sp>
      <p:sp>
        <p:nvSpPr>
          <p:cNvPr id="3" name="Content Placeholder 2"/>
          <p:cNvSpPr>
            <a:spLocks noGrp="1"/>
          </p:cNvSpPr>
          <p:nvPr>
            <p:ph idx="1"/>
          </p:nvPr>
        </p:nvSpPr>
        <p:spPr/>
        <p:txBody>
          <a:bodyPr/>
          <a:lstStyle/>
          <a:p>
            <a:r>
              <a:rPr lang="en-US" smtClean="0"/>
              <a:t>Consent may be expressed or implied</a:t>
            </a:r>
          </a:p>
          <a:p>
            <a:r>
              <a:rPr lang="en-US" smtClean="0"/>
              <a:t>Consent may be verbal or written</a:t>
            </a:r>
          </a:p>
          <a:p>
            <a:pPr lvl="1"/>
            <a:r>
              <a:rPr lang="en-US" smtClean="0"/>
              <a:t>Written consent forms for surgery, invasive procedures, HIV testing</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48</a:t>
            </a:fld>
            <a:endParaRPr lang="en-US" dirty="0"/>
          </a:p>
        </p:txBody>
      </p:sp>
    </p:spTree>
    <p:extLst>
      <p:ext uri="{BB962C8B-B14F-4D97-AF65-F5344CB8AC3E}">
        <p14:creationId xmlns:p14="http://schemas.microsoft.com/office/powerpoint/2010/main" val="313534523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Consent</a:t>
            </a:r>
            <a:br>
              <a:rPr lang="en-US" dirty="0" smtClean="0"/>
            </a:br>
            <a:r>
              <a:rPr lang="en-US" sz="1600" dirty="0" smtClean="0"/>
              <a:t>(Slide 2 of 4)</a:t>
            </a:r>
            <a:endParaRPr lang="en-US" sz="1600" dirty="0"/>
          </a:p>
        </p:txBody>
      </p:sp>
      <p:sp>
        <p:nvSpPr>
          <p:cNvPr id="3" name="Content Placeholder 2"/>
          <p:cNvSpPr>
            <a:spLocks noGrp="1"/>
          </p:cNvSpPr>
          <p:nvPr>
            <p:ph idx="1"/>
          </p:nvPr>
        </p:nvSpPr>
        <p:spPr/>
        <p:txBody>
          <a:bodyPr/>
          <a:lstStyle/>
          <a:p>
            <a:r>
              <a:rPr lang="en-US" smtClean="0"/>
              <a:t>Explanation and obtaining consent is responsibility of person performing procedure</a:t>
            </a:r>
          </a:p>
          <a:p>
            <a:pPr lvl="1"/>
            <a:r>
              <a:rPr lang="en-US" smtClean="0"/>
              <a:t>Includes potential risks of procedure  </a:t>
            </a:r>
          </a:p>
          <a:p>
            <a:pPr lvl="1"/>
            <a:r>
              <a:rPr lang="en-US" smtClean="0"/>
              <a:t>Includes potential discomfort and common side effects</a:t>
            </a:r>
          </a:p>
          <a:p>
            <a:pPr lvl="1"/>
            <a:r>
              <a:rPr lang="en-US" smtClean="0"/>
              <a:t>Includes probable results if procedure is not performed</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49</a:t>
            </a:fld>
            <a:endParaRPr lang="en-US" dirty="0"/>
          </a:p>
        </p:txBody>
      </p:sp>
    </p:spTree>
    <p:extLst>
      <p:ext uri="{BB962C8B-B14F-4D97-AF65-F5344CB8AC3E}">
        <p14:creationId xmlns:p14="http://schemas.microsoft.com/office/powerpoint/2010/main" val="18014291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Reasons to Study Ethics </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lvl="0"/>
            <a:r>
              <a:rPr lang="en-US" smtClean="0"/>
              <a:t>Intellectual growth</a:t>
            </a:r>
          </a:p>
          <a:p>
            <a:pPr lvl="1"/>
            <a:r>
              <a:rPr lang="en-US" smtClean="0"/>
              <a:t>Develop skill to analyze complex problems</a:t>
            </a:r>
          </a:p>
          <a:p>
            <a:pPr lvl="1"/>
            <a:r>
              <a:rPr lang="en-US" smtClean="0"/>
              <a:t>Justify choice between actions that have social and moral consequences</a:t>
            </a:r>
          </a:p>
          <a:p>
            <a:pPr lvl="0"/>
            <a:r>
              <a:rPr lang="en-US" smtClean="0"/>
              <a:t>Responsibility for future generations and humanity as a whole</a:t>
            </a:r>
          </a:p>
          <a:p>
            <a:pPr lvl="1"/>
            <a:r>
              <a:rPr lang="en-US" smtClean="0"/>
              <a:t>Awareness that today’s choices affect future generations</a:t>
            </a:r>
          </a:p>
          <a:p>
            <a:pPr lvl="1"/>
            <a:r>
              <a:rPr lang="en-US" smtClean="0"/>
              <a:t>Ordinary people should have input into social choices</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5</a:t>
            </a:fld>
            <a:endParaRPr lang="en-US" dirty="0"/>
          </a:p>
        </p:txBody>
      </p:sp>
    </p:spTree>
    <p:extLst>
      <p:ext uri="{BB962C8B-B14F-4D97-AF65-F5344CB8AC3E}">
        <p14:creationId xmlns:p14="http://schemas.microsoft.com/office/powerpoint/2010/main" val="178037527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Consent</a:t>
            </a:r>
            <a:br>
              <a:rPr lang="en-US" dirty="0" smtClean="0"/>
            </a:br>
            <a:r>
              <a:rPr lang="en-US" sz="1600" dirty="0" smtClean="0"/>
              <a:t>(Slide 3 of 4)</a:t>
            </a:r>
            <a:endParaRPr lang="en-US" sz="1600" dirty="0"/>
          </a:p>
        </p:txBody>
      </p:sp>
      <p:sp>
        <p:nvSpPr>
          <p:cNvPr id="3" name="Content Placeholder 2"/>
          <p:cNvSpPr>
            <a:spLocks noGrp="1"/>
          </p:cNvSpPr>
          <p:nvPr>
            <p:ph idx="1"/>
          </p:nvPr>
        </p:nvSpPr>
        <p:spPr/>
        <p:txBody>
          <a:bodyPr/>
          <a:lstStyle/>
          <a:p>
            <a:r>
              <a:rPr lang="en-US" smtClean="0"/>
              <a:t>Patient must understand in order to give informed consent</a:t>
            </a:r>
          </a:p>
          <a:p>
            <a:r>
              <a:rPr lang="en-US" smtClean="0"/>
              <a:t>Medical assistant obtains and witnesses signature </a:t>
            </a:r>
          </a:p>
          <a:p>
            <a:pPr lvl="1"/>
            <a:r>
              <a:rPr lang="en-US" smtClean="0"/>
              <a:t>If patient does not understand, medical assistant arranges additional explanation</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50</a:t>
            </a:fld>
            <a:endParaRPr lang="en-US" dirty="0"/>
          </a:p>
        </p:txBody>
      </p:sp>
    </p:spTree>
    <p:extLst>
      <p:ext uri="{BB962C8B-B14F-4D97-AF65-F5344CB8AC3E}">
        <p14:creationId xmlns:p14="http://schemas.microsoft.com/office/powerpoint/2010/main" val="180907926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Consent</a:t>
            </a:r>
            <a:br>
              <a:rPr lang="en-US" dirty="0" smtClean="0"/>
            </a:br>
            <a:r>
              <a:rPr lang="en-US" sz="1600" dirty="0" smtClean="0"/>
              <a:t>(Slide 4 of 4)</a:t>
            </a:r>
            <a:endParaRPr lang="en-US" sz="1600" dirty="0"/>
          </a:p>
        </p:txBody>
      </p:sp>
      <p:sp>
        <p:nvSpPr>
          <p:cNvPr id="3" name="Content Placeholder 2"/>
          <p:cNvSpPr>
            <a:spLocks noGrp="1"/>
          </p:cNvSpPr>
          <p:nvPr>
            <p:ph idx="1"/>
          </p:nvPr>
        </p:nvSpPr>
        <p:spPr/>
        <p:txBody>
          <a:bodyPr/>
          <a:lstStyle/>
          <a:p>
            <a:r>
              <a:rPr lang="en-US" smtClean="0"/>
              <a:t>State law may require special consent forms for release of information </a:t>
            </a:r>
          </a:p>
          <a:p>
            <a:pPr lvl="1"/>
            <a:r>
              <a:rPr lang="en-US" smtClean="0"/>
              <a:t>HIV testing</a:t>
            </a:r>
          </a:p>
          <a:p>
            <a:pPr lvl="1"/>
            <a:r>
              <a:rPr lang="en-US" smtClean="0"/>
              <a:t>Drug and alcohol rehabilitation</a:t>
            </a:r>
          </a:p>
          <a:p>
            <a:pPr lvl="1"/>
            <a:r>
              <a:rPr lang="en-US" smtClean="0"/>
              <a:t>Service for mental health problems</a:t>
            </a:r>
          </a:p>
          <a:p>
            <a:r>
              <a:rPr lang="en-US" smtClean="0"/>
              <a:t>Patient can withdraw consent to release information at any time</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51</a:t>
            </a:fld>
            <a:endParaRPr lang="en-US" dirty="0"/>
          </a:p>
        </p:txBody>
      </p:sp>
    </p:spTree>
    <p:extLst>
      <p:ext uri="{BB962C8B-B14F-4D97-AF65-F5344CB8AC3E}">
        <p14:creationId xmlns:p14="http://schemas.microsoft.com/office/powerpoint/2010/main" val="220927803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Professional Negligence </a:t>
            </a:r>
            <a:endParaRPr lang="en-US" dirty="0"/>
          </a:p>
        </p:txBody>
      </p:sp>
      <p:sp>
        <p:nvSpPr>
          <p:cNvPr id="3" name="Content Placeholder 2"/>
          <p:cNvSpPr>
            <a:spLocks noGrp="1"/>
          </p:cNvSpPr>
          <p:nvPr>
            <p:ph idx="1"/>
          </p:nvPr>
        </p:nvSpPr>
        <p:spPr/>
        <p:txBody>
          <a:bodyPr/>
          <a:lstStyle/>
          <a:p>
            <a:pPr lvl="0"/>
            <a:r>
              <a:rPr lang="en-US" smtClean="0"/>
              <a:t>Professional negligence is often called malpractice</a:t>
            </a:r>
          </a:p>
          <a:p>
            <a:pPr lvl="0"/>
            <a:r>
              <a:rPr lang="en-US" smtClean="0"/>
              <a:t>Health professional must be sure that he or she is acting within the limits of his or her profession</a:t>
            </a:r>
          </a:p>
          <a:p>
            <a:pPr lvl="0"/>
            <a:r>
              <a:rPr lang="en-US" smtClean="0"/>
              <a:t>Medical assistant held to the standard of a licensed professional who commonly performs a procedure</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52</a:t>
            </a:fld>
            <a:endParaRPr lang="en-US" dirty="0"/>
          </a:p>
        </p:txBody>
      </p:sp>
    </p:spTree>
    <p:extLst>
      <p:ext uri="{BB962C8B-B14F-4D97-AF65-F5344CB8AC3E}">
        <p14:creationId xmlns:p14="http://schemas.microsoft.com/office/powerpoint/2010/main" val="61746235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 to Prove </a:t>
            </a:r>
            <a:br>
              <a:rPr lang="en-US" dirty="0" smtClean="0"/>
            </a:br>
            <a:r>
              <a:rPr lang="en-US" dirty="0" smtClean="0"/>
              <a:t>Professional Negligence </a:t>
            </a:r>
            <a:br>
              <a:rPr lang="en-US" dirty="0" smtClean="0"/>
            </a:br>
            <a:r>
              <a:rPr lang="en-US" sz="1600" dirty="0" smtClean="0"/>
              <a:t>(Slide 1 of 2)</a:t>
            </a:r>
            <a:endParaRPr lang="en-US" sz="1600" dirty="0"/>
          </a:p>
        </p:txBody>
      </p:sp>
      <p:sp>
        <p:nvSpPr>
          <p:cNvPr id="3" name="Content Placeholder 2"/>
          <p:cNvSpPr>
            <a:spLocks noGrp="1"/>
          </p:cNvSpPr>
          <p:nvPr>
            <p:ph idx="1"/>
          </p:nvPr>
        </p:nvSpPr>
        <p:spPr>
          <a:xfrm>
            <a:off x="685800" y="1641475"/>
            <a:ext cx="7366000" cy="4454525"/>
          </a:xfrm>
        </p:spPr>
        <p:txBody>
          <a:bodyPr/>
          <a:lstStyle/>
          <a:p>
            <a:r>
              <a:rPr lang="en-US" dirty="0" smtClean="0"/>
              <a:t>Proving professional negligence requires “4 Ds of malpractice”</a:t>
            </a:r>
          </a:p>
          <a:p>
            <a:pPr lvl="1"/>
            <a:r>
              <a:rPr lang="en-US" dirty="0" smtClean="0"/>
              <a:t>Duty: Professional has a duty to the injured person</a:t>
            </a:r>
          </a:p>
          <a:p>
            <a:pPr lvl="1"/>
            <a:r>
              <a:rPr lang="en-US" dirty="0" smtClean="0"/>
              <a:t>Derelict: Professional failed to meet the duty</a:t>
            </a:r>
          </a:p>
          <a:p>
            <a:pPr lvl="1"/>
            <a:r>
              <a:rPr lang="en-US" dirty="0" smtClean="0"/>
              <a:t>Direct cause: Failure to meet the duty was the direct cause of injury</a:t>
            </a:r>
          </a:p>
          <a:p>
            <a:pPr lvl="1"/>
            <a:r>
              <a:rPr lang="en-US" dirty="0" smtClean="0"/>
              <a:t>Damage: Failure to meet the duty caused the damage or injury</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53</a:t>
            </a:fld>
            <a:endParaRPr lang="en-US" dirty="0"/>
          </a:p>
        </p:txBody>
      </p:sp>
    </p:spTree>
    <p:extLst>
      <p:ext uri="{BB962C8B-B14F-4D97-AF65-F5344CB8AC3E}">
        <p14:creationId xmlns:p14="http://schemas.microsoft.com/office/powerpoint/2010/main" val="353324091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 to Prove </a:t>
            </a:r>
            <a:br>
              <a:rPr lang="en-US" dirty="0" smtClean="0"/>
            </a:br>
            <a:r>
              <a:rPr lang="en-US" dirty="0" smtClean="0"/>
              <a:t>Professional Negligence </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r>
              <a:rPr lang="en-US" smtClean="0"/>
              <a:t>Doctrine of res ipsa loquitur used when patient has no direct knowledge of how injury occurred</a:t>
            </a:r>
          </a:p>
          <a:p>
            <a:pPr lvl="1"/>
            <a:r>
              <a:rPr lang="en-US" smtClean="0"/>
              <a:t>Res ipsa loquitur means “the thing speaks for itself”</a:t>
            </a:r>
          </a:p>
          <a:p>
            <a:pPr lvl="1"/>
            <a:r>
              <a:rPr lang="en-US" smtClean="0"/>
              <a:t>Injury can only occur if there was negligence</a:t>
            </a:r>
          </a:p>
          <a:p>
            <a:pPr lvl="1"/>
            <a:r>
              <a:rPr lang="en-US" smtClean="0"/>
              <a:t>Example: wrong organ removed during surgery </a:t>
            </a:r>
          </a:p>
          <a:p>
            <a:r>
              <a:rPr lang="en-US" smtClean="0"/>
              <a:t>A bad outcome does not always mean that the physician was negligent</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54</a:t>
            </a:fld>
            <a:endParaRPr lang="en-US" dirty="0"/>
          </a:p>
        </p:txBody>
      </p:sp>
    </p:spTree>
    <p:extLst>
      <p:ext uri="{BB962C8B-B14F-4D97-AF65-F5344CB8AC3E}">
        <p14:creationId xmlns:p14="http://schemas.microsoft.com/office/powerpoint/2010/main" val="238018457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Professional Liability Insurance</a:t>
            </a:r>
            <a:br>
              <a:rPr lang="en-US" dirty="0" smtClean="0"/>
            </a:br>
            <a:r>
              <a:rPr lang="en-US" sz="1600" dirty="0" smtClean="0"/>
              <a:t>(Slide 1 of 2)</a:t>
            </a:r>
            <a:endParaRPr lang="en-US" sz="1600" dirty="0"/>
          </a:p>
        </p:txBody>
      </p:sp>
      <p:sp>
        <p:nvSpPr>
          <p:cNvPr id="3" name="Content Placeholder 2"/>
          <p:cNvSpPr>
            <a:spLocks noGrp="1"/>
          </p:cNvSpPr>
          <p:nvPr>
            <p:ph idx="1"/>
          </p:nvPr>
        </p:nvSpPr>
        <p:spPr>
          <a:xfrm>
            <a:off x="685800" y="1641475"/>
            <a:ext cx="7962900" cy="4454525"/>
          </a:xfrm>
        </p:spPr>
        <p:txBody>
          <a:bodyPr/>
          <a:lstStyle/>
          <a:p>
            <a:r>
              <a:rPr lang="en-US" dirty="0" smtClean="0"/>
              <a:t>Professional liability insurance gives financial protection for an individual’s own negligent actions</a:t>
            </a:r>
          </a:p>
          <a:p>
            <a:r>
              <a:rPr lang="en-US" dirty="0" smtClean="0"/>
              <a:t>Physicians are also protected if they are sued for negligent actions of their employees </a:t>
            </a:r>
          </a:p>
          <a:p>
            <a:pPr lvl="1"/>
            <a:r>
              <a:rPr lang="en-US" dirty="0" smtClean="0"/>
              <a:t>Actions must occur during the course of employment  </a:t>
            </a:r>
          </a:p>
          <a:p>
            <a:pPr lvl="1"/>
            <a:r>
              <a:rPr lang="en-US" dirty="0" smtClean="0"/>
              <a:t>Doctrine of respondeat superior allows an employer to be sued for negligent actions of his or her employees</a:t>
            </a:r>
          </a:p>
          <a:p>
            <a:pPr lvl="1"/>
            <a:r>
              <a:rPr lang="en-US" dirty="0" smtClean="0"/>
              <a:t>Respondeat superior means “let the master answer”</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55</a:t>
            </a:fld>
            <a:endParaRPr lang="en-US" dirty="0"/>
          </a:p>
        </p:txBody>
      </p:sp>
    </p:spTree>
    <p:extLst>
      <p:ext uri="{BB962C8B-B14F-4D97-AF65-F5344CB8AC3E}">
        <p14:creationId xmlns:p14="http://schemas.microsoft.com/office/powerpoint/2010/main" val="105599789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Professional Liability Insurance</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r>
              <a:rPr lang="en-US" smtClean="0"/>
              <a:t>Medical assistants and other health professionals may decide to purchase their own liability insurance through a professional organization</a:t>
            </a:r>
          </a:p>
          <a:p>
            <a:r>
              <a:rPr lang="en-US" smtClean="0"/>
              <a:t>Good Samaritan Act protects health care professionals from being sued for giving emergency care </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56</a:t>
            </a:fld>
            <a:endParaRPr lang="en-US" dirty="0"/>
          </a:p>
        </p:txBody>
      </p:sp>
    </p:spTree>
    <p:extLst>
      <p:ext uri="{BB962C8B-B14F-4D97-AF65-F5344CB8AC3E}">
        <p14:creationId xmlns:p14="http://schemas.microsoft.com/office/powerpoint/2010/main" val="70148980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Malpractice Litigation </a:t>
            </a:r>
            <a:endParaRPr lang="en-US" dirty="0"/>
          </a:p>
        </p:txBody>
      </p:sp>
      <p:sp>
        <p:nvSpPr>
          <p:cNvPr id="3" name="Content Placeholder 2"/>
          <p:cNvSpPr>
            <a:spLocks noGrp="1"/>
          </p:cNvSpPr>
          <p:nvPr>
            <p:ph idx="1"/>
          </p:nvPr>
        </p:nvSpPr>
        <p:spPr/>
        <p:txBody>
          <a:bodyPr/>
          <a:lstStyle/>
          <a:p>
            <a:pPr lvl="0"/>
            <a:r>
              <a:rPr lang="en-US" smtClean="0"/>
              <a:t>Litigation is a term for the process of taking a lawsuit through the courts</a:t>
            </a:r>
          </a:p>
          <a:p>
            <a:pPr lvl="0"/>
            <a:r>
              <a:rPr lang="en-US" smtClean="0"/>
              <a:t>Most potential malpractice lawsuits are settled before going to trial</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57</a:t>
            </a:fld>
            <a:endParaRPr lang="en-US" dirty="0"/>
          </a:p>
        </p:txBody>
      </p:sp>
    </p:spTree>
    <p:extLst>
      <p:ext uri="{BB962C8B-B14F-4D97-AF65-F5344CB8AC3E}">
        <p14:creationId xmlns:p14="http://schemas.microsoft.com/office/powerpoint/2010/main" val="399695534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Initiating a Lawsuit</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r>
              <a:rPr lang="en-US" smtClean="0"/>
              <a:t>Requests for medical records from an attorney may indicate a possible lawsuit</a:t>
            </a:r>
          </a:p>
          <a:p>
            <a:r>
              <a:rPr lang="en-US" smtClean="0"/>
              <a:t>Patient must sign a document releasing physician from requirement for confidentiality</a:t>
            </a:r>
          </a:p>
          <a:p>
            <a:pPr lvl="1"/>
            <a:r>
              <a:rPr lang="en-US" smtClean="0"/>
              <a:t>Copy of medical record reviewed by attorney(s)</a:t>
            </a:r>
          </a:p>
          <a:p>
            <a:pPr lvl="1"/>
            <a:r>
              <a:rPr lang="en-US" smtClean="0"/>
              <a:t>Incomplete and/or altered records decrease credibility</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58</a:t>
            </a:fld>
            <a:endParaRPr lang="en-US" dirty="0"/>
          </a:p>
        </p:txBody>
      </p:sp>
    </p:spTree>
    <p:extLst>
      <p:ext uri="{BB962C8B-B14F-4D97-AF65-F5344CB8AC3E}">
        <p14:creationId xmlns:p14="http://schemas.microsoft.com/office/powerpoint/2010/main" val="222497756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Initiating a Lawsuit</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r>
              <a:rPr lang="en-US" smtClean="0"/>
              <a:t>Most malpractices are accepted on a contingency basis</a:t>
            </a:r>
          </a:p>
          <a:p>
            <a:pPr lvl="1"/>
            <a:r>
              <a:rPr lang="en-US" smtClean="0"/>
              <a:t>Attorney receives a percentage of the settlement or judgment</a:t>
            </a:r>
          </a:p>
          <a:p>
            <a:pPr lvl="1"/>
            <a:r>
              <a:rPr lang="en-US" smtClean="0"/>
              <a:t>No fee if the case is lost</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59</a:t>
            </a:fld>
            <a:endParaRPr lang="en-US" dirty="0"/>
          </a:p>
        </p:txBody>
      </p:sp>
    </p:spTree>
    <p:extLst>
      <p:ext uri="{BB962C8B-B14F-4D97-AF65-F5344CB8AC3E}">
        <p14:creationId xmlns:p14="http://schemas.microsoft.com/office/powerpoint/2010/main" val="3094427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Reasons to Study Ethics</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pPr lvl="0"/>
            <a:r>
              <a:rPr lang="en-US" smtClean="0"/>
              <a:t>Need to make fair choices about health care resources</a:t>
            </a:r>
          </a:p>
          <a:p>
            <a:pPr lvl="1"/>
            <a:r>
              <a:rPr lang="en-US" smtClean="0"/>
              <a:t>Need to make informed choices </a:t>
            </a:r>
          </a:p>
          <a:p>
            <a:pPr lvl="1"/>
            <a:r>
              <a:rPr lang="en-US" smtClean="0"/>
              <a:t>Cannot respond only to special interests</a:t>
            </a:r>
          </a:p>
          <a:p>
            <a:pPr lvl="0"/>
            <a:r>
              <a:rPr lang="en-US" smtClean="0"/>
              <a:t>Need to make ethical choices resulting from technologic change</a:t>
            </a:r>
          </a:p>
          <a:p>
            <a:pPr lvl="1"/>
            <a:r>
              <a:rPr lang="en-US" smtClean="0"/>
              <a:t>Affects ability to deal with new situations</a:t>
            </a:r>
          </a:p>
          <a:p>
            <a:r>
              <a:rPr lang="en-US" smtClean="0"/>
              <a:t>Health professionals need skills to improve health care for individuals and society</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6</a:t>
            </a:fld>
            <a:endParaRPr lang="en-US" dirty="0"/>
          </a:p>
        </p:txBody>
      </p:sp>
    </p:spTree>
    <p:extLst>
      <p:ext uri="{BB962C8B-B14F-4D97-AF65-F5344CB8AC3E}">
        <p14:creationId xmlns:p14="http://schemas.microsoft.com/office/powerpoint/2010/main" val="134114816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Responses to a Possible Lawsuit</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r>
              <a:rPr lang="en-US" smtClean="0"/>
              <a:t>Company that provides malpractice insurance is notified whenever there is the is a possible malpractice lawsuit</a:t>
            </a:r>
          </a:p>
          <a:p>
            <a:r>
              <a:rPr lang="en-US" smtClean="0"/>
              <a:t>Insurance company initiates negotiations to settle the case without going to court</a:t>
            </a:r>
          </a:p>
          <a:p>
            <a:r>
              <a:rPr lang="en-US" smtClean="0"/>
              <a:t>If a court case does occur, health professionals may be called to testify, or documents may be required in court</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60</a:t>
            </a:fld>
            <a:endParaRPr lang="en-US" dirty="0"/>
          </a:p>
        </p:txBody>
      </p:sp>
    </p:spTree>
    <p:extLst>
      <p:ext uri="{BB962C8B-B14F-4D97-AF65-F5344CB8AC3E}">
        <p14:creationId xmlns:p14="http://schemas.microsoft.com/office/powerpoint/2010/main" val="81726446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Responses to a Possible Lawsuit</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r>
              <a:rPr lang="en-US" dirty="0" smtClean="0"/>
              <a:t>Subpoena: Commands the presence of a witness</a:t>
            </a:r>
          </a:p>
          <a:p>
            <a:r>
              <a:rPr lang="en-US" dirty="0" smtClean="0"/>
              <a:t>Subpoena duces tecum requires presence of a piece of evidence, such as the original medical record  </a:t>
            </a:r>
          </a:p>
          <a:p>
            <a:pPr lvl="1"/>
            <a:r>
              <a:rPr lang="en-US" dirty="0" smtClean="0"/>
              <a:t>Original record always accompanied by employee </a:t>
            </a:r>
          </a:p>
          <a:p>
            <a:pPr lvl="1"/>
            <a:r>
              <a:rPr lang="en-US" dirty="0" smtClean="0"/>
              <a:t>Employee remains with the record at all times to prevent alteration or tampering</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61</a:t>
            </a:fld>
            <a:endParaRPr lang="en-US" dirty="0"/>
          </a:p>
        </p:txBody>
      </p:sp>
    </p:spTree>
    <p:extLst>
      <p:ext uri="{BB962C8B-B14F-4D97-AF65-F5344CB8AC3E}">
        <p14:creationId xmlns:p14="http://schemas.microsoft.com/office/powerpoint/2010/main" val="147442979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Alternative Dispute Resolution</a:t>
            </a:r>
            <a:endParaRPr lang="en-US" dirty="0"/>
          </a:p>
        </p:txBody>
      </p:sp>
      <p:sp>
        <p:nvSpPr>
          <p:cNvPr id="3" name="Content Placeholder 2"/>
          <p:cNvSpPr>
            <a:spLocks noGrp="1"/>
          </p:cNvSpPr>
          <p:nvPr>
            <p:ph idx="1"/>
          </p:nvPr>
        </p:nvSpPr>
        <p:spPr/>
        <p:txBody>
          <a:bodyPr/>
          <a:lstStyle/>
          <a:p>
            <a:r>
              <a:rPr lang="en-US" smtClean="0"/>
              <a:t>Used instead of a trial  </a:t>
            </a:r>
          </a:p>
          <a:p>
            <a:r>
              <a:rPr lang="en-US" smtClean="0"/>
              <a:t>Mediation uses a facilitator to help two parties in conflict to settle their differences</a:t>
            </a:r>
          </a:p>
          <a:p>
            <a:r>
              <a:rPr lang="en-US" smtClean="0"/>
              <a:t>Arbitration is a process whereby a decision is made by the neutral party to settle the dispute</a:t>
            </a:r>
          </a:p>
          <a:p>
            <a:pPr lvl="1"/>
            <a:r>
              <a:rPr lang="en-US" smtClean="0"/>
              <a:t>Nonbinding arbitration: the parties do not have to accept the decision  </a:t>
            </a:r>
          </a:p>
          <a:p>
            <a:pPr lvl="1"/>
            <a:r>
              <a:rPr lang="en-US" smtClean="0"/>
              <a:t>Binding arbitration: the parties agree to be bound by the decision of the arbitrator</a:t>
            </a:r>
          </a:p>
          <a:p>
            <a:r>
              <a:rPr lang="en-US" smtClean="0"/>
              <a:t>If mediation or nonbinding arbitration fails, a court case may follow</a:t>
            </a:r>
          </a:p>
          <a:p>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62</a:t>
            </a:fld>
            <a:endParaRPr lang="en-US" dirty="0"/>
          </a:p>
        </p:txBody>
      </p:sp>
    </p:spTree>
    <p:extLst>
      <p:ext uri="{BB962C8B-B14F-4D97-AF65-F5344CB8AC3E}">
        <p14:creationId xmlns:p14="http://schemas.microsoft.com/office/powerpoint/2010/main" val="88521596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Tort Defenses</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smtClean="0"/>
              <a:t>Privilege</a:t>
            </a:r>
          </a:p>
          <a:p>
            <a:pPr lvl="1"/>
            <a:r>
              <a:rPr lang="en-US" smtClean="0"/>
              <a:t>Special immunity from liability because of one’s role or an organization’s policies</a:t>
            </a:r>
          </a:p>
          <a:p>
            <a:pPr lvl="1"/>
            <a:r>
              <a:rPr lang="en-US" smtClean="0"/>
              <a:t>Example: in a hospital, a physician may order restraints for a dangerous patient </a:t>
            </a:r>
          </a:p>
          <a:p>
            <a:pPr lvl="2"/>
            <a:r>
              <a:rPr lang="en-US" smtClean="0"/>
              <a:t>Hospital policy for use of restraints must be followed</a:t>
            </a:r>
          </a:p>
          <a:p>
            <a:pPr lvl="2"/>
            <a:r>
              <a:rPr lang="en-US" smtClean="0"/>
              <a:t>Defense against a lawsuit for false imprisonment</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63</a:t>
            </a:fld>
            <a:endParaRPr lang="en-US" dirty="0"/>
          </a:p>
        </p:txBody>
      </p:sp>
    </p:spTree>
    <p:extLst>
      <p:ext uri="{BB962C8B-B14F-4D97-AF65-F5344CB8AC3E}">
        <p14:creationId xmlns:p14="http://schemas.microsoft.com/office/powerpoint/2010/main" val="192524255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Tort Defenses</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pPr lvl="0"/>
            <a:r>
              <a:rPr lang="en-US" smtClean="0"/>
              <a:t>Statute of limitations usually begins at one of three points:</a:t>
            </a:r>
          </a:p>
          <a:p>
            <a:pPr lvl="1"/>
            <a:r>
              <a:rPr lang="en-US" smtClean="0"/>
              <a:t>When injury occurred</a:t>
            </a:r>
          </a:p>
          <a:p>
            <a:pPr lvl="1"/>
            <a:r>
              <a:rPr lang="en-US" smtClean="0"/>
              <a:t>When individual first realized that an injury had occurred</a:t>
            </a:r>
          </a:p>
          <a:p>
            <a:pPr lvl="1"/>
            <a:r>
              <a:rPr lang="en-US" smtClean="0"/>
              <a:t>When a minor reaches the age of majority or some other specific age (such as 21)</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64</a:t>
            </a:fld>
            <a:endParaRPr lang="en-US" dirty="0"/>
          </a:p>
        </p:txBody>
      </p:sp>
    </p:spTree>
    <p:extLst>
      <p:ext uri="{BB962C8B-B14F-4D97-AF65-F5344CB8AC3E}">
        <p14:creationId xmlns:p14="http://schemas.microsoft.com/office/powerpoint/2010/main" val="356085953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55600"/>
            <a:ext cx="9144000" cy="1219200"/>
          </a:xfrm>
        </p:spPr>
        <p:txBody>
          <a:bodyPr/>
          <a:lstStyle/>
          <a:p>
            <a:r>
              <a:rPr lang="en-US" dirty="0" smtClean="0"/>
              <a:t>Learning Objectives</a:t>
            </a:r>
            <a:br>
              <a:rPr lang="en-US" dirty="0" smtClean="0"/>
            </a:br>
            <a:r>
              <a:rPr lang="en-US" dirty="0" smtClean="0"/>
              <a:t>Lesson 3.3: Federal and State Laws Affecting the Medical Office </a:t>
            </a:r>
            <a:br>
              <a:rPr lang="en-US" dirty="0" smtClean="0"/>
            </a:br>
            <a:r>
              <a:rPr lang="en-US" sz="1600" dirty="0" smtClean="0"/>
              <a:t>(Slide 1 of 2)</a:t>
            </a:r>
            <a:endParaRPr lang="en-US" sz="1600" dirty="0"/>
          </a:p>
        </p:txBody>
      </p:sp>
      <p:sp>
        <p:nvSpPr>
          <p:cNvPr id="3" name="Content Placeholder 2"/>
          <p:cNvSpPr>
            <a:spLocks noGrp="1"/>
          </p:cNvSpPr>
          <p:nvPr>
            <p:ph idx="1"/>
          </p:nvPr>
        </p:nvSpPr>
        <p:spPr>
          <a:xfrm>
            <a:off x="685800" y="1895475"/>
            <a:ext cx="7772400" cy="4454525"/>
          </a:xfrm>
        </p:spPr>
        <p:txBody>
          <a:bodyPr/>
          <a:lstStyle/>
          <a:p>
            <a:pPr marL="457200" indent="-457200">
              <a:buFont typeface="+mj-lt"/>
              <a:buAutoNum type="arabicPeriod" startAt="18"/>
            </a:pPr>
            <a:r>
              <a:rPr lang="en-US" dirty="0" smtClean="0"/>
              <a:t>Describe and explain the laws regulating controlled substances and prescription medications.</a:t>
            </a:r>
          </a:p>
          <a:p>
            <a:pPr marL="457200" indent="-457200">
              <a:buFont typeface="+mj-lt"/>
              <a:buAutoNum type="arabicPeriod" startAt="18"/>
            </a:pPr>
            <a:r>
              <a:rPr lang="en-US" dirty="0" smtClean="0"/>
              <a:t>List and explain several laws that protect employees of medical offices.</a:t>
            </a:r>
          </a:p>
          <a:p>
            <a:pPr marL="457200" indent="-457200">
              <a:buFont typeface="+mj-lt"/>
              <a:buAutoNum type="arabicPeriod" startAt="18"/>
            </a:pPr>
            <a:r>
              <a:rPr lang="en-US" dirty="0" smtClean="0"/>
              <a:t>Describe how provisions of the Health Insurance Portability and Accountability Act (HIPAA) affect the medical office.</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65</a:t>
            </a:fld>
            <a:endParaRPr lang="en-US" dirty="0"/>
          </a:p>
        </p:txBody>
      </p:sp>
    </p:spTree>
    <p:extLst>
      <p:ext uri="{BB962C8B-B14F-4D97-AF65-F5344CB8AC3E}">
        <p14:creationId xmlns:p14="http://schemas.microsoft.com/office/powerpoint/2010/main" val="86536742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55600"/>
            <a:ext cx="7772400" cy="1219200"/>
          </a:xfrm>
        </p:spPr>
        <p:txBody>
          <a:bodyPr/>
          <a:lstStyle/>
          <a:p>
            <a:r>
              <a:rPr lang="en-US" dirty="0" smtClean="0"/>
              <a:t>Learning Objectives</a:t>
            </a:r>
            <a:br>
              <a:rPr lang="en-US" dirty="0" smtClean="0"/>
            </a:br>
            <a:r>
              <a:rPr lang="en-US" dirty="0" smtClean="0"/>
              <a:t>Lesson 3.3: Federal and State Laws Affecting the Medical Office </a:t>
            </a:r>
            <a:br>
              <a:rPr lang="en-US" dirty="0" smtClean="0"/>
            </a:br>
            <a:r>
              <a:rPr lang="en-US" sz="1600" dirty="0" smtClean="0"/>
              <a:t>(Slide 2 of 2)</a:t>
            </a:r>
            <a:endParaRPr lang="en-US" sz="1600" dirty="0"/>
          </a:p>
        </p:txBody>
      </p:sp>
      <p:sp>
        <p:nvSpPr>
          <p:cNvPr id="3" name="Content Placeholder 2"/>
          <p:cNvSpPr>
            <a:spLocks noGrp="1"/>
          </p:cNvSpPr>
          <p:nvPr>
            <p:ph idx="1"/>
          </p:nvPr>
        </p:nvSpPr>
        <p:spPr>
          <a:xfrm>
            <a:off x="685800" y="1895475"/>
            <a:ext cx="7772400" cy="4454525"/>
          </a:xfrm>
        </p:spPr>
        <p:txBody>
          <a:bodyPr/>
          <a:lstStyle/>
          <a:p>
            <a:pPr marL="457200" indent="-457200">
              <a:buFont typeface="+mj-lt"/>
              <a:buAutoNum type="arabicPeriod" startAt="21"/>
            </a:pPr>
            <a:r>
              <a:rPr lang="en-US" dirty="0" smtClean="0"/>
              <a:t>List and explain the situations where mandatory reporting is required by the medical office.</a:t>
            </a:r>
          </a:p>
          <a:p>
            <a:pPr marL="457200" indent="-457200">
              <a:buFont typeface="+mj-lt"/>
              <a:buAutoNum type="arabicPeriod" startAt="21"/>
            </a:pPr>
            <a:r>
              <a:rPr lang="en-US" dirty="0" smtClean="0"/>
              <a:t>Describe how states regulate the practice of medicine and health occupations.</a:t>
            </a:r>
          </a:p>
          <a:p>
            <a:pPr marL="457200" indent="-457200">
              <a:buFont typeface="+mj-lt"/>
              <a:buAutoNum type="arabicPeriod" startAt="21"/>
            </a:pPr>
            <a:r>
              <a:rPr lang="en-US" dirty="0" smtClean="0"/>
              <a:t>Differentiate between licensing and voluntary accreditation for health care facilities.</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66</a:t>
            </a:fld>
            <a:endParaRPr lang="en-US" dirty="0"/>
          </a:p>
        </p:txBody>
      </p:sp>
    </p:spTree>
    <p:extLst>
      <p:ext uri="{BB962C8B-B14F-4D97-AF65-F5344CB8AC3E}">
        <p14:creationId xmlns:p14="http://schemas.microsoft.com/office/powerpoint/2010/main" val="419431581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Controlled Substances</a:t>
            </a:r>
            <a:br>
              <a:rPr lang="en-US" dirty="0" smtClean="0"/>
            </a:br>
            <a:r>
              <a:rPr lang="en-US" sz="1600" dirty="0" smtClean="0"/>
              <a:t>(Slide 1 of 4)</a:t>
            </a:r>
            <a:endParaRPr lang="en-US" sz="1600" dirty="0"/>
          </a:p>
        </p:txBody>
      </p:sp>
      <p:sp>
        <p:nvSpPr>
          <p:cNvPr id="3" name="Content Placeholder 2"/>
          <p:cNvSpPr>
            <a:spLocks noGrp="1"/>
          </p:cNvSpPr>
          <p:nvPr>
            <p:ph idx="1"/>
          </p:nvPr>
        </p:nvSpPr>
        <p:spPr/>
        <p:txBody>
          <a:bodyPr/>
          <a:lstStyle/>
          <a:p>
            <a:r>
              <a:rPr lang="en-US" smtClean="0"/>
              <a:t>The Drug Enforcement Administration (DEA) enforces the Controlled Substances Act of 1970 </a:t>
            </a:r>
          </a:p>
          <a:p>
            <a:pPr lvl="1"/>
            <a:r>
              <a:rPr lang="en-US" smtClean="0"/>
              <a:t>Regulates the prescription, dispensing, and administering of controlled substances</a:t>
            </a:r>
          </a:p>
          <a:p>
            <a:pPr lvl="1"/>
            <a:r>
              <a:rPr lang="en-US" smtClean="0"/>
              <a:t>Physicians must register with the DEA and renew their registration every year</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67</a:t>
            </a:fld>
            <a:endParaRPr lang="en-US" dirty="0"/>
          </a:p>
        </p:txBody>
      </p:sp>
    </p:spTree>
    <p:extLst>
      <p:ext uri="{BB962C8B-B14F-4D97-AF65-F5344CB8AC3E}">
        <p14:creationId xmlns:p14="http://schemas.microsoft.com/office/powerpoint/2010/main" val="59660107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Controlled Substances</a:t>
            </a:r>
            <a:br>
              <a:rPr lang="en-US" dirty="0" smtClean="0"/>
            </a:br>
            <a:r>
              <a:rPr lang="en-US" sz="1600" dirty="0" smtClean="0"/>
              <a:t>(Slide 2 of 4)</a:t>
            </a:r>
            <a:endParaRPr lang="en-US" sz="1600" dirty="0"/>
          </a:p>
        </p:txBody>
      </p:sp>
      <p:sp>
        <p:nvSpPr>
          <p:cNvPr id="3" name="Content Placeholder 2"/>
          <p:cNvSpPr>
            <a:spLocks noGrp="1"/>
          </p:cNvSpPr>
          <p:nvPr>
            <p:ph idx="1"/>
          </p:nvPr>
        </p:nvSpPr>
        <p:spPr/>
        <p:txBody>
          <a:bodyPr/>
          <a:lstStyle/>
          <a:p>
            <a:r>
              <a:rPr lang="en-US" smtClean="0"/>
              <a:t>Schedule I controlled substances </a:t>
            </a:r>
          </a:p>
          <a:p>
            <a:pPr lvl="1"/>
            <a:r>
              <a:rPr lang="en-US" smtClean="0"/>
              <a:t>Highest potential for abuse </a:t>
            </a:r>
          </a:p>
          <a:p>
            <a:pPr lvl="1"/>
            <a:r>
              <a:rPr lang="en-US" smtClean="0"/>
              <a:t>Not accepted for medical use in the United States</a:t>
            </a:r>
          </a:p>
          <a:p>
            <a:r>
              <a:rPr lang="en-US" smtClean="0"/>
              <a:t>Schedule II controlled substances </a:t>
            </a:r>
          </a:p>
          <a:p>
            <a:pPr lvl="1"/>
            <a:r>
              <a:rPr lang="en-US" smtClean="0"/>
              <a:t>Ordered from a manufacturer or a distributor using the Federal Triplicate Order Form DEA 222</a:t>
            </a:r>
          </a:p>
          <a:p>
            <a:pPr lvl="1"/>
            <a:r>
              <a:rPr lang="en-US" smtClean="0"/>
              <a:t>May not be refilled</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68</a:t>
            </a:fld>
            <a:endParaRPr lang="en-US" dirty="0"/>
          </a:p>
        </p:txBody>
      </p:sp>
    </p:spTree>
    <p:extLst>
      <p:ext uri="{BB962C8B-B14F-4D97-AF65-F5344CB8AC3E}">
        <p14:creationId xmlns:p14="http://schemas.microsoft.com/office/powerpoint/2010/main" val="272465845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Controlled Substances</a:t>
            </a:r>
            <a:br>
              <a:rPr lang="en-US" dirty="0" smtClean="0"/>
            </a:br>
            <a:r>
              <a:rPr lang="en-US" sz="1600" dirty="0" smtClean="0"/>
              <a:t>(Slide 3 of 4)</a:t>
            </a:r>
            <a:endParaRPr lang="en-US" sz="1600" dirty="0"/>
          </a:p>
        </p:txBody>
      </p:sp>
      <p:sp>
        <p:nvSpPr>
          <p:cNvPr id="3" name="Content Placeholder 2"/>
          <p:cNvSpPr>
            <a:spLocks noGrp="1"/>
          </p:cNvSpPr>
          <p:nvPr>
            <p:ph idx="1"/>
          </p:nvPr>
        </p:nvSpPr>
        <p:spPr>
          <a:xfrm>
            <a:off x="685800" y="1641475"/>
            <a:ext cx="8051800" cy="4454525"/>
          </a:xfrm>
        </p:spPr>
        <p:txBody>
          <a:bodyPr/>
          <a:lstStyle/>
          <a:p>
            <a:r>
              <a:rPr lang="en-US" dirty="0" smtClean="0"/>
              <a:t>Schedule III-V controlled substances </a:t>
            </a:r>
          </a:p>
          <a:p>
            <a:pPr lvl="1"/>
            <a:r>
              <a:rPr lang="en-US" dirty="0" smtClean="0"/>
              <a:t>Do not require the special triplicate form</a:t>
            </a:r>
          </a:p>
          <a:p>
            <a:pPr lvl="1"/>
            <a:r>
              <a:rPr lang="en-US" dirty="0" smtClean="0"/>
              <a:t>Invoices and packing slips must be kept for 2 years</a:t>
            </a:r>
          </a:p>
          <a:p>
            <a:r>
              <a:rPr lang="en-US" dirty="0" smtClean="0"/>
              <a:t>Controlled substances must be stored away from other medications in a secure, locked area</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69</a:t>
            </a:fld>
            <a:endParaRPr lang="en-US" dirty="0"/>
          </a:p>
        </p:txBody>
      </p:sp>
    </p:spTree>
    <p:extLst>
      <p:ext uri="{BB962C8B-B14F-4D97-AF65-F5344CB8AC3E}">
        <p14:creationId xmlns:p14="http://schemas.microsoft.com/office/powerpoint/2010/main" val="1917230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Ethical Concepts </a:t>
            </a:r>
            <a:endParaRPr lang="en-US" dirty="0"/>
          </a:p>
        </p:txBody>
      </p:sp>
      <p:sp>
        <p:nvSpPr>
          <p:cNvPr id="3" name="Content Placeholder 2"/>
          <p:cNvSpPr>
            <a:spLocks noGrp="1"/>
          </p:cNvSpPr>
          <p:nvPr>
            <p:ph idx="1"/>
          </p:nvPr>
        </p:nvSpPr>
        <p:spPr/>
        <p:txBody>
          <a:bodyPr/>
          <a:lstStyle/>
          <a:p>
            <a:pPr lvl="0"/>
            <a:r>
              <a:rPr lang="en-US" smtClean="0"/>
              <a:t>May be derived from religious traditions</a:t>
            </a:r>
          </a:p>
          <a:p>
            <a:pPr lvl="0"/>
            <a:r>
              <a:rPr lang="en-US" smtClean="0"/>
              <a:t>May arise from social belief systems</a:t>
            </a:r>
          </a:p>
          <a:p>
            <a:pPr lvl="0"/>
            <a:r>
              <a:rPr lang="en-US" smtClean="0"/>
              <a:t>May be embodied in political documents</a:t>
            </a:r>
          </a:p>
          <a:p>
            <a:pPr lvl="1"/>
            <a:r>
              <a:rPr lang="en-US" smtClean="0"/>
              <a:t>Declaration of Independence</a:t>
            </a:r>
          </a:p>
          <a:p>
            <a:pPr lvl="1"/>
            <a:r>
              <a:rPr lang="en-US" smtClean="0"/>
              <a:t>U.S. Constitution and Bill of Rights</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7</a:t>
            </a:fld>
            <a:endParaRPr lang="en-US" dirty="0"/>
          </a:p>
        </p:txBody>
      </p:sp>
    </p:spTree>
    <p:extLst>
      <p:ext uri="{BB962C8B-B14F-4D97-AF65-F5344CB8AC3E}">
        <p14:creationId xmlns:p14="http://schemas.microsoft.com/office/powerpoint/2010/main" val="203342058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Controlled Substances</a:t>
            </a:r>
            <a:br>
              <a:rPr lang="en-US" dirty="0" smtClean="0"/>
            </a:br>
            <a:r>
              <a:rPr lang="en-US" sz="1600" dirty="0" smtClean="0"/>
              <a:t>(Slide 4 of 4)</a:t>
            </a:r>
            <a:endParaRPr lang="en-US" sz="1600" dirty="0"/>
          </a:p>
        </p:txBody>
      </p:sp>
      <p:sp>
        <p:nvSpPr>
          <p:cNvPr id="3" name="Content Placeholder 2"/>
          <p:cNvSpPr>
            <a:spLocks noGrp="1"/>
          </p:cNvSpPr>
          <p:nvPr>
            <p:ph idx="1"/>
          </p:nvPr>
        </p:nvSpPr>
        <p:spPr/>
        <p:txBody>
          <a:bodyPr/>
          <a:lstStyle/>
          <a:p>
            <a:r>
              <a:rPr lang="en-US" smtClean="0"/>
              <a:t>Inventory sheet must be maintained on these drugs </a:t>
            </a:r>
          </a:p>
          <a:p>
            <a:pPr lvl="1"/>
            <a:r>
              <a:rPr lang="en-US" smtClean="0"/>
              <a:t>Should be counted every shift (daily in medical office) and signed by two people </a:t>
            </a:r>
          </a:p>
          <a:p>
            <a:pPr lvl="1"/>
            <a:r>
              <a:rPr lang="en-US" smtClean="0"/>
              <a:t>Record of the daily inventory must be submitted to the DEA every 2 years</a:t>
            </a:r>
          </a:p>
          <a:p>
            <a:pPr lvl="1"/>
            <a:r>
              <a:rPr lang="en-US" smtClean="0"/>
              <a:t>If wasted or destroyed, two witnesses must sign the inventory sheet </a:t>
            </a:r>
          </a:p>
          <a:p>
            <a:pPr lvl="1"/>
            <a:r>
              <a:rPr lang="en-US" smtClean="0"/>
              <a:t>If stolen, local police must be alerted immediately</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70</a:t>
            </a:fld>
            <a:endParaRPr lang="en-US" dirty="0"/>
          </a:p>
        </p:txBody>
      </p:sp>
    </p:spTree>
    <p:extLst>
      <p:ext uri="{BB962C8B-B14F-4D97-AF65-F5344CB8AC3E}">
        <p14:creationId xmlns:p14="http://schemas.microsoft.com/office/powerpoint/2010/main" val="280866218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Prescriptions</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r>
              <a:rPr lang="en-US" smtClean="0"/>
              <a:t>Prescription is an order to a pharmacist to dispense a supply of medication</a:t>
            </a:r>
          </a:p>
          <a:p>
            <a:r>
              <a:rPr lang="en-US" smtClean="0"/>
              <a:t>Prescription pads must always be stored in a secure location to avoid theft</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71</a:t>
            </a:fld>
            <a:endParaRPr lang="en-US" dirty="0"/>
          </a:p>
        </p:txBody>
      </p:sp>
    </p:spTree>
    <p:extLst>
      <p:ext uri="{BB962C8B-B14F-4D97-AF65-F5344CB8AC3E}">
        <p14:creationId xmlns:p14="http://schemas.microsoft.com/office/powerpoint/2010/main" val="309493827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Prescriptions</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r>
              <a:rPr lang="en-US" smtClean="0"/>
              <a:t>Measures should be taken to avoid theft of prescription pads and alteration of information</a:t>
            </a:r>
          </a:p>
          <a:p>
            <a:pPr lvl="1"/>
            <a:r>
              <a:rPr lang="en-US" smtClean="0"/>
              <a:t>Store in a secure location</a:t>
            </a:r>
          </a:p>
          <a:p>
            <a:pPr lvl="1"/>
            <a:r>
              <a:rPr lang="en-US" smtClean="0"/>
              <a:t>Write out amounts in words, as well as numbers</a:t>
            </a:r>
          </a:p>
          <a:p>
            <a:pPr lvl="1"/>
            <a:r>
              <a:rPr lang="en-US" smtClean="0"/>
              <a:t>Use prescription blanks only for prescriptions</a:t>
            </a:r>
          </a:p>
          <a:p>
            <a:pPr lvl="1"/>
            <a:r>
              <a:rPr lang="en-US" smtClean="0"/>
              <a:t>Do not sign prescriptions in advance</a:t>
            </a:r>
          </a:p>
          <a:p>
            <a:pPr lvl="1"/>
            <a:r>
              <a:rPr lang="en-US" smtClean="0"/>
              <a:t>Use tamper-resistant prescription pads</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72</a:t>
            </a:fld>
            <a:endParaRPr lang="en-US" dirty="0"/>
          </a:p>
        </p:txBody>
      </p:sp>
    </p:spTree>
    <p:extLst>
      <p:ext uri="{BB962C8B-B14F-4D97-AF65-F5344CB8AC3E}">
        <p14:creationId xmlns:p14="http://schemas.microsoft.com/office/powerpoint/2010/main" val="279864349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Federal and State Laws </a:t>
            </a:r>
            <a:br>
              <a:rPr lang="en-US" dirty="0" smtClean="0"/>
            </a:br>
            <a:r>
              <a:rPr lang="en-US" dirty="0" smtClean="0"/>
              <a:t>Protecting Employees</a:t>
            </a:r>
            <a:br>
              <a:rPr lang="en-US" dirty="0" smtClean="0"/>
            </a:br>
            <a:r>
              <a:rPr lang="en-US" sz="1600" dirty="0" smtClean="0"/>
              <a:t>(Slide 1 of 8)</a:t>
            </a:r>
            <a:endParaRPr lang="en-US" sz="1600" dirty="0"/>
          </a:p>
        </p:txBody>
      </p:sp>
      <p:sp>
        <p:nvSpPr>
          <p:cNvPr id="3" name="Content Placeholder 2"/>
          <p:cNvSpPr>
            <a:spLocks noGrp="1"/>
          </p:cNvSpPr>
          <p:nvPr>
            <p:ph idx="1"/>
          </p:nvPr>
        </p:nvSpPr>
        <p:spPr/>
        <p:txBody>
          <a:bodyPr/>
          <a:lstStyle/>
          <a:p>
            <a:pPr lvl="0"/>
            <a:r>
              <a:rPr lang="en-US" dirty="0" smtClean="0"/>
              <a:t>Hiring and firing</a:t>
            </a:r>
          </a:p>
          <a:p>
            <a:pPr lvl="1"/>
            <a:r>
              <a:rPr lang="en-US" dirty="0" smtClean="0"/>
              <a:t>Employees are protected by federal Equal Opportunity Employment laws (Title VII of the Civil Rights Act of 1964) and the Federal Age Discrimination Act of 1967	</a:t>
            </a:r>
          </a:p>
          <a:p>
            <a:pPr lvl="1"/>
            <a:r>
              <a:rPr lang="en-US" dirty="0" smtClean="0"/>
              <a:t>Illegal to discriminate in hiring on the basis of race, sex, religion, national origin, or age</a:t>
            </a:r>
          </a:p>
          <a:p>
            <a:pPr lvl="2"/>
            <a:r>
              <a:rPr lang="en-US" dirty="0" smtClean="0"/>
              <a:t>Organizations with more than 15 employees </a:t>
            </a:r>
          </a:p>
          <a:p>
            <a:pPr lvl="2"/>
            <a:r>
              <a:rPr lang="en-US" dirty="0" smtClean="0"/>
              <a:t>Complaints submitted to the federal Equal Employment Opportunity Commission (</a:t>
            </a:r>
            <a:r>
              <a:rPr lang="en-US" dirty="0" err="1" smtClean="0"/>
              <a:t>EEOC</a:t>
            </a:r>
            <a:r>
              <a:rPr lang="en-US" dirty="0" smtClean="0"/>
              <a:t>)</a:t>
            </a:r>
          </a:p>
          <a:p>
            <a:pPr lvl="1"/>
            <a:r>
              <a:rPr lang="en-US" dirty="0" smtClean="0"/>
              <a:t>Employment policies must also treat employees equally </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73</a:t>
            </a:fld>
            <a:endParaRPr lang="en-US" dirty="0"/>
          </a:p>
        </p:txBody>
      </p:sp>
    </p:spTree>
    <p:extLst>
      <p:ext uri="{BB962C8B-B14F-4D97-AF65-F5344CB8AC3E}">
        <p14:creationId xmlns:p14="http://schemas.microsoft.com/office/powerpoint/2010/main" val="290771709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err="1" smtClean="0"/>
              <a:t>Preemployment</a:t>
            </a:r>
            <a:r>
              <a:rPr lang="en-US" dirty="0" smtClean="0"/>
              <a:t> testing</a:t>
            </a:r>
          </a:p>
          <a:p>
            <a:pPr lvl="1"/>
            <a:r>
              <a:rPr lang="en-US" dirty="0" err="1" smtClean="0"/>
              <a:t>Preemployment</a:t>
            </a:r>
            <a:r>
              <a:rPr lang="en-US" dirty="0" smtClean="0"/>
              <a:t> testing allowed only to test skills and abilities pertinent to the job</a:t>
            </a:r>
          </a:p>
          <a:p>
            <a:pPr lvl="1"/>
            <a:r>
              <a:rPr lang="en-US" dirty="0" smtClean="0"/>
              <a:t>Under ADA, employers must make “reasonable accommodations” to any qualified individual with a disability </a:t>
            </a:r>
          </a:p>
          <a:p>
            <a:pPr lvl="2"/>
            <a:r>
              <a:rPr lang="en-US" dirty="0" smtClean="0"/>
              <a:t>Applies to </a:t>
            </a:r>
            <a:r>
              <a:rPr lang="en-US" dirty="0" err="1" smtClean="0"/>
              <a:t>preemployment</a:t>
            </a:r>
            <a:r>
              <a:rPr lang="en-US" dirty="0" smtClean="0"/>
              <a:t> testing and during employment   </a:t>
            </a:r>
          </a:p>
          <a:p>
            <a:pPr lvl="2"/>
            <a:r>
              <a:rPr lang="en-US" dirty="0" smtClean="0"/>
              <a:t>The </a:t>
            </a:r>
            <a:r>
              <a:rPr lang="en-US" dirty="0" err="1" smtClean="0"/>
              <a:t>EEOC</a:t>
            </a:r>
            <a:r>
              <a:rPr lang="en-US" dirty="0" smtClean="0"/>
              <a:t> hears complaints about possible failure to comply  </a:t>
            </a:r>
          </a:p>
          <a:p>
            <a:pPr lvl="1"/>
            <a:r>
              <a:rPr lang="en-US" dirty="0" err="1" smtClean="0"/>
              <a:t>Preemployment</a:t>
            </a:r>
            <a:r>
              <a:rPr lang="en-US" dirty="0" smtClean="0"/>
              <a:t> drug testing is legal for any position, but after employment there usually be a public safety element to the position</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74</a:t>
            </a:fld>
            <a:endParaRPr lang="en-US" dirty="0"/>
          </a:p>
        </p:txBody>
      </p:sp>
      <p:sp>
        <p:nvSpPr>
          <p:cNvPr id="6" name="Title 1"/>
          <p:cNvSpPr>
            <a:spLocks noGrp="1"/>
          </p:cNvSpPr>
          <p:nvPr>
            <p:ph type="title"/>
          </p:nvPr>
        </p:nvSpPr>
        <p:spPr>
          <a:xfrm>
            <a:off x="685800" y="228600"/>
            <a:ext cx="7772400" cy="1219200"/>
          </a:xfrm>
        </p:spPr>
        <p:txBody>
          <a:bodyPr/>
          <a:lstStyle/>
          <a:p>
            <a:r>
              <a:rPr lang="en-US" dirty="0" smtClean="0"/>
              <a:t>Federal and State Laws </a:t>
            </a:r>
            <a:br>
              <a:rPr lang="en-US" dirty="0" smtClean="0"/>
            </a:br>
            <a:r>
              <a:rPr lang="en-US" dirty="0" smtClean="0"/>
              <a:t>Protecting Employees</a:t>
            </a:r>
            <a:br>
              <a:rPr lang="en-US" dirty="0" smtClean="0"/>
            </a:br>
            <a:r>
              <a:rPr lang="en-US" sz="1600" dirty="0" smtClean="0"/>
              <a:t>(Slide 2 of 8)</a:t>
            </a:r>
            <a:endParaRPr lang="en-US" sz="1600" dirty="0"/>
          </a:p>
        </p:txBody>
      </p:sp>
    </p:spTree>
    <p:extLst>
      <p:ext uri="{BB962C8B-B14F-4D97-AF65-F5344CB8AC3E}">
        <p14:creationId xmlns:p14="http://schemas.microsoft.com/office/powerpoint/2010/main" val="122823013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641475"/>
            <a:ext cx="8191500" cy="4454525"/>
          </a:xfrm>
        </p:spPr>
        <p:txBody>
          <a:bodyPr/>
          <a:lstStyle/>
          <a:p>
            <a:pPr lvl="0"/>
            <a:r>
              <a:rPr lang="en-US" dirty="0" smtClean="0"/>
              <a:t>The Americans with Disabilities Act and the Americans with Disabilities Act Amendments</a:t>
            </a:r>
          </a:p>
          <a:p>
            <a:pPr lvl="1"/>
            <a:r>
              <a:rPr lang="en-US" sz="2300" dirty="0" smtClean="0"/>
              <a:t>Discusses need for employers to make “reasonable accommodations” with a physical or mental disability</a:t>
            </a:r>
          </a:p>
          <a:p>
            <a:pPr lvl="0"/>
            <a:r>
              <a:rPr lang="en-US" dirty="0" smtClean="0"/>
              <a:t>Occupational Health and Safety Act of 1970</a:t>
            </a:r>
          </a:p>
          <a:p>
            <a:pPr lvl="1"/>
            <a:r>
              <a:rPr lang="en-US" sz="2300" dirty="0" smtClean="0"/>
              <a:t>Created by the Occupational Safety and Health Administration (OSHA)</a:t>
            </a:r>
          </a:p>
          <a:p>
            <a:pPr lvl="2"/>
            <a:r>
              <a:rPr lang="en-US" sz="1900" dirty="0" smtClean="0"/>
              <a:t>Agency responsible for protection of employees in the workplace</a:t>
            </a:r>
          </a:p>
          <a:p>
            <a:pPr lvl="2"/>
            <a:r>
              <a:rPr lang="en-US" sz="1900" dirty="0" smtClean="0"/>
              <a:t>Regulates all workplace environments</a:t>
            </a:r>
          </a:p>
          <a:p>
            <a:pPr lvl="1"/>
            <a:r>
              <a:rPr lang="en-US" sz="2300" dirty="0" smtClean="0"/>
              <a:t>Bloodborne Pathogen Standard</a:t>
            </a:r>
          </a:p>
          <a:p>
            <a:pPr lvl="2"/>
            <a:r>
              <a:rPr lang="en-US" sz="1900" dirty="0" smtClean="0"/>
              <a:t>Requires safe handling for sharps and other devices that might transmit bloodborne diseases</a:t>
            </a:r>
          </a:p>
          <a:p>
            <a:pPr lvl="2"/>
            <a:r>
              <a:rPr lang="en-US" sz="1900" dirty="0" smtClean="0"/>
              <a:t>Employers must provide medical care if employees are exposed </a:t>
            </a:r>
            <a:endParaRPr lang="en-US" sz="1900" dirty="0"/>
          </a:p>
        </p:txBody>
      </p:sp>
      <p:sp>
        <p:nvSpPr>
          <p:cNvPr id="8" name="Slide Number Placeholder 7"/>
          <p:cNvSpPr>
            <a:spLocks noGrp="1"/>
          </p:cNvSpPr>
          <p:nvPr>
            <p:ph type="sldNum" sz="quarter" idx="4"/>
          </p:nvPr>
        </p:nvSpPr>
        <p:spPr/>
        <p:txBody>
          <a:bodyPr/>
          <a:lstStyle/>
          <a:p>
            <a:fld id="{04E34968-DBBB-4A86-ABF3-CD5474A4D247}" type="slidenum">
              <a:rPr lang="en-US" smtClean="0"/>
              <a:t>75</a:t>
            </a:fld>
            <a:endParaRPr lang="en-US" dirty="0"/>
          </a:p>
        </p:txBody>
      </p:sp>
      <p:sp>
        <p:nvSpPr>
          <p:cNvPr id="6" name="Title 1"/>
          <p:cNvSpPr>
            <a:spLocks noGrp="1"/>
          </p:cNvSpPr>
          <p:nvPr>
            <p:ph type="title"/>
          </p:nvPr>
        </p:nvSpPr>
        <p:spPr>
          <a:xfrm>
            <a:off x="685800" y="228600"/>
            <a:ext cx="7772400" cy="1219200"/>
          </a:xfrm>
        </p:spPr>
        <p:txBody>
          <a:bodyPr/>
          <a:lstStyle/>
          <a:p>
            <a:r>
              <a:rPr lang="en-US" dirty="0" smtClean="0"/>
              <a:t>Federal and State Laws </a:t>
            </a:r>
            <a:br>
              <a:rPr lang="en-US" dirty="0" smtClean="0"/>
            </a:br>
            <a:r>
              <a:rPr lang="en-US" dirty="0" smtClean="0"/>
              <a:t>Protecting Employees</a:t>
            </a:r>
            <a:br>
              <a:rPr lang="en-US" dirty="0" smtClean="0"/>
            </a:br>
            <a:r>
              <a:rPr lang="en-US" sz="1600" dirty="0" smtClean="0"/>
              <a:t>(Slide 3 of 8)</a:t>
            </a:r>
            <a:endParaRPr lang="en-US" sz="1600" dirty="0"/>
          </a:p>
        </p:txBody>
      </p:sp>
    </p:spTree>
    <p:extLst>
      <p:ext uri="{BB962C8B-B14F-4D97-AF65-F5344CB8AC3E}">
        <p14:creationId xmlns:p14="http://schemas.microsoft.com/office/powerpoint/2010/main" val="99232450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Occupational Health and Safety Act of 1970</a:t>
            </a:r>
          </a:p>
          <a:p>
            <a:pPr lvl="1"/>
            <a:r>
              <a:rPr lang="en-US" smtClean="0"/>
              <a:t>Bloodborne Pathogen Standard</a:t>
            </a:r>
          </a:p>
          <a:p>
            <a:pPr lvl="2"/>
            <a:r>
              <a:rPr lang="en-US" smtClean="0"/>
              <a:t>Employers must provide safeguards against bloodborne diseases</a:t>
            </a:r>
          </a:p>
          <a:p>
            <a:pPr lvl="2"/>
            <a:r>
              <a:rPr lang="en-US" smtClean="0"/>
              <a:t>Immunization against hepatitis B</a:t>
            </a:r>
          </a:p>
          <a:p>
            <a:pPr lvl="2"/>
            <a:r>
              <a:rPr lang="en-US" smtClean="0"/>
              <a:t>Personal protective equipment</a:t>
            </a:r>
          </a:p>
          <a:p>
            <a:pPr lvl="2"/>
            <a:r>
              <a:rPr lang="en-US" smtClean="0"/>
              <a:t>Labeling for biohazard waste containers</a:t>
            </a:r>
          </a:p>
          <a:p>
            <a:pPr lvl="2"/>
            <a:r>
              <a:rPr lang="en-US" smtClean="0"/>
              <a:t>Medical care if exposure occurs</a:t>
            </a:r>
          </a:p>
          <a:p>
            <a:pPr lvl="2"/>
            <a:r>
              <a:rPr lang="en-US" smtClean="0"/>
              <a:t>Employees must receive training</a:t>
            </a:r>
          </a:p>
          <a:p>
            <a:pPr lvl="2"/>
            <a:r>
              <a:rPr lang="en-US" smtClean="0"/>
              <a:t>Employers must have a plan for follow-up if any exposure occurs</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76</a:t>
            </a:fld>
            <a:endParaRPr lang="en-US" dirty="0"/>
          </a:p>
        </p:txBody>
      </p:sp>
      <p:sp>
        <p:nvSpPr>
          <p:cNvPr id="6" name="Title 1"/>
          <p:cNvSpPr>
            <a:spLocks noGrp="1"/>
          </p:cNvSpPr>
          <p:nvPr>
            <p:ph type="title"/>
          </p:nvPr>
        </p:nvSpPr>
        <p:spPr>
          <a:xfrm>
            <a:off x="685800" y="228600"/>
            <a:ext cx="7772400" cy="1219200"/>
          </a:xfrm>
        </p:spPr>
        <p:txBody>
          <a:bodyPr/>
          <a:lstStyle/>
          <a:p>
            <a:r>
              <a:rPr lang="en-US" dirty="0" smtClean="0"/>
              <a:t>Federal and State Laws </a:t>
            </a:r>
            <a:br>
              <a:rPr lang="en-US" dirty="0" smtClean="0"/>
            </a:br>
            <a:r>
              <a:rPr lang="en-US" dirty="0" smtClean="0"/>
              <a:t>Protecting Employees</a:t>
            </a:r>
            <a:br>
              <a:rPr lang="en-US" dirty="0" smtClean="0"/>
            </a:br>
            <a:r>
              <a:rPr lang="en-US" sz="1600" dirty="0" smtClean="0"/>
              <a:t>(Slide 4 of 8)</a:t>
            </a:r>
            <a:endParaRPr lang="en-US" sz="1600" dirty="0"/>
          </a:p>
        </p:txBody>
      </p:sp>
    </p:spTree>
    <p:extLst>
      <p:ext uri="{BB962C8B-B14F-4D97-AF65-F5344CB8AC3E}">
        <p14:creationId xmlns:p14="http://schemas.microsoft.com/office/powerpoint/2010/main" val="418498769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Family and Medical Leave Act</a:t>
            </a:r>
          </a:p>
          <a:p>
            <a:pPr lvl="1"/>
            <a:r>
              <a:rPr lang="en-US" smtClean="0"/>
              <a:t>Family and Medical Leave Act (FMLA) of 1993 applies to employers with 50 or more employees </a:t>
            </a:r>
          </a:p>
          <a:p>
            <a:pPr lvl="1"/>
            <a:r>
              <a:rPr lang="en-US" smtClean="0"/>
              <a:t>Employees are entitled to up to 12 weeks of unpaid leave to accommodate a serious health problem of any family member or the birth or adoption of a child</a:t>
            </a:r>
          </a:p>
          <a:p>
            <a:pPr lvl="1"/>
            <a:r>
              <a:rPr lang="en-US" smtClean="0"/>
              <a:t>Employees must notify employer before the beginning of the leave, stating how much of the leave he or she intends to take</a:t>
            </a:r>
          </a:p>
          <a:p>
            <a:pPr lvl="1"/>
            <a:r>
              <a:rPr lang="en-US" smtClean="0"/>
              <a:t>Upon return, employees must be given former job and seniority status</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77</a:t>
            </a:fld>
            <a:endParaRPr lang="en-US" dirty="0"/>
          </a:p>
        </p:txBody>
      </p:sp>
      <p:sp>
        <p:nvSpPr>
          <p:cNvPr id="6" name="Title 1"/>
          <p:cNvSpPr>
            <a:spLocks noGrp="1"/>
          </p:cNvSpPr>
          <p:nvPr>
            <p:ph type="title"/>
          </p:nvPr>
        </p:nvSpPr>
        <p:spPr>
          <a:xfrm>
            <a:off x="685800" y="228600"/>
            <a:ext cx="7772400" cy="1219200"/>
          </a:xfrm>
        </p:spPr>
        <p:txBody>
          <a:bodyPr/>
          <a:lstStyle/>
          <a:p>
            <a:r>
              <a:rPr lang="en-US" dirty="0" smtClean="0"/>
              <a:t>Federal and State Laws </a:t>
            </a:r>
            <a:br>
              <a:rPr lang="en-US" dirty="0" smtClean="0"/>
            </a:br>
            <a:r>
              <a:rPr lang="en-US" dirty="0" smtClean="0"/>
              <a:t>Protecting Employees</a:t>
            </a:r>
            <a:br>
              <a:rPr lang="en-US" dirty="0" smtClean="0"/>
            </a:br>
            <a:r>
              <a:rPr lang="en-US" sz="1600" dirty="0" smtClean="0"/>
              <a:t>(Slide 5 of 8)</a:t>
            </a:r>
            <a:endParaRPr lang="en-US" sz="1600" dirty="0"/>
          </a:p>
        </p:txBody>
      </p:sp>
    </p:spTree>
    <p:extLst>
      <p:ext uri="{BB962C8B-B14F-4D97-AF65-F5344CB8AC3E}">
        <p14:creationId xmlns:p14="http://schemas.microsoft.com/office/powerpoint/2010/main" val="391500721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Sexual harassment</a:t>
            </a:r>
          </a:p>
          <a:p>
            <a:pPr lvl="1"/>
            <a:r>
              <a:rPr lang="en-US" dirty="0" smtClean="0"/>
              <a:t>Defined as any unwanted physical or verbal sexual attention that causes an individual to fear reprisal if the attention is refused</a:t>
            </a:r>
          </a:p>
          <a:p>
            <a:pPr lvl="1"/>
            <a:r>
              <a:rPr lang="en-US" dirty="0" smtClean="0"/>
              <a:t>Sexual harassment is not flirting</a:t>
            </a:r>
          </a:p>
          <a:p>
            <a:pPr lvl="1"/>
            <a:r>
              <a:rPr lang="en-US" dirty="0" smtClean="0"/>
              <a:t>Harassment occurs when one party engages another party in unwanted comments or physical contact of a sexual nature</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78</a:t>
            </a:fld>
            <a:endParaRPr lang="en-US" dirty="0"/>
          </a:p>
        </p:txBody>
      </p:sp>
      <p:sp>
        <p:nvSpPr>
          <p:cNvPr id="6" name="Title 1"/>
          <p:cNvSpPr>
            <a:spLocks noGrp="1"/>
          </p:cNvSpPr>
          <p:nvPr>
            <p:ph type="title"/>
          </p:nvPr>
        </p:nvSpPr>
        <p:spPr>
          <a:xfrm>
            <a:off x="685800" y="228600"/>
            <a:ext cx="7772400" cy="1219200"/>
          </a:xfrm>
        </p:spPr>
        <p:txBody>
          <a:bodyPr/>
          <a:lstStyle/>
          <a:p>
            <a:r>
              <a:rPr lang="en-US" dirty="0" smtClean="0"/>
              <a:t>Federal and State Laws </a:t>
            </a:r>
            <a:br>
              <a:rPr lang="en-US" dirty="0" smtClean="0"/>
            </a:br>
            <a:r>
              <a:rPr lang="en-US" dirty="0" smtClean="0"/>
              <a:t>Protecting Employees</a:t>
            </a:r>
            <a:br>
              <a:rPr lang="en-US" dirty="0" smtClean="0"/>
            </a:br>
            <a:r>
              <a:rPr lang="en-US" sz="1600" dirty="0" smtClean="0"/>
              <a:t>(Slide 6 of 8)</a:t>
            </a:r>
            <a:endParaRPr lang="en-US" sz="1600" dirty="0"/>
          </a:p>
        </p:txBody>
      </p:sp>
    </p:spTree>
    <p:extLst>
      <p:ext uri="{BB962C8B-B14F-4D97-AF65-F5344CB8AC3E}">
        <p14:creationId xmlns:p14="http://schemas.microsoft.com/office/powerpoint/2010/main" val="341339817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641475"/>
            <a:ext cx="8013700" cy="4454525"/>
          </a:xfrm>
        </p:spPr>
        <p:txBody>
          <a:bodyPr/>
          <a:lstStyle/>
          <a:p>
            <a:pPr lvl="0"/>
            <a:r>
              <a:rPr lang="en-US" dirty="0" smtClean="0"/>
              <a:t>Minimum wage and overtime</a:t>
            </a:r>
          </a:p>
          <a:p>
            <a:pPr lvl="1"/>
            <a:r>
              <a:rPr lang="en-US" dirty="0" smtClean="0"/>
              <a:t>The Fair Labor Standards Act requires overtime pay </a:t>
            </a:r>
          </a:p>
          <a:p>
            <a:pPr lvl="2"/>
            <a:r>
              <a:rPr lang="en-US" dirty="0" smtClean="0"/>
              <a:t>One-and-one-half the employee’s regular rate of pay for time worked beyond 40 hours in 1 week</a:t>
            </a:r>
          </a:p>
          <a:p>
            <a:pPr lvl="2"/>
            <a:r>
              <a:rPr lang="en-US" dirty="0" smtClean="0"/>
              <a:t>Professional and supervisory employees are exempt from the law</a:t>
            </a:r>
          </a:p>
          <a:p>
            <a:pPr lvl="2"/>
            <a:r>
              <a:rPr lang="en-US" dirty="0" smtClean="0"/>
              <a:t>Registered nurses are considered professionals and may be exempt</a:t>
            </a:r>
          </a:p>
          <a:p>
            <a:pPr lvl="2"/>
            <a:r>
              <a:rPr lang="en-US" dirty="0" smtClean="0"/>
              <a:t>Office managers are in a supervisory role and are usually exempt</a:t>
            </a:r>
          </a:p>
          <a:p>
            <a:pPr lvl="1"/>
            <a:r>
              <a:rPr lang="en-US" dirty="0" smtClean="0"/>
              <a:t>Medical assistants usually receive an hourly wage and are covered by the overtime rules</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79</a:t>
            </a:fld>
            <a:endParaRPr lang="en-US" dirty="0"/>
          </a:p>
        </p:txBody>
      </p:sp>
      <p:sp>
        <p:nvSpPr>
          <p:cNvPr id="6" name="Title 1"/>
          <p:cNvSpPr>
            <a:spLocks noGrp="1"/>
          </p:cNvSpPr>
          <p:nvPr>
            <p:ph type="title"/>
          </p:nvPr>
        </p:nvSpPr>
        <p:spPr>
          <a:xfrm>
            <a:off x="685800" y="228600"/>
            <a:ext cx="7772400" cy="1219200"/>
          </a:xfrm>
        </p:spPr>
        <p:txBody>
          <a:bodyPr/>
          <a:lstStyle/>
          <a:p>
            <a:r>
              <a:rPr lang="en-US" dirty="0" smtClean="0"/>
              <a:t>Federal and State Laws </a:t>
            </a:r>
            <a:br>
              <a:rPr lang="en-US" dirty="0" smtClean="0"/>
            </a:br>
            <a:r>
              <a:rPr lang="en-US" dirty="0" smtClean="0"/>
              <a:t>Protecting Employees</a:t>
            </a:r>
            <a:br>
              <a:rPr lang="en-US" dirty="0" smtClean="0"/>
            </a:br>
            <a:r>
              <a:rPr lang="en-US" sz="1600" dirty="0" smtClean="0"/>
              <a:t>(Slide 7 of 8)</a:t>
            </a:r>
            <a:endParaRPr lang="en-US" sz="1600" dirty="0"/>
          </a:p>
        </p:txBody>
      </p:sp>
    </p:spTree>
    <p:extLst>
      <p:ext uri="{BB962C8B-B14F-4D97-AF65-F5344CB8AC3E}">
        <p14:creationId xmlns:p14="http://schemas.microsoft.com/office/powerpoint/2010/main" val="34591992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Rights</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smtClean="0"/>
              <a:t>Right is a claim that is expected to be honored</a:t>
            </a:r>
          </a:p>
          <a:p>
            <a:pPr lvl="0"/>
            <a:r>
              <a:rPr lang="en-US" smtClean="0"/>
              <a:t>Natural rights</a:t>
            </a:r>
          </a:p>
          <a:p>
            <a:pPr lvl="1"/>
            <a:r>
              <a:rPr lang="en-US" smtClean="0"/>
              <a:t>Right to life</a:t>
            </a:r>
          </a:p>
          <a:p>
            <a:pPr lvl="2"/>
            <a:r>
              <a:rPr lang="en-US" smtClean="0"/>
              <a:t>Associated with abortion (“right to life”)</a:t>
            </a:r>
          </a:p>
          <a:p>
            <a:pPr lvl="2"/>
            <a:r>
              <a:rPr lang="en-US" smtClean="0"/>
              <a:t>Physicians traditionally did not assist with terminating life</a:t>
            </a:r>
          </a:p>
          <a:p>
            <a:pPr lvl="1"/>
            <a:r>
              <a:rPr lang="en-US" smtClean="0"/>
              <a:t>Right to privacy</a:t>
            </a:r>
          </a:p>
          <a:p>
            <a:pPr lvl="2"/>
            <a:r>
              <a:rPr lang="en-US" smtClean="0"/>
              <a:t>Woman’s right to control reproduction</a:t>
            </a:r>
          </a:p>
          <a:p>
            <a:pPr lvl="2"/>
            <a:r>
              <a:rPr lang="en-US" smtClean="0"/>
              <a:t>Patient’s right to confidentiality</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8</a:t>
            </a:fld>
            <a:endParaRPr lang="en-US" dirty="0"/>
          </a:p>
        </p:txBody>
      </p:sp>
    </p:spTree>
    <p:extLst>
      <p:ext uri="{BB962C8B-B14F-4D97-AF65-F5344CB8AC3E}">
        <p14:creationId xmlns:p14="http://schemas.microsoft.com/office/powerpoint/2010/main" val="290242278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Employee Retirement Income Security Act</a:t>
            </a:r>
          </a:p>
          <a:p>
            <a:pPr lvl="1"/>
            <a:r>
              <a:rPr lang="en-US" smtClean="0"/>
              <a:t>Regulates employee health plans</a:t>
            </a:r>
          </a:p>
          <a:p>
            <a:pPr lvl="1"/>
            <a:r>
              <a:rPr lang="en-US" smtClean="0"/>
              <a:t>Also regulates pensions and other employee benefits</a:t>
            </a:r>
          </a:p>
          <a:p>
            <a:pPr lvl="1"/>
            <a:r>
              <a:rPr lang="en-US" smtClean="0"/>
              <a:t>Sets minimum standards for pension plans to prevent unfair denial of pension rights</a:t>
            </a:r>
          </a:p>
          <a:p>
            <a:pPr lvl="1"/>
            <a:r>
              <a:rPr lang="en-US" smtClean="0"/>
              <a:t>Employee health plans cannot use health status or medical condition to deny the right to insurance</a:t>
            </a:r>
          </a:p>
          <a:p>
            <a:r>
              <a:rPr lang="en-US" smtClean="0"/>
              <a:t>Genetic Information Nondiscrimination Act</a:t>
            </a:r>
          </a:p>
          <a:p>
            <a:pPr lvl="1"/>
            <a:r>
              <a:rPr lang="en-US" smtClean="0"/>
              <a:t>Prohibits the use of genetic information in health insurance and employment</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80</a:t>
            </a:fld>
            <a:endParaRPr lang="en-US" dirty="0"/>
          </a:p>
        </p:txBody>
      </p:sp>
      <p:sp>
        <p:nvSpPr>
          <p:cNvPr id="6" name="Title 1"/>
          <p:cNvSpPr>
            <a:spLocks noGrp="1"/>
          </p:cNvSpPr>
          <p:nvPr>
            <p:ph type="title"/>
          </p:nvPr>
        </p:nvSpPr>
        <p:spPr>
          <a:xfrm>
            <a:off x="685800" y="228600"/>
            <a:ext cx="7772400" cy="1219200"/>
          </a:xfrm>
        </p:spPr>
        <p:txBody>
          <a:bodyPr/>
          <a:lstStyle/>
          <a:p>
            <a:r>
              <a:rPr lang="en-US" dirty="0" smtClean="0"/>
              <a:t>Federal and State Laws </a:t>
            </a:r>
            <a:br>
              <a:rPr lang="en-US" dirty="0" smtClean="0"/>
            </a:br>
            <a:r>
              <a:rPr lang="en-US" dirty="0" smtClean="0"/>
              <a:t>Protecting Employees</a:t>
            </a:r>
            <a:br>
              <a:rPr lang="en-US" dirty="0" smtClean="0"/>
            </a:br>
            <a:r>
              <a:rPr lang="en-US" sz="1600" dirty="0" smtClean="0"/>
              <a:t>(Slide 8 of 8)</a:t>
            </a:r>
            <a:endParaRPr lang="en-US" sz="1600" dirty="0"/>
          </a:p>
        </p:txBody>
      </p:sp>
    </p:spTree>
    <p:extLst>
      <p:ext uri="{BB962C8B-B14F-4D97-AF65-F5344CB8AC3E}">
        <p14:creationId xmlns:p14="http://schemas.microsoft.com/office/powerpoint/2010/main" val="426878836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Insurance Portability</a:t>
            </a:r>
            <a:br>
              <a:rPr lang="en-US" dirty="0" smtClean="0"/>
            </a:br>
            <a:r>
              <a:rPr lang="en-US" dirty="0" smtClean="0"/>
              <a:t>and Accountability Act of 1996 </a:t>
            </a:r>
            <a:br>
              <a:rPr lang="en-US" dirty="0" smtClean="0"/>
            </a:br>
            <a:r>
              <a:rPr lang="en-US" sz="1600" dirty="0" smtClean="0"/>
              <a:t>(Slide 1 of 5)</a:t>
            </a:r>
            <a:endParaRPr lang="en-US" sz="1600" dirty="0"/>
          </a:p>
        </p:txBody>
      </p:sp>
      <p:sp>
        <p:nvSpPr>
          <p:cNvPr id="3" name="Content Placeholder 2"/>
          <p:cNvSpPr>
            <a:spLocks noGrp="1"/>
          </p:cNvSpPr>
          <p:nvPr>
            <p:ph idx="1"/>
          </p:nvPr>
        </p:nvSpPr>
        <p:spPr/>
        <p:txBody>
          <a:bodyPr/>
          <a:lstStyle/>
          <a:p>
            <a:pPr lvl="0"/>
            <a:r>
              <a:rPr lang="en-US" dirty="0" smtClean="0"/>
              <a:t>Health insurance availability and coverage</a:t>
            </a:r>
          </a:p>
          <a:p>
            <a:pPr lvl="1"/>
            <a:r>
              <a:rPr lang="en-US" dirty="0" smtClean="0"/>
              <a:t>Group health plans are not allowed to exclude individuals with certain diagnoses or genetic conditions</a:t>
            </a:r>
          </a:p>
          <a:p>
            <a:pPr lvl="1"/>
            <a:r>
              <a:rPr lang="en-US" dirty="0" smtClean="0"/>
              <a:t>The length of time for exclusion due to a previous diagnosis is regulated</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81</a:t>
            </a:fld>
            <a:endParaRPr lang="en-US" dirty="0"/>
          </a:p>
        </p:txBody>
      </p:sp>
    </p:spTree>
    <p:extLst>
      <p:ext uri="{BB962C8B-B14F-4D97-AF65-F5344CB8AC3E}">
        <p14:creationId xmlns:p14="http://schemas.microsoft.com/office/powerpoint/2010/main" val="280165776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Privacy rule</a:t>
            </a:r>
          </a:p>
          <a:p>
            <a:pPr lvl="1"/>
            <a:r>
              <a:rPr lang="en-US" dirty="0" smtClean="0"/>
              <a:t>Patients must be given a written notice of privacy protection</a:t>
            </a:r>
          </a:p>
          <a:p>
            <a:pPr lvl="1"/>
            <a:r>
              <a:rPr lang="en-US" dirty="0" smtClean="0"/>
              <a:t>Patient’s written consent is not required for disclosure of personal health information for patient care</a:t>
            </a:r>
          </a:p>
          <a:p>
            <a:pPr lvl="1"/>
            <a:r>
              <a:rPr lang="en-US" dirty="0" smtClean="0"/>
              <a:t>Patients have the right to access their medical records</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82</a:t>
            </a:fld>
            <a:endParaRPr lang="en-US" dirty="0"/>
          </a:p>
        </p:txBody>
      </p:sp>
      <p:sp>
        <p:nvSpPr>
          <p:cNvPr id="6" name="Title 1"/>
          <p:cNvSpPr>
            <a:spLocks noGrp="1"/>
          </p:cNvSpPr>
          <p:nvPr>
            <p:ph type="title"/>
          </p:nvPr>
        </p:nvSpPr>
        <p:spPr>
          <a:xfrm>
            <a:off x="685800" y="228600"/>
            <a:ext cx="7772400" cy="1219200"/>
          </a:xfrm>
        </p:spPr>
        <p:txBody>
          <a:bodyPr/>
          <a:lstStyle/>
          <a:p>
            <a:r>
              <a:rPr lang="en-US" dirty="0" smtClean="0"/>
              <a:t>Health Insurance Portability</a:t>
            </a:r>
            <a:br>
              <a:rPr lang="en-US" dirty="0" smtClean="0"/>
            </a:br>
            <a:r>
              <a:rPr lang="en-US" dirty="0" smtClean="0"/>
              <a:t>and Accountability Act of 1996 </a:t>
            </a:r>
            <a:br>
              <a:rPr lang="en-US" dirty="0" smtClean="0"/>
            </a:br>
            <a:r>
              <a:rPr lang="en-US" sz="1600" dirty="0" smtClean="0"/>
              <a:t>(Slide 2 of 5)</a:t>
            </a:r>
            <a:endParaRPr lang="en-US" sz="1600" dirty="0"/>
          </a:p>
        </p:txBody>
      </p:sp>
    </p:spTree>
    <p:extLst>
      <p:ext uri="{BB962C8B-B14F-4D97-AF65-F5344CB8AC3E}">
        <p14:creationId xmlns:p14="http://schemas.microsoft.com/office/powerpoint/2010/main" val="107519148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Privacy rule</a:t>
            </a:r>
          </a:p>
          <a:p>
            <a:pPr lvl="1"/>
            <a:r>
              <a:rPr lang="en-US" dirty="0" smtClean="0"/>
              <a:t>Medical office must prevent unauthorized access to patient’s personal health information</a:t>
            </a:r>
          </a:p>
          <a:p>
            <a:pPr lvl="1"/>
            <a:r>
              <a:rPr lang="en-US" dirty="0" smtClean="0"/>
              <a:t>Patients have a right to request accounting about how their personal health information is being used</a:t>
            </a:r>
          </a:p>
          <a:p>
            <a:pPr lvl="1"/>
            <a:r>
              <a:rPr lang="en-US" dirty="0" smtClean="0"/>
              <a:t>The medical office must have agreements with outside firms that handle PHI</a:t>
            </a:r>
          </a:p>
          <a:p>
            <a:pPr lvl="1"/>
            <a:r>
              <a:rPr lang="en-US" dirty="0" smtClean="0"/>
              <a:t>Employees must be trained in privacy and security of PHI</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83</a:t>
            </a:fld>
            <a:endParaRPr lang="en-US" dirty="0"/>
          </a:p>
        </p:txBody>
      </p:sp>
      <p:sp>
        <p:nvSpPr>
          <p:cNvPr id="6" name="Title 1"/>
          <p:cNvSpPr>
            <a:spLocks noGrp="1"/>
          </p:cNvSpPr>
          <p:nvPr>
            <p:ph type="title"/>
          </p:nvPr>
        </p:nvSpPr>
        <p:spPr>
          <a:xfrm>
            <a:off x="685800" y="228600"/>
            <a:ext cx="7772400" cy="1219200"/>
          </a:xfrm>
        </p:spPr>
        <p:txBody>
          <a:bodyPr/>
          <a:lstStyle/>
          <a:p>
            <a:r>
              <a:rPr lang="en-US" dirty="0" smtClean="0"/>
              <a:t>Health Insurance Portability</a:t>
            </a:r>
            <a:br>
              <a:rPr lang="en-US" dirty="0" smtClean="0"/>
            </a:br>
            <a:r>
              <a:rPr lang="en-US" dirty="0" smtClean="0"/>
              <a:t>and Accountability Act of 1996 </a:t>
            </a:r>
            <a:br>
              <a:rPr lang="en-US" dirty="0" smtClean="0"/>
            </a:br>
            <a:r>
              <a:rPr lang="en-US" sz="1600" dirty="0" smtClean="0"/>
              <a:t>(Slide 3 of 5)</a:t>
            </a:r>
            <a:endParaRPr lang="en-US" sz="1600" dirty="0"/>
          </a:p>
        </p:txBody>
      </p:sp>
    </p:spTree>
    <p:extLst>
      <p:ext uri="{BB962C8B-B14F-4D97-AF65-F5344CB8AC3E}">
        <p14:creationId xmlns:p14="http://schemas.microsoft.com/office/powerpoint/2010/main" val="423033479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Transaction and code set rule</a:t>
            </a:r>
          </a:p>
          <a:p>
            <a:pPr lvl="1"/>
            <a:r>
              <a:rPr lang="en-US" dirty="0" smtClean="0"/>
              <a:t>Electronic data interchange standards for Medicare claims and other types of information</a:t>
            </a:r>
          </a:p>
          <a:p>
            <a:pPr lvl="0"/>
            <a:r>
              <a:rPr lang="en-US" dirty="0" smtClean="0"/>
              <a:t>Security rule</a:t>
            </a:r>
          </a:p>
          <a:p>
            <a:pPr lvl="1"/>
            <a:r>
              <a:rPr lang="en-US" dirty="0" smtClean="0"/>
              <a:t>Establishes standards to maintain security of electronic patient health information</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84</a:t>
            </a:fld>
            <a:endParaRPr lang="en-US" dirty="0"/>
          </a:p>
        </p:txBody>
      </p:sp>
      <p:sp>
        <p:nvSpPr>
          <p:cNvPr id="6" name="Title 1"/>
          <p:cNvSpPr>
            <a:spLocks noGrp="1"/>
          </p:cNvSpPr>
          <p:nvPr>
            <p:ph type="title"/>
          </p:nvPr>
        </p:nvSpPr>
        <p:spPr>
          <a:xfrm>
            <a:off x="685800" y="228600"/>
            <a:ext cx="7772400" cy="1219200"/>
          </a:xfrm>
        </p:spPr>
        <p:txBody>
          <a:bodyPr/>
          <a:lstStyle/>
          <a:p>
            <a:r>
              <a:rPr lang="en-US" dirty="0" smtClean="0"/>
              <a:t>Health Insurance Portability</a:t>
            </a:r>
            <a:br>
              <a:rPr lang="en-US" dirty="0" smtClean="0"/>
            </a:br>
            <a:r>
              <a:rPr lang="en-US" dirty="0" smtClean="0"/>
              <a:t>and Accountability Act of 1996 </a:t>
            </a:r>
            <a:br>
              <a:rPr lang="en-US" dirty="0" smtClean="0"/>
            </a:br>
            <a:r>
              <a:rPr lang="en-US" sz="1600" dirty="0" smtClean="0"/>
              <a:t>(Slide 4 of 5)</a:t>
            </a:r>
            <a:endParaRPr lang="en-US" sz="1600" dirty="0"/>
          </a:p>
        </p:txBody>
      </p:sp>
    </p:spTree>
    <p:extLst>
      <p:ext uri="{BB962C8B-B14F-4D97-AF65-F5344CB8AC3E}">
        <p14:creationId xmlns:p14="http://schemas.microsoft.com/office/powerpoint/2010/main" val="270899385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Other provisions</a:t>
            </a:r>
          </a:p>
          <a:p>
            <a:pPr lvl="1"/>
            <a:r>
              <a:rPr lang="en-US" dirty="0" smtClean="0"/>
              <a:t>Unique identifiers rule</a:t>
            </a:r>
          </a:p>
          <a:p>
            <a:pPr lvl="2"/>
            <a:r>
              <a:rPr lang="en-US" dirty="0" smtClean="0"/>
              <a:t>Establishes a national provider identifier (</a:t>
            </a:r>
            <a:r>
              <a:rPr lang="en-US" dirty="0" err="1" smtClean="0"/>
              <a:t>NPI</a:t>
            </a:r>
            <a:r>
              <a:rPr lang="en-US" dirty="0" smtClean="0"/>
              <a:t>), a 10-digit unique number </a:t>
            </a:r>
          </a:p>
          <a:p>
            <a:pPr lvl="2"/>
            <a:r>
              <a:rPr lang="en-US" dirty="0" smtClean="0"/>
              <a:t>Replaces all other identification numbers </a:t>
            </a:r>
          </a:p>
          <a:p>
            <a:pPr lvl="2"/>
            <a:r>
              <a:rPr lang="en-US" dirty="0" smtClean="0"/>
              <a:t>Must be used on Medicare claims submitted electronically</a:t>
            </a:r>
          </a:p>
          <a:p>
            <a:pPr lvl="1"/>
            <a:r>
              <a:rPr lang="en-US" dirty="0" smtClean="0"/>
              <a:t>Enforcement rule</a:t>
            </a:r>
          </a:p>
          <a:p>
            <a:pPr lvl="2"/>
            <a:r>
              <a:rPr lang="en-US" dirty="0" smtClean="0"/>
              <a:t>Establishes penalties for violating any of the HIPAA rules</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85</a:t>
            </a:fld>
            <a:endParaRPr lang="en-US" dirty="0"/>
          </a:p>
        </p:txBody>
      </p:sp>
      <p:sp>
        <p:nvSpPr>
          <p:cNvPr id="6" name="Title 1"/>
          <p:cNvSpPr>
            <a:spLocks noGrp="1"/>
          </p:cNvSpPr>
          <p:nvPr>
            <p:ph type="title"/>
          </p:nvPr>
        </p:nvSpPr>
        <p:spPr>
          <a:xfrm>
            <a:off x="685800" y="228600"/>
            <a:ext cx="7772400" cy="1219200"/>
          </a:xfrm>
        </p:spPr>
        <p:txBody>
          <a:bodyPr/>
          <a:lstStyle/>
          <a:p>
            <a:r>
              <a:rPr lang="en-US" dirty="0" smtClean="0"/>
              <a:t>Health Insurance Portability</a:t>
            </a:r>
            <a:br>
              <a:rPr lang="en-US" dirty="0" smtClean="0"/>
            </a:br>
            <a:r>
              <a:rPr lang="en-US" dirty="0" smtClean="0"/>
              <a:t>and Accountability Act of 1996 </a:t>
            </a:r>
            <a:br>
              <a:rPr lang="en-US" dirty="0" smtClean="0"/>
            </a:br>
            <a:r>
              <a:rPr lang="en-US" sz="1600" dirty="0" smtClean="0"/>
              <a:t>(Slide 5 of 5)</a:t>
            </a:r>
            <a:endParaRPr lang="en-US" sz="1600" dirty="0"/>
          </a:p>
        </p:txBody>
      </p:sp>
    </p:spTree>
    <p:extLst>
      <p:ext uri="{BB962C8B-B14F-4D97-AF65-F5344CB8AC3E}">
        <p14:creationId xmlns:p14="http://schemas.microsoft.com/office/powerpoint/2010/main" val="352984102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Other Acts</a:t>
            </a:r>
            <a:endParaRPr lang="en-US" dirty="0"/>
          </a:p>
        </p:txBody>
      </p:sp>
      <p:sp>
        <p:nvSpPr>
          <p:cNvPr id="3" name="Content Placeholder 2"/>
          <p:cNvSpPr>
            <a:spLocks noGrp="1"/>
          </p:cNvSpPr>
          <p:nvPr>
            <p:ph idx="1"/>
          </p:nvPr>
        </p:nvSpPr>
        <p:spPr/>
        <p:txBody>
          <a:bodyPr/>
          <a:lstStyle/>
          <a:p>
            <a:pPr lvl="0"/>
            <a:r>
              <a:rPr lang="en-US" smtClean="0"/>
              <a:t>Patient Safety and Quality Improvement Act</a:t>
            </a:r>
          </a:p>
          <a:p>
            <a:pPr lvl="1"/>
            <a:r>
              <a:rPr lang="en-US" smtClean="0"/>
              <a:t>Passed to encourage reporting of adverse events, near misses, and unsafe conditions; decrease the number of preventable medical errors</a:t>
            </a:r>
          </a:p>
          <a:p>
            <a:pPr lvl="0"/>
            <a:r>
              <a:rPr lang="en-US" smtClean="0"/>
              <a:t>Health Information Technology for Economic and Clinical Health Act</a:t>
            </a:r>
          </a:p>
          <a:p>
            <a:pPr lvl="1"/>
            <a:r>
              <a:rPr lang="en-US" smtClean="0"/>
              <a:t>Encourages adoption of electronic medical records and the creation of a national healthcare infrastructure</a:t>
            </a:r>
          </a:p>
          <a:p>
            <a:pPr lvl="1"/>
            <a:r>
              <a:rPr lang="en-US" smtClean="0"/>
              <a:t>Increases security provisions of HIPAA and adds increased financial penalties for privacy violations</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86</a:t>
            </a:fld>
            <a:endParaRPr lang="en-US" dirty="0"/>
          </a:p>
        </p:txBody>
      </p:sp>
    </p:spTree>
    <p:extLst>
      <p:ext uri="{BB962C8B-B14F-4D97-AF65-F5344CB8AC3E}">
        <p14:creationId xmlns:p14="http://schemas.microsoft.com/office/powerpoint/2010/main" val="13533599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Mandatory Reporting</a:t>
            </a:r>
            <a:br>
              <a:rPr lang="en-US" dirty="0" smtClean="0"/>
            </a:br>
            <a:r>
              <a:rPr lang="en-US" sz="1600" dirty="0" smtClean="0"/>
              <a:t>(Slide 1 of 2) </a:t>
            </a:r>
            <a:endParaRPr lang="en-US" sz="1600" dirty="0"/>
          </a:p>
        </p:txBody>
      </p:sp>
      <p:sp>
        <p:nvSpPr>
          <p:cNvPr id="3" name="Content Placeholder 2"/>
          <p:cNvSpPr>
            <a:spLocks noGrp="1"/>
          </p:cNvSpPr>
          <p:nvPr>
            <p:ph idx="1"/>
          </p:nvPr>
        </p:nvSpPr>
        <p:spPr>
          <a:xfrm>
            <a:off x="685800" y="1641475"/>
            <a:ext cx="7937500" cy="4454525"/>
          </a:xfrm>
        </p:spPr>
        <p:txBody>
          <a:bodyPr/>
          <a:lstStyle/>
          <a:p>
            <a:pPr lvl="0"/>
            <a:r>
              <a:rPr lang="en-US" dirty="0" smtClean="0"/>
              <a:t>Mandatory reports cannot be refused because patient does not want the information released</a:t>
            </a:r>
          </a:p>
          <a:p>
            <a:pPr lvl="1"/>
            <a:r>
              <a:rPr lang="en-US" dirty="0" smtClean="0"/>
              <a:t>Records of births, stillbirths, and deaths</a:t>
            </a:r>
          </a:p>
          <a:p>
            <a:pPr lvl="1"/>
            <a:r>
              <a:rPr lang="en-US" dirty="0" smtClean="0"/>
              <a:t>Reports to medical examiner or coroner</a:t>
            </a:r>
          </a:p>
          <a:p>
            <a:pPr lvl="1"/>
            <a:r>
              <a:rPr lang="en-US" dirty="0" smtClean="0"/>
              <a:t>Infectious diseases reported to board of health</a:t>
            </a:r>
          </a:p>
          <a:p>
            <a:pPr lvl="1"/>
            <a:r>
              <a:rPr lang="en-US" dirty="0" smtClean="0"/>
              <a:t>Injuries that have occurred as a result of violence are reported to police</a:t>
            </a:r>
          </a:p>
          <a:p>
            <a:pPr lvl="1"/>
            <a:r>
              <a:rPr lang="en-US" dirty="0" smtClean="0"/>
              <a:t>Abuse or neglect is reported to police or a particular state agency</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87</a:t>
            </a:fld>
            <a:endParaRPr lang="en-US" dirty="0"/>
          </a:p>
        </p:txBody>
      </p:sp>
    </p:spTree>
    <p:extLst>
      <p:ext uri="{BB962C8B-B14F-4D97-AF65-F5344CB8AC3E}">
        <p14:creationId xmlns:p14="http://schemas.microsoft.com/office/powerpoint/2010/main" val="202550458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Mandatory Reporting</a:t>
            </a:r>
            <a:br>
              <a:rPr lang="en-US" dirty="0" smtClean="0"/>
            </a:br>
            <a:r>
              <a:rPr lang="en-US" sz="1600" dirty="0" smtClean="0"/>
              <a:t>(Slide 2 of 2) </a:t>
            </a:r>
            <a:endParaRPr lang="en-US" sz="1600" dirty="0"/>
          </a:p>
        </p:txBody>
      </p:sp>
      <p:sp>
        <p:nvSpPr>
          <p:cNvPr id="3" name="Content Placeholder 2"/>
          <p:cNvSpPr>
            <a:spLocks noGrp="1"/>
          </p:cNvSpPr>
          <p:nvPr>
            <p:ph idx="1"/>
          </p:nvPr>
        </p:nvSpPr>
        <p:spPr>
          <a:xfrm>
            <a:off x="685800" y="1641475"/>
            <a:ext cx="8013700" cy="4454525"/>
          </a:xfrm>
        </p:spPr>
        <p:txBody>
          <a:bodyPr/>
          <a:lstStyle/>
          <a:p>
            <a:pPr lvl="0"/>
            <a:r>
              <a:rPr lang="en-US" dirty="0" smtClean="0"/>
              <a:t>Mandatory reports cannot be refused because patient does not want the information released</a:t>
            </a:r>
          </a:p>
          <a:p>
            <a:pPr lvl="1"/>
            <a:r>
              <a:rPr lang="en-US" dirty="0" smtClean="0"/>
              <a:t>Injuries that may be the result of criminal activities reported to police</a:t>
            </a:r>
          </a:p>
          <a:p>
            <a:pPr lvl="2"/>
            <a:r>
              <a:rPr lang="en-US" dirty="0" smtClean="0"/>
              <a:t>Gunshot wounds</a:t>
            </a:r>
          </a:p>
          <a:p>
            <a:pPr lvl="2"/>
            <a:r>
              <a:rPr lang="en-US" dirty="0" smtClean="0"/>
              <a:t>Stab wounds</a:t>
            </a:r>
          </a:p>
          <a:p>
            <a:pPr lvl="2"/>
            <a:r>
              <a:rPr lang="en-US" dirty="0" smtClean="0"/>
              <a:t>Wounds that may have come from a beating or rape</a:t>
            </a:r>
          </a:p>
          <a:p>
            <a:pPr lvl="2"/>
            <a:r>
              <a:rPr lang="en-US" dirty="0" smtClean="0"/>
              <a:t>Suspected abuse of a child or an elderly person</a:t>
            </a:r>
          </a:p>
          <a:p>
            <a:pPr lvl="0"/>
            <a:r>
              <a:rPr lang="en-US" dirty="0" smtClean="0"/>
              <a:t>Failure to make a mandated report is a crime</a:t>
            </a:r>
          </a:p>
          <a:p>
            <a:pPr lvl="0"/>
            <a:r>
              <a:rPr lang="en-US" dirty="0" smtClean="0"/>
              <a:t>Patient should be informed when report is required by law</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88</a:t>
            </a:fld>
            <a:endParaRPr lang="en-US" dirty="0"/>
          </a:p>
        </p:txBody>
      </p:sp>
    </p:spTree>
    <p:extLst>
      <p:ext uri="{BB962C8B-B14F-4D97-AF65-F5344CB8AC3E}">
        <p14:creationId xmlns:p14="http://schemas.microsoft.com/office/powerpoint/2010/main" val="151584293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dirty="0" smtClean="0"/>
              <a:t>State Regulation of Health Occupations</a:t>
            </a:r>
            <a:br>
              <a:rPr lang="en-US" dirty="0" smtClean="0"/>
            </a:br>
            <a:r>
              <a:rPr lang="en-US" sz="1600" dirty="0" smtClean="0"/>
              <a:t>(Slide 1 of 4) </a:t>
            </a:r>
            <a:endParaRPr lang="en-US" sz="1600" dirty="0"/>
          </a:p>
        </p:txBody>
      </p:sp>
      <p:sp>
        <p:nvSpPr>
          <p:cNvPr id="3" name="Content Placeholder 2"/>
          <p:cNvSpPr>
            <a:spLocks noGrp="1"/>
          </p:cNvSpPr>
          <p:nvPr>
            <p:ph idx="1"/>
          </p:nvPr>
        </p:nvSpPr>
        <p:spPr/>
        <p:txBody>
          <a:bodyPr/>
          <a:lstStyle/>
          <a:p>
            <a:pPr lvl="0"/>
            <a:r>
              <a:rPr lang="en-US" smtClean="0"/>
              <a:t>Medical practice acts regulate medical care</a:t>
            </a:r>
          </a:p>
          <a:p>
            <a:pPr lvl="1"/>
            <a:r>
              <a:rPr lang="en-US" smtClean="0"/>
              <a:t>Medical practice act defines the practice of medicine</a:t>
            </a:r>
          </a:p>
          <a:p>
            <a:pPr lvl="1"/>
            <a:r>
              <a:rPr lang="en-US" smtClean="0"/>
              <a:t>Practice is limited to qualified practitioners by licensure</a:t>
            </a:r>
          </a:p>
          <a:p>
            <a:pPr lvl="1"/>
            <a:r>
              <a:rPr lang="en-US" smtClean="0"/>
              <a:t>All states require a license to practice medicine (licensure)</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89</a:t>
            </a:fld>
            <a:endParaRPr lang="en-US" dirty="0"/>
          </a:p>
        </p:txBody>
      </p:sp>
    </p:spTree>
    <p:extLst>
      <p:ext uri="{BB962C8B-B14F-4D97-AF65-F5344CB8AC3E}">
        <p14:creationId xmlns:p14="http://schemas.microsoft.com/office/powerpoint/2010/main" val="1107761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Rights</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pPr lvl="0"/>
            <a:r>
              <a:rPr lang="en-US" smtClean="0"/>
              <a:t>Natural rights</a:t>
            </a:r>
          </a:p>
          <a:p>
            <a:pPr lvl="1"/>
            <a:r>
              <a:rPr lang="en-US" smtClean="0"/>
              <a:t>Right to autonomy</a:t>
            </a:r>
          </a:p>
          <a:p>
            <a:pPr lvl="2"/>
            <a:r>
              <a:rPr lang="en-US" smtClean="0"/>
              <a:t>Individual’s right to make independent decisions about health care</a:t>
            </a:r>
          </a:p>
          <a:p>
            <a:pPr lvl="2"/>
            <a:r>
              <a:rPr lang="en-US" smtClean="0"/>
              <a:t>Must be based on adequate information (informed consent)</a:t>
            </a:r>
          </a:p>
          <a:p>
            <a:pPr lvl="1"/>
            <a:r>
              <a:rPr lang="en-US" smtClean="0"/>
              <a:t>Right to the means to sustain life</a:t>
            </a:r>
          </a:p>
          <a:p>
            <a:pPr lvl="2"/>
            <a:r>
              <a:rPr lang="en-US" smtClean="0"/>
              <a:t>Justice in distribution and access, at least related to medical need</a:t>
            </a:r>
          </a:p>
          <a:p>
            <a:pPr lvl="2"/>
            <a:r>
              <a:rPr lang="en-US" smtClean="0"/>
              <a:t>Difficult to determine how much health care is necessary for all</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9</a:t>
            </a:fld>
            <a:endParaRPr lang="en-US" dirty="0"/>
          </a:p>
        </p:txBody>
      </p:sp>
    </p:spTree>
    <p:extLst>
      <p:ext uri="{BB962C8B-B14F-4D97-AF65-F5344CB8AC3E}">
        <p14:creationId xmlns:p14="http://schemas.microsoft.com/office/powerpoint/2010/main" val="14075724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Requirements for physician licensure</a:t>
            </a:r>
          </a:p>
          <a:p>
            <a:pPr lvl="1"/>
            <a:r>
              <a:rPr lang="en-US" smtClean="0"/>
              <a:t>Graduation from 4-year postgraduate school of medicine or 4-year postgraduate school of osteopathy</a:t>
            </a:r>
          </a:p>
          <a:p>
            <a:pPr lvl="1"/>
            <a:r>
              <a:rPr lang="en-US" smtClean="0"/>
              <a:t>Passing grade on parts I, II, and III of the U.S. Medical Licensing Examination</a:t>
            </a:r>
          </a:p>
          <a:p>
            <a:pPr lvl="1"/>
            <a:r>
              <a:rPr lang="en-US" smtClean="0"/>
              <a:t>One-year internship (first year of residency program)</a:t>
            </a:r>
          </a:p>
          <a:p>
            <a:pPr lvl="1"/>
            <a:r>
              <a:rPr lang="en-US" smtClean="0"/>
              <a:t>Good moral character</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90</a:t>
            </a:fld>
            <a:endParaRPr lang="en-US" dirty="0"/>
          </a:p>
        </p:txBody>
      </p:sp>
      <p:sp>
        <p:nvSpPr>
          <p:cNvPr id="6" name="Title 1"/>
          <p:cNvSpPr>
            <a:spLocks noGrp="1"/>
          </p:cNvSpPr>
          <p:nvPr>
            <p:ph type="title"/>
          </p:nvPr>
        </p:nvSpPr>
        <p:spPr>
          <a:xfrm>
            <a:off x="0" y="228600"/>
            <a:ext cx="9144000" cy="1219200"/>
          </a:xfrm>
        </p:spPr>
        <p:txBody>
          <a:bodyPr/>
          <a:lstStyle/>
          <a:p>
            <a:r>
              <a:rPr lang="en-US" dirty="0" smtClean="0"/>
              <a:t>State Regulation of Health Occupations</a:t>
            </a:r>
            <a:br>
              <a:rPr lang="en-US" dirty="0" smtClean="0"/>
            </a:br>
            <a:r>
              <a:rPr lang="en-US" sz="1600" dirty="0" smtClean="0"/>
              <a:t>(Slide 2 of 4) </a:t>
            </a:r>
            <a:endParaRPr lang="en-US" sz="1600" dirty="0"/>
          </a:p>
        </p:txBody>
      </p:sp>
    </p:spTree>
    <p:extLst>
      <p:ext uri="{BB962C8B-B14F-4D97-AF65-F5344CB8AC3E}">
        <p14:creationId xmlns:p14="http://schemas.microsoft.com/office/powerpoint/2010/main" val="313334020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Reciprocity is the automatic issuing of a license when a physician moves to another state</a:t>
            </a:r>
          </a:p>
          <a:p>
            <a:pPr lvl="1"/>
            <a:r>
              <a:rPr lang="en-US" smtClean="0"/>
              <a:t>Certain states have reciprocity agreements with other states</a:t>
            </a:r>
          </a:p>
          <a:p>
            <a:pPr lvl="0"/>
            <a:r>
              <a:rPr lang="en-US" smtClean="0"/>
              <a:t>Other health occupations may require licensure</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91</a:t>
            </a:fld>
            <a:endParaRPr lang="en-US" dirty="0"/>
          </a:p>
        </p:txBody>
      </p:sp>
      <p:sp>
        <p:nvSpPr>
          <p:cNvPr id="6" name="Title 1"/>
          <p:cNvSpPr>
            <a:spLocks noGrp="1"/>
          </p:cNvSpPr>
          <p:nvPr>
            <p:ph type="title"/>
          </p:nvPr>
        </p:nvSpPr>
        <p:spPr>
          <a:xfrm>
            <a:off x="0" y="228600"/>
            <a:ext cx="9144000" cy="1219200"/>
          </a:xfrm>
        </p:spPr>
        <p:txBody>
          <a:bodyPr/>
          <a:lstStyle/>
          <a:p>
            <a:r>
              <a:rPr lang="en-US" dirty="0" smtClean="0"/>
              <a:t>State Regulation of Health Occupations</a:t>
            </a:r>
            <a:br>
              <a:rPr lang="en-US" dirty="0" smtClean="0"/>
            </a:br>
            <a:r>
              <a:rPr lang="en-US" sz="1600" dirty="0" smtClean="0"/>
              <a:t>(Slide 3 of 4) </a:t>
            </a:r>
            <a:endParaRPr lang="en-US" sz="1600" dirty="0"/>
          </a:p>
        </p:txBody>
      </p:sp>
    </p:spTree>
    <p:extLst>
      <p:ext uri="{BB962C8B-B14F-4D97-AF65-F5344CB8AC3E}">
        <p14:creationId xmlns:p14="http://schemas.microsoft.com/office/powerpoint/2010/main" val="316256695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Revoking and suspending a physician’s license</a:t>
            </a:r>
          </a:p>
          <a:p>
            <a:pPr lvl="1"/>
            <a:r>
              <a:rPr lang="en-US" dirty="0" smtClean="0"/>
              <a:t>Medical license can be revoked/suspended by state board of medical examiners</a:t>
            </a:r>
          </a:p>
          <a:p>
            <a:pPr lvl="2"/>
            <a:r>
              <a:rPr lang="en-US" dirty="0" smtClean="0"/>
              <a:t>If physician is convicted of crime</a:t>
            </a:r>
          </a:p>
          <a:p>
            <a:pPr lvl="2"/>
            <a:r>
              <a:rPr lang="en-US" dirty="0" smtClean="0"/>
              <a:t>For unprofessional activity</a:t>
            </a:r>
          </a:p>
          <a:p>
            <a:pPr lvl="2"/>
            <a:r>
              <a:rPr lang="en-US" dirty="0" smtClean="0"/>
              <a:t>For physical/mental incapacitation</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92</a:t>
            </a:fld>
            <a:endParaRPr lang="en-US" dirty="0"/>
          </a:p>
        </p:txBody>
      </p:sp>
      <p:sp>
        <p:nvSpPr>
          <p:cNvPr id="6" name="Title 1"/>
          <p:cNvSpPr>
            <a:spLocks noGrp="1"/>
          </p:cNvSpPr>
          <p:nvPr>
            <p:ph type="title"/>
          </p:nvPr>
        </p:nvSpPr>
        <p:spPr>
          <a:xfrm>
            <a:off x="0" y="228600"/>
            <a:ext cx="9144000" cy="1219200"/>
          </a:xfrm>
        </p:spPr>
        <p:txBody>
          <a:bodyPr/>
          <a:lstStyle/>
          <a:p>
            <a:r>
              <a:rPr lang="en-US" dirty="0" smtClean="0"/>
              <a:t>State Regulation of Health Occupations</a:t>
            </a:r>
            <a:br>
              <a:rPr lang="en-US" dirty="0" smtClean="0"/>
            </a:br>
            <a:r>
              <a:rPr lang="en-US" sz="1600" dirty="0" smtClean="0"/>
              <a:t>(Slide 4 of 4) </a:t>
            </a:r>
            <a:endParaRPr lang="en-US" sz="1600" dirty="0"/>
          </a:p>
        </p:txBody>
      </p:sp>
    </p:spTree>
    <p:extLst>
      <p:ext uri="{BB962C8B-B14F-4D97-AF65-F5344CB8AC3E}">
        <p14:creationId xmlns:p14="http://schemas.microsoft.com/office/powerpoint/2010/main" val="457799040"/>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Facility Licensing and Accreditation</a:t>
            </a:r>
            <a:br>
              <a:rPr lang="en-US" dirty="0" smtClean="0"/>
            </a:br>
            <a:r>
              <a:rPr lang="en-US" sz="1600" dirty="0" smtClean="0"/>
              <a:t>(Slide 1 of 3) </a:t>
            </a:r>
            <a:endParaRPr lang="en-US" sz="1600" dirty="0"/>
          </a:p>
        </p:txBody>
      </p:sp>
      <p:sp>
        <p:nvSpPr>
          <p:cNvPr id="3" name="Content Placeholder 2"/>
          <p:cNvSpPr>
            <a:spLocks noGrp="1"/>
          </p:cNvSpPr>
          <p:nvPr>
            <p:ph idx="1"/>
          </p:nvPr>
        </p:nvSpPr>
        <p:spPr/>
        <p:txBody>
          <a:bodyPr/>
          <a:lstStyle/>
          <a:p>
            <a:pPr lvl="0"/>
            <a:r>
              <a:rPr lang="en-US" dirty="0" smtClean="0"/>
              <a:t>State requirements</a:t>
            </a:r>
          </a:p>
          <a:p>
            <a:pPr lvl="1"/>
            <a:r>
              <a:rPr lang="en-US" dirty="0" smtClean="0"/>
              <a:t>Various health care facilities require state license to operate</a:t>
            </a:r>
          </a:p>
          <a:p>
            <a:pPr lvl="2"/>
            <a:r>
              <a:rPr lang="en-US" dirty="0" smtClean="0"/>
              <a:t>Laboratories</a:t>
            </a:r>
          </a:p>
          <a:p>
            <a:pPr lvl="2"/>
            <a:r>
              <a:rPr lang="en-US" dirty="0" smtClean="0"/>
              <a:t>Insurance companies and HMOs</a:t>
            </a:r>
          </a:p>
          <a:p>
            <a:pPr lvl="2"/>
            <a:r>
              <a:rPr lang="en-US" dirty="0" smtClean="0"/>
              <a:t>Usually physician offices do not require a license</a:t>
            </a:r>
          </a:p>
          <a:p>
            <a:pPr lvl="1"/>
            <a:r>
              <a:rPr lang="en-US" dirty="0" smtClean="0"/>
              <a:t>Certificate of need programs used to grant permission for expansion of health care services in a geographic area</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93</a:t>
            </a:fld>
            <a:endParaRPr lang="en-US" dirty="0"/>
          </a:p>
        </p:txBody>
      </p:sp>
    </p:spTree>
    <p:extLst>
      <p:ext uri="{BB962C8B-B14F-4D97-AF65-F5344CB8AC3E}">
        <p14:creationId xmlns:p14="http://schemas.microsoft.com/office/powerpoint/2010/main" val="3082823242"/>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Facility Licensing and Accreditation</a:t>
            </a:r>
            <a:br>
              <a:rPr lang="en-US" dirty="0" smtClean="0"/>
            </a:br>
            <a:r>
              <a:rPr lang="en-US" sz="1600" dirty="0" smtClean="0"/>
              <a:t>(Slide 2 of 3) </a:t>
            </a:r>
            <a:endParaRPr lang="en-US" sz="1600" dirty="0"/>
          </a:p>
        </p:txBody>
      </p:sp>
      <p:sp>
        <p:nvSpPr>
          <p:cNvPr id="3" name="Content Placeholder 2"/>
          <p:cNvSpPr>
            <a:spLocks noGrp="1"/>
          </p:cNvSpPr>
          <p:nvPr>
            <p:ph idx="1"/>
          </p:nvPr>
        </p:nvSpPr>
        <p:spPr/>
        <p:txBody>
          <a:bodyPr/>
          <a:lstStyle/>
          <a:p>
            <a:pPr lvl="0"/>
            <a:r>
              <a:rPr lang="en-US" dirty="0" smtClean="0"/>
              <a:t>Federal requirements</a:t>
            </a:r>
          </a:p>
          <a:p>
            <a:pPr lvl="1"/>
            <a:r>
              <a:rPr lang="en-US" dirty="0" smtClean="0"/>
              <a:t>Ambulatory surgical center must be certified to bill Medicare and Medicaid for services</a:t>
            </a:r>
          </a:p>
          <a:p>
            <a:pPr lvl="1"/>
            <a:r>
              <a:rPr lang="en-US" dirty="0" smtClean="0"/>
              <a:t>Clinical laboratories that bill Medicare and Medicaid are also regulated by the CMS</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94</a:t>
            </a:fld>
            <a:endParaRPr lang="en-US" dirty="0"/>
          </a:p>
        </p:txBody>
      </p:sp>
    </p:spTree>
    <p:extLst>
      <p:ext uri="{BB962C8B-B14F-4D97-AF65-F5344CB8AC3E}">
        <p14:creationId xmlns:p14="http://schemas.microsoft.com/office/powerpoint/2010/main" val="1912739108"/>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Facility Licensing and Accreditation</a:t>
            </a:r>
            <a:br>
              <a:rPr lang="en-US" dirty="0" smtClean="0"/>
            </a:br>
            <a:r>
              <a:rPr lang="en-US" sz="1600" dirty="0" smtClean="0"/>
              <a:t>(Slide 3 of 3) </a:t>
            </a:r>
            <a:endParaRPr lang="en-US" sz="1600" dirty="0"/>
          </a:p>
        </p:txBody>
      </p:sp>
      <p:sp>
        <p:nvSpPr>
          <p:cNvPr id="3" name="Content Placeholder 2"/>
          <p:cNvSpPr>
            <a:spLocks noGrp="1"/>
          </p:cNvSpPr>
          <p:nvPr>
            <p:ph idx="1"/>
          </p:nvPr>
        </p:nvSpPr>
        <p:spPr/>
        <p:txBody>
          <a:bodyPr/>
          <a:lstStyle/>
          <a:p>
            <a:pPr lvl="0"/>
            <a:r>
              <a:rPr lang="en-US" dirty="0" smtClean="0"/>
              <a:t>Voluntary accreditation</a:t>
            </a:r>
          </a:p>
          <a:p>
            <a:pPr lvl="1"/>
            <a:r>
              <a:rPr lang="en-US" dirty="0" smtClean="0"/>
              <a:t>Agencies that provide voluntary accreditation</a:t>
            </a:r>
          </a:p>
          <a:p>
            <a:pPr lvl="2"/>
            <a:r>
              <a:rPr lang="en-US" dirty="0" smtClean="0"/>
              <a:t>The Joint Commission (formerly JCAHO)  </a:t>
            </a:r>
          </a:p>
          <a:p>
            <a:pPr lvl="2"/>
            <a:r>
              <a:rPr lang="en-US" dirty="0" smtClean="0"/>
              <a:t>Accreditation Association for Ambulatory Health Care (</a:t>
            </a:r>
            <a:r>
              <a:rPr lang="en-US" dirty="0" err="1" smtClean="0"/>
              <a:t>AAAHC</a:t>
            </a:r>
            <a:r>
              <a:rPr lang="en-US" dirty="0" smtClean="0"/>
              <a:t>)</a:t>
            </a:r>
            <a:endParaRPr lang="en-US" dirty="0"/>
          </a:p>
        </p:txBody>
      </p:sp>
      <p:sp>
        <p:nvSpPr>
          <p:cNvPr id="8" name="Slide Number Placeholder 7"/>
          <p:cNvSpPr>
            <a:spLocks noGrp="1"/>
          </p:cNvSpPr>
          <p:nvPr>
            <p:ph type="sldNum" sz="quarter" idx="4"/>
          </p:nvPr>
        </p:nvSpPr>
        <p:spPr/>
        <p:txBody>
          <a:bodyPr/>
          <a:lstStyle/>
          <a:p>
            <a:fld id="{04E34968-DBBB-4A86-ABF3-CD5474A4D247}" type="slidenum">
              <a:rPr lang="en-US" smtClean="0"/>
              <a:t>95</a:t>
            </a:fld>
            <a:endParaRPr lang="en-US" dirty="0"/>
          </a:p>
        </p:txBody>
      </p:sp>
    </p:spTree>
    <p:extLst>
      <p:ext uri="{BB962C8B-B14F-4D97-AF65-F5344CB8AC3E}">
        <p14:creationId xmlns:p14="http://schemas.microsoft.com/office/powerpoint/2010/main" val="91418542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149475"/>
            <a:ext cx="7772400" cy="2308225"/>
          </a:xfrm>
        </p:spPr>
        <p:txBody>
          <a:bodyPr/>
          <a:lstStyle/>
          <a:p>
            <a:endParaRPr lang="en-US" dirty="0" smtClean="0"/>
          </a:p>
          <a:p>
            <a:endParaRPr lang="en-US" dirty="0" smtClean="0"/>
          </a:p>
          <a:p>
            <a:pPr marL="0" indent="0" algn="ctr">
              <a:buNone/>
            </a:pPr>
            <a:r>
              <a:rPr lang="en-US" sz="3600" dirty="0" smtClean="0"/>
              <a:t>Questions?</a:t>
            </a:r>
            <a:endParaRPr lang="en-US" sz="3600" dirty="0"/>
          </a:p>
        </p:txBody>
      </p:sp>
      <p:sp>
        <p:nvSpPr>
          <p:cNvPr id="8" name="Slide Number Placeholder 7"/>
          <p:cNvSpPr>
            <a:spLocks noGrp="1"/>
          </p:cNvSpPr>
          <p:nvPr>
            <p:ph type="sldNum" sz="quarter" idx="4"/>
          </p:nvPr>
        </p:nvSpPr>
        <p:spPr/>
        <p:txBody>
          <a:bodyPr/>
          <a:lstStyle/>
          <a:p>
            <a:fld id="{04E34968-DBBB-4A86-ABF3-CD5474A4D247}" type="slidenum">
              <a:rPr lang="en-US" smtClean="0"/>
              <a:t>96</a:t>
            </a:fld>
            <a:endParaRPr lang="en-US" dirty="0"/>
          </a:p>
        </p:txBody>
      </p:sp>
    </p:spTree>
    <p:extLst>
      <p:ext uri="{BB962C8B-B14F-4D97-AF65-F5344CB8AC3E}">
        <p14:creationId xmlns:p14="http://schemas.microsoft.com/office/powerpoint/2010/main" val="1955498152"/>
      </p:ext>
    </p:extLst>
  </p:cSld>
  <p:clrMapOvr>
    <a:masterClrMapping/>
  </p:clrMapOvr>
</p:sld>
</file>

<file path=ppt/theme/theme1.xml><?xml version="1.0" encoding="utf-8"?>
<a:theme xmlns:a="http://schemas.openxmlformats.org/drawingml/2006/main" name="Bonewit">
  <a:themeElements>
    <a:clrScheme name="2_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fontScheme name="2_Blue Diagonal">
      <a:majorFont>
        <a:latin typeface="ArialMT"/>
        <a:ea typeface="ＭＳ Ｐゴシック"/>
        <a:cs typeface=""/>
      </a:majorFont>
      <a:minorFont>
        <a:latin typeface="ArialMT"/>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clrMap bg1="dk2" tx1="lt1" bg2="dk1" tx2="lt2" accent1="accent1" accent2="accent2" accent3="accent3" accent4="accent4" accent5="accent5" accent6="accent6" hlink="hlink" folHlink="folHlink"/>
    </a:extraClrScheme>
    <a:extraClrScheme>
      <a:clrScheme name="2_Blue Diagonal 2">
        <a:dk1>
          <a:srgbClr val="000000"/>
        </a:dk1>
        <a:lt1>
          <a:srgbClr val="9999FF"/>
        </a:lt1>
        <a:dk2>
          <a:srgbClr val="6600FF"/>
        </a:dk2>
        <a:lt2>
          <a:srgbClr val="FFFFFF"/>
        </a:lt2>
        <a:accent1>
          <a:srgbClr val="CCCCFF"/>
        </a:accent1>
        <a:accent2>
          <a:srgbClr val="FF99FF"/>
        </a:accent2>
        <a:accent3>
          <a:srgbClr val="CACAFF"/>
        </a:accent3>
        <a:accent4>
          <a:srgbClr val="000000"/>
        </a:accent4>
        <a:accent5>
          <a:srgbClr val="E2E2FF"/>
        </a:accent5>
        <a:accent6>
          <a:srgbClr val="E78AE7"/>
        </a:accent6>
        <a:hlink>
          <a:srgbClr val="00CC66"/>
        </a:hlink>
        <a:folHlink>
          <a:srgbClr val="CCECFF"/>
        </a:folHlink>
      </a:clrScheme>
      <a:clrMap bg1="lt1" tx1="dk1" bg2="lt2" tx2="dk2" accent1="accent1" accent2="accent2" accent3="accent3" accent4="accent4" accent5="accent5" accent6="accent6" hlink="hlink" folHlink="folHlink"/>
    </a:extraClrScheme>
    <a:extraClrScheme>
      <a:clrScheme name="2_Blue Diagonal 3">
        <a:dk1>
          <a:srgbClr val="000000"/>
        </a:dk1>
        <a:lt1>
          <a:srgbClr val="FFFFFF"/>
        </a:lt1>
        <a:dk2>
          <a:srgbClr val="000000"/>
        </a:dk2>
        <a:lt2>
          <a:srgbClr val="CBCBCB"/>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777777"/>
        </a:folHlink>
      </a:clrScheme>
      <a:clrMap bg1="lt1" tx1="dk1" bg2="lt2" tx2="dk2" accent1="accent1" accent2="accent2" accent3="accent3" accent4="accent4" accent5="accent5" accent6="accent6" hlink="hlink" folHlink="folHlink"/>
    </a:extraClrScheme>
    <a:extraClrScheme>
      <a:clrScheme name="2_Blue Diagonal 4">
        <a:dk1>
          <a:srgbClr val="000000"/>
        </a:dk1>
        <a:lt1>
          <a:srgbClr val="FFFFFF"/>
        </a:lt1>
        <a:dk2>
          <a:srgbClr val="990066"/>
        </a:dk2>
        <a:lt2>
          <a:srgbClr val="FFFF00"/>
        </a:lt2>
        <a:accent1>
          <a:srgbClr val="996633"/>
        </a:accent1>
        <a:accent2>
          <a:srgbClr val="CC6600"/>
        </a:accent2>
        <a:accent3>
          <a:srgbClr val="CAAAB8"/>
        </a:accent3>
        <a:accent4>
          <a:srgbClr val="DADADA"/>
        </a:accent4>
        <a:accent5>
          <a:srgbClr val="CAB8AD"/>
        </a:accent5>
        <a:accent6>
          <a:srgbClr val="B95C00"/>
        </a:accent6>
        <a:hlink>
          <a:srgbClr val="999933"/>
        </a:hlink>
        <a:folHlink>
          <a:srgbClr val="CCCC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Bonewit</Template>
  <TotalTime>2421</TotalTime>
  <Words>8363</Words>
  <Application>Microsoft Office PowerPoint</Application>
  <PresentationFormat>On-screen Show (4:3)</PresentationFormat>
  <Paragraphs>871</Paragraphs>
  <Slides>96</Slides>
  <Notes>96</Notes>
  <HiddenSlides>0</HiddenSlides>
  <MMClips>0</MMClips>
  <ScaleCrop>false</ScaleCrop>
  <HeadingPairs>
    <vt:vector size="4" baseType="variant">
      <vt:variant>
        <vt:lpstr>Theme</vt:lpstr>
      </vt:variant>
      <vt:variant>
        <vt:i4>1</vt:i4>
      </vt:variant>
      <vt:variant>
        <vt:lpstr>Slide Titles</vt:lpstr>
      </vt:variant>
      <vt:variant>
        <vt:i4>96</vt:i4>
      </vt:variant>
    </vt:vector>
  </HeadingPairs>
  <TitlesOfParts>
    <vt:vector size="97" baseType="lpstr">
      <vt:lpstr>Bonewit</vt:lpstr>
      <vt:lpstr>PowerPoint Presentation</vt:lpstr>
      <vt:lpstr>Learning Objectives Lesson 3.1: Ethics and Health Care (Slide 1 of 2)</vt:lpstr>
      <vt:lpstr>Learning Objectives Lesson 3.1: Ethics and Health Care (Slide 2 of 2)</vt:lpstr>
      <vt:lpstr>Introduction to Medical Ethics </vt:lpstr>
      <vt:lpstr>Reasons to Study Ethics  (Slide 1 of 2)</vt:lpstr>
      <vt:lpstr>Reasons to Study Ethics (Slide 2 of 2)</vt:lpstr>
      <vt:lpstr>Ethical Concepts </vt:lpstr>
      <vt:lpstr>Rights (Slide 1 of 2) </vt:lpstr>
      <vt:lpstr>Rights (Slide 2 of 2)</vt:lpstr>
      <vt:lpstr>Duties </vt:lpstr>
      <vt:lpstr>Be a Patient Advocate</vt:lpstr>
      <vt:lpstr>Report Unsafe or Illegal Behavior</vt:lpstr>
      <vt:lpstr>Ethical Conflict (Slide 1 of 6) </vt:lpstr>
      <vt:lpstr>Ethical Conflict (Slide 2 of 6) </vt:lpstr>
      <vt:lpstr>Ethical Conflict (Slide 3 of 6) </vt:lpstr>
      <vt:lpstr>Ethical Conflict (Slide 4 of 6) </vt:lpstr>
      <vt:lpstr>Ethical Conflict (Slide 5 of 6) </vt:lpstr>
      <vt:lpstr>Ethical Conflict (Slide 6 of 6) </vt:lpstr>
      <vt:lpstr>Personal, Professional,  and Organizational Ethics</vt:lpstr>
      <vt:lpstr>Process Used to Make  Ethical Decisions  (Slide 1 of 4)</vt:lpstr>
      <vt:lpstr>Process Used to Make  Ethical Decisions  (Slide 2 of 4)</vt:lpstr>
      <vt:lpstr>Process Used to Make  Ethical Decisions  (Slide 3 of 4)</vt:lpstr>
      <vt:lpstr>Process Used to Make  Ethical Decisions  (Slide 4 of 4)</vt:lpstr>
      <vt:lpstr>Learning Objectives Lesson 3.2: Law and Professional Liability (Slide 1 of 3)</vt:lpstr>
      <vt:lpstr>Learning Objectives Lesson 3.2: Law and Professional Liability (Slide 2 of 3)</vt:lpstr>
      <vt:lpstr>Learning Objectives Lesson 3.2: Law and Professional Liability (Slide 3 of 3)</vt:lpstr>
      <vt:lpstr>Difference Between Public  Law and Private Law</vt:lpstr>
      <vt:lpstr>Lawsuits (Slide 1 of 2)</vt:lpstr>
      <vt:lpstr>Lawsuits (Slide 2 of 2)</vt:lpstr>
      <vt:lpstr>Specialized Areas of Law</vt:lpstr>
      <vt:lpstr>Creation of Laws </vt:lpstr>
      <vt:lpstr>Criminal Law</vt:lpstr>
      <vt:lpstr>Nonviolent Crimes (Slide 1 of 2) </vt:lpstr>
      <vt:lpstr>Nonviolent Crimes (Slide 2 of 2) </vt:lpstr>
      <vt:lpstr>Civil Law (Slide 1 of 2) </vt:lpstr>
      <vt:lpstr>Civil Law (Slide 2 of 2) </vt:lpstr>
      <vt:lpstr>Physician-Patient Relationship (Slide 1 of 7) </vt:lpstr>
      <vt:lpstr>Physician-Patient Relationship (Slide 2 of 7) </vt:lpstr>
      <vt:lpstr>Physician-Patient Relationship (Slide 3 of 7) </vt:lpstr>
      <vt:lpstr>Physician-Patient Relationship (Slide 4 of 7) </vt:lpstr>
      <vt:lpstr>Physician-Patient Relationship (Slide 5 of 7) </vt:lpstr>
      <vt:lpstr>Physician-Patient Relationship (Slide 6 of 7) </vt:lpstr>
      <vt:lpstr>Physician-Patient Relationship (Slide 7 of 7) </vt:lpstr>
      <vt:lpstr>Patients’ Bill of Rights</vt:lpstr>
      <vt:lpstr>Personal and Professional Liability </vt:lpstr>
      <vt:lpstr>Standard of Care (Slide 1 of 2)</vt:lpstr>
      <vt:lpstr>Standard of Care (Slide 2 of 2)</vt:lpstr>
      <vt:lpstr>Informed Consent (Slide 1 of 4)</vt:lpstr>
      <vt:lpstr>Informed Consent (Slide 2 of 4)</vt:lpstr>
      <vt:lpstr>Informed Consent (Slide 3 of 4)</vt:lpstr>
      <vt:lpstr>Informed Consent (Slide 4 of 4)</vt:lpstr>
      <vt:lpstr>Professional Negligence </vt:lpstr>
      <vt:lpstr>Requirements to Prove  Professional Negligence  (Slide 1 of 2)</vt:lpstr>
      <vt:lpstr>Requirements to Prove  Professional Negligence  (Slide 2 of 2)</vt:lpstr>
      <vt:lpstr>Professional Liability Insurance (Slide 1 of 2)</vt:lpstr>
      <vt:lpstr>Professional Liability Insurance (Slide 2 of 2)</vt:lpstr>
      <vt:lpstr>Malpractice Litigation </vt:lpstr>
      <vt:lpstr>Initiating a Lawsuit (Slide 1 of 2)</vt:lpstr>
      <vt:lpstr>Initiating a Lawsuit (Slide 2 of 2)</vt:lpstr>
      <vt:lpstr>Responses to a Possible Lawsuit (Slide 1 of 2)</vt:lpstr>
      <vt:lpstr>Responses to a Possible Lawsuit (Slide 2 of 2)</vt:lpstr>
      <vt:lpstr>Alternative Dispute Resolution</vt:lpstr>
      <vt:lpstr>Tort Defenses (Slide 1 of 2) </vt:lpstr>
      <vt:lpstr>Tort Defenses (Slide 2 of 2)</vt:lpstr>
      <vt:lpstr>Learning Objectives Lesson 3.3: Federal and State Laws Affecting the Medical Office  (Slide 1 of 2)</vt:lpstr>
      <vt:lpstr>Learning Objectives Lesson 3.3: Federal and State Laws Affecting the Medical Office  (Slide 2 of 2)</vt:lpstr>
      <vt:lpstr>Controlled Substances (Slide 1 of 4)</vt:lpstr>
      <vt:lpstr>Controlled Substances (Slide 2 of 4)</vt:lpstr>
      <vt:lpstr>Controlled Substances (Slide 3 of 4)</vt:lpstr>
      <vt:lpstr>Controlled Substances (Slide 4 of 4)</vt:lpstr>
      <vt:lpstr>Prescriptions (Slide 1 of 2) </vt:lpstr>
      <vt:lpstr>Prescriptions (Slide 2 of 2) </vt:lpstr>
      <vt:lpstr>Federal and State Laws  Protecting Employees (Slide 1 of 8)</vt:lpstr>
      <vt:lpstr>Federal and State Laws  Protecting Employees (Slide 2 of 8)</vt:lpstr>
      <vt:lpstr>Federal and State Laws  Protecting Employees (Slide 3 of 8)</vt:lpstr>
      <vt:lpstr>Federal and State Laws  Protecting Employees (Slide 4 of 8)</vt:lpstr>
      <vt:lpstr>Federal and State Laws  Protecting Employees (Slide 5 of 8)</vt:lpstr>
      <vt:lpstr>Federal and State Laws  Protecting Employees (Slide 6 of 8)</vt:lpstr>
      <vt:lpstr>Federal and State Laws  Protecting Employees (Slide 7 of 8)</vt:lpstr>
      <vt:lpstr>Federal and State Laws  Protecting Employees (Slide 8 of 8)</vt:lpstr>
      <vt:lpstr>Health Insurance Portability and Accountability Act of 1996  (Slide 1 of 5)</vt:lpstr>
      <vt:lpstr>Health Insurance Portability and Accountability Act of 1996  (Slide 2 of 5)</vt:lpstr>
      <vt:lpstr>Health Insurance Portability and Accountability Act of 1996  (Slide 3 of 5)</vt:lpstr>
      <vt:lpstr>Health Insurance Portability and Accountability Act of 1996  (Slide 4 of 5)</vt:lpstr>
      <vt:lpstr>Health Insurance Portability and Accountability Act of 1996  (Slide 5 of 5)</vt:lpstr>
      <vt:lpstr>Other Acts</vt:lpstr>
      <vt:lpstr>Mandatory Reporting (Slide 1 of 2) </vt:lpstr>
      <vt:lpstr>Mandatory Reporting (Slide 2 of 2) </vt:lpstr>
      <vt:lpstr>State Regulation of Health Occupations (Slide 1 of 4) </vt:lpstr>
      <vt:lpstr>State Regulation of Health Occupations (Slide 2 of 4) </vt:lpstr>
      <vt:lpstr>State Regulation of Health Occupations (Slide 3 of 4) </vt:lpstr>
      <vt:lpstr>State Regulation of Health Occupations (Slide 4 of 4) </vt:lpstr>
      <vt:lpstr>Facility Licensing and Accreditation (Slide 1 of 3) </vt:lpstr>
      <vt:lpstr>Facility Licensing and Accreditation (Slide 2 of 3) </vt:lpstr>
      <vt:lpstr>Facility Licensing and Accreditation (Slide 3 of 3)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Beth LoGiudice</dc:creator>
  <cp:lastModifiedBy>Jori</cp:lastModifiedBy>
  <cp:revision>77</cp:revision>
  <dcterms:created xsi:type="dcterms:W3CDTF">2015-09-03T13:34:00Z</dcterms:created>
  <dcterms:modified xsi:type="dcterms:W3CDTF">2019-11-07T15:20:43Z</dcterms:modified>
</cp:coreProperties>
</file>