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56"/>
  </p:notesMasterIdLst>
  <p:sldIdLst>
    <p:sldId id="256" r:id="rId2"/>
    <p:sldId id="257" r:id="rId3"/>
    <p:sldId id="258" r:id="rId4"/>
    <p:sldId id="314" r:id="rId5"/>
    <p:sldId id="259" r:id="rId6"/>
    <p:sldId id="315" r:id="rId7"/>
    <p:sldId id="260" r:id="rId8"/>
    <p:sldId id="316" r:id="rId9"/>
    <p:sldId id="261" r:id="rId10"/>
    <p:sldId id="262" r:id="rId11"/>
    <p:sldId id="263" r:id="rId12"/>
    <p:sldId id="264" r:id="rId13"/>
    <p:sldId id="317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318" r:id="rId29"/>
    <p:sldId id="324" r:id="rId30"/>
    <p:sldId id="325" r:id="rId31"/>
    <p:sldId id="279" r:id="rId32"/>
    <p:sldId id="280" r:id="rId33"/>
    <p:sldId id="282" r:id="rId34"/>
    <p:sldId id="283" r:id="rId35"/>
    <p:sldId id="319" r:id="rId36"/>
    <p:sldId id="288" r:id="rId37"/>
    <p:sldId id="289" r:id="rId38"/>
    <p:sldId id="290" r:id="rId39"/>
    <p:sldId id="291" r:id="rId40"/>
    <p:sldId id="320" r:id="rId41"/>
    <p:sldId id="292" r:id="rId42"/>
    <p:sldId id="293" r:id="rId43"/>
    <p:sldId id="294" r:id="rId44"/>
    <p:sldId id="295" r:id="rId45"/>
    <p:sldId id="297" r:id="rId46"/>
    <p:sldId id="321" r:id="rId47"/>
    <p:sldId id="298" r:id="rId48"/>
    <p:sldId id="299" r:id="rId49"/>
    <p:sldId id="300" r:id="rId50"/>
    <p:sldId id="301" r:id="rId51"/>
    <p:sldId id="302" r:id="rId52"/>
    <p:sldId id="303" r:id="rId53"/>
    <p:sldId id="313" r:id="rId54"/>
    <p:sldId id="322" r:id="rId5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00" autoAdjust="0"/>
    <p:restoredTop sz="89970" autoAdjust="0"/>
  </p:normalViewPr>
  <p:slideViewPr>
    <p:cSldViewPr snapToGrid="0">
      <p:cViewPr varScale="1">
        <p:scale>
          <a:sx n="75" d="100"/>
          <a:sy n="75" d="100"/>
        </p:scale>
        <p:origin x="-185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540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FEA426-18BB-46BD-BED2-52D2179C9AE5}" type="datetimeFigureOut">
              <a:rPr lang="en-US" smtClean="0"/>
              <a:t>11/8/2019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5A6131-177F-4143-B16B-48BFEAFD80A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1462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383179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dirty="0"/>
              <a:t>The ability to identify a patient’s strong emotions or feelings from the nonverbal cues exhibited by the patient may cross cultural boundaries.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811020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2935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22745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Assertive behavior includes actions such as stating opinions and standing up for oneself in a calm and positive way.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Passive behavior includes complaining to others (instead of the person who needs to hear a complaint), avoiding situations and problems, and using indirect statements to avoid confrontation.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309274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Refer to Figure 4.3 in the textbook.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605101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dirty="0"/>
              <a:t>A gentle pat on the shoulder can be reassuring to a patient, but it is important to notice if the patient becomes tense or appears uncomfortable when touched.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dirty="0"/>
              <a:t>If the medical assistant must penetrate the patient’s personal comfort zone for a procedure, it may help make a statement that prepares the patient for movement into the patient’s personal space.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541996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754443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25685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How do you feel when someone asks you why you are doing something (or not doing something)? Do you feel defensive? (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Answers will vary.)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3033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Table 4.1 provides a full listing of communication techniques that demonstrate active listening.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1434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874493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441770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How do you feel when you think that another person is challenging your behavior? Your beliefs?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(Answers will vary.)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responses that should be avoided are summarized in Table 4.2.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216006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406273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259723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56048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377793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431780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050865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891402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85617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219600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345676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51911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charset="0"/>
              <a:buChar char="•"/>
            </a:pPr>
            <a:r>
              <a:rPr lang="en-US" dirty="0"/>
              <a:t>Refer to Figure 4.4 in the textbook.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904314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dirty="0"/>
              <a:t>Give specific examples of each level.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490588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859247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dirty="0"/>
              <a:t>A patient’s developmental level also affects his or her relationships with health care providers.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dirty="0"/>
              <a:t>Refer to Table 4.3 in the textbook.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133952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See Procedure 4.1: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Demonstrating Effective and Respectful Verbal and Nonverbal Communication.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712994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Figure 4.5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the text demonstrates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caring through body position, eye contact, and touching the patient’s hand.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039337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0637108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medical assistant should have a clear sense of his or her own responsibility and right to decide how to behave based on clear moral and ethical principles.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When interacting with an individual who does not respect physical or emotional boundaries, the medical assistant must take appropriate steps to remedy the situation in a straightforward way without acting upset or angry.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Discuss with students any time in the past when they felt that their personal boundaries had been violated. How did they approach the situation?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Was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it a personal or a professional situation?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(Answers will vary.)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See</a:t>
            </a:r>
            <a:r>
              <a:rPr lang="en-US" sz="120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Procedure 4.2: Maintaining Boundaries and Demonstrating Respect for Boundaries in Communications.</a:t>
            </a:r>
            <a:endParaRPr lang="en-US" i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5499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8613788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i="0" dirty="0"/>
              <a:t>By showing empathy to patients, a medical assistant can support them more effectively.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4493548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9752768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8691839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8891180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9377941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45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6216284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dirty="0"/>
              <a:t>Refer to the untitled boxes in the textbook called “Highlight on Ego Defense Mechanisms” and “Other Ego Defense Mechanisms.”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46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4620754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Spiritual process detailed by author Elizabeth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Kübler-Ross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terminal phase is defined as when the patient is not expected to live more than 6 months, but people go through this sequence for varying lengths of time.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Acceptance of the patient’s need to deny reality provides support for a patient to accept at his or her own pace.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47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6727921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 patients in the depression stage, counseling and support groups may be appropriate referrals for both patients and family members.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48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0544589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medical assistant may serve as a liaison to obtain appropriate referrals from the doctor, and may assist the patient and/or family to locate providers of needed services.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Discuss with students the grieving process. Have they ever witnessed a family or friend go through these steps?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(Answers will vary.)</a:t>
            </a:r>
            <a:r>
              <a:rPr lang="en-US" sz="1200" i="1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Have they ever gone through the grieving process themselves?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(Answers will vary.)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If so, what advice can they offer to help others?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(Answers will vary.)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What</a:t>
            </a:r>
            <a:r>
              <a:rPr lang="en-US" sz="120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is hospice? </a:t>
            </a:r>
            <a:r>
              <a:rPr lang="en-US" sz="1200" i="1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(An organization that manages care for dying patients, including comfort, pain, relief, and personal care)</a:t>
            </a:r>
            <a:endParaRPr lang="en-US" i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49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71206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Differentiate between verbal communication and nonverbal communication.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9072472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What examples of belief in the relationship between supernatural forces and disease are familiar to you? What do people believe can prevent or cure supernatural diseases?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(Answers will vary.)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50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8949017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How should medical assistants respond when patients express beliefs in supernatural forces or inanimate objects to prevent or cure disease?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(Answers will vary.)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51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7357185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What different cultural practices related to health and illness are familiar to you?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(Answers will vary.)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Compare the use of herbs and specific “hot” and “cold” foods in different cultures with medical science’s use of medications and dietary restrictions.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52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4915068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Would you be comfortable if a woman’s husband was present during an examination? Why or why not?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(Answers will vary.)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Would you be comfortable if a woman’s husband spoke for her at all times during the medical examination? Why or why not?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(Answers will vary.)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53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273984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54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5880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Figure 4.1 outlines the basic model of communication.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9138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How long does it take to “read” another person’s body language?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(See photographs in Figure 4.2.)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60234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Give examples of oral and written messages.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(Answers will vary.)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Give examples of verbal communication that can have a different meaning depending on nonverbal elements.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(Answers will vary.)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Nonverbal communication often provides more information than the words themselves.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20170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45389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sz="300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715250" y="6560243"/>
            <a:ext cx="132715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 b="1" i="0" smtClean="0">
                <a:solidFill>
                  <a:schemeClr val="bg2"/>
                </a:solidFill>
                <a:ea typeface="ＭＳ Ｐゴシック" charset="-128"/>
                <a:cs typeface="Arial" charset="0"/>
              </a:defRPr>
            </a:lvl1pPr>
          </a:lstStyle>
          <a:p>
            <a:fld id="{04E34968-DBBB-4A86-ABF3-CD5474A4D2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91418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715250" y="6560243"/>
            <a:ext cx="132715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 i="0" smtClean="0">
                <a:solidFill>
                  <a:schemeClr val="bg2"/>
                </a:solidFill>
                <a:ea typeface="ＭＳ Ｐゴシック" charset="-128"/>
                <a:cs typeface="Arial" charset="0"/>
              </a:defRPr>
            </a:lvl1pPr>
          </a:lstStyle>
          <a:p>
            <a:fld id="{04E34968-DBBB-4A86-ABF3-CD5474A4D2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79821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41475"/>
            <a:ext cx="7772400" cy="445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10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715250" y="6560243"/>
            <a:ext cx="132715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 i="0" smtClean="0">
                <a:solidFill>
                  <a:schemeClr val="bg2"/>
                </a:solidFill>
                <a:ea typeface="ＭＳ Ｐゴシック" charset="-128"/>
                <a:cs typeface="Arial" charset="0"/>
              </a:defRPr>
            </a:lvl1pPr>
          </a:lstStyle>
          <a:p>
            <a:fld id="{04E34968-DBBB-4A86-ABF3-CD5474A4D24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Rectangle 13">
            <a:extLst>
              <a:ext uri="{FF2B5EF4-FFF2-40B4-BE49-F238E27FC236}"/>
            </a:extLst>
          </p:cNvPr>
          <p:cNvSpPr txBox="1">
            <a:spLocks noChangeArrowheads="1"/>
          </p:cNvSpPr>
          <p:nvPr/>
        </p:nvSpPr>
        <p:spPr bwMode="auto">
          <a:xfrm>
            <a:off x="1905000" y="6543675"/>
            <a:ext cx="5562600" cy="2381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/>
          <a:lstStyle>
            <a:lvl1pPr algn="r">
              <a:defRPr sz="800" smtClean="0">
                <a:solidFill>
                  <a:schemeClr val="bg2"/>
                </a:solidFill>
                <a:ea typeface="ＭＳ Ｐゴシック" charset="-128"/>
                <a:cs typeface="Arial" charset="0"/>
              </a:defRPr>
            </a:lvl1pPr>
          </a:lstStyle>
          <a:p>
            <a:pPr algn="ctr">
              <a:lnSpc>
                <a:spcPct val="90000"/>
              </a:lnSpc>
              <a:spcBef>
                <a:spcPct val="50000"/>
              </a:spcBef>
              <a:buClr>
                <a:srgbClr val="FFCC00"/>
              </a:buClr>
              <a:defRPr/>
            </a:pPr>
            <a:r>
              <a:rPr lang="en-US" dirty="0">
                <a:latin typeface="Arial"/>
                <a:ea typeface="Times New Roman"/>
              </a:rPr>
              <a:t>Copyright © </a:t>
            </a:r>
            <a:r>
              <a:rPr lang="en-US" dirty="0" smtClean="0">
                <a:latin typeface="Arial"/>
                <a:ea typeface="Times New Roman"/>
              </a:rPr>
              <a:t>2021 </a:t>
            </a:r>
            <a:r>
              <a:rPr lang="en-US" dirty="0">
                <a:latin typeface="Arial"/>
                <a:ea typeface="Times New Roman"/>
              </a:rPr>
              <a:t>by Elsevier Inc. All Rights Reserved.</a:t>
            </a:r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3669527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73" r:id="rId1"/>
    <p:sldLayoutId id="2147483674" r:id="rId2"/>
  </p:sldLayoutIdLst>
  <p:timing>
    <p:tnLst>
      <p:par>
        <p:cTn id="1" dur="indefinite" restart="never" nodeType="tmRoot"/>
      </p:par>
    </p:tnLst>
  </p:timing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bg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400">
          <a:solidFill>
            <a:schemeClr val="bg2"/>
          </a:solidFill>
          <a:latin typeface="ArialMT" pitchFamily="34" charset="0"/>
          <a:ea typeface="ＭＳ Ｐゴシック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400">
          <a:solidFill>
            <a:schemeClr val="bg2"/>
          </a:solidFill>
          <a:latin typeface="ArialMT" pitchFamily="34" charset="0"/>
          <a:ea typeface="ＭＳ Ｐゴシック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400">
          <a:solidFill>
            <a:schemeClr val="bg2"/>
          </a:solidFill>
          <a:latin typeface="ArialMT" pitchFamily="34" charset="0"/>
          <a:ea typeface="ＭＳ Ｐゴシック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400">
          <a:solidFill>
            <a:schemeClr val="bg2"/>
          </a:solidFill>
          <a:latin typeface="ArialMT" pitchFamily="34" charset="0"/>
          <a:ea typeface="ＭＳ Ｐゴシック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ArialMT" pitchFamily="34" charset="0"/>
          <a:ea typeface="ＭＳ Ｐゴシック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ArialMT" pitchFamily="34" charset="0"/>
          <a:ea typeface="ＭＳ Ｐゴシック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ArialMT" pitchFamily="34" charset="0"/>
          <a:ea typeface="ＭＳ Ｐゴシック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ArialMT" pitchFamily="34" charset="0"/>
          <a:ea typeface="ＭＳ Ｐゴシック" charset="-128"/>
        </a:defRPr>
      </a:lvl9pPr>
    </p:titleStyle>
    <p:bodyStyle>
      <a:lvl1pPr marL="342900" indent="-342900" algn="l" rtl="0" eaLnBrk="1" fontAlgn="base" hangingPunct="1">
        <a:spcBef>
          <a:spcPts val="0"/>
        </a:spcBef>
        <a:spcAft>
          <a:spcPct val="0"/>
        </a:spcAft>
        <a:buClr>
          <a:schemeClr val="bg1"/>
        </a:buClr>
        <a:buSzPct val="70000"/>
        <a:buFont typeface="Wingdings 2" pitchFamily="18" charset="2"/>
        <a:buChar char=""/>
        <a:defRPr sz="28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ts val="0"/>
        </a:spcBef>
        <a:spcAft>
          <a:spcPct val="0"/>
        </a:spcAft>
        <a:buClr>
          <a:schemeClr val="bg1"/>
        </a:buClr>
        <a:buSzPct val="70000"/>
        <a:buFont typeface="Wingdings" pitchFamily="2" charset="2"/>
        <a:buChar char="Ø"/>
        <a:defRPr sz="2400">
          <a:solidFill>
            <a:schemeClr val="bg2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ts val="0"/>
        </a:spcBef>
        <a:spcAft>
          <a:spcPct val="0"/>
        </a:spcAft>
        <a:buClr>
          <a:schemeClr val="bg1"/>
        </a:buClr>
        <a:buSzPct val="70000"/>
        <a:buChar char="•"/>
        <a:defRPr sz="2000">
          <a:solidFill>
            <a:schemeClr val="bg2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ts val="0"/>
        </a:spcBef>
        <a:spcAft>
          <a:spcPct val="0"/>
        </a:spcAft>
        <a:buClr>
          <a:schemeClr val="bg1"/>
        </a:buClr>
        <a:buSzPct val="70000"/>
        <a:buFont typeface="Wingdings 3" pitchFamily="18" charset="2"/>
        <a:buChar char=""/>
        <a:defRPr>
          <a:solidFill>
            <a:schemeClr val="bg2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ts val="0"/>
        </a:spcBef>
        <a:spcAft>
          <a:spcPct val="0"/>
        </a:spcAft>
        <a:buClr>
          <a:schemeClr val="bg1"/>
        </a:buClr>
        <a:buSzPct val="70000"/>
        <a:buFont typeface="Times New Roman" pitchFamily="18" charset="0"/>
        <a:buChar char="–"/>
        <a:defRPr sz="1600">
          <a:solidFill>
            <a:schemeClr val="bg2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Font typeface="Times New Roman" pitchFamily="18" charset="0"/>
        <a:buChar char="–"/>
        <a:defRPr sz="1600">
          <a:solidFill>
            <a:schemeClr val="bg2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Font typeface="Times New Roman" pitchFamily="18" charset="0"/>
        <a:buChar char="–"/>
        <a:defRPr sz="1600">
          <a:solidFill>
            <a:schemeClr val="bg2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Font typeface="Times New Roman" pitchFamily="18" charset="0"/>
        <a:buChar char="–"/>
        <a:defRPr sz="1600">
          <a:solidFill>
            <a:schemeClr val="bg2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Font typeface="Times New Roman" pitchFamily="18" charset="0"/>
        <a:buChar char="–"/>
        <a:defRPr sz="1600">
          <a:solidFill>
            <a:schemeClr val="bg2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371600" y="2730500"/>
            <a:ext cx="6400800" cy="1752600"/>
          </a:xfrm>
        </p:spPr>
        <p:txBody>
          <a:bodyPr/>
          <a:lstStyle/>
          <a:p>
            <a:r>
              <a:rPr lang="en-US" sz="4000" dirty="0" smtClean="0"/>
              <a:t>Interacting with Patients</a:t>
            </a:r>
          </a:p>
          <a:p>
            <a:endParaRPr lang="en-US" sz="4000" dirty="0"/>
          </a:p>
          <a:p>
            <a:r>
              <a:rPr lang="en-US" dirty="0" smtClean="0"/>
              <a:t>Chapter 4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9825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Interference with Communication</a:t>
            </a:r>
            <a:br>
              <a:rPr lang="en-US" dirty="0" smtClean="0"/>
            </a:br>
            <a:r>
              <a:rPr lang="en-US" sz="1600" dirty="0" smtClean="0"/>
              <a:t>(Slide 2 of 2)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Cultural differences</a:t>
            </a:r>
          </a:p>
          <a:p>
            <a:pPr lvl="1"/>
            <a:r>
              <a:rPr lang="en-US" dirty="0" smtClean="0"/>
              <a:t>Different meaning for gestures</a:t>
            </a:r>
          </a:p>
          <a:p>
            <a:pPr lvl="1"/>
            <a:r>
              <a:rPr lang="en-US" dirty="0" smtClean="0"/>
              <a:t>Different experience of personal space</a:t>
            </a:r>
          </a:p>
          <a:p>
            <a:pPr lvl="1"/>
            <a:r>
              <a:rPr lang="en-US" dirty="0" smtClean="0"/>
              <a:t>Different interpretation for physical touch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9912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Listening Skills</a:t>
            </a:r>
            <a:br>
              <a:rPr lang="en-US" dirty="0" smtClean="0"/>
            </a:br>
            <a:r>
              <a:rPr lang="en-US" sz="1600" dirty="0" smtClean="0"/>
              <a:t>(Slide 1 of 2)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Active listening is most important	 </a:t>
            </a:r>
          </a:p>
          <a:p>
            <a:pPr lvl="1"/>
            <a:r>
              <a:rPr lang="en-US" dirty="0" smtClean="0"/>
              <a:t>Being in the moment</a:t>
            </a:r>
          </a:p>
          <a:p>
            <a:pPr lvl="1"/>
            <a:r>
              <a:rPr lang="en-US" dirty="0" smtClean="0"/>
              <a:t>The listener focuses attention on the speaker</a:t>
            </a:r>
          </a:p>
          <a:p>
            <a:pPr lvl="1"/>
            <a:r>
              <a:rPr lang="en-US" dirty="0" smtClean="0"/>
              <a:t>The listener does not allow thoughts or emotions to interfere with communication</a:t>
            </a:r>
          </a:p>
          <a:p>
            <a:pPr lvl="1"/>
            <a:r>
              <a:rPr lang="en-US" dirty="0" smtClean="0"/>
              <a:t>The listener does think about what to say next while the speaker is still talking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0753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Listening Skills</a:t>
            </a:r>
            <a:br>
              <a:rPr lang="en-US" dirty="0" smtClean="0"/>
            </a:br>
            <a:r>
              <a:rPr lang="en-US" sz="1600" dirty="0" smtClean="0"/>
              <a:t>(Slide 2 of 2)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Other measures of effective listening </a:t>
            </a:r>
          </a:p>
          <a:p>
            <a:pPr lvl="1"/>
            <a:r>
              <a:rPr lang="en-US" dirty="0" smtClean="0"/>
              <a:t>Check to make sure his or her interpretation of message is correct  </a:t>
            </a:r>
          </a:p>
          <a:p>
            <a:pPr lvl="1"/>
            <a:r>
              <a:rPr lang="en-US" dirty="0" smtClean="0"/>
              <a:t>Identify what the speaker is feeling  </a:t>
            </a:r>
          </a:p>
          <a:p>
            <a:pPr lvl="1"/>
            <a:r>
              <a:rPr lang="en-US" dirty="0" smtClean="0"/>
              <a:t>Observe the speaker closely</a:t>
            </a:r>
          </a:p>
          <a:p>
            <a:pPr lvl="1"/>
            <a:r>
              <a:rPr lang="en-US" dirty="0" smtClean="0"/>
              <a:t>Be patient and listen completely</a:t>
            </a:r>
          </a:p>
          <a:p>
            <a:pPr lvl="1"/>
            <a:r>
              <a:rPr lang="en-US" dirty="0" smtClean="0"/>
              <a:t>Avoid interrupting the speaker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192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219200"/>
          </a:xfrm>
        </p:spPr>
        <p:txBody>
          <a:bodyPr/>
          <a:lstStyle/>
          <a:p>
            <a:r>
              <a:rPr lang="en-US" dirty="0" smtClean="0"/>
              <a:t>Effects of Assertive, Aggressive, and Passive Behaviors on Communication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Can be assertive while still being respectful</a:t>
            </a:r>
          </a:p>
          <a:p>
            <a:pPr lvl="1"/>
            <a:r>
              <a:rPr lang="en-US" dirty="0" smtClean="0"/>
              <a:t>Assertive behavior facilitates effective communication</a:t>
            </a:r>
          </a:p>
          <a:p>
            <a:pPr lvl="0"/>
            <a:r>
              <a:rPr lang="en-US" dirty="0" smtClean="0"/>
              <a:t>Aggressive behavior ignores opinions of others and impedes effective communication</a:t>
            </a:r>
          </a:p>
          <a:p>
            <a:pPr lvl="0"/>
            <a:r>
              <a:rPr lang="en-US" dirty="0" smtClean="0"/>
              <a:t>Passive behavior causes communication to be ineffective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3303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Eye Contact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Maintaining eye contact is a sign of interest and involvement</a:t>
            </a:r>
          </a:p>
          <a:p>
            <a:r>
              <a:rPr lang="en-US" dirty="0" smtClean="0"/>
              <a:t>Some cultures feel it is not respectful to look directly at older people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529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Awareness of Body Language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Body language usually more accurate reflection of feelings than actual words  </a:t>
            </a:r>
          </a:p>
          <a:p>
            <a:r>
              <a:rPr lang="en-US" dirty="0" smtClean="0"/>
              <a:t>Touch may communicate caring, but patients may find touch intrusive</a:t>
            </a:r>
          </a:p>
          <a:p>
            <a:r>
              <a:rPr lang="en-US" dirty="0" smtClean="0"/>
              <a:t>Cultural differences related to meaning of touch</a:t>
            </a:r>
          </a:p>
          <a:p>
            <a:r>
              <a:rPr lang="en-US" dirty="0" smtClean="0"/>
              <a:t>Medical assistant should be sensitive if patient seems uncomfortable with touch</a:t>
            </a:r>
          </a:p>
          <a:p>
            <a:r>
              <a:rPr lang="en-US" dirty="0" smtClean="0"/>
              <a:t>If procedure requires touch or close contact, a verbal indication can help patient prepare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5276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Interviewing Techniques</a:t>
            </a:r>
            <a:br>
              <a:rPr lang="en-US" dirty="0" smtClean="0"/>
            </a:br>
            <a:r>
              <a:rPr lang="en-US" sz="1600" dirty="0" smtClean="0"/>
              <a:t>(Slide 1 of 6)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Closed questions</a:t>
            </a:r>
          </a:p>
          <a:p>
            <a:pPr lvl="1"/>
            <a:r>
              <a:rPr lang="en-US" dirty="0" smtClean="0"/>
              <a:t>Questions that can be answered yes/no or in a short answer</a:t>
            </a:r>
          </a:p>
          <a:p>
            <a:pPr lvl="2"/>
            <a:r>
              <a:rPr lang="en-US" dirty="0" smtClean="0"/>
              <a:t>Example: What is your date of birth?</a:t>
            </a:r>
          </a:p>
          <a:p>
            <a:pPr lvl="2"/>
            <a:r>
              <a:rPr lang="en-US" dirty="0" smtClean="0"/>
              <a:t>Example: Have you taken any medication for your pain? </a:t>
            </a:r>
          </a:p>
          <a:p>
            <a:pPr lvl="1"/>
            <a:r>
              <a:rPr lang="en-US" dirty="0" smtClean="0"/>
              <a:t>Effective to ask for specific information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8683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Interviewing Techniques</a:t>
            </a:r>
            <a:br>
              <a:rPr lang="en-US" dirty="0" smtClean="0"/>
            </a:br>
            <a:r>
              <a:rPr lang="en-US" sz="1600" dirty="0" smtClean="0"/>
              <a:t>(Slide 2 of 6)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Open questions</a:t>
            </a:r>
          </a:p>
          <a:p>
            <a:pPr lvl="1"/>
            <a:r>
              <a:rPr lang="en-US" dirty="0" smtClean="0"/>
              <a:t>Questions that encourage the person being asked the question to open up and talk</a:t>
            </a:r>
          </a:p>
          <a:p>
            <a:pPr lvl="2"/>
            <a:r>
              <a:rPr lang="en-US" dirty="0" smtClean="0"/>
              <a:t>Example: What has been going on since your last visit?</a:t>
            </a:r>
          </a:p>
          <a:p>
            <a:pPr lvl="2"/>
            <a:r>
              <a:rPr lang="en-US" dirty="0" smtClean="0"/>
              <a:t>Example: What is your pain like?</a:t>
            </a:r>
          </a:p>
          <a:p>
            <a:pPr lvl="1"/>
            <a:r>
              <a:rPr lang="en-US" dirty="0" smtClean="0"/>
              <a:t>Questions that ask patient to describe things being discussed</a:t>
            </a:r>
          </a:p>
          <a:p>
            <a:pPr lvl="1"/>
            <a:r>
              <a:rPr lang="en-US" dirty="0" smtClean="0"/>
              <a:t>Useful for getting patient to describe a current problem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67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Interviewing Techniques</a:t>
            </a:r>
            <a:br>
              <a:rPr lang="en-US" dirty="0" smtClean="0"/>
            </a:br>
            <a:r>
              <a:rPr lang="en-US" sz="1600" dirty="0" smtClean="0"/>
              <a:t>(Slide 3 of 6)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Keeping the conversation going</a:t>
            </a:r>
          </a:p>
          <a:p>
            <a:pPr lvl="1"/>
            <a:r>
              <a:rPr lang="en-US" dirty="0" smtClean="0"/>
              <a:t>Responding with another question encourages a response</a:t>
            </a:r>
          </a:p>
          <a:p>
            <a:pPr lvl="1"/>
            <a:r>
              <a:rPr lang="en-US" dirty="0" smtClean="0"/>
              <a:t>Avoid “Why” questions because they tend to make people defensive</a:t>
            </a:r>
          </a:p>
          <a:p>
            <a:pPr lvl="1"/>
            <a:r>
              <a:rPr lang="en-US" dirty="0" smtClean="0"/>
              <a:t>A question that gets at underlying reason may be more effective</a:t>
            </a:r>
          </a:p>
          <a:p>
            <a:pPr lvl="2"/>
            <a:r>
              <a:rPr lang="en-US" dirty="0" smtClean="0"/>
              <a:t>Ask about meals instead of why patient did not stick to prescribed diet</a:t>
            </a:r>
          </a:p>
          <a:p>
            <a:pPr lvl="2"/>
            <a:r>
              <a:rPr lang="en-US" dirty="0" smtClean="0"/>
              <a:t>Ask how patient feels about taking medication instead of why he or she does not take it</a:t>
            </a:r>
          </a:p>
          <a:p>
            <a:pPr lvl="1"/>
            <a:r>
              <a:rPr lang="en-US" dirty="0" smtClean="0"/>
              <a:t>Medical assistant can disagree with a patient but should avoid being judgmental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3183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Interviewing Techniques</a:t>
            </a:r>
            <a:br>
              <a:rPr lang="en-US" dirty="0" smtClean="0"/>
            </a:br>
            <a:r>
              <a:rPr lang="en-US" sz="1600" dirty="0" smtClean="0"/>
              <a:t>(Slide 4 of 6)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Drawing patients out</a:t>
            </a:r>
          </a:p>
          <a:p>
            <a:pPr lvl="1"/>
            <a:r>
              <a:rPr lang="en-US" dirty="0" smtClean="0"/>
              <a:t>Paraphrasing: Restating what the patient has said in one’s own words</a:t>
            </a:r>
          </a:p>
          <a:p>
            <a:pPr lvl="1"/>
            <a:r>
              <a:rPr lang="en-US" dirty="0" smtClean="0"/>
              <a:t>Translating nonverbal communication into words </a:t>
            </a:r>
          </a:p>
          <a:p>
            <a:pPr lvl="1"/>
            <a:r>
              <a:rPr lang="en-US" dirty="0" smtClean="0"/>
              <a:t>Reflecting: Turning a question or statement around to give the patient the opportunity to continue    </a:t>
            </a:r>
          </a:p>
          <a:p>
            <a:pPr lvl="1"/>
            <a:r>
              <a:rPr lang="en-US" dirty="0" smtClean="0"/>
              <a:t>Summarizing: Using a shorter statement to highlight what patient said previously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6651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219200"/>
          </a:xfrm>
        </p:spPr>
        <p:txBody>
          <a:bodyPr/>
          <a:lstStyle/>
          <a:p>
            <a:r>
              <a:rPr lang="en-US" dirty="0" smtClean="0"/>
              <a:t>Learning Objectives</a:t>
            </a:r>
            <a:br>
              <a:rPr lang="en-US" dirty="0" smtClean="0"/>
            </a:br>
            <a:r>
              <a:rPr lang="en-US" dirty="0" smtClean="0"/>
              <a:t>Lesson 4.1: Communicating with Patients </a:t>
            </a:r>
            <a:br>
              <a:rPr lang="en-US" dirty="0" smtClean="0"/>
            </a:br>
            <a:r>
              <a:rPr lang="en-US" sz="1600" dirty="0" smtClean="0"/>
              <a:t>(Slide 1 of 3)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>
              <a:buFont typeface="+mj-lt"/>
              <a:buAutoNum type="arabicPeriod"/>
            </a:pPr>
            <a:r>
              <a:rPr lang="en-US" dirty="0" smtClean="0"/>
              <a:t>Describe the steps in the communication process.</a:t>
            </a:r>
          </a:p>
          <a:p>
            <a:pPr marL="457200">
              <a:buFont typeface="+mj-lt"/>
              <a:buAutoNum type="arabicPeriod"/>
            </a:pPr>
            <a:r>
              <a:rPr lang="en-US" dirty="0" smtClean="0"/>
              <a:t>Differentiate between verbal and nonverbal communication.</a:t>
            </a:r>
          </a:p>
          <a:p>
            <a:pPr marL="457200">
              <a:buFont typeface="+mj-lt"/>
              <a:buAutoNum type="arabicPeriod"/>
            </a:pPr>
            <a:r>
              <a:rPr lang="en-US" dirty="0" smtClean="0"/>
              <a:t>List several types of nonverbal communication.</a:t>
            </a:r>
          </a:p>
          <a:p>
            <a:pPr marL="457200">
              <a:buFont typeface="+mj-lt"/>
              <a:buAutoNum type="arabicPeriod"/>
            </a:pPr>
            <a:r>
              <a:rPr lang="en-US" dirty="0" smtClean="0"/>
              <a:t>Identify and describe factors that can interfere with effective communication.</a:t>
            </a:r>
          </a:p>
          <a:p>
            <a:pPr lvl="0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8627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Interviewing Techniques</a:t>
            </a:r>
            <a:br>
              <a:rPr lang="en-US" dirty="0" smtClean="0"/>
            </a:br>
            <a:r>
              <a:rPr lang="en-US" sz="1600" dirty="0" smtClean="0"/>
              <a:t>(Slide 5 of 6)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Styles of communication </a:t>
            </a:r>
          </a:p>
          <a:p>
            <a:pPr lvl="1"/>
            <a:r>
              <a:rPr lang="en-US" dirty="0" smtClean="0"/>
              <a:t>Communication is most effective when all contributors are clear, direct, and respectful</a:t>
            </a:r>
          </a:p>
          <a:p>
            <a:pPr lvl="1"/>
            <a:r>
              <a:rPr lang="en-US" dirty="0" smtClean="0"/>
              <a:t>Being silent gives the patient time to respond and add to the information</a:t>
            </a:r>
          </a:p>
          <a:p>
            <a:pPr lvl="2"/>
            <a:r>
              <a:rPr lang="en-US" dirty="0" smtClean="0"/>
              <a:t>Most people are uncomfortable with silence and will speak to fill the hole</a:t>
            </a:r>
          </a:p>
          <a:p>
            <a:pPr lvl="2"/>
            <a:r>
              <a:rPr lang="en-US" dirty="0" smtClean="0"/>
              <a:t>Silence can be counterproductive if patient finds it awkward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5598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Interviewing Techniques</a:t>
            </a:r>
            <a:br>
              <a:rPr lang="en-US" dirty="0" smtClean="0"/>
            </a:br>
            <a:r>
              <a:rPr lang="en-US" sz="1600" dirty="0" smtClean="0"/>
              <a:t>(Slide 6 of 6)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41475"/>
            <a:ext cx="7937500" cy="4454525"/>
          </a:xfrm>
        </p:spPr>
        <p:txBody>
          <a:bodyPr/>
          <a:lstStyle/>
          <a:p>
            <a:pPr lvl="0"/>
            <a:r>
              <a:rPr lang="en-US" dirty="0" smtClean="0"/>
              <a:t>Avoiding responses that inhibit communication</a:t>
            </a:r>
          </a:p>
          <a:p>
            <a:pPr lvl="1"/>
            <a:r>
              <a:rPr lang="en-US" dirty="0" smtClean="0"/>
              <a:t>Avoid responses that express disapproval or blame</a:t>
            </a:r>
          </a:p>
          <a:p>
            <a:pPr lvl="1"/>
            <a:r>
              <a:rPr lang="en-US" dirty="0" smtClean="0"/>
              <a:t>Avoid challenging responses or responses that are not genuine</a:t>
            </a:r>
          </a:p>
          <a:p>
            <a:pPr lvl="1"/>
            <a:r>
              <a:rPr lang="en-US" dirty="0" smtClean="0"/>
              <a:t>If patient does not feel validated, may become defensive</a:t>
            </a:r>
          </a:p>
          <a:p>
            <a:pPr lvl="1"/>
            <a:r>
              <a:rPr lang="en-US" dirty="0" smtClean="0"/>
              <a:t>Important to accept strong emotions rather than offering false reassurance</a:t>
            </a:r>
          </a:p>
          <a:p>
            <a:pPr lvl="1"/>
            <a:r>
              <a:rPr lang="en-US" dirty="0" smtClean="0"/>
              <a:t>Avoid arguing, because it sets up a competitive situation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0813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Barriers to Effective Communication </a:t>
            </a:r>
            <a:r>
              <a:rPr lang="en-US" sz="1600" dirty="0" smtClean="0"/>
              <a:t>(Slide 1 of 6)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41475"/>
            <a:ext cx="8189976" cy="4454525"/>
          </a:xfrm>
        </p:spPr>
        <p:txBody>
          <a:bodyPr/>
          <a:lstStyle/>
          <a:p>
            <a:pPr lvl="0"/>
            <a:r>
              <a:rPr lang="en-US" dirty="0" smtClean="0"/>
              <a:t>Impaired level of understanding</a:t>
            </a:r>
          </a:p>
          <a:p>
            <a:pPr lvl="1"/>
            <a:r>
              <a:rPr lang="en-US" sz="2300" dirty="0" smtClean="0"/>
              <a:t>Use short sentences and simple words </a:t>
            </a:r>
          </a:p>
          <a:p>
            <a:pPr lvl="1"/>
            <a:r>
              <a:rPr lang="en-US" sz="2300" dirty="0" smtClean="0"/>
              <a:t>Speaking slowly is helpful; using a loud voice is not</a:t>
            </a:r>
          </a:p>
          <a:p>
            <a:pPr lvl="1"/>
            <a:r>
              <a:rPr lang="en-US" sz="2300" dirty="0" smtClean="0"/>
              <a:t>Good eye contact makes it easy for the listener to focus</a:t>
            </a:r>
          </a:p>
          <a:p>
            <a:pPr lvl="1"/>
            <a:r>
              <a:rPr lang="en-US" sz="2300" dirty="0" smtClean="0"/>
              <a:t>Repeating or saying again in a different way facilitates understanding</a:t>
            </a:r>
          </a:p>
          <a:p>
            <a:pPr lvl="1"/>
            <a:r>
              <a:rPr lang="en-US" sz="2300" dirty="0" smtClean="0"/>
              <a:t>Gestures and demonstration reinforce understanding</a:t>
            </a:r>
          </a:p>
          <a:p>
            <a:pPr lvl="1"/>
            <a:r>
              <a:rPr lang="en-US" sz="2300" dirty="0" smtClean="0"/>
              <a:t>Complete instructions should be given at the patient's level of understanding</a:t>
            </a:r>
          </a:p>
          <a:p>
            <a:pPr lvl="1"/>
            <a:r>
              <a:rPr lang="en-US" sz="2300" dirty="0" smtClean="0"/>
              <a:t>Ask patient to repeat explanation to evaluate if it was understood</a:t>
            </a:r>
          </a:p>
          <a:p>
            <a:pPr lvl="1"/>
            <a:r>
              <a:rPr lang="en-US" sz="2300" dirty="0" smtClean="0"/>
              <a:t>The person who is legally responsible must give consent for all procedures</a:t>
            </a:r>
            <a:endParaRPr lang="en-US" sz="23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9137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Barriers to Effective Communication </a:t>
            </a:r>
            <a:r>
              <a:rPr lang="en-US" sz="1600" dirty="0" smtClean="0"/>
              <a:t>(Slide 2 of 6)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41475"/>
            <a:ext cx="8019288" cy="4454525"/>
          </a:xfrm>
        </p:spPr>
        <p:txBody>
          <a:bodyPr/>
          <a:lstStyle/>
          <a:p>
            <a:pPr lvl="0"/>
            <a:r>
              <a:rPr lang="en-US" dirty="0" smtClean="0"/>
              <a:t>Sight impaired</a:t>
            </a:r>
          </a:p>
          <a:p>
            <a:pPr lvl="1"/>
            <a:r>
              <a:rPr lang="en-US" sz="2300" dirty="0" smtClean="0"/>
              <a:t>Total blindness is inability to perceive light and form</a:t>
            </a:r>
          </a:p>
          <a:p>
            <a:pPr lvl="1"/>
            <a:r>
              <a:rPr lang="en-US" sz="2300" dirty="0" smtClean="0"/>
              <a:t>Failure to correct vision beyond 20/200 in better eye is legal blindness</a:t>
            </a:r>
          </a:p>
          <a:p>
            <a:pPr lvl="1"/>
            <a:r>
              <a:rPr lang="en-US" sz="2300" dirty="0" smtClean="0"/>
              <a:t>A patient is sight-impaired if vision is better than 20/200 with decreased field of vision or low vision</a:t>
            </a:r>
          </a:p>
          <a:p>
            <a:pPr lvl="1"/>
            <a:r>
              <a:rPr lang="en-US" sz="2300" dirty="0" smtClean="0"/>
              <a:t>Important to be very descriptive with visually impaired patient</a:t>
            </a:r>
          </a:p>
          <a:p>
            <a:pPr lvl="1"/>
            <a:r>
              <a:rPr lang="en-US" sz="2300" dirty="0" smtClean="0"/>
              <a:t>The patient may prefer to take the medical assistant's arm to move from one place to another </a:t>
            </a:r>
          </a:p>
          <a:p>
            <a:pPr lvl="1"/>
            <a:r>
              <a:rPr lang="en-US" sz="2300" dirty="0" smtClean="0"/>
              <a:t>A “clock image” is helpful to describe where things are; for example, “</a:t>
            </a:r>
            <a:r>
              <a:rPr lang="en-US" dirty="0" smtClean="0"/>
              <a:t>The examination table is to your left nine o-clock”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1074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Barriers to Effective Communication </a:t>
            </a:r>
            <a:r>
              <a:rPr lang="en-US" sz="1600" dirty="0" smtClean="0"/>
              <a:t>(Slide 3 of 6)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41475"/>
            <a:ext cx="8287512" cy="4454525"/>
          </a:xfrm>
        </p:spPr>
        <p:txBody>
          <a:bodyPr/>
          <a:lstStyle/>
          <a:p>
            <a:pPr lvl="0"/>
            <a:r>
              <a:rPr lang="en-US" dirty="0" smtClean="0"/>
              <a:t>Hearing impaired</a:t>
            </a:r>
          </a:p>
          <a:p>
            <a:pPr lvl="1"/>
            <a:r>
              <a:rPr lang="en-US" sz="2200" dirty="0" smtClean="0"/>
              <a:t>Hearing impairment more common than total deafness</a:t>
            </a:r>
          </a:p>
          <a:p>
            <a:pPr lvl="1"/>
            <a:r>
              <a:rPr lang="en-US" sz="2200" dirty="0" smtClean="0"/>
              <a:t>A clear voice, a little louder than normal speech, and short sentences are helpful </a:t>
            </a:r>
          </a:p>
          <a:p>
            <a:pPr lvl="1"/>
            <a:r>
              <a:rPr lang="en-US" sz="2200" dirty="0" smtClean="0"/>
              <a:t>Good eye contact is helpful to increase nonverbal communication or if the patient can lip read</a:t>
            </a:r>
          </a:p>
          <a:p>
            <a:pPr lvl="1"/>
            <a:r>
              <a:rPr lang="en-US" sz="2200" dirty="0" smtClean="0"/>
              <a:t>May need to touch person gently to get his or her attention at beginning of conversation</a:t>
            </a:r>
          </a:p>
          <a:p>
            <a:pPr lvl="1"/>
            <a:r>
              <a:rPr lang="en-US" sz="2200" dirty="0" smtClean="0"/>
              <a:t>Sign language often used with hearing-impaired individuals</a:t>
            </a:r>
          </a:p>
          <a:p>
            <a:pPr lvl="1"/>
            <a:r>
              <a:rPr lang="en-US" sz="2200" dirty="0" smtClean="0"/>
              <a:t>If patient uses sign language, he or she usually brings interpreter</a:t>
            </a:r>
          </a:p>
          <a:p>
            <a:pPr lvl="1"/>
            <a:r>
              <a:rPr lang="en-US" sz="2200" dirty="0" smtClean="0"/>
              <a:t>If patient doesn’t have interpreter, the law requires medical office to provide a translator </a:t>
            </a:r>
            <a:endParaRPr lang="en-US" sz="2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3391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Barriers to Effective Communication </a:t>
            </a:r>
            <a:r>
              <a:rPr lang="en-US" sz="1600" dirty="0" smtClean="0"/>
              <a:t>(Slide 4 of 6)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Language barriers</a:t>
            </a:r>
          </a:p>
          <a:p>
            <a:pPr lvl="1"/>
            <a:r>
              <a:rPr lang="en-US" dirty="0" smtClean="0"/>
              <a:t>Assistance from a translator facilitates conversation if patient is uncomfortable with English  </a:t>
            </a:r>
          </a:p>
          <a:p>
            <a:pPr lvl="1"/>
            <a:r>
              <a:rPr lang="en-US" dirty="0" smtClean="0"/>
              <a:t>Translator can be office staff, volunteer, or family member</a:t>
            </a:r>
          </a:p>
          <a:p>
            <a:pPr lvl="1"/>
            <a:r>
              <a:rPr lang="en-US" dirty="0" smtClean="0"/>
              <a:t>Children should be avoided as translators </a:t>
            </a:r>
          </a:p>
          <a:p>
            <a:pPr lvl="2"/>
            <a:r>
              <a:rPr lang="en-US" dirty="0" smtClean="0"/>
              <a:t>May skip words they don’t know how to translate</a:t>
            </a:r>
          </a:p>
          <a:p>
            <a:pPr lvl="2"/>
            <a:r>
              <a:rPr lang="en-US" dirty="0" smtClean="0"/>
              <a:t>Adults may be embarrassed to discuss medical problems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8307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Barriers to Effective Communication </a:t>
            </a:r>
            <a:r>
              <a:rPr lang="en-US" sz="1600" dirty="0" smtClean="0"/>
              <a:t>(Slide 5 of 6)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Guidelines for using a translator</a:t>
            </a:r>
          </a:p>
          <a:p>
            <a:pPr lvl="2"/>
            <a:r>
              <a:rPr lang="en-US" dirty="0" smtClean="0"/>
              <a:t>Speak directly to patient, not translator</a:t>
            </a:r>
          </a:p>
          <a:p>
            <a:pPr lvl="2"/>
            <a:r>
              <a:rPr lang="en-US" dirty="0" smtClean="0"/>
              <a:t>Maintain good eye contact with patient</a:t>
            </a:r>
          </a:p>
          <a:p>
            <a:pPr lvl="1"/>
            <a:r>
              <a:rPr lang="en-US" dirty="0" smtClean="0"/>
              <a:t>Speak slowly and carefully; patient may understand partially</a:t>
            </a:r>
          </a:p>
          <a:p>
            <a:pPr lvl="1"/>
            <a:r>
              <a:rPr lang="en-US" dirty="0" smtClean="0"/>
              <a:t>Use simple terms and short sentences to facilitate understanding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6100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Barriers to Effective Communication </a:t>
            </a:r>
            <a:r>
              <a:rPr lang="en-US" sz="1600" dirty="0" smtClean="0"/>
              <a:t>(Slide 6 of 6)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Language barriers</a:t>
            </a:r>
          </a:p>
          <a:p>
            <a:pPr lvl="1"/>
            <a:r>
              <a:rPr lang="en-US" dirty="0" smtClean="0"/>
              <a:t>Use gestures and pantomime if no translator is available</a:t>
            </a:r>
          </a:p>
          <a:p>
            <a:pPr lvl="1"/>
            <a:r>
              <a:rPr lang="en-US" dirty="0" smtClean="0"/>
              <a:t>Translator must be present when obtaining informed consent</a:t>
            </a:r>
          </a:p>
          <a:p>
            <a:pPr lvl="2"/>
            <a:r>
              <a:rPr lang="en-US" dirty="0" smtClean="0"/>
              <a:t>Routine consent forms should be available in languages commonly spoken by patients</a:t>
            </a:r>
          </a:p>
          <a:p>
            <a:pPr lvl="1"/>
            <a:r>
              <a:rPr lang="en-US" dirty="0" smtClean="0"/>
              <a:t>Telephone and video translation services are available</a:t>
            </a:r>
          </a:p>
          <a:p>
            <a:pPr lvl="2"/>
            <a:r>
              <a:rPr lang="en-US" dirty="0" smtClean="0"/>
              <a:t>Telephone service uses a speakerphone</a:t>
            </a:r>
          </a:p>
          <a:p>
            <a:pPr lvl="2"/>
            <a:r>
              <a:rPr lang="en-US" dirty="0" smtClean="0"/>
              <a:t>Video translation service uses a webcam so that all parties see each other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5338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Ways to Evaluate if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Communication </a:t>
            </a:r>
            <a:r>
              <a:rPr lang="en-US" dirty="0" smtClean="0"/>
              <a:t>Has Been Effective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Ask for feedback</a:t>
            </a:r>
          </a:p>
          <a:p>
            <a:r>
              <a:rPr lang="en-US" dirty="0" smtClean="0"/>
              <a:t>Check for understanding</a:t>
            </a:r>
          </a:p>
          <a:p>
            <a:r>
              <a:rPr lang="en-US" dirty="0" smtClean="0"/>
              <a:t>Ask the patient to repeat back the explanation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6190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 </a:t>
            </a:r>
            <a:r>
              <a:rPr lang="en-US" dirty="0" smtClean="0"/>
              <a:t>4.2: Establishing Relationships to Meet Patient Needs  </a:t>
            </a:r>
            <a:br>
              <a:rPr lang="en-US" dirty="0" smtClean="0"/>
            </a:br>
            <a:r>
              <a:rPr lang="en-US" sz="1600" dirty="0" smtClean="0"/>
              <a:t>(Slide 2 of 2)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List factors that affect patient expectations of health care.</a:t>
            </a:r>
          </a:p>
          <a:p>
            <a:r>
              <a:rPr lang="en-US" dirty="0" smtClean="0"/>
              <a:t>Explain </a:t>
            </a:r>
            <a:r>
              <a:rPr lang="en-US" dirty="0" smtClean="0"/>
              <a:t>the levels of Maslow’s hierarchy of needs.</a:t>
            </a:r>
          </a:p>
          <a:p>
            <a:r>
              <a:rPr lang="en-US" dirty="0" smtClean="0"/>
              <a:t>Correlate </a:t>
            </a:r>
            <a:r>
              <a:rPr lang="en-US" dirty="0" smtClean="0"/>
              <a:t>the existence of unmet needs to types of patient behavior in the health care setting.</a:t>
            </a:r>
          </a:p>
          <a:p>
            <a:pPr lvl="0"/>
            <a:r>
              <a:rPr lang="en-US" dirty="0" smtClean="0"/>
              <a:t>List </a:t>
            </a:r>
            <a:r>
              <a:rPr lang="en-US" dirty="0" smtClean="0"/>
              <a:t>several ways to establish caring relationships with patients.</a:t>
            </a:r>
          </a:p>
          <a:p>
            <a:pPr lvl="0"/>
            <a:r>
              <a:rPr lang="en-US" dirty="0" smtClean="0"/>
              <a:t>Describe the importance of maintaining appropriate self-boundaries.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6672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>
              <a:buFont typeface="+mj-lt"/>
              <a:buAutoNum type="arabicPeriod" startAt="5"/>
            </a:pPr>
            <a:r>
              <a:rPr lang="en-US" dirty="0" smtClean="0"/>
              <a:t>Explain the elements of active listening.</a:t>
            </a:r>
          </a:p>
          <a:p>
            <a:pPr marL="457200">
              <a:buFont typeface="+mj-lt"/>
              <a:buAutoNum type="arabicPeriod" startAt="5"/>
            </a:pPr>
            <a:r>
              <a:rPr lang="en-US" dirty="0" smtClean="0"/>
              <a:t>Describe the effect of assertive, aggressive, and passive behaviors on communication.</a:t>
            </a:r>
          </a:p>
          <a:p>
            <a:pPr marL="457200">
              <a:buFont typeface="+mj-lt"/>
              <a:buAutoNum type="arabicPeriod" startAt="5"/>
            </a:pPr>
            <a:r>
              <a:rPr lang="en-US" dirty="0" smtClean="0"/>
              <a:t>Describe how eye contact can have different meanings based on cultural background.</a:t>
            </a:r>
          </a:p>
          <a:p>
            <a:pPr marL="457200">
              <a:buFont typeface="+mj-lt"/>
              <a:buAutoNum type="arabicPeriod" startAt="5"/>
            </a:pPr>
            <a:r>
              <a:rPr lang="en-US" dirty="0" smtClean="0"/>
              <a:t>Give examples of techniques that encourage a patient to continue speaking.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219200"/>
          </a:xfrm>
        </p:spPr>
        <p:txBody>
          <a:bodyPr/>
          <a:lstStyle/>
          <a:p>
            <a:r>
              <a:rPr lang="en-US" dirty="0" smtClean="0"/>
              <a:t>Learning Objectives</a:t>
            </a:r>
            <a:br>
              <a:rPr lang="en-US" dirty="0" smtClean="0"/>
            </a:br>
            <a:r>
              <a:rPr lang="en-US" dirty="0" smtClean="0"/>
              <a:t>Lesson 4.1: Communicating with Patients </a:t>
            </a:r>
            <a:br>
              <a:rPr lang="en-US" dirty="0" smtClean="0"/>
            </a:br>
            <a:r>
              <a:rPr lang="en-US" sz="1600" dirty="0" smtClean="0"/>
              <a:t>(Slide 2 of 3)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566480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 </a:t>
            </a:r>
            <a:r>
              <a:rPr lang="en-US" dirty="0" smtClean="0"/>
              <a:t>4.2: Establishing Relationships to Meet Patient Needs  </a:t>
            </a:r>
            <a:br>
              <a:rPr lang="en-US" dirty="0" smtClean="0"/>
            </a:br>
            <a:r>
              <a:rPr lang="en-US" sz="1600" dirty="0" smtClean="0"/>
              <a:t>(Slide 2 of 2)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41475"/>
            <a:ext cx="8267700" cy="4454525"/>
          </a:xfrm>
        </p:spPr>
        <p:txBody>
          <a:bodyPr/>
          <a:lstStyle/>
          <a:p>
            <a:pPr lvl="0"/>
            <a:r>
              <a:rPr lang="en-US" dirty="0" smtClean="0"/>
              <a:t>Explain </a:t>
            </a:r>
            <a:r>
              <a:rPr lang="en-US" dirty="0" smtClean="0"/>
              <a:t>the role of empathy in the relationship between the medical assistant and patients.</a:t>
            </a:r>
          </a:p>
          <a:p>
            <a:pPr lvl="0"/>
            <a:r>
              <a:rPr lang="en-US" dirty="0" smtClean="0"/>
              <a:t>Describe how the medical assistant can handle common emotional responses to illness.</a:t>
            </a:r>
          </a:p>
          <a:p>
            <a:pPr lvl="0"/>
            <a:r>
              <a:rPr lang="en-US" dirty="0" smtClean="0"/>
              <a:t>Clarify how empathy helps improve the relationship between the medical assistant and the patient.</a:t>
            </a:r>
          </a:p>
          <a:p>
            <a:pPr lvl="0"/>
            <a:r>
              <a:rPr lang="en-US" dirty="0" smtClean="0"/>
              <a:t> Describe ways to support the terminally ill patient in all stages of the grieving process.</a:t>
            </a:r>
          </a:p>
          <a:p>
            <a:pPr lvl="0"/>
            <a:r>
              <a:rPr lang="en-US" dirty="0" smtClean="0"/>
              <a:t> Demonstrate respect for cultural and ethnic diversity in approaching patients and families.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154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219200"/>
          </a:xfrm>
        </p:spPr>
        <p:txBody>
          <a:bodyPr/>
          <a:lstStyle/>
          <a:p>
            <a:r>
              <a:rPr lang="en-US" dirty="0" smtClean="0"/>
              <a:t>Patient Expectations </a:t>
            </a:r>
            <a:r>
              <a:rPr lang="en-US" dirty="0" smtClean="0"/>
              <a:t>of Health </a:t>
            </a:r>
            <a:r>
              <a:rPr lang="en-US" dirty="0" smtClean="0"/>
              <a:t>Care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be seen by doctor in reasonable amount of time</a:t>
            </a:r>
          </a:p>
          <a:p>
            <a:r>
              <a:rPr lang="en-US" dirty="0" smtClean="0"/>
              <a:t>To have the doctor “fix” whatever is wrong </a:t>
            </a:r>
          </a:p>
          <a:p>
            <a:r>
              <a:rPr lang="en-US" dirty="0" smtClean="0"/>
              <a:t>To avoid nagging about changing his or her lifestyle</a:t>
            </a:r>
          </a:p>
          <a:p>
            <a:r>
              <a:rPr lang="en-US" dirty="0" smtClean="0"/>
              <a:t>Often focused more on relief of symptoms than diagnostic testing to determine cause</a:t>
            </a:r>
          </a:p>
          <a:p>
            <a:r>
              <a:rPr lang="en-US" dirty="0" smtClean="0"/>
              <a:t>Want medication or treatment to promote a speedy recovery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9304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Maslow’s Hierarchy of Needs</a:t>
            </a:r>
            <a:br>
              <a:rPr lang="en-US" dirty="0" smtClean="0"/>
            </a:br>
            <a:r>
              <a:rPr lang="en-US" sz="1600" dirty="0" smtClean="0"/>
              <a:t>(Slide 1 of 2)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Arranged in a hierarchy (arranged in order of importance)</a:t>
            </a:r>
          </a:p>
          <a:p>
            <a:r>
              <a:rPr lang="en-US" dirty="0" smtClean="0"/>
              <a:t>Shows most important needs at lowest level </a:t>
            </a:r>
          </a:p>
          <a:p>
            <a:r>
              <a:rPr lang="en-US" dirty="0" smtClean="0"/>
              <a:t>The image of a pyramid is often used to depict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1080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Maslow’s Hierarchy of Needs</a:t>
            </a:r>
            <a:br>
              <a:rPr lang="en-US" dirty="0" smtClean="0"/>
            </a:br>
            <a:r>
              <a:rPr lang="en-US" sz="1600" dirty="0" smtClean="0"/>
              <a:t>(Slide 2 of 2)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Bottom level: Basic physiologic needs for survival  </a:t>
            </a:r>
          </a:p>
          <a:p>
            <a:r>
              <a:rPr lang="en-US" dirty="0" smtClean="0"/>
              <a:t>Level 2: Needs for safety and security</a:t>
            </a:r>
          </a:p>
          <a:p>
            <a:r>
              <a:rPr lang="en-US" dirty="0" smtClean="0"/>
              <a:t>Level 3: Needs for love and belonging</a:t>
            </a:r>
          </a:p>
          <a:p>
            <a:r>
              <a:rPr lang="en-US" dirty="0" smtClean="0"/>
              <a:t>Level 4: Needs for esteem and recognition</a:t>
            </a:r>
          </a:p>
          <a:p>
            <a:r>
              <a:rPr lang="en-US" dirty="0" smtClean="0"/>
              <a:t>Top level: Need for self-actualization</a:t>
            </a:r>
            <a:br>
              <a:rPr lang="en-US" dirty="0" smtClean="0"/>
            </a:br>
            <a:r>
              <a:rPr lang="en-US" dirty="0" smtClean="0"/>
              <a:t>(fulfillment of an individual’s potential)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9261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Effects of Unmet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Needs During </a:t>
            </a:r>
            <a:r>
              <a:rPr lang="en-US" dirty="0" smtClean="0"/>
              <a:t>Illness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individual moves up or down Maslow’s pyramid depending on which needs are unmet</a:t>
            </a:r>
          </a:p>
          <a:p>
            <a:r>
              <a:rPr lang="en-US" dirty="0" smtClean="0"/>
              <a:t>Lower level needs must be met before individual can progress upward</a:t>
            </a:r>
          </a:p>
          <a:p>
            <a:r>
              <a:rPr lang="en-US" dirty="0" smtClean="0"/>
              <a:t>Medical assistant should foster the meeting of needs beyond physiologic needs</a:t>
            </a:r>
          </a:p>
          <a:p>
            <a:pPr lvl="1"/>
            <a:r>
              <a:rPr lang="en-US" dirty="0" smtClean="0"/>
              <a:t>Example: Intervening for a victim of abuse fosters sense of love and belonging</a:t>
            </a:r>
          </a:p>
          <a:p>
            <a:pPr lvl="1"/>
            <a:r>
              <a:rPr lang="en-US" dirty="0" smtClean="0"/>
              <a:t>Example: Teaching a patient to manage a chronic disease fosters self-esteem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1412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Developmental Stages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Erikson’s stages of psychosocial development</a:t>
            </a:r>
          </a:p>
          <a:p>
            <a:pPr lvl="1"/>
            <a:r>
              <a:rPr lang="en-US" dirty="0" smtClean="0"/>
              <a:t>Infancy: Trust versus mistrust</a:t>
            </a:r>
          </a:p>
          <a:p>
            <a:pPr lvl="1"/>
            <a:r>
              <a:rPr lang="en-US" dirty="0" smtClean="0"/>
              <a:t>Toddlerhood: Autonomy versus shame/doubt</a:t>
            </a:r>
          </a:p>
          <a:p>
            <a:pPr lvl="1"/>
            <a:r>
              <a:rPr lang="en-US" dirty="0" smtClean="0"/>
              <a:t>Preschool age: Initiative versus guilt</a:t>
            </a:r>
          </a:p>
          <a:p>
            <a:pPr lvl="1"/>
            <a:r>
              <a:rPr lang="en-US" dirty="0" smtClean="0"/>
              <a:t>School age: Industry versus inferiority</a:t>
            </a:r>
          </a:p>
          <a:p>
            <a:pPr lvl="1"/>
            <a:r>
              <a:rPr lang="en-US" dirty="0" smtClean="0"/>
              <a:t>Adolescence: Identity versus role confusion</a:t>
            </a:r>
          </a:p>
          <a:p>
            <a:pPr lvl="1"/>
            <a:r>
              <a:rPr lang="en-US" dirty="0" smtClean="0"/>
              <a:t>Young adult: Intimacy versus isolation</a:t>
            </a:r>
          </a:p>
          <a:p>
            <a:pPr lvl="1"/>
            <a:r>
              <a:rPr lang="en-US" dirty="0" smtClean="0"/>
              <a:t>Adulthood: Generativity versus stagnation</a:t>
            </a:r>
          </a:p>
          <a:p>
            <a:pPr lvl="1"/>
            <a:r>
              <a:rPr lang="en-US" dirty="0" smtClean="0"/>
              <a:t>Old age: Integrity versus despair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310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Establishing Caring Relationships</a:t>
            </a:r>
            <a:br>
              <a:rPr lang="en-US" dirty="0" smtClean="0"/>
            </a:br>
            <a:r>
              <a:rPr lang="en-US" sz="1600" dirty="0" smtClean="0"/>
              <a:t>(Slide 1 of 3)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Empathy</a:t>
            </a:r>
          </a:p>
          <a:p>
            <a:pPr lvl="1"/>
            <a:r>
              <a:rPr lang="en-US" dirty="0" smtClean="0"/>
              <a:t>Ability to put oneself in another's position and imagine what one would feel</a:t>
            </a:r>
          </a:p>
          <a:p>
            <a:pPr lvl="1"/>
            <a:r>
              <a:rPr lang="en-US" dirty="0" smtClean="0"/>
              <a:t>More objective than sympathy, experiencing the same emotion as another</a:t>
            </a:r>
          </a:p>
          <a:p>
            <a:pPr lvl="1"/>
            <a:r>
              <a:rPr lang="en-US" dirty="0" smtClean="0"/>
              <a:t>Medical assistant helps the patient handle feelings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6521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Establishing Caring Relationships</a:t>
            </a:r>
            <a:br>
              <a:rPr lang="en-US" dirty="0" smtClean="0"/>
            </a:br>
            <a:r>
              <a:rPr lang="en-US" sz="1600" dirty="0" smtClean="0"/>
              <a:t>(Slide 2 of 3)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Expression of caring</a:t>
            </a:r>
          </a:p>
          <a:p>
            <a:pPr lvl="1"/>
            <a:r>
              <a:rPr lang="en-US" dirty="0" smtClean="0"/>
              <a:t>Verbally</a:t>
            </a:r>
          </a:p>
          <a:p>
            <a:pPr lvl="2"/>
            <a:r>
              <a:rPr lang="en-US" dirty="0" smtClean="0"/>
              <a:t>By using effective interviewing techniques</a:t>
            </a:r>
          </a:p>
          <a:p>
            <a:pPr lvl="2"/>
            <a:r>
              <a:rPr lang="en-US" dirty="0" smtClean="0"/>
              <a:t>By letting patient tell story in own way</a:t>
            </a:r>
          </a:p>
          <a:p>
            <a:pPr lvl="1"/>
            <a:r>
              <a:rPr lang="en-US" dirty="0" smtClean="0"/>
              <a:t>Nonverbally</a:t>
            </a:r>
          </a:p>
          <a:p>
            <a:pPr lvl="2"/>
            <a:r>
              <a:rPr lang="en-US" dirty="0" smtClean="0"/>
              <a:t>Using positive body language</a:t>
            </a:r>
          </a:p>
          <a:p>
            <a:pPr lvl="2"/>
            <a:r>
              <a:rPr lang="en-US" dirty="0" smtClean="0"/>
              <a:t>A position at the same height as the patient when talking creates a more friendly atmosphere</a:t>
            </a:r>
          </a:p>
          <a:p>
            <a:pPr lvl="2"/>
            <a:r>
              <a:rPr lang="en-US" dirty="0" smtClean="0"/>
              <a:t>Good eye contact and touching the patient communicate interest and caring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5724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Establishing Caring Relationships</a:t>
            </a:r>
            <a:br>
              <a:rPr lang="en-US" dirty="0" smtClean="0"/>
            </a:br>
            <a:r>
              <a:rPr lang="en-US" sz="1600" dirty="0" smtClean="0"/>
              <a:t>(Slide 3 of 3)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Value of effective relationships with patients</a:t>
            </a:r>
          </a:p>
          <a:p>
            <a:pPr lvl="1"/>
            <a:r>
              <a:rPr lang="en-US" dirty="0" smtClean="0"/>
              <a:t>A medical assistant who gets to know a patient well can be a true liaison between patient and doctor</a:t>
            </a:r>
          </a:p>
          <a:p>
            <a:pPr lvl="1"/>
            <a:r>
              <a:rPr lang="en-US" dirty="0" smtClean="0"/>
              <a:t>If a patient develops a trust of staff, he or she will be more relaxed during procedures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6378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Self-Boundaries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Include physical, mental, and spiritual guidelines or limits to define how close other people can come without posing a threat</a:t>
            </a:r>
          </a:p>
          <a:p>
            <a:pPr lvl="0"/>
            <a:r>
              <a:rPr lang="en-US" dirty="0" smtClean="0"/>
              <a:t>Uncommon to encounter someone with mental boundaries too weak or too strong</a:t>
            </a:r>
          </a:p>
          <a:p>
            <a:pPr lvl="0"/>
            <a:r>
              <a:rPr lang="en-US" dirty="0" smtClean="0"/>
              <a:t>Medical assistant must take appropriate steps to maintain personal boundaries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51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>
              <a:buFont typeface="+mj-lt"/>
              <a:buAutoNum type="arabicPeriod" startAt="9"/>
            </a:pPr>
            <a:r>
              <a:rPr lang="en-US" dirty="0" smtClean="0"/>
              <a:t>Explain how to overcome sensory and language barriers to communication.</a:t>
            </a:r>
          </a:p>
          <a:p>
            <a:pPr marL="457200" indent="-457200">
              <a:buFont typeface="+mj-lt"/>
              <a:buAutoNum type="arabicPeriod" startAt="9"/>
            </a:pPr>
            <a:r>
              <a:rPr lang="en-US" dirty="0" smtClean="0"/>
              <a:t>Describe ways to evaluate if communication has been effective.</a:t>
            </a:r>
          </a:p>
          <a:p>
            <a:pPr marL="457200" indent="-457200">
              <a:buFont typeface="+mj-lt"/>
              <a:buAutoNum type="arabicPeriod" startAt="9"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219200"/>
          </a:xfrm>
        </p:spPr>
        <p:txBody>
          <a:bodyPr/>
          <a:lstStyle/>
          <a:p>
            <a:r>
              <a:rPr lang="en-US" dirty="0" smtClean="0"/>
              <a:t>Learning Objectives</a:t>
            </a:r>
            <a:br>
              <a:rPr lang="en-US" dirty="0" smtClean="0"/>
            </a:br>
            <a:r>
              <a:rPr lang="en-US" dirty="0" smtClean="0"/>
              <a:t>Lesson 4.1: Communicating with Patients </a:t>
            </a:r>
            <a:br>
              <a:rPr lang="en-US" dirty="0" smtClean="0"/>
            </a:br>
            <a:r>
              <a:rPr lang="en-US" sz="1600" dirty="0" smtClean="0"/>
              <a:t>(Slide 3 of 3)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413876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Empathy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Must be able to identify the patient’s feelings</a:t>
            </a:r>
          </a:p>
          <a:p>
            <a:pPr lvl="0"/>
            <a:r>
              <a:rPr lang="en-US" dirty="0" smtClean="0"/>
              <a:t>More objective than sympathy</a:t>
            </a:r>
          </a:p>
          <a:p>
            <a:pPr lvl="0"/>
            <a:r>
              <a:rPr lang="en-US" dirty="0" smtClean="0"/>
              <a:t>Requires a person to retain perspective and have confidence that strong emotions are not dangerous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7553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Emotional Reponses to Illness</a:t>
            </a:r>
            <a:br>
              <a:rPr lang="en-US" dirty="0" smtClean="0"/>
            </a:br>
            <a:r>
              <a:rPr lang="en-US" sz="1600" dirty="0" smtClean="0"/>
              <a:t>(Slide 1 of 5)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Guilt</a:t>
            </a:r>
          </a:p>
          <a:p>
            <a:pPr lvl="1"/>
            <a:r>
              <a:rPr lang="en-US" dirty="0" smtClean="0"/>
              <a:t>Amount of guilt may or may not relate to a person's responsibility for the disease or condition</a:t>
            </a:r>
          </a:p>
          <a:p>
            <a:pPr lvl="1"/>
            <a:r>
              <a:rPr lang="en-US" dirty="0" smtClean="0"/>
              <a:t>Sometimes people with unhealthy lifestyles or habits don't seem to experience any guilt</a:t>
            </a:r>
          </a:p>
          <a:p>
            <a:pPr lvl="1"/>
            <a:r>
              <a:rPr lang="en-US" dirty="0" smtClean="0"/>
              <a:t>Sometimes people feel guilt when there is no known way to prevent their illness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6722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Emotional Reponses to Illness</a:t>
            </a:r>
            <a:br>
              <a:rPr lang="en-US" dirty="0" smtClean="0"/>
            </a:br>
            <a:r>
              <a:rPr lang="en-US" sz="1600" dirty="0" smtClean="0"/>
              <a:t>(Slide 2 of 5)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Loss of control</a:t>
            </a:r>
          </a:p>
          <a:p>
            <a:pPr lvl="1"/>
            <a:r>
              <a:rPr lang="en-US" dirty="0" smtClean="0"/>
              <a:t>Feeling of loss of control is common in illness  </a:t>
            </a:r>
          </a:p>
          <a:p>
            <a:pPr lvl="1"/>
            <a:r>
              <a:rPr lang="en-US" dirty="0" smtClean="0"/>
              <a:t>Patient may become irritable, anxious, and defensive </a:t>
            </a:r>
          </a:p>
          <a:p>
            <a:pPr lvl="1"/>
            <a:r>
              <a:rPr lang="en-US" dirty="0" smtClean="0"/>
              <a:t>Medical assistant should give patients choices to foster feeling of control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0657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Emotional Reponses to Illness</a:t>
            </a:r>
            <a:br>
              <a:rPr lang="en-US" dirty="0" smtClean="0"/>
            </a:br>
            <a:r>
              <a:rPr lang="en-US" sz="1600" dirty="0" smtClean="0"/>
              <a:t>(Slide 3 of 5)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Anxiety</a:t>
            </a:r>
          </a:p>
          <a:p>
            <a:pPr lvl="1"/>
            <a:r>
              <a:rPr lang="en-US" dirty="0" smtClean="0"/>
              <a:t>Anxiety is a response to a perceived threat</a:t>
            </a:r>
          </a:p>
          <a:p>
            <a:pPr lvl="1"/>
            <a:r>
              <a:rPr lang="en-US" dirty="0" smtClean="0"/>
              <a:t>Can impair patient’s ability to understand</a:t>
            </a:r>
          </a:p>
          <a:p>
            <a:pPr lvl="1"/>
            <a:r>
              <a:rPr lang="en-US" dirty="0" smtClean="0"/>
              <a:t>Important to help the patient stay focused</a:t>
            </a:r>
          </a:p>
          <a:p>
            <a:pPr lvl="1"/>
            <a:r>
              <a:rPr lang="en-US" dirty="0" smtClean="0"/>
              <a:t>Written instructions may be necessary for the anxious patient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8508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Emotional Reponses to Illness</a:t>
            </a:r>
            <a:br>
              <a:rPr lang="en-US" dirty="0" smtClean="0"/>
            </a:br>
            <a:r>
              <a:rPr lang="en-US" sz="1600" dirty="0" smtClean="0"/>
              <a:t>(Slide 4 of 5)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Anxiety</a:t>
            </a:r>
            <a:endParaRPr lang="en-US" dirty="0" smtClean="0"/>
          </a:p>
          <a:p>
            <a:pPr lvl="1"/>
            <a:r>
              <a:rPr lang="en-US" dirty="0" smtClean="0"/>
              <a:t>Symptoms of a full-blown anxiety attack  </a:t>
            </a:r>
          </a:p>
          <a:p>
            <a:pPr lvl="2"/>
            <a:r>
              <a:rPr lang="en-US" dirty="0" smtClean="0"/>
              <a:t>Hyperventilation</a:t>
            </a:r>
          </a:p>
          <a:p>
            <a:pPr lvl="2"/>
            <a:r>
              <a:rPr lang="en-US" dirty="0" smtClean="0"/>
              <a:t>Rapid heart rate</a:t>
            </a:r>
          </a:p>
          <a:p>
            <a:pPr lvl="2"/>
            <a:r>
              <a:rPr lang="en-US" dirty="0" smtClean="0"/>
              <a:t>Numbness in fingers and toes</a:t>
            </a:r>
          </a:p>
          <a:p>
            <a:pPr lvl="2"/>
            <a:r>
              <a:rPr lang="en-US" dirty="0" smtClean="0"/>
              <a:t>Intense fear or sense of dread</a:t>
            </a:r>
          </a:p>
          <a:p>
            <a:pPr lvl="1"/>
            <a:r>
              <a:rPr lang="en-US" dirty="0" smtClean="0"/>
              <a:t>Medical assistant’s response to anxiety attack  </a:t>
            </a:r>
          </a:p>
          <a:p>
            <a:pPr lvl="2"/>
            <a:r>
              <a:rPr lang="en-US" dirty="0" smtClean="0"/>
              <a:t>Encourage person to describe feelings</a:t>
            </a:r>
          </a:p>
          <a:p>
            <a:pPr lvl="2"/>
            <a:r>
              <a:rPr lang="en-US" dirty="0" smtClean="0"/>
              <a:t>Coach person to take slow, deep breaths  </a:t>
            </a:r>
          </a:p>
          <a:p>
            <a:pPr lvl="2"/>
            <a:r>
              <a:rPr lang="en-US" dirty="0" smtClean="0"/>
              <a:t>Remain calm and stay with the person until symptoms subside, usually within 1 or 2 minutes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921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Emotional Reponses to Illness</a:t>
            </a:r>
            <a:br>
              <a:rPr lang="en-US" dirty="0" smtClean="0"/>
            </a:br>
            <a:r>
              <a:rPr lang="en-US" sz="1600" dirty="0" smtClean="0"/>
              <a:t>(Slide 5 of 5)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41475"/>
            <a:ext cx="7937500" cy="4454525"/>
          </a:xfrm>
        </p:spPr>
        <p:txBody>
          <a:bodyPr/>
          <a:lstStyle/>
          <a:p>
            <a:pPr lvl="0"/>
            <a:r>
              <a:rPr lang="en-US" dirty="0" smtClean="0"/>
              <a:t>Anger</a:t>
            </a:r>
          </a:p>
          <a:p>
            <a:pPr lvl="1"/>
            <a:r>
              <a:rPr lang="en-US" dirty="0" smtClean="0"/>
              <a:t>The cause and intensity of anger may be subconscious</a:t>
            </a:r>
          </a:p>
          <a:p>
            <a:pPr lvl="1"/>
            <a:r>
              <a:rPr lang="en-US" dirty="0" smtClean="0"/>
              <a:t>The medical assistant should remember that if the anger is expressed toward him or her, it is not personal</a:t>
            </a:r>
          </a:p>
          <a:p>
            <a:pPr lvl="1"/>
            <a:r>
              <a:rPr lang="en-US" dirty="0" smtClean="0"/>
              <a:t>The medical assistant should respond without becoming angry in return, because anger escalates easily</a:t>
            </a:r>
          </a:p>
          <a:p>
            <a:pPr lvl="1"/>
            <a:r>
              <a:rPr lang="en-US" dirty="0" smtClean="0"/>
              <a:t>The medical assistant should try to help the angry person identify the true source of the anger</a:t>
            </a:r>
          </a:p>
          <a:p>
            <a:pPr lvl="1"/>
            <a:r>
              <a:rPr lang="en-US" dirty="0" smtClean="0"/>
              <a:t>It may be necessary to move the angry patient to a more private area to defuse the anger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45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0403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Empathy to Improve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Relationships </a:t>
            </a:r>
            <a:r>
              <a:rPr lang="en-US" dirty="0" smtClean="0"/>
              <a:t>with Patients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Always use empathy to connect with patients</a:t>
            </a:r>
          </a:p>
          <a:p>
            <a:pPr lvl="0"/>
            <a:r>
              <a:rPr lang="en-US" dirty="0" smtClean="0"/>
              <a:t>When patients feel that you know and understand what he or she is going through, the relationship can be improved</a:t>
            </a:r>
          </a:p>
          <a:p>
            <a:pPr lvl="0"/>
            <a:r>
              <a:rPr lang="en-US" dirty="0" smtClean="0"/>
              <a:t>Do not use ego defense mechanisms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46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071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Grieving Process</a:t>
            </a:r>
            <a:br>
              <a:rPr lang="en-US" dirty="0" smtClean="0"/>
            </a:br>
            <a:r>
              <a:rPr lang="en-US" sz="1600" dirty="0" smtClean="0"/>
              <a:t>(Slide 1 of 3)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Denial</a:t>
            </a:r>
          </a:p>
          <a:p>
            <a:pPr lvl="1"/>
            <a:r>
              <a:rPr lang="en-US" dirty="0" smtClean="0"/>
              <a:t>State of shock and disbelief</a:t>
            </a:r>
          </a:p>
          <a:p>
            <a:pPr lvl="1"/>
            <a:r>
              <a:rPr lang="en-US" dirty="0" smtClean="0"/>
              <a:t>Defense against unmanageable anxiety</a:t>
            </a:r>
          </a:p>
          <a:p>
            <a:pPr lvl="1"/>
            <a:r>
              <a:rPr lang="en-US" dirty="0" smtClean="0"/>
              <a:t>Listen, without confronting unrealistic statements</a:t>
            </a:r>
          </a:p>
          <a:p>
            <a:pPr lvl="0"/>
            <a:r>
              <a:rPr lang="en-US" dirty="0" smtClean="0"/>
              <a:t>Anger</a:t>
            </a:r>
          </a:p>
          <a:p>
            <a:pPr lvl="1"/>
            <a:r>
              <a:rPr lang="en-US" dirty="0" smtClean="0"/>
              <a:t>“Why me?” mode</a:t>
            </a:r>
          </a:p>
          <a:p>
            <a:pPr lvl="1"/>
            <a:r>
              <a:rPr lang="en-US" dirty="0" smtClean="0"/>
              <a:t>Patient may be belligerent, uncooperative, and critical</a:t>
            </a:r>
          </a:p>
          <a:p>
            <a:pPr lvl="1"/>
            <a:r>
              <a:rPr lang="en-US" dirty="0" smtClean="0"/>
              <a:t>DO NOT take criticism personally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47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9021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Grieving Process</a:t>
            </a:r>
            <a:br>
              <a:rPr lang="en-US" dirty="0" smtClean="0"/>
            </a:br>
            <a:r>
              <a:rPr lang="en-US" sz="1600" dirty="0" smtClean="0"/>
              <a:t>(Slide 2 of 3)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Bargaining</a:t>
            </a:r>
          </a:p>
          <a:p>
            <a:pPr lvl="1"/>
            <a:r>
              <a:rPr lang="en-US" dirty="0" smtClean="0"/>
              <a:t>Patient tries to give up something to gain more time</a:t>
            </a:r>
          </a:p>
          <a:p>
            <a:pPr lvl="1"/>
            <a:r>
              <a:rPr lang="en-US" dirty="0" smtClean="0"/>
              <a:t>Usually between the patient and God</a:t>
            </a:r>
          </a:p>
          <a:p>
            <a:pPr lvl="0"/>
            <a:r>
              <a:rPr lang="en-US" dirty="0" smtClean="0"/>
              <a:t>Depression</a:t>
            </a:r>
          </a:p>
          <a:p>
            <a:pPr lvl="1"/>
            <a:r>
              <a:rPr lang="en-US" dirty="0" smtClean="0"/>
              <a:t>Patient recognizes facts</a:t>
            </a:r>
          </a:p>
          <a:p>
            <a:pPr lvl="1"/>
            <a:r>
              <a:rPr lang="en-US" dirty="0" smtClean="0"/>
              <a:t>May become silent and prefer to be alone</a:t>
            </a:r>
          </a:p>
          <a:p>
            <a:pPr lvl="1"/>
            <a:r>
              <a:rPr lang="en-US" dirty="0" smtClean="0"/>
              <a:t>May be more difficult to deal with</a:t>
            </a:r>
          </a:p>
          <a:p>
            <a:pPr lvl="1"/>
            <a:r>
              <a:rPr lang="en-US" dirty="0" smtClean="0"/>
              <a:t>Medical assistant should strive to maintain communication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48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9018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Grieving Process</a:t>
            </a:r>
            <a:br>
              <a:rPr lang="en-US" dirty="0" smtClean="0"/>
            </a:br>
            <a:r>
              <a:rPr lang="en-US" sz="1600" dirty="0" smtClean="0"/>
              <a:t>(Slide 3 of 3)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Acceptance</a:t>
            </a:r>
          </a:p>
          <a:p>
            <a:pPr lvl="1"/>
            <a:r>
              <a:rPr lang="en-US" dirty="0" smtClean="0"/>
              <a:t>Some people find a degree of peace</a:t>
            </a:r>
          </a:p>
          <a:p>
            <a:pPr lvl="1"/>
            <a:r>
              <a:rPr lang="en-US" dirty="0" smtClean="0"/>
              <a:t>Seldom seen in medical offices, more often in hospitals or hospice care</a:t>
            </a:r>
          </a:p>
          <a:p>
            <a:pPr lvl="0"/>
            <a:r>
              <a:rPr lang="en-US" dirty="0" smtClean="0"/>
              <a:t>Make patients aware of community resources for grief </a:t>
            </a:r>
          </a:p>
          <a:p>
            <a:pPr lvl="0"/>
            <a:r>
              <a:rPr lang="en-US" dirty="0" smtClean="0"/>
              <a:t>Communicate needs of the patient and his or her family to the doctor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49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0032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 to Communication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Essence of communication: A sender sends a message to a receiver</a:t>
            </a:r>
          </a:p>
          <a:p>
            <a:pPr lvl="0"/>
            <a:r>
              <a:rPr lang="en-US" dirty="0" smtClean="0"/>
              <a:t>Message can be verbal or nonverbal</a:t>
            </a:r>
          </a:p>
          <a:p>
            <a:pPr lvl="1"/>
            <a:r>
              <a:rPr lang="en-US" dirty="0" smtClean="0"/>
              <a:t>Verbal means “spoken or written”</a:t>
            </a:r>
          </a:p>
          <a:p>
            <a:pPr lvl="1"/>
            <a:r>
              <a:rPr lang="en-US" dirty="0" smtClean="0"/>
              <a:t>Nonverbal means “expressed through body language, facial expression, or other means”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787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Cultural Influences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Affecting Health </a:t>
            </a:r>
            <a:r>
              <a:rPr lang="en-US" dirty="0" smtClean="0"/>
              <a:t>Care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600" dirty="0" smtClean="0"/>
              <a:t>(</a:t>
            </a:r>
            <a:r>
              <a:rPr lang="en-US" sz="1600" dirty="0" smtClean="0"/>
              <a:t>Slide 1 of 4)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Patients often seek traditional practitioners in addition to seeking medical treatment</a:t>
            </a:r>
          </a:p>
          <a:p>
            <a:pPr lvl="0"/>
            <a:r>
              <a:rPr lang="en-US" dirty="0" smtClean="0"/>
              <a:t>In many cultures there is a strong belief in the effectiveness of amulets, tattoos, prayer, or other practices that have not been scientifically validated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50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1966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Cultural </a:t>
            </a:r>
            <a:r>
              <a:rPr lang="en-US" dirty="0" smtClean="0"/>
              <a:t>Influences</a:t>
            </a:r>
            <a:br>
              <a:rPr lang="en-US" dirty="0" smtClean="0"/>
            </a:br>
            <a:r>
              <a:rPr lang="en-US" dirty="0" smtClean="0"/>
              <a:t>Affecting </a:t>
            </a:r>
            <a:r>
              <a:rPr lang="en-US" dirty="0" smtClean="0"/>
              <a:t>Health Care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600" dirty="0" smtClean="0"/>
              <a:t>(</a:t>
            </a:r>
            <a:r>
              <a:rPr lang="en-US" sz="1600" dirty="0" smtClean="0"/>
              <a:t>Slide 2 of 4)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Causes of </a:t>
            </a:r>
            <a:r>
              <a:rPr lang="en-US" dirty="0" smtClean="0"/>
              <a:t>illness</a:t>
            </a:r>
            <a:endParaRPr lang="en-US" dirty="0" smtClean="0"/>
          </a:p>
          <a:p>
            <a:pPr lvl="1"/>
            <a:r>
              <a:rPr lang="en-US" dirty="0" smtClean="0"/>
              <a:t>In many cultures some diseases or conditions are attributed to a supernatural cause</a:t>
            </a:r>
          </a:p>
          <a:p>
            <a:pPr lvl="1"/>
            <a:r>
              <a:rPr lang="en-US" dirty="0" smtClean="0"/>
              <a:t>It is important not to ridicule such, beliefs because this prevents development of trust</a:t>
            </a:r>
          </a:p>
          <a:p>
            <a:pPr lvl="2"/>
            <a:r>
              <a:rPr lang="en-US" dirty="0" smtClean="0"/>
              <a:t>Patients may not follow up if they think their beliefs are not respected</a:t>
            </a:r>
          </a:p>
          <a:p>
            <a:pPr lvl="2"/>
            <a:r>
              <a:rPr lang="en-US" dirty="0" smtClean="0"/>
              <a:t>Medical assistant should be willing to listen to the patient’s beliefs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51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3333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Cultural </a:t>
            </a:r>
            <a:r>
              <a:rPr lang="en-US" dirty="0" smtClean="0"/>
              <a:t>Influences</a:t>
            </a:r>
            <a:br>
              <a:rPr lang="en-US" dirty="0" smtClean="0"/>
            </a:br>
            <a:r>
              <a:rPr lang="en-US" dirty="0" smtClean="0"/>
              <a:t>Affecting </a:t>
            </a:r>
            <a:r>
              <a:rPr lang="en-US" dirty="0" smtClean="0"/>
              <a:t>Health </a:t>
            </a:r>
            <a:r>
              <a:rPr lang="en-US" dirty="0" smtClean="0"/>
              <a:t>Care</a:t>
            </a:r>
            <a:br>
              <a:rPr lang="en-US" dirty="0" smtClean="0"/>
            </a:br>
            <a:r>
              <a:rPr lang="en-US" sz="1600" dirty="0" smtClean="0"/>
              <a:t>(Slide </a:t>
            </a:r>
            <a:r>
              <a:rPr lang="en-US" sz="1600" dirty="0" smtClean="0"/>
              <a:t>3 of 4)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Treatments and </a:t>
            </a:r>
            <a:r>
              <a:rPr lang="en-US" dirty="0" smtClean="0"/>
              <a:t>traditional practices </a:t>
            </a:r>
            <a:endParaRPr lang="en-US" dirty="0" smtClean="0"/>
          </a:p>
          <a:p>
            <a:pPr lvl="1"/>
            <a:r>
              <a:rPr lang="en-US" dirty="0" smtClean="0"/>
              <a:t>In general, treatments that are not dangerous should be tolerated</a:t>
            </a:r>
          </a:p>
          <a:p>
            <a:pPr lvl="1"/>
            <a:r>
              <a:rPr lang="en-US" dirty="0" smtClean="0"/>
              <a:t>Health professionals should be aware of traditional practices of patients in their practice</a:t>
            </a:r>
          </a:p>
          <a:p>
            <a:pPr lvl="2"/>
            <a:r>
              <a:rPr lang="en-US" dirty="0" smtClean="0"/>
              <a:t>Dietary practices are a common area of traditional practice</a:t>
            </a:r>
          </a:p>
          <a:p>
            <a:pPr lvl="2"/>
            <a:r>
              <a:rPr lang="en-US" dirty="0" smtClean="0"/>
              <a:t>Diseases or conditions may be seen as “hot” or “cold,” requiring specific food for balance</a:t>
            </a:r>
          </a:p>
          <a:p>
            <a:pPr lvl="2"/>
            <a:r>
              <a:rPr lang="en-US" dirty="0" smtClean="0"/>
              <a:t>Certain herbs may be used to restore balance</a:t>
            </a:r>
          </a:p>
          <a:p>
            <a:pPr lvl="1"/>
            <a:r>
              <a:rPr lang="en-US" dirty="0" smtClean="0"/>
              <a:t>Discuss traditional practices to identify those that are dangerous or might interfere with treatments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52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0107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Cultural </a:t>
            </a:r>
            <a:r>
              <a:rPr lang="en-US" dirty="0" smtClean="0"/>
              <a:t>Influences</a:t>
            </a:r>
            <a:br>
              <a:rPr lang="en-US" dirty="0" smtClean="0"/>
            </a:br>
            <a:r>
              <a:rPr lang="en-US" dirty="0" smtClean="0"/>
              <a:t>Affecting </a:t>
            </a:r>
            <a:r>
              <a:rPr lang="en-US" dirty="0" smtClean="0"/>
              <a:t>Health </a:t>
            </a:r>
            <a:r>
              <a:rPr lang="en-US" dirty="0" smtClean="0"/>
              <a:t>Care</a:t>
            </a:r>
            <a:br>
              <a:rPr lang="en-US" dirty="0" smtClean="0"/>
            </a:br>
            <a:r>
              <a:rPr lang="en-US" sz="1600" dirty="0" smtClean="0"/>
              <a:t>(Slide </a:t>
            </a:r>
            <a:r>
              <a:rPr lang="en-US" sz="1600" dirty="0" smtClean="0"/>
              <a:t>4 of 4)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Behavior </a:t>
            </a:r>
            <a:r>
              <a:rPr lang="en-US" dirty="0" smtClean="0"/>
              <a:t>requirements</a:t>
            </a:r>
            <a:endParaRPr lang="en-US" dirty="0" smtClean="0"/>
          </a:p>
          <a:p>
            <a:pPr lvl="1"/>
            <a:r>
              <a:rPr lang="en-US" dirty="0" smtClean="0"/>
              <a:t>Behavioral practices may have a cultural origin</a:t>
            </a:r>
          </a:p>
          <a:p>
            <a:pPr lvl="2"/>
            <a:r>
              <a:rPr lang="en-US" dirty="0" smtClean="0"/>
              <a:t>Women may need an escort when they leave their homes</a:t>
            </a:r>
          </a:p>
          <a:p>
            <a:pPr lvl="2"/>
            <a:r>
              <a:rPr lang="en-US" dirty="0" smtClean="0"/>
              <a:t>The oldest male in the family may make all important decisions</a:t>
            </a:r>
          </a:p>
          <a:p>
            <a:pPr lvl="2"/>
            <a:r>
              <a:rPr lang="en-US" dirty="0" smtClean="0"/>
              <a:t>Removal of clothing, jewelry, or head coverings may be prohibited</a:t>
            </a:r>
          </a:p>
          <a:p>
            <a:pPr lvl="1"/>
            <a:r>
              <a:rPr lang="en-US" dirty="0" smtClean="0"/>
              <a:t>Important to demonstrate respect and acceptance of these practices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53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5436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2032000"/>
            <a:ext cx="7772400" cy="4127500"/>
          </a:xfrm>
        </p:spPr>
        <p:txBody>
          <a:bodyPr/>
          <a:lstStyle/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marL="0" lvl="0" indent="0" algn="ctr">
              <a:buNone/>
            </a:pPr>
            <a:r>
              <a:rPr lang="en-US" sz="3600" dirty="0" smtClean="0"/>
              <a:t>Questions?</a:t>
            </a:r>
            <a:endParaRPr lang="en-US" sz="36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54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3648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Communication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Sender sends message to receiver</a:t>
            </a:r>
          </a:p>
          <a:p>
            <a:pPr lvl="1"/>
            <a:r>
              <a:rPr lang="en-US" dirty="0" smtClean="0"/>
              <a:t>Message can be verbal and/or nonverbal</a:t>
            </a:r>
          </a:p>
          <a:p>
            <a:r>
              <a:rPr lang="en-US" dirty="0" smtClean="0"/>
              <a:t>Feedback from receiver to sender</a:t>
            </a:r>
          </a:p>
          <a:p>
            <a:pPr lvl="1"/>
            <a:r>
              <a:rPr lang="en-US" dirty="0" smtClean="0"/>
              <a:t>Also nonverbal and/or verbal</a:t>
            </a:r>
          </a:p>
          <a:p>
            <a:pPr lvl="1"/>
            <a:r>
              <a:rPr lang="en-US" dirty="0" smtClean="0"/>
              <a:t>Helps sender decide whether to initiate a new message, expand on original message, or clarify the message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2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Verbal and Nonverbal Communication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Written communication usually more formal than spoken communication</a:t>
            </a:r>
          </a:p>
          <a:p>
            <a:pPr lvl="1"/>
            <a:r>
              <a:rPr lang="en-US" dirty="0" smtClean="0"/>
              <a:t>With increasing use of email, written communication may be as informal as oral communication</a:t>
            </a:r>
          </a:p>
          <a:p>
            <a:pPr lvl="0"/>
            <a:r>
              <a:rPr lang="en-US" dirty="0" smtClean="0"/>
              <a:t>Nonverbal communication is expressed without words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8972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Verbal and </a:t>
            </a:r>
            <a:br>
              <a:rPr lang="en-US" dirty="0" smtClean="0"/>
            </a:br>
            <a:r>
              <a:rPr lang="en-US" dirty="0" smtClean="0"/>
              <a:t>Nonverbal Communication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Verbal</a:t>
            </a:r>
          </a:p>
          <a:p>
            <a:pPr lvl="1"/>
            <a:r>
              <a:rPr lang="en-US" dirty="0" smtClean="0"/>
              <a:t>Oral (spoken)</a:t>
            </a:r>
          </a:p>
          <a:p>
            <a:pPr lvl="1"/>
            <a:r>
              <a:rPr lang="en-US" dirty="0" smtClean="0"/>
              <a:t>Written (email or letter)</a:t>
            </a:r>
          </a:p>
          <a:p>
            <a:pPr lvl="0"/>
            <a:r>
              <a:rPr lang="en-US" dirty="0" smtClean="0"/>
              <a:t>Nonverbal</a:t>
            </a:r>
          </a:p>
          <a:p>
            <a:pPr lvl="1"/>
            <a:r>
              <a:rPr lang="en-US" dirty="0" smtClean="0"/>
              <a:t>Body language</a:t>
            </a:r>
          </a:p>
          <a:p>
            <a:pPr lvl="1"/>
            <a:r>
              <a:rPr lang="en-US" dirty="0" smtClean="0"/>
              <a:t>Secondary communication: Tone of voice, voice pitch, voice volume, voice quality</a:t>
            </a:r>
          </a:p>
          <a:p>
            <a:pPr lvl="1"/>
            <a:r>
              <a:rPr lang="en-US" dirty="0" smtClean="0"/>
              <a:t>Facial expression</a:t>
            </a:r>
          </a:p>
          <a:p>
            <a:pPr lvl="1"/>
            <a:r>
              <a:rPr lang="en-US" dirty="0" smtClean="0"/>
              <a:t>Body position</a:t>
            </a:r>
          </a:p>
          <a:p>
            <a:pPr lvl="1"/>
            <a:r>
              <a:rPr lang="en-US" dirty="0" smtClean="0"/>
              <a:t>Gestures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4377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Interference with Communication</a:t>
            </a:r>
            <a:br>
              <a:rPr lang="en-US" dirty="0" smtClean="0"/>
            </a:br>
            <a:r>
              <a:rPr lang="en-US" sz="1600" dirty="0" smtClean="0"/>
              <a:t>(Slide 1 of 2)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External factors</a:t>
            </a:r>
          </a:p>
          <a:p>
            <a:pPr lvl="1"/>
            <a:r>
              <a:rPr lang="en-US" dirty="0" smtClean="0"/>
              <a:t>Distracting environment</a:t>
            </a:r>
          </a:p>
          <a:p>
            <a:pPr lvl="1"/>
            <a:r>
              <a:rPr lang="en-US" dirty="0" smtClean="0"/>
              <a:t>Noise</a:t>
            </a:r>
          </a:p>
          <a:p>
            <a:pPr lvl="1"/>
            <a:r>
              <a:rPr lang="en-US" dirty="0" smtClean="0"/>
              <a:t>Lack of privacy</a:t>
            </a:r>
          </a:p>
          <a:p>
            <a:pPr lvl="0"/>
            <a:r>
              <a:rPr lang="en-US" dirty="0" smtClean="0"/>
              <a:t>Internal factors</a:t>
            </a:r>
          </a:p>
          <a:p>
            <a:pPr lvl="1"/>
            <a:r>
              <a:rPr lang="en-US" dirty="0" smtClean="0"/>
              <a:t>Emotions, such as fear or anxiety</a:t>
            </a:r>
          </a:p>
          <a:p>
            <a:pPr lvl="1"/>
            <a:r>
              <a:rPr lang="en-US" dirty="0" smtClean="0"/>
              <a:t>Pain</a:t>
            </a:r>
          </a:p>
          <a:p>
            <a:pPr lvl="1"/>
            <a:r>
              <a:rPr lang="en-US" dirty="0" smtClean="0"/>
              <a:t>Other preoccupations</a:t>
            </a:r>
          </a:p>
          <a:p>
            <a:pPr lvl="0"/>
            <a:r>
              <a:rPr lang="en-US" dirty="0" smtClean="0"/>
              <a:t>Impaired understanding or impaired senses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4099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onewit">
  <a:themeElements>
    <a:clrScheme name="2_Blue Diagonal 1">
      <a:dk1>
        <a:srgbClr val="000000"/>
      </a:dk1>
      <a:lt1>
        <a:srgbClr val="FFFFFF"/>
      </a:lt1>
      <a:dk2>
        <a:srgbClr val="0066FF"/>
      </a:dk2>
      <a:lt2>
        <a:srgbClr val="FFFF00"/>
      </a:lt2>
      <a:accent1>
        <a:srgbClr val="00CCCC"/>
      </a:accent1>
      <a:accent2>
        <a:srgbClr val="FF33CC"/>
      </a:accent2>
      <a:accent3>
        <a:srgbClr val="AAB8FF"/>
      </a:accent3>
      <a:accent4>
        <a:srgbClr val="DADADA"/>
      </a:accent4>
      <a:accent5>
        <a:srgbClr val="AAE2E2"/>
      </a:accent5>
      <a:accent6>
        <a:srgbClr val="E72DB9"/>
      </a:accent6>
      <a:hlink>
        <a:srgbClr val="FF4568"/>
      </a:hlink>
      <a:folHlink>
        <a:srgbClr val="CCECFF"/>
      </a:folHlink>
    </a:clrScheme>
    <a:fontScheme name="2_Blue Diagonal">
      <a:majorFont>
        <a:latin typeface="ArialMT"/>
        <a:ea typeface="ＭＳ Ｐゴシック"/>
        <a:cs typeface=""/>
      </a:majorFont>
      <a:minorFont>
        <a:latin typeface="ArialMT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Blue Diagonal 1">
        <a:dk1>
          <a:srgbClr val="000000"/>
        </a:dk1>
        <a:lt1>
          <a:srgbClr val="FFFFFF"/>
        </a:lt1>
        <a:dk2>
          <a:srgbClr val="0066FF"/>
        </a:dk2>
        <a:lt2>
          <a:srgbClr val="FFFF00"/>
        </a:lt2>
        <a:accent1>
          <a:srgbClr val="00CCCC"/>
        </a:accent1>
        <a:accent2>
          <a:srgbClr val="FF33CC"/>
        </a:accent2>
        <a:accent3>
          <a:srgbClr val="AAB8FF"/>
        </a:accent3>
        <a:accent4>
          <a:srgbClr val="DADADA"/>
        </a:accent4>
        <a:accent5>
          <a:srgbClr val="AAE2E2"/>
        </a:accent5>
        <a:accent6>
          <a:srgbClr val="E72DB9"/>
        </a:accent6>
        <a:hlink>
          <a:srgbClr val="FF4568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Blue Diagonal 2">
        <a:dk1>
          <a:srgbClr val="000000"/>
        </a:dk1>
        <a:lt1>
          <a:srgbClr val="9999FF"/>
        </a:lt1>
        <a:dk2>
          <a:srgbClr val="6600FF"/>
        </a:dk2>
        <a:lt2>
          <a:srgbClr val="FFFFFF"/>
        </a:lt2>
        <a:accent1>
          <a:srgbClr val="CCCCFF"/>
        </a:accent1>
        <a:accent2>
          <a:srgbClr val="FF99FF"/>
        </a:accent2>
        <a:accent3>
          <a:srgbClr val="CACAFF"/>
        </a:accent3>
        <a:accent4>
          <a:srgbClr val="000000"/>
        </a:accent4>
        <a:accent5>
          <a:srgbClr val="E2E2FF"/>
        </a:accent5>
        <a:accent6>
          <a:srgbClr val="E78AE7"/>
        </a:accent6>
        <a:hlink>
          <a:srgbClr val="00CC66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Blue Diagonal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DDDDDD"/>
        </a:accent1>
        <a:accent2>
          <a:srgbClr val="B2B2B2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A1A1A1"/>
        </a:accent6>
        <a:hlink>
          <a:srgbClr val="4D4D4D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Blue Diagonal 4">
        <a:dk1>
          <a:srgbClr val="000000"/>
        </a:dk1>
        <a:lt1>
          <a:srgbClr val="FFFFFF"/>
        </a:lt1>
        <a:dk2>
          <a:srgbClr val="990066"/>
        </a:dk2>
        <a:lt2>
          <a:srgbClr val="FFFF00"/>
        </a:lt2>
        <a:accent1>
          <a:srgbClr val="996633"/>
        </a:accent1>
        <a:accent2>
          <a:srgbClr val="CC6600"/>
        </a:accent2>
        <a:accent3>
          <a:srgbClr val="CAAAB8"/>
        </a:accent3>
        <a:accent4>
          <a:srgbClr val="DADADA"/>
        </a:accent4>
        <a:accent5>
          <a:srgbClr val="CAB8AD"/>
        </a:accent5>
        <a:accent6>
          <a:srgbClr val="B95C00"/>
        </a:accent6>
        <a:hlink>
          <a:srgbClr val="999933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Bonewit</Template>
  <TotalTime>7707</TotalTime>
  <Words>3557</Words>
  <Application>Microsoft Office PowerPoint</Application>
  <PresentationFormat>On-screen Show (4:3)</PresentationFormat>
  <Paragraphs>483</Paragraphs>
  <Slides>54</Slides>
  <Notes>54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54</vt:i4>
      </vt:variant>
    </vt:vector>
  </HeadingPairs>
  <TitlesOfParts>
    <vt:vector size="55" baseType="lpstr">
      <vt:lpstr>Bonewit</vt:lpstr>
      <vt:lpstr>PowerPoint Presentation</vt:lpstr>
      <vt:lpstr>Learning Objectives Lesson 4.1: Communicating with Patients  (Slide 1 of 3)</vt:lpstr>
      <vt:lpstr>Learning Objectives Lesson 4.1: Communicating with Patients  (Slide 2 of 3)</vt:lpstr>
      <vt:lpstr>Learning Objectives Lesson 4.1: Communicating with Patients  (Slide 3 of 3)</vt:lpstr>
      <vt:lpstr>Introduction to Communication </vt:lpstr>
      <vt:lpstr>Communication Model</vt:lpstr>
      <vt:lpstr>Verbal and Nonverbal Communication </vt:lpstr>
      <vt:lpstr>Types of Verbal and  Nonverbal Communication </vt:lpstr>
      <vt:lpstr>Interference with Communication (Slide 1 of 2)</vt:lpstr>
      <vt:lpstr>Interference with Communication (Slide 2 of 2)</vt:lpstr>
      <vt:lpstr>Listening Skills (Slide 1 of 2) </vt:lpstr>
      <vt:lpstr>Listening Skills (Slide 2 of 2)</vt:lpstr>
      <vt:lpstr>Effects of Assertive, Aggressive, and Passive Behaviors on Communication</vt:lpstr>
      <vt:lpstr>Eye Contact</vt:lpstr>
      <vt:lpstr>Awareness of Body Language</vt:lpstr>
      <vt:lpstr>Interviewing Techniques (Slide 1 of 6) </vt:lpstr>
      <vt:lpstr>Interviewing Techniques (Slide 2 of 6) </vt:lpstr>
      <vt:lpstr>Interviewing Techniques (Slide 3 of 6) </vt:lpstr>
      <vt:lpstr>Interviewing Techniques (Slide 4 of 6) </vt:lpstr>
      <vt:lpstr>Interviewing Techniques (Slide 5 of 6) </vt:lpstr>
      <vt:lpstr>Interviewing Techniques (Slide 6 of 6) </vt:lpstr>
      <vt:lpstr>Barriers to Effective Communication (Slide 1 of 6)</vt:lpstr>
      <vt:lpstr>Barriers to Effective Communication (Slide 2 of 6)</vt:lpstr>
      <vt:lpstr>Barriers to Effective Communication (Slide 3 of 6)</vt:lpstr>
      <vt:lpstr>Barriers to Effective Communication (Slide 4 of 6)</vt:lpstr>
      <vt:lpstr>Barriers to Effective Communication (Slide 5 of 6)</vt:lpstr>
      <vt:lpstr>Barriers to Effective Communication (Slide 6 of 6)</vt:lpstr>
      <vt:lpstr>Ways to Evaluate if  Communication Has Been Effective</vt:lpstr>
      <vt:lpstr>Lesson 4.2: Establishing Relationships to Meet Patient Needs   (Slide 2 of 2)</vt:lpstr>
      <vt:lpstr>Lesson 4.2: Establishing Relationships to Meet Patient Needs   (Slide 2 of 2)</vt:lpstr>
      <vt:lpstr>Patient Expectations of Health Care</vt:lpstr>
      <vt:lpstr>Maslow’s Hierarchy of Needs (Slide 1 of 2)</vt:lpstr>
      <vt:lpstr>Maslow’s Hierarchy of Needs (Slide 2 of 2)</vt:lpstr>
      <vt:lpstr>Effects of Unmet  Needs During Illness</vt:lpstr>
      <vt:lpstr>Developmental Stages </vt:lpstr>
      <vt:lpstr>Establishing Caring Relationships (Slide 1 of 3) </vt:lpstr>
      <vt:lpstr>Establishing Caring Relationships (Slide 2 of 3) </vt:lpstr>
      <vt:lpstr>Establishing Caring Relationships (Slide 3 of 3) </vt:lpstr>
      <vt:lpstr>Self-Boundaries </vt:lpstr>
      <vt:lpstr>Empathy</vt:lpstr>
      <vt:lpstr>Emotional Reponses to Illness (Slide 1 of 5) </vt:lpstr>
      <vt:lpstr>Emotional Reponses to Illness (Slide 2 of 5) </vt:lpstr>
      <vt:lpstr>Emotional Reponses to Illness (Slide 3 of 5) </vt:lpstr>
      <vt:lpstr>Emotional Reponses to Illness (Slide 4 of 5) </vt:lpstr>
      <vt:lpstr>Emotional Reponses to Illness (Slide 5 of 5) </vt:lpstr>
      <vt:lpstr>Empathy to Improve  Relationships with Patients</vt:lpstr>
      <vt:lpstr>The Grieving Process (Slide 1 of 3) </vt:lpstr>
      <vt:lpstr>The Grieving Process (Slide 2 of 3) </vt:lpstr>
      <vt:lpstr>The Grieving Process (Slide 3 of 3) </vt:lpstr>
      <vt:lpstr>Cultural Influences  Affecting Health Care  (Slide 1 of 4)</vt:lpstr>
      <vt:lpstr>Cultural Influences Affecting Health Care  (Slide 2 of 4)</vt:lpstr>
      <vt:lpstr>Cultural Influences Affecting Health Care (Slide 3 of 4)</vt:lpstr>
      <vt:lpstr>Cultural Influences Affecting Health Care (Slide 4 of 4)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Beth LoGiudice</dc:creator>
  <cp:lastModifiedBy>Jori</cp:lastModifiedBy>
  <cp:revision>74</cp:revision>
  <dcterms:created xsi:type="dcterms:W3CDTF">2015-09-03T13:34:00Z</dcterms:created>
  <dcterms:modified xsi:type="dcterms:W3CDTF">2019-11-09T03:21:14Z</dcterms:modified>
</cp:coreProperties>
</file>