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 id="284" r:id="rId25"/>
    <p:sldId id="285" r:id="rId26"/>
    <p:sldId id="286" r:id="rId27"/>
    <p:sldId id="287" r:id="rId28"/>
    <p:sldId id="288" r:id="rId29"/>
    <p:sldId id="289" r:id="rId30"/>
    <p:sldId id="290" r:id="rId31"/>
    <p:sldId id="292" r:id="rId32"/>
    <p:sldId id="293" r:id="rId33"/>
    <p:sldId id="294" r:id="rId34"/>
    <p:sldId id="295" r:id="rId35"/>
    <p:sldId id="296" r:id="rId36"/>
    <p:sldId id="297" r:id="rId37"/>
    <p:sldId id="298" r:id="rId38"/>
    <p:sldId id="299" r:id="rId39"/>
    <p:sldId id="300" r:id="rId40"/>
    <p:sldId id="301" r:id="rId41"/>
    <p:sldId id="303" r:id="rId42"/>
    <p:sldId id="305" r:id="rId43"/>
    <p:sldId id="307" r:id="rId44"/>
    <p:sldId id="308" r:id="rId45"/>
    <p:sldId id="309" r:id="rId46"/>
    <p:sldId id="310" r:id="rId47"/>
    <p:sldId id="311" r:id="rId48"/>
    <p:sldId id="314" r:id="rId49"/>
    <p:sldId id="316" r:id="rId50"/>
    <p:sldId id="317" r:id="rId51"/>
    <p:sldId id="318" r:id="rId52"/>
    <p:sldId id="319" r:id="rId53"/>
    <p:sldId id="320" r:id="rId54"/>
    <p:sldId id="321" r:id="rId55"/>
    <p:sldId id="322" r:id="rId56"/>
    <p:sldId id="324" r:id="rId57"/>
    <p:sldId id="326" r:id="rId58"/>
    <p:sldId id="327" r:id="rId59"/>
    <p:sldId id="329" r:id="rId60"/>
    <p:sldId id="331" r:id="rId61"/>
    <p:sldId id="333" r:id="rId62"/>
    <p:sldId id="334" r:id="rId63"/>
    <p:sldId id="335" r:id="rId64"/>
    <p:sldId id="336" r:id="rId65"/>
    <p:sldId id="337" r:id="rId66"/>
    <p:sldId id="338" r:id="rId67"/>
    <p:sldId id="340" r:id="rId68"/>
    <p:sldId id="341" r:id="rId69"/>
    <p:sldId id="342" r:id="rId70"/>
    <p:sldId id="343" r:id="rId71"/>
    <p:sldId id="344" r:id="rId72"/>
    <p:sldId id="345" r:id="rId73"/>
    <p:sldId id="346" r:id="rId74"/>
    <p:sldId id="347" r:id="rId75"/>
    <p:sldId id="349" r:id="rId76"/>
    <p:sldId id="350" r:id="rId77"/>
    <p:sldId id="352" r:id="rId78"/>
    <p:sldId id="354" r:id="rId79"/>
    <p:sldId id="356" r:id="rId80"/>
    <p:sldId id="358" r:id="rId81"/>
    <p:sldId id="360" r:id="rId82"/>
    <p:sldId id="361" r:id="rId83"/>
    <p:sldId id="362" r:id="rId84"/>
    <p:sldId id="363" r:id="rId85"/>
    <p:sldId id="364" r:id="rId86"/>
    <p:sldId id="366" r:id="rId87"/>
    <p:sldId id="367" r:id="rId8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76" autoAdjust="0"/>
    <p:restoredTop sz="89222" autoAdjust="0"/>
  </p:normalViewPr>
  <p:slideViewPr>
    <p:cSldViewPr snapToGrid="0">
      <p:cViewPr varScale="1">
        <p:scale>
          <a:sx n="75" d="100"/>
          <a:sy n="75" d="100"/>
        </p:scale>
        <p:origin x="-1836" y="-84"/>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11/8/2019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4139465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1617985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 gland? </a:t>
            </a:r>
            <a:r>
              <a:rPr lang="en-US" sz="1200" i="1" kern="1200" dirty="0">
                <a:solidFill>
                  <a:schemeClr val="tx1"/>
                </a:solidFill>
                <a:effectLst/>
                <a:latin typeface="+mn-lt"/>
                <a:ea typeface="+mn-ea"/>
                <a:cs typeface="+mn-cs"/>
              </a:rPr>
              <a:t>(An organ that secretes substances used by the body)</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endocrine gland secretes substances called hormones into the bloodstream.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exocrine gland secretes substances called enzymes into ducts.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general, hormones regulate cellular activities, and enzymes facilitate chemical processes such as digestion.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59286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Although blood is part of the cardiovascular system, where is it produced? </a:t>
            </a:r>
            <a:r>
              <a:rPr lang="en-US" sz="1200" i="1" kern="1200" dirty="0">
                <a:solidFill>
                  <a:schemeClr val="tx1"/>
                </a:solidFill>
                <a:effectLst/>
                <a:latin typeface="+mn-lt"/>
                <a:ea typeface="+mn-ea"/>
                <a:cs typeface="+mn-cs"/>
              </a:rPr>
              <a:t>(Bone marrow)</a:t>
            </a:r>
            <a:r>
              <a:rPr lang="en-US" sz="1200" kern="1200" dirty="0">
                <a:solidFill>
                  <a:schemeClr val="tx1"/>
                </a:solidFill>
                <a:effectLst/>
                <a:latin typeface="+mn-lt"/>
                <a:ea typeface="+mn-ea"/>
                <a:cs typeface="+mn-cs"/>
              </a:rPr>
              <a:t> Broken down? </a:t>
            </a:r>
            <a:r>
              <a:rPr lang="en-US" sz="1200" i="1" kern="1200" dirty="0">
                <a:solidFill>
                  <a:schemeClr val="tx1"/>
                </a:solidFill>
                <a:effectLst/>
                <a:latin typeface="+mn-lt"/>
                <a:ea typeface="+mn-ea"/>
                <a:cs typeface="+mn-cs"/>
              </a:rPr>
              <a:t>(Spleen)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Who discovered the circulation of blood? </a:t>
            </a:r>
            <a:r>
              <a:rPr lang="en-US" sz="1200" i="1" kern="1200" dirty="0">
                <a:solidFill>
                  <a:schemeClr val="tx1"/>
                </a:solidFill>
                <a:effectLst/>
                <a:latin typeface="+mn-lt"/>
                <a:ea typeface="+mn-ea"/>
                <a:cs typeface="+mn-cs"/>
              </a:rPr>
              <a:t>(William Harvey, in the early 1600s)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3487985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Lymph is a fluid that circulates through another set of vessels called lymph vessels. Lymph passes through lymph nodes, which filter out foreign particles.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have you experienced inflamed lymph nodes? </a:t>
            </a:r>
            <a:r>
              <a:rPr lang="en-US" sz="1200" i="1" kern="1200" dirty="0">
                <a:solidFill>
                  <a:schemeClr val="tx1"/>
                </a:solidFill>
                <a:effectLst/>
                <a:latin typeface="+mn-lt"/>
                <a:ea typeface="+mn-ea"/>
                <a:cs typeface="+mn-cs"/>
              </a:rPr>
              <a:t>(Answers</a:t>
            </a:r>
            <a:r>
              <a:rPr lang="en-US" sz="1200" i="1" kern="1200" baseline="0" dirty="0">
                <a:solidFill>
                  <a:schemeClr val="tx1"/>
                </a:solidFill>
                <a:effectLst/>
                <a:latin typeface="+mn-lt"/>
                <a:ea typeface="+mn-ea"/>
                <a:cs typeface="+mn-cs"/>
              </a:rPr>
              <a:t> will vary.) </a:t>
            </a:r>
            <a:r>
              <a:rPr lang="en-US" sz="1200" kern="1200" dirty="0">
                <a:solidFill>
                  <a:schemeClr val="tx1"/>
                </a:solidFill>
                <a:effectLst/>
                <a:latin typeface="+mn-lt"/>
                <a:ea typeface="+mn-ea"/>
                <a:cs typeface="+mn-cs"/>
              </a:rPr>
              <a:t>What did you probably call them? </a:t>
            </a:r>
            <a:r>
              <a:rPr lang="en-US" sz="1200" i="1" kern="1200" dirty="0">
                <a:solidFill>
                  <a:schemeClr val="tx1"/>
                </a:solidFill>
                <a:effectLst/>
                <a:latin typeface="+mn-lt"/>
                <a:ea typeface="+mn-ea"/>
                <a:cs typeface="+mn-cs"/>
              </a:rPr>
              <a:t>(Swollen glands)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1915643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digestive tract is a long tube from the mouth to the anus.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several organs with tubes or ducts connected to the digestive tract to assist with digestion. What are these organs called? </a:t>
            </a:r>
            <a:r>
              <a:rPr lang="en-US" sz="1200" i="1" kern="1200" dirty="0">
                <a:solidFill>
                  <a:schemeClr val="tx1"/>
                </a:solidFill>
                <a:effectLst/>
                <a:latin typeface="+mn-lt"/>
                <a:ea typeface="+mn-ea"/>
                <a:cs typeface="+mn-cs"/>
              </a:rPr>
              <a:t>(Accessory organs)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22247905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Sometimes the process of breathing is called </a:t>
            </a:r>
            <a:r>
              <a:rPr lang="en-US" sz="1200" i="1" kern="1200" dirty="0">
                <a:solidFill>
                  <a:schemeClr val="tx1"/>
                </a:solidFill>
                <a:effectLst/>
                <a:latin typeface="+mn-lt"/>
                <a:ea typeface="+mn-ea"/>
                <a:cs typeface="+mn-cs"/>
              </a:rPr>
              <a:t>ventilation</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external respiration </a:t>
            </a:r>
            <a:r>
              <a:rPr lang="en-US" sz="1200" kern="1200" dirty="0">
                <a:solidFill>
                  <a:schemeClr val="tx1"/>
                </a:solidFill>
                <a:effectLst/>
                <a:latin typeface="+mn-lt"/>
                <a:ea typeface="+mn-ea"/>
                <a:cs typeface="+mn-cs"/>
              </a:rPr>
              <a:t>in contrast to the exchange of gases in body cells, which is called </a:t>
            </a:r>
            <a:r>
              <a:rPr lang="en-US" sz="1200" i="1" kern="1200" dirty="0">
                <a:solidFill>
                  <a:schemeClr val="tx1"/>
                </a:solidFill>
                <a:effectLst/>
                <a:latin typeface="+mn-lt"/>
                <a:ea typeface="+mn-ea"/>
                <a:cs typeface="+mn-cs"/>
              </a:rPr>
              <a:t>internal respiration</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air is not brought into the lungs effectively and expelled effectively, oxygen is not available to body tissues.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23225682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fluid containing waste that is expelled from the body? </a:t>
            </a:r>
            <a:r>
              <a:rPr lang="en-US" sz="1200" i="1" kern="1200" dirty="0">
                <a:solidFill>
                  <a:schemeClr val="tx1"/>
                </a:solidFill>
                <a:effectLst/>
                <a:latin typeface="+mn-lt"/>
                <a:ea typeface="+mn-ea"/>
                <a:cs typeface="+mn-cs"/>
              </a:rPr>
              <a:t>(Urine)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27128038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male reproductive organs? </a:t>
            </a:r>
            <a:r>
              <a:rPr lang="en-US" sz="1200" i="1" kern="1200" dirty="0">
                <a:solidFill>
                  <a:schemeClr val="tx1"/>
                </a:solidFill>
                <a:effectLst/>
                <a:latin typeface="+mn-lt"/>
                <a:ea typeface="+mn-ea"/>
                <a:cs typeface="+mn-cs"/>
              </a:rPr>
              <a:t>(Testes) </a:t>
            </a:r>
            <a:r>
              <a:rPr lang="en-US" sz="1200" kern="1200" dirty="0">
                <a:solidFill>
                  <a:schemeClr val="tx1"/>
                </a:solidFill>
                <a:effectLst/>
                <a:latin typeface="+mn-lt"/>
                <a:ea typeface="+mn-ea"/>
                <a:cs typeface="+mn-cs"/>
              </a:rPr>
              <a:t>The female reproductive organs? </a:t>
            </a:r>
            <a:r>
              <a:rPr lang="en-US" sz="1200" i="1" kern="1200" dirty="0">
                <a:solidFill>
                  <a:schemeClr val="tx1"/>
                </a:solidFill>
                <a:effectLst/>
                <a:latin typeface="+mn-lt"/>
                <a:ea typeface="+mn-ea"/>
                <a:cs typeface="+mn-cs"/>
              </a:rPr>
              <a:t>(Ovaries)</a:t>
            </a:r>
            <a:r>
              <a:rPr lang="en-US" sz="1200" i="1"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What word is used to describe them in general? </a:t>
            </a:r>
            <a:r>
              <a:rPr lang="en-US" sz="1200" i="1" kern="1200" dirty="0">
                <a:solidFill>
                  <a:schemeClr val="tx1"/>
                </a:solidFill>
                <a:effectLst/>
                <a:latin typeface="+mn-lt"/>
                <a:ea typeface="+mn-ea"/>
                <a:cs typeface="+mn-cs"/>
              </a:rPr>
              <a:t>(Gonads)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34815882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Walter Cannon in the 1930s used the word </a:t>
            </a:r>
            <a:r>
              <a:rPr lang="en-US" sz="1200" i="0" kern="1200" dirty="0">
                <a:solidFill>
                  <a:schemeClr val="tx1"/>
                </a:solidFill>
                <a:effectLst/>
                <a:latin typeface="+mn-lt"/>
                <a:ea typeface="+mn-ea"/>
                <a:cs typeface="+mn-cs"/>
              </a:rPr>
              <a:t>homeostasis</a:t>
            </a:r>
            <a:r>
              <a:rPr lang="en-US" sz="1200" kern="1200" dirty="0">
                <a:solidFill>
                  <a:schemeClr val="tx1"/>
                </a:solidFill>
                <a:effectLst/>
                <a:latin typeface="+mn-lt"/>
                <a:ea typeface="+mn-ea"/>
                <a:cs typeface="+mn-cs"/>
              </a:rPr>
              <a:t> from the Greek </a:t>
            </a:r>
            <a:r>
              <a:rPr lang="en-US" sz="1200" i="1" kern="1200" dirty="0">
                <a:solidFill>
                  <a:schemeClr val="tx1"/>
                </a:solidFill>
                <a:effectLst/>
                <a:latin typeface="+mn-lt"/>
                <a:ea typeface="+mn-ea"/>
                <a:cs typeface="+mn-cs"/>
              </a:rPr>
              <a:t>homeo</a:t>
            </a:r>
            <a:r>
              <a:rPr lang="en-US" sz="1200" kern="1200" dirty="0">
                <a:solidFill>
                  <a:schemeClr val="tx1"/>
                </a:solidFill>
                <a:effectLst/>
                <a:latin typeface="+mn-lt"/>
                <a:ea typeface="+mn-ea"/>
                <a:cs typeface="+mn-cs"/>
              </a:rPr>
              <a:t> (same) and </a:t>
            </a:r>
            <a:r>
              <a:rPr lang="en-US" sz="1200" i="1" kern="1200" dirty="0">
                <a:solidFill>
                  <a:schemeClr val="tx1"/>
                </a:solidFill>
                <a:effectLst/>
                <a:latin typeface="+mn-lt"/>
                <a:ea typeface="+mn-ea"/>
                <a:cs typeface="+mn-cs"/>
              </a:rPr>
              <a:t>stasis</a:t>
            </a:r>
            <a:r>
              <a:rPr lang="en-US" sz="1200" kern="1200" dirty="0">
                <a:solidFill>
                  <a:schemeClr val="tx1"/>
                </a:solidFill>
                <a:effectLst/>
                <a:latin typeface="+mn-lt"/>
                <a:ea typeface="+mn-ea"/>
                <a:cs typeface="+mn-cs"/>
              </a:rPr>
              <a:t> (same). Scientists had always noticed that the internal environment of an organism tended to remain fairly constant.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concept of stress is associated with Hans Selye, a Canadian endocrinologist who described the general adaptation syndrome, a response to stress, and the tendency for pathology to develop from ongoing stress.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way a thermostat regulates an oil burner is an example of a negative feedback mechanism. The oil burner produces heat, and if it becomes hot in a room, the thermostat shuts off the oil burner. When it starts to become cold, the thermostat causes the oil burner to turn on. In essence, two systems oppose each other. A high level in one causes a low level in the other and vice versa.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2420389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Anatomic position is defined to create a common point of reference.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Because the anatomic starting position is commonly known, terms such as anterior, posterior, dorsal, ventral, etc., are meaningful.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2035539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19651509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Practice using directional terms to describe parts of the body relative to others: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Superior/inferior often used for the trunk or head.</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head is </a:t>
            </a:r>
            <a:r>
              <a:rPr lang="en-US" sz="1200" i="0" kern="1200" dirty="0">
                <a:solidFill>
                  <a:schemeClr val="tx1"/>
                </a:solidFill>
                <a:effectLst/>
                <a:latin typeface="+mn-lt"/>
                <a:ea typeface="+mn-ea"/>
                <a:cs typeface="+mn-cs"/>
              </a:rPr>
              <a:t>superior</a:t>
            </a:r>
            <a:r>
              <a:rPr lang="en-US" sz="1200" kern="1200" dirty="0">
                <a:solidFill>
                  <a:schemeClr val="tx1"/>
                </a:solidFill>
                <a:effectLst/>
                <a:latin typeface="+mn-lt"/>
                <a:ea typeface="+mn-ea"/>
                <a:cs typeface="+mn-cs"/>
              </a:rPr>
              <a:t> to the chest.</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buttocks are </a:t>
            </a:r>
            <a:r>
              <a:rPr lang="en-US" sz="1200" i="0" kern="1200" dirty="0">
                <a:solidFill>
                  <a:schemeClr val="tx1"/>
                </a:solidFill>
                <a:effectLst/>
                <a:latin typeface="+mn-lt"/>
                <a:ea typeface="+mn-ea"/>
                <a:cs typeface="+mn-cs"/>
              </a:rPr>
              <a:t>inferior</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to the chest.</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Anterior/posterior used for front and back.</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Medial and lateral are used for parts of the limbs.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Ask a student to point to the medial aspect of the upper arm, the lateral aspect.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2851626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terms </a:t>
            </a:r>
            <a:r>
              <a:rPr lang="en-US" sz="1200" i="0" kern="1200" dirty="0">
                <a:solidFill>
                  <a:schemeClr val="tx1"/>
                </a:solidFill>
                <a:effectLst/>
                <a:latin typeface="+mn-lt"/>
                <a:ea typeface="+mn-ea"/>
                <a:cs typeface="+mn-cs"/>
              </a:rPr>
              <a:t>proximal and distal </a:t>
            </a:r>
            <a:r>
              <a:rPr lang="en-US" sz="1200" kern="1200" dirty="0">
                <a:solidFill>
                  <a:schemeClr val="tx1"/>
                </a:solidFill>
                <a:effectLst/>
                <a:latin typeface="+mn-lt"/>
                <a:ea typeface="+mn-ea"/>
                <a:cs typeface="+mn-cs"/>
              </a:rPr>
              <a:t>are used primarily for the extremities. They may identify a body structure (proximal phalanx) or a relationship (proximal to the elbow).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Superficial and deep are often used to describe wounds or injuries (superficial bruising, deep laceration).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Visceral and parietal may be used to describe membranes covering cavities or organs. The parietal pleura lines the inner surface of the chest wall and normally is next to the visceral pleura, which covers and is attached to the lungs.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1808521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Plane is defined as a two-dimensional or flat surface.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name of an imaginary plane that divides the body into a right and left half? </a:t>
            </a:r>
            <a:r>
              <a:rPr lang="en-US" sz="1200" i="1" kern="1200" dirty="0">
                <a:solidFill>
                  <a:schemeClr val="tx1"/>
                </a:solidFill>
                <a:effectLst/>
                <a:latin typeface="+mn-lt"/>
                <a:ea typeface="+mn-ea"/>
                <a:cs typeface="+mn-cs"/>
              </a:rPr>
              <a:t>(Sagittal</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plane)</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sagittal plane is named for the sagittal suture which is the connection between the two parietal bones of the skull, because a plane through this connection would divide the body into right and left.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a transverse plane were drawn, name a body organ that would be above the plane? </a:t>
            </a:r>
            <a:r>
              <a:rPr lang="en-US" sz="1200" i="1" kern="1200" dirty="0">
                <a:solidFill>
                  <a:schemeClr val="tx1"/>
                </a:solidFill>
                <a:effectLst/>
                <a:latin typeface="+mn-lt"/>
                <a:ea typeface="+mn-ea"/>
                <a:cs typeface="+mn-cs"/>
              </a:rPr>
              <a:t>(Heart, lungs)</a:t>
            </a:r>
            <a:r>
              <a:rPr lang="en-US" sz="1200" kern="1200" dirty="0">
                <a:solidFill>
                  <a:schemeClr val="tx1"/>
                </a:solidFill>
                <a:effectLst/>
                <a:latin typeface="+mn-lt"/>
                <a:ea typeface="+mn-ea"/>
                <a:cs typeface="+mn-cs"/>
              </a:rPr>
              <a:t> Below the plane? </a:t>
            </a:r>
            <a:r>
              <a:rPr lang="en-US" sz="1200" i="1" kern="1200" dirty="0">
                <a:solidFill>
                  <a:schemeClr val="tx1"/>
                </a:solidFill>
                <a:effectLst/>
                <a:latin typeface="+mn-lt"/>
                <a:ea typeface="+mn-ea"/>
                <a:cs typeface="+mn-cs"/>
              </a:rPr>
              <a:t>(Urinary bladder)</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Frontal plane is also called the </a:t>
            </a:r>
            <a:r>
              <a:rPr lang="en-US" sz="1200" i="1" kern="1200" dirty="0">
                <a:solidFill>
                  <a:schemeClr val="tx1"/>
                </a:solidFill>
                <a:effectLst/>
                <a:latin typeface="+mn-lt"/>
                <a:ea typeface="+mn-ea"/>
                <a:cs typeface="+mn-cs"/>
              </a:rPr>
              <a:t>coronal plane </a:t>
            </a:r>
            <a:r>
              <a:rPr lang="en-US" sz="1200" kern="1200" dirty="0">
                <a:solidFill>
                  <a:schemeClr val="tx1"/>
                </a:solidFill>
                <a:effectLst/>
                <a:latin typeface="+mn-lt"/>
                <a:ea typeface="+mn-ea"/>
                <a:cs typeface="+mn-cs"/>
              </a:rPr>
              <a:t>after the coronal suture that joins the frontal and parietal bones of the skull.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an organ or structure that would be anterior to the frontal plane? </a:t>
            </a:r>
            <a:r>
              <a:rPr lang="en-US" sz="1200" i="1" kern="1200" dirty="0">
                <a:solidFill>
                  <a:schemeClr val="tx1"/>
                </a:solidFill>
                <a:effectLst/>
                <a:latin typeface="+mn-lt"/>
                <a:ea typeface="+mn-ea"/>
                <a:cs typeface="+mn-cs"/>
              </a:rPr>
              <a:t>(Nose, nipple)</a:t>
            </a:r>
            <a:r>
              <a:rPr lang="en-US" sz="1200" kern="1200" dirty="0">
                <a:solidFill>
                  <a:schemeClr val="tx1"/>
                </a:solidFill>
                <a:effectLst/>
                <a:latin typeface="+mn-lt"/>
                <a:ea typeface="+mn-ea"/>
                <a:cs typeface="+mn-cs"/>
              </a:rPr>
              <a:t> What is an organ or structure that would be posterior to the frontal plane? </a:t>
            </a:r>
            <a:r>
              <a:rPr lang="en-US" sz="1200" i="1" kern="1200" dirty="0">
                <a:solidFill>
                  <a:schemeClr val="tx1"/>
                </a:solidFill>
                <a:effectLst/>
                <a:latin typeface="+mn-lt"/>
                <a:ea typeface="+mn-ea"/>
                <a:cs typeface="+mn-cs"/>
              </a:rPr>
              <a:t>(Spine, kidneys)</a:t>
            </a: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5.3.</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37462198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Dorsal means toward the spine. In humans it is toward the back. In animals and fish it is toward the top. The dorsal fin of a shark is the one that sticks out of the water, because it is on the spine side.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cavity is a hollow or hole.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dorsal cavities? </a:t>
            </a:r>
            <a:r>
              <a:rPr lang="en-US" sz="1200" i="1" kern="1200" dirty="0">
                <a:solidFill>
                  <a:schemeClr val="tx1"/>
                </a:solidFill>
                <a:effectLst/>
                <a:latin typeface="+mn-lt"/>
                <a:ea typeface="+mn-ea"/>
                <a:cs typeface="+mn-cs"/>
              </a:rPr>
              <a:t>(Cranial, spinal)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Ventral means toward the belly.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the ventral cavities? </a:t>
            </a:r>
            <a:r>
              <a:rPr lang="en-US" sz="1200" i="1" kern="1200" dirty="0">
                <a:solidFill>
                  <a:schemeClr val="tx1"/>
                </a:solidFill>
                <a:effectLst/>
                <a:latin typeface="+mn-lt"/>
                <a:ea typeface="+mn-ea"/>
                <a:cs typeface="+mn-cs"/>
              </a:rPr>
              <a:t>(Thoracic, abdominopelvic)</a:t>
            </a:r>
          </a:p>
          <a:p>
            <a:pPr marL="171450" indent="-171450">
              <a:buFont typeface="Arial" panose="020B0604020202020204" pitchFamily="34" charset="0"/>
              <a:buChar char="•"/>
            </a:pPr>
            <a:r>
              <a:rPr lang="en-US" dirty="0"/>
              <a:t>To help describe the location of body organs or pain, health care professionals frequently divide the abdominopelvic cavity into regions using imaginary lines. One such method uses the midsagittal plane and a transverse plane that passes through the umbilicus. This divides the abdominopelvic area into four quadrants, illustrated in Fig. 5.5. </a:t>
            </a:r>
          </a:p>
          <a:p>
            <a:pPr marL="171450" indent="-171450">
              <a:buFont typeface="Arial" panose="020B0604020202020204" pitchFamily="34" charset="0"/>
              <a:buChar char="•"/>
            </a:pPr>
            <a:r>
              <a:rPr lang="en-US" dirty="0"/>
              <a:t>Another system uses two sagittal planes and two transverse planes to divide the abdominopelvic area into the nine regions, illustrated in Fig. 5.6. The three central regions are, from superior to inferior, the epigastric, umbilical, and hypogastric regions. </a:t>
            </a:r>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13519138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Axial is derived from the word axis meaning a </a:t>
            </a:r>
            <a:r>
              <a:rPr lang="en-US" sz="1200" i="1" kern="1200" dirty="0">
                <a:solidFill>
                  <a:schemeClr val="tx1"/>
                </a:solidFill>
                <a:effectLst/>
                <a:latin typeface="+mn-lt"/>
                <a:ea typeface="+mn-ea"/>
                <a:cs typeface="+mn-cs"/>
              </a:rPr>
              <a:t>straight line that passes through the center</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Appendicular is derived from the word appendix meaning </a:t>
            </a:r>
            <a:r>
              <a:rPr lang="en-US" sz="1200" i="1" kern="1200" dirty="0">
                <a:solidFill>
                  <a:schemeClr val="tx1"/>
                </a:solidFill>
                <a:effectLst/>
                <a:latin typeface="+mn-lt"/>
                <a:ea typeface="+mn-ea"/>
                <a:cs typeface="+mn-cs"/>
              </a:rPr>
              <a:t>something added on</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Table 5.2 and Figure 5.7.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18049661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6024164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2519964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All human beings begin as a single fertilized egg. During development, cells divide and specialize to form all body tissues, organs and organ systems.</a:t>
            </a:r>
          </a:p>
          <a:p>
            <a:pPr marL="171450" indent="-171450">
              <a:buFont typeface="Arial" panose="020B0604020202020204" pitchFamily="34" charset="0"/>
              <a:buChar char="•"/>
            </a:pPr>
            <a:r>
              <a:rPr lang="en-US" dirty="0"/>
              <a:t>A generalized cell is illustrated in Fig. 5.8, and the structure and functions of the cellular components are summarized in Table 5.3.</a:t>
            </a:r>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9352214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plasma membrane may have a different structure depending on the type of cell and/or organism. In plants and bacteria it is called the </a:t>
            </a:r>
            <a:r>
              <a:rPr lang="en-US" sz="1200" i="1" kern="1200" dirty="0">
                <a:solidFill>
                  <a:schemeClr val="tx1"/>
                </a:solidFill>
                <a:effectLst/>
                <a:latin typeface="+mn-lt"/>
                <a:ea typeface="+mn-ea"/>
                <a:cs typeface="+mn-cs"/>
              </a:rPr>
              <a:t>cell wall</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i="0" kern="1200" dirty="0">
                <a:solidFill>
                  <a:schemeClr val="tx1"/>
                </a:solidFill>
                <a:effectLst/>
                <a:latin typeface="+mn-lt"/>
                <a:ea typeface="+mn-ea"/>
                <a:cs typeface="+mn-cs"/>
              </a:rPr>
              <a:t>Permeable</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able to be permeated</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Plasma membrane can control to some extent what can pass in or out.</a:t>
            </a:r>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41046920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main constituent of the cell is water.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a:t>
            </a:r>
            <a:r>
              <a:rPr lang="en-US" sz="1200" i="1" kern="1200" dirty="0">
                <a:solidFill>
                  <a:schemeClr val="tx1"/>
                </a:solidFill>
                <a:effectLst/>
                <a:latin typeface="+mn-lt"/>
                <a:ea typeface="+mn-ea"/>
                <a:cs typeface="+mn-cs"/>
              </a:rPr>
              <a:t>organelle</a:t>
            </a:r>
            <a:r>
              <a:rPr lang="en-US" sz="1200" kern="1200" dirty="0">
                <a:solidFill>
                  <a:schemeClr val="tx1"/>
                </a:solidFill>
                <a:effectLst/>
                <a:latin typeface="+mn-lt"/>
                <a:ea typeface="+mn-ea"/>
                <a:cs typeface="+mn-cs"/>
              </a:rPr>
              <a:t> mean? </a:t>
            </a:r>
            <a:r>
              <a:rPr lang="en-US" sz="1200" i="1" kern="1200" dirty="0">
                <a:solidFill>
                  <a:schemeClr val="tx1"/>
                </a:solidFill>
                <a:effectLst/>
                <a:latin typeface="+mn-lt"/>
                <a:ea typeface="+mn-ea"/>
                <a:cs typeface="+mn-cs"/>
              </a:rPr>
              <a:t>(Little organ)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Organelles have structural integrity and perform specific functions within the cell.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3501470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7537059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an example of a type of cell that has lost its nucleus? </a:t>
            </a:r>
            <a:r>
              <a:rPr lang="en-US" sz="1200" i="1" kern="1200" dirty="0">
                <a:solidFill>
                  <a:schemeClr val="tx1"/>
                </a:solidFill>
                <a:effectLst/>
                <a:latin typeface="+mn-lt"/>
                <a:ea typeface="+mn-ea"/>
                <a:cs typeface="+mn-cs"/>
              </a:rPr>
              <a:t>(Red blood cell)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31595365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Mitochondria transform nutrients into energy within the cell.</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28426462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Ribosomes function in protein synthesis. They are produced by the nucleolus, and they contain RNA.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Free ribosomes produce proteins for use within the cell itself.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Other ribosomes are attached to the endoplasmic reticulum. The proteins they produce often leave the cell and are used elsewhere.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12715958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RER contains ribosomes, and the SER does not.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Reticulum means </a:t>
            </a:r>
            <a:r>
              <a:rPr lang="en-US" sz="1200" i="1" kern="1200" dirty="0">
                <a:solidFill>
                  <a:schemeClr val="tx1"/>
                </a:solidFill>
                <a:effectLst/>
                <a:latin typeface="+mn-lt"/>
                <a:ea typeface="+mn-ea"/>
                <a:cs typeface="+mn-cs"/>
              </a:rPr>
              <a:t>little net</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little network</a:t>
            </a:r>
            <a:r>
              <a:rPr lang="en-US" sz="1200" kern="1200" dirty="0">
                <a:solidFill>
                  <a:schemeClr val="tx1"/>
                </a:solidFill>
                <a:effectLst/>
                <a:latin typeface="+mn-lt"/>
                <a:ea typeface="+mn-ea"/>
                <a:cs typeface="+mn-cs"/>
              </a:rPr>
              <a:t>, which describes the appearance.</a:t>
            </a:r>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38134629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Golgi apparatus helps move substances from the inside of the cell to the outside of the cell.</a:t>
            </a:r>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13894398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enzyme is a type of protein that regulates chemical reactions.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Enzymes are packaged by the Golgi apparatus into lysosomes. The enzymes contained in a lysosome help destroy cellular debris and worn-out cells.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25931332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Several types of protein filaments are found in the cell. Microtubules are larger than microfilaments. Microfilaments that project from the cell are called microvilli.</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are two centrioles in the centrosome that is located near the nucleus.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27221424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Cilia consist of specialized microtubules.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What are examples of cells that contain cilia? </a:t>
            </a:r>
            <a:r>
              <a:rPr lang="en-US" sz="1200" i="1" kern="1200" dirty="0">
                <a:solidFill>
                  <a:schemeClr val="tx1"/>
                </a:solidFill>
                <a:effectLst/>
                <a:latin typeface="+mn-lt"/>
                <a:ea typeface="+mn-ea"/>
                <a:cs typeface="+mn-cs"/>
              </a:rPr>
              <a:t>(Cilia are found in large quantities on the surfaces of cells that line the respiratory tract.)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How do cilia help move particles along the cell membrane? </a:t>
            </a:r>
            <a:r>
              <a:rPr lang="en-US" sz="1200" i="1" kern="1200" dirty="0">
                <a:solidFill>
                  <a:schemeClr val="tx1"/>
                </a:solidFill>
                <a:effectLst/>
                <a:latin typeface="+mn-lt"/>
                <a:ea typeface="+mn-ea"/>
                <a:cs typeface="+mn-cs"/>
              </a:rPr>
              <a:t>(Cilia create a wavelike motion to move substances across the surface of the cell.)</a:t>
            </a:r>
            <a:endParaRPr lang="en-US" i="1"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18442909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Cilia usually move particles outside the cell along the cell membrane. A flagellum moves the cell itself.</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human cell has a flagellum? </a:t>
            </a:r>
            <a:r>
              <a:rPr lang="en-US" sz="1200" i="1" kern="1200" dirty="0">
                <a:solidFill>
                  <a:schemeClr val="tx1"/>
                </a:solidFill>
                <a:effectLst/>
                <a:latin typeface="+mn-lt"/>
                <a:ea typeface="+mn-ea"/>
                <a:cs typeface="+mn-cs"/>
              </a:rPr>
              <a:t>(Sperm cell)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11103829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Different cells in the body are specialized to perform specific functions.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examples of functions that only some cells can perform? </a:t>
            </a:r>
            <a:r>
              <a:rPr lang="en-US" sz="1200" i="1" kern="1200" dirty="0">
                <a:solidFill>
                  <a:schemeClr val="tx1"/>
                </a:solidFill>
                <a:effectLst/>
                <a:latin typeface="+mn-lt"/>
                <a:ea typeface="+mn-ea"/>
                <a:cs typeface="+mn-cs"/>
              </a:rPr>
              <a:t>(Transmit nerve impulses, contract regularly)</a:t>
            </a:r>
          </a:p>
          <a:p>
            <a:pPr marL="171450" indent="-171450">
              <a:buFont typeface="Arial" panose="020B0604020202020204" pitchFamily="34" charset="0"/>
              <a:buChar char="•"/>
            </a:pPr>
            <a:r>
              <a:rPr lang="en-US" dirty="0"/>
              <a:t>Mechanisms of movement across the cell membrane include diffusion, osmosis, filtration, active transport, endocytosis, and exocytosis. These are summarized in Table 5.4.</a:t>
            </a:r>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1423999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Why is it important for medical assistants to know details about the human body? </a:t>
            </a:r>
            <a:r>
              <a:rPr lang="en-US" sz="1200" i="1" kern="1200" dirty="0">
                <a:solidFill>
                  <a:schemeClr val="tx1"/>
                </a:solidFill>
                <a:effectLst/>
                <a:latin typeface="+mn-lt"/>
                <a:ea typeface="+mn-ea"/>
                <a:cs typeface="+mn-cs"/>
              </a:rPr>
              <a:t>(How can a mechanic fix an automobile if you do not know how it is put together or how it works? A medical assistant must know the human body and how it works to be able to perform his/her job.)</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13895386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membranes of cells as well as those that line body cavities allow small molecules to pass through.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Diffusion occurs constantly, and it tends to equalize the concentration in a solution across a membrane that allows substances to pass through.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Figures 5.9 and 5.10.</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2727985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Osmosis describes the movement of liquid (water) rather than the movement of particles.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Osmosis requires a selectively permeable membrane that allows water to pass but inhibits the movement of the particles.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Figures 5.11 and 5.12.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32188156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42730030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Blood flowing through the body creates hydrostatic pressure that can produce filtration in capillary cells and in the kidney. Normally plasma proteins in the blood counteract the pressure that would push fluid out of the capillaries, but in the glomerulus, the pressure is increased. The arteriole entering the glomerulus has a larger diameter than the arteriole leaving the arteriole.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Usually when a filtrate is formed in the body, water and electrolytes are pushed through a membrane, but large molecules (such as proteins and glucose) and cells cannot pass through as easily.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16895501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Active transport refers to cellular mechanisms that, to maintain a specific concentration, move molecules in the direction opposite of what would be expected by diffusion.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Active transport can also move molecules that are too large for simple diffusion.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process requires energy.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4597972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Endocytosis means </a:t>
            </a:r>
            <a:r>
              <a:rPr lang="en-US" sz="1200" i="1" kern="1200" dirty="0">
                <a:solidFill>
                  <a:schemeClr val="tx1"/>
                </a:solidFill>
                <a:effectLst/>
                <a:latin typeface="+mn-lt"/>
                <a:ea typeface="+mn-ea"/>
                <a:cs typeface="+mn-cs"/>
              </a:rPr>
              <a:t>a condition or process inside the cell</a:t>
            </a:r>
            <a:r>
              <a:rPr lang="en-US" sz="1200" kern="1200" dirty="0">
                <a:solidFill>
                  <a:schemeClr val="tx1"/>
                </a:solidFill>
                <a:effectLst/>
                <a:latin typeface="+mn-lt"/>
                <a:ea typeface="+mn-ea"/>
                <a:cs typeface="+mn-cs"/>
              </a:rPr>
              <a:t>. It is used to identify the formation and movement of vesicles from outside to inside the cell.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Pinocytosis moves vesicles containing fluid into the cell.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76836783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Exocytosis is the opposite of endocytosis. </a:t>
            </a:r>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15073252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two types of cell division,</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mitosis</a:t>
            </a:r>
            <a:r>
              <a:rPr lang="en-US" sz="1200" kern="1200" baseline="0" dirty="0">
                <a:solidFill>
                  <a:schemeClr val="tx1"/>
                </a:solidFill>
                <a:effectLst/>
                <a:latin typeface="+mn-lt"/>
                <a:ea typeface="+mn-ea"/>
                <a:cs typeface="+mn-cs"/>
              </a:rPr>
              <a:t> and </a:t>
            </a:r>
            <a:r>
              <a:rPr lang="en-US" sz="1200" kern="1200" dirty="0">
                <a:solidFill>
                  <a:schemeClr val="tx1"/>
                </a:solidFill>
                <a:effectLst/>
                <a:latin typeface="+mn-lt"/>
                <a:ea typeface="+mn-ea"/>
                <a:cs typeface="+mn-cs"/>
              </a:rPr>
              <a:t>meiosis.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Chromosomes contain the genetic material (DNA) that directs and controls the new organism.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many pairs of chromosomes do human cells have? </a:t>
            </a:r>
            <a:r>
              <a:rPr lang="en-US" sz="1200" i="1" kern="1200" dirty="0">
                <a:solidFill>
                  <a:schemeClr val="tx1"/>
                </a:solidFill>
                <a:effectLst/>
                <a:latin typeface="+mn-lt"/>
                <a:ea typeface="+mn-ea"/>
                <a:cs typeface="+mn-cs"/>
              </a:rPr>
              <a:t>(23) </a:t>
            </a:r>
            <a:r>
              <a:rPr lang="en-US" sz="1200" kern="1200" dirty="0">
                <a:solidFill>
                  <a:schemeClr val="tx1"/>
                </a:solidFill>
                <a:effectLst/>
                <a:latin typeface="+mn-lt"/>
                <a:ea typeface="+mn-ea"/>
                <a:cs typeface="+mn-cs"/>
              </a:rPr>
              <a:t>What is contained on the chromosomes? </a:t>
            </a:r>
            <a:r>
              <a:rPr lang="en-US" sz="1200" i="1" kern="1200" dirty="0">
                <a:solidFill>
                  <a:schemeClr val="tx1"/>
                </a:solidFill>
                <a:effectLst/>
                <a:latin typeface="+mn-lt"/>
                <a:ea typeface="+mn-ea"/>
                <a:cs typeface="+mn-cs"/>
              </a:rPr>
              <a:t>(Genes)</a:t>
            </a: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5.13.</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10857433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Meiosis involves two cell divisions, but the DNA replicates only once, so four cells result having only 23 individual chromosomes (instead of pairs of chromosomes).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Meiosis only occurs in reproductive cells.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5.14.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Discuss how mitosis and meiosis differ. </a:t>
            </a:r>
            <a:r>
              <a:rPr lang="en-US" sz="1200" i="1" kern="1200" dirty="0">
                <a:solidFill>
                  <a:schemeClr val="tx1"/>
                </a:solidFill>
                <a:effectLst/>
                <a:latin typeface="+mn-lt"/>
                <a:ea typeface="+mn-ea"/>
                <a:cs typeface="+mn-cs"/>
              </a:rPr>
              <a:t>(In mitosis, two new cells are formed that are exactly like the parent cells. In meiosis, the new cells have only half the number of chromosomes of the parent cell.)</a:t>
            </a:r>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2350972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purpose of DNA replication is to produce genes in the offspring that are exactly the same as those in the parents.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the DNA is the same, the same types of proteins will be produced.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1907520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Differentiate between gross anatomy and microscopic anatomy.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dissection? </a:t>
            </a:r>
            <a:r>
              <a:rPr lang="en-US" sz="1200" i="1" kern="1200" dirty="0">
                <a:solidFill>
                  <a:schemeClr val="tx1"/>
                </a:solidFill>
                <a:effectLst/>
                <a:latin typeface="+mn-lt"/>
                <a:ea typeface="+mn-ea"/>
                <a:cs typeface="+mn-cs"/>
              </a:rPr>
              <a:t>(Historically dissection began during the Renaissance despite opposition from the Catholic church. Body structures were often named after the scientist who first described them, examples: Fallopian tubes, islets of Langerhans, Golgi apparatus [cellular structure].)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193522292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19575279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42323669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next higher level of organization above cells is tissues.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medical word root for tissue is </a:t>
            </a:r>
            <a:r>
              <a:rPr lang="en-US" sz="1200" i="1" kern="1200" dirty="0">
                <a:solidFill>
                  <a:schemeClr val="tx1"/>
                </a:solidFill>
                <a:effectLst/>
                <a:latin typeface="+mn-lt"/>
                <a:ea typeface="+mn-ea"/>
                <a:cs typeface="+mn-cs"/>
              </a:rPr>
              <a:t>hist-.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 organs are composed of tissues.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236080165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cells of epithelial tissue form coverings and linings, so one side is not attached to or in contact with other cells.</a:t>
            </a:r>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410091475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types of epithelial cells are named for their shapes. The word root </a:t>
            </a:r>
            <a:r>
              <a:rPr lang="en-US" sz="1200" i="1" kern="1200" dirty="0">
                <a:solidFill>
                  <a:schemeClr val="tx1"/>
                </a:solidFill>
                <a:effectLst/>
                <a:latin typeface="+mn-lt"/>
                <a:ea typeface="+mn-ea"/>
                <a:cs typeface="+mn-cs"/>
              </a:rPr>
              <a:t>squam</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a scale</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addition to types of cells, epithelial cells are classified by the number of layers in the tissue.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118561711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5.15 in the textbook.</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26624785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Simple cuboidal epithelium has more organelles than simple squamous epithelium.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It may cover glands that secrete substances.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5.16 in the textbook.</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184458509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nuclei of simple columnar epithelium are at the bottom of the cells.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These cells also have more organelles than simple squamous epithelium.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5.17.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29698200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345804330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word root </a:t>
            </a:r>
            <a:r>
              <a:rPr lang="en-US" sz="1200" i="1" kern="1200" dirty="0">
                <a:solidFill>
                  <a:schemeClr val="tx1"/>
                </a:solidFill>
                <a:effectLst/>
                <a:latin typeface="+mn-lt"/>
                <a:ea typeface="+mn-ea"/>
                <a:cs typeface="+mn-cs"/>
              </a:rPr>
              <a:t>pseud-</a:t>
            </a:r>
            <a:r>
              <a:rPr lang="en-US" sz="1200" kern="1200" dirty="0">
                <a:solidFill>
                  <a:schemeClr val="tx1"/>
                </a:solidFill>
                <a:effectLst/>
                <a:latin typeface="+mn-lt"/>
                <a:ea typeface="+mn-ea"/>
                <a:cs typeface="+mn-cs"/>
              </a:rPr>
              <a:t> means </a:t>
            </a:r>
            <a:r>
              <a:rPr lang="en-US" sz="1200" i="0" kern="1200" dirty="0">
                <a:solidFill>
                  <a:schemeClr val="tx1"/>
                </a:solidFill>
                <a:effectLst/>
                <a:latin typeface="+mn-lt"/>
                <a:ea typeface="+mn-ea"/>
                <a:cs typeface="+mn-cs"/>
              </a:rPr>
              <a:t>false</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Pseudostratified columnar epithelium only appears to have more than one layer.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5.18 in the textbook.</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1891953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difference between an atom and a molecule?</a:t>
            </a:r>
            <a:r>
              <a:rPr lang="en-US" sz="1200" i="1" kern="1200" dirty="0">
                <a:solidFill>
                  <a:schemeClr val="tx1"/>
                </a:solidFill>
                <a:effectLst/>
                <a:latin typeface="+mn-lt"/>
                <a:ea typeface="+mn-ea"/>
                <a:cs typeface="+mn-cs"/>
              </a:rPr>
              <a:t> (Atoms combine to form molecules.)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Discuss Figure 5.1, which shows levels of organization (cell, tissue, organ, body system, organism).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is a cell the basic living unit of organisms? </a:t>
            </a:r>
            <a:r>
              <a:rPr lang="en-US" sz="1200" i="1" kern="1200" dirty="0">
                <a:solidFill>
                  <a:schemeClr val="tx1"/>
                </a:solidFill>
                <a:effectLst/>
                <a:latin typeface="+mn-lt"/>
                <a:ea typeface="+mn-ea"/>
                <a:cs typeface="+mn-cs"/>
              </a:rPr>
              <a:t>(It is the smallest unit that can live independently.)</a:t>
            </a:r>
            <a:endParaRPr lang="en-US" sz="1200" kern="1200" dirty="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What is the difference between a tissue and an organ? </a:t>
            </a:r>
            <a:r>
              <a:rPr lang="en-US" sz="1200" i="1" kern="1200" dirty="0">
                <a:solidFill>
                  <a:schemeClr val="tx1"/>
                </a:solidFill>
                <a:effectLst/>
                <a:latin typeface="+mn-lt"/>
                <a:ea typeface="+mn-ea"/>
                <a:cs typeface="+mn-cs"/>
              </a:rPr>
              <a:t>(Two or more tissue types that form a more complex structure and work together to perform one or more functions make up organs.)</a:t>
            </a:r>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281938009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cells on the surface are usually thinner than the cells in lower layers.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5.19.</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290171898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number of layers decreases as the tissue composed of transitional epithelium is stretched.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28035933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Glandular epithelium is found on glands.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321680979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Connective tissue is found throughout the body.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Because different types of connective tissue serve many functions, they may be very different in appearance.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422845400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 a cellular level, there are relatively few cells in connective tissue compared to the abundance of intracellular matrix.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fibers of connective tissue may be stiff or elastic, but they are usually very strong.</a:t>
            </a:r>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14871133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word </a:t>
            </a:r>
            <a:r>
              <a:rPr lang="en-US" sz="1200" i="1" kern="1200" dirty="0">
                <a:solidFill>
                  <a:schemeClr val="tx1"/>
                </a:solidFill>
                <a:effectLst/>
                <a:latin typeface="+mn-lt"/>
                <a:ea typeface="+mn-ea"/>
                <a:cs typeface="+mn-cs"/>
              </a:rPr>
              <a:t>histamine</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tissue protein</a:t>
            </a:r>
            <a:r>
              <a:rPr lang="en-US" sz="1200" kern="1200" dirty="0">
                <a:solidFill>
                  <a:schemeClr val="tx1"/>
                </a:solidFill>
                <a:effectLst/>
                <a:latin typeface="+mn-lt"/>
                <a:ea typeface="+mn-ea"/>
                <a:cs typeface="+mn-cs"/>
              </a:rPr>
              <a:t> </a:t>
            </a:r>
            <a:r>
              <a:rPr lang="en-US" sz="1200" i="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hist-</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-amine</a:t>
            </a: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tissue is damaged, histamine is released resulting in inflammation.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148151565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Loose connective tissue is also called </a:t>
            </a:r>
            <a:r>
              <a:rPr lang="en-US" sz="1200" i="1" kern="1200" dirty="0">
                <a:solidFill>
                  <a:schemeClr val="tx1"/>
                </a:solidFill>
                <a:effectLst/>
                <a:latin typeface="+mn-lt"/>
                <a:ea typeface="+mn-ea"/>
                <a:cs typeface="+mn-cs"/>
              </a:rPr>
              <a:t>areolar connective tissue</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predominant cell type is the fibroblast.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5.20.</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276158969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186239012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346351866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2440672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Organs work together in systems, but organs of one system are not always located together.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Example of systems where organs are grouped: Digestive system, respiratory system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Examples of systems that are spread throughout the body: Integumentary system, circulatory system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Discuss Table 5.1 to identify body systems, the major organs of each system, and the functions of each system. Coordinate with next slides.</a:t>
            </a:r>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263700102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are blood vessels in the perichondrium, but they do not penetrate into the cartilage itself. This accounts for the poor healing of damaged cartilage.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219498054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144280297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5.21.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72</a:t>
            </a:fld>
            <a:endParaRPr lang="en-US" dirty="0"/>
          </a:p>
        </p:txBody>
      </p:sp>
    </p:spTree>
    <p:extLst>
      <p:ext uri="{BB962C8B-B14F-4D97-AF65-F5344CB8AC3E}">
        <p14:creationId xmlns:p14="http://schemas.microsoft.com/office/powerpoint/2010/main" val="382452394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73</a:t>
            </a:fld>
            <a:endParaRPr lang="en-US" dirty="0"/>
          </a:p>
        </p:txBody>
      </p:sp>
    </p:spTree>
    <p:extLst>
      <p:ext uri="{BB962C8B-B14F-4D97-AF65-F5344CB8AC3E}">
        <p14:creationId xmlns:p14="http://schemas.microsoft.com/office/powerpoint/2010/main" val="354403088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blood supply of bones runs through the center of the osteons.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cells (osteocytes) are arranged in concentric rings in spaces (lacunae) between the lamellae.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74</a:t>
            </a:fld>
            <a:endParaRPr lang="en-US" dirty="0"/>
          </a:p>
        </p:txBody>
      </p:sp>
    </p:spTree>
    <p:extLst>
      <p:ext uri="{BB962C8B-B14F-4D97-AF65-F5344CB8AC3E}">
        <p14:creationId xmlns:p14="http://schemas.microsoft.com/office/powerpoint/2010/main" val="114605664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5.23.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75</a:t>
            </a:fld>
            <a:endParaRPr lang="en-US" dirty="0"/>
          </a:p>
        </p:txBody>
      </p:sp>
    </p:spTree>
    <p:extLst>
      <p:ext uri="{BB962C8B-B14F-4D97-AF65-F5344CB8AC3E}">
        <p14:creationId xmlns:p14="http://schemas.microsoft.com/office/powerpoint/2010/main" val="245698028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76</a:t>
            </a:fld>
            <a:endParaRPr lang="en-US" dirty="0"/>
          </a:p>
        </p:txBody>
      </p:sp>
    </p:spTree>
    <p:extLst>
      <p:ext uri="{BB962C8B-B14F-4D97-AF65-F5344CB8AC3E}">
        <p14:creationId xmlns:p14="http://schemas.microsoft.com/office/powerpoint/2010/main" val="360516224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Skeletal muscle is the most common type of muscle.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Under the microscope, skeletal muscle is striated. This means that it has regular alternations of dark and light areas. The striations result from the arrangement of the proteins that cause the muscle to contract.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77</a:t>
            </a:fld>
            <a:endParaRPr lang="en-US" dirty="0"/>
          </a:p>
        </p:txBody>
      </p:sp>
    </p:spTree>
    <p:extLst>
      <p:ext uri="{BB962C8B-B14F-4D97-AF65-F5344CB8AC3E}">
        <p14:creationId xmlns:p14="http://schemas.microsoft.com/office/powerpoint/2010/main" val="67296252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Smooth muscle is not under voluntary control. Under the microscope there are no visible striations.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5.25.</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78</a:t>
            </a:fld>
            <a:endParaRPr lang="en-US" dirty="0"/>
          </a:p>
        </p:txBody>
      </p:sp>
    </p:spTree>
    <p:extLst>
      <p:ext uri="{BB962C8B-B14F-4D97-AF65-F5344CB8AC3E}">
        <p14:creationId xmlns:p14="http://schemas.microsoft.com/office/powerpoint/2010/main" val="172734591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Although cardiac muscle is not under voluntary control, it has striations similar to skeletal muscle.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5.26.</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79</a:t>
            </a:fld>
            <a:endParaRPr lang="en-US" dirty="0"/>
          </a:p>
        </p:txBody>
      </p:sp>
    </p:spTree>
    <p:extLst>
      <p:ext uri="{BB962C8B-B14F-4D97-AF65-F5344CB8AC3E}">
        <p14:creationId xmlns:p14="http://schemas.microsoft.com/office/powerpoint/2010/main" val="2453129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Sense receptors in skin detect</a:t>
            </a:r>
            <a:r>
              <a:rPr lang="en-US" sz="1200" kern="1200" baseline="0" dirty="0">
                <a:solidFill>
                  <a:schemeClr val="tx1"/>
                </a:solidFill>
                <a:effectLst/>
                <a:latin typeface="+mn-lt"/>
                <a:ea typeface="+mn-ea"/>
                <a:cs typeface="+mn-cs"/>
              </a:rPr>
              <a:t> changes in the environment</a:t>
            </a:r>
            <a:r>
              <a:rPr lang="en-US" sz="1200" kern="1200" dirty="0">
                <a:solidFill>
                  <a:schemeClr val="tx1"/>
                </a:solidFill>
                <a:effectLst/>
                <a:latin typeface="+mn-lt"/>
                <a:ea typeface="+mn-ea"/>
                <a:cs typeface="+mn-cs"/>
              </a:rPr>
              <a:t>. To which system do these sense receptors actually belong? </a:t>
            </a:r>
            <a:r>
              <a:rPr lang="en-US" sz="1200" i="1" kern="1200" dirty="0">
                <a:solidFill>
                  <a:schemeClr val="tx1"/>
                </a:solidFill>
                <a:effectLst/>
                <a:latin typeface="+mn-lt"/>
                <a:ea typeface="+mn-ea"/>
                <a:cs typeface="+mn-cs"/>
              </a:rPr>
              <a:t>(Nervous system)</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See Table 5.1: Organ Systems of the Body.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118088749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Neurons conduct impulses, but they are embedded in and supported by other cells called neuroglia. Glia means </a:t>
            </a:r>
            <a:r>
              <a:rPr lang="en-US" sz="1200" i="1" kern="1200" dirty="0">
                <a:solidFill>
                  <a:schemeClr val="tx1"/>
                </a:solidFill>
                <a:effectLst/>
                <a:latin typeface="+mn-lt"/>
                <a:ea typeface="+mn-ea"/>
                <a:cs typeface="+mn-cs"/>
              </a:rPr>
              <a:t>glue</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Neurons can only carry impulses in one direction.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80</a:t>
            </a:fld>
            <a:endParaRPr lang="en-US" dirty="0"/>
          </a:p>
        </p:txBody>
      </p:sp>
    </p:spTree>
    <p:extLst>
      <p:ext uri="{BB962C8B-B14F-4D97-AF65-F5344CB8AC3E}">
        <p14:creationId xmlns:p14="http://schemas.microsoft.com/office/powerpoint/2010/main" val="92430925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Membranes are common throughout the body.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skin can technically be considered a membrane.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Membranes are very strong, considering how thin they often are.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81</a:t>
            </a:fld>
            <a:endParaRPr lang="en-US" dirty="0"/>
          </a:p>
        </p:txBody>
      </p:sp>
    </p:spTree>
    <p:extLst>
      <p:ext uri="{BB962C8B-B14F-4D97-AF65-F5344CB8AC3E}">
        <p14:creationId xmlns:p14="http://schemas.microsoft.com/office/powerpoint/2010/main" val="341343097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Mucous (adjective form) membranes secrete mucus (noun form).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Mucous membranes are attached to the underlying connective tissue. They are usually very thin.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82</a:t>
            </a:fld>
            <a:endParaRPr lang="en-US" dirty="0"/>
          </a:p>
        </p:txBody>
      </p:sp>
    </p:spTree>
    <p:extLst>
      <p:ext uri="{BB962C8B-B14F-4D97-AF65-F5344CB8AC3E}">
        <p14:creationId xmlns:p14="http://schemas.microsoft.com/office/powerpoint/2010/main" val="364396082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5.28.</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83</a:t>
            </a:fld>
            <a:endParaRPr lang="en-US" dirty="0"/>
          </a:p>
        </p:txBody>
      </p:sp>
    </p:spTree>
    <p:extLst>
      <p:ext uri="{BB962C8B-B14F-4D97-AF65-F5344CB8AC3E}">
        <p14:creationId xmlns:p14="http://schemas.microsoft.com/office/powerpoint/2010/main" val="248916091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Don’t confuse peritoneum (the membrane that lines the abdominopelvic cavity) with perineum (the genital area between the anus and the gonads).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 organs are located behind the peritoneum (retroperitoneal), such as the kidneys.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Peritonitis is inflammation (usually infection) of the peritoneum and therefore usually includes much of the abdominopelvic cavity.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84</a:t>
            </a:fld>
            <a:endParaRPr lang="en-US" dirty="0"/>
          </a:p>
        </p:txBody>
      </p:sp>
    </p:spTree>
    <p:extLst>
      <p:ext uri="{BB962C8B-B14F-4D97-AF65-F5344CB8AC3E}">
        <p14:creationId xmlns:p14="http://schemas.microsoft.com/office/powerpoint/2010/main" val="176222970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Synovial membranes, which line the joints, are made up of connective tissue.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85</a:t>
            </a:fld>
            <a:endParaRPr lang="en-US" dirty="0"/>
          </a:p>
        </p:txBody>
      </p:sp>
    </p:spTree>
    <p:extLst>
      <p:ext uri="{BB962C8B-B14F-4D97-AF65-F5344CB8AC3E}">
        <p14:creationId xmlns:p14="http://schemas.microsoft.com/office/powerpoint/2010/main" val="229649661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meninges or brain coverings surround the brain and spinal cord.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dura mater is very tough compared to the arachnoid and pia mater.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Between the meninges and the brain and spinal cord is the cerebrospinal fluid.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See Table in the textbook </a:t>
            </a:r>
            <a:r>
              <a:rPr lang="en-US" sz="1200" kern="1200" baseline="0" dirty="0">
                <a:solidFill>
                  <a:schemeClr val="tx1"/>
                </a:solidFill>
                <a:effectLst/>
                <a:latin typeface="+mn-lt"/>
                <a:ea typeface="+mn-ea"/>
                <a:cs typeface="+mn-cs"/>
              </a:rPr>
              <a:t>titled “Genetic Diseases and Disorders.”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86</a:t>
            </a:fld>
            <a:endParaRPr lang="en-US" dirty="0"/>
          </a:p>
        </p:txBody>
      </p:sp>
    </p:spTree>
    <p:extLst>
      <p:ext uri="{BB962C8B-B14F-4D97-AF65-F5344CB8AC3E}">
        <p14:creationId xmlns:p14="http://schemas.microsoft.com/office/powerpoint/2010/main" val="154397429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87</a:t>
            </a:fld>
            <a:endParaRPr lang="en-US" dirty="0"/>
          </a:p>
        </p:txBody>
      </p:sp>
    </p:spTree>
    <p:extLst>
      <p:ext uri="{BB962C8B-B14F-4D97-AF65-F5344CB8AC3E}">
        <p14:creationId xmlns:p14="http://schemas.microsoft.com/office/powerpoint/2010/main" val="1244811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other skeletal structures exist in nature? </a:t>
            </a:r>
            <a:r>
              <a:rPr lang="en-US" sz="1200" i="1" kern="1200" dirty="0">
                <a:solidFill>
                  <a:schemeClr val="tx1"/>
                </a:solidFill>
                <a:effectLst/>
                <a:latin typeface="+mn-lt"/>
                <a:ea typeface="+mn-ea"/>
                <a:cs typeface="+mn-cs"/>
              </a:rPr>
              <a:t>(No skeleton—for example, a </a:t>
            </a:r>
            <a:r>
              <a:rPr lang="en-US" sz="1200" i="1" kern="1200" dirty="0" smtClean="0">
                <a:solidFill>
                  <a:schemeClr val="tx1"/>
                </a:solidFill>
                <a:effectLst/>
                <a:latin typeface="+mn-lt"/>
                <a:ea typeface="+mn-ea"/>
                <a:cs typeface="+mn-cs"/>
              </a:rPr>
              <a:t>jellyfish; </a:t>
            </a:r>
            <a:r>
              <a:rPr lang="en-US" sz="1200" i="1" kern="1200" dirty="0">
                <a:solidFill>
                  <a:schemeClr val="tx1"/>
                </a:solidFill>
                <a:effectLst/>
                <a:latin typeface="+mn-lt"/>
                <a:ea typeface="+mn-ea"/>
                <a:cs typeface="+mn-cs"/>
              </a:rPr>
              <a:t>or external skeleton—for example, a lobster)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2980816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451100"/>
            <a:ext cx="6400800" cy="1752600"/>
          </a:xfrm>
        </p:spPr>
        <p:txBody>
          <a:bodyPr/>
          <a:lstStyle/>
          <a:p>
            <a:r>
              <a:rPr lang="en-US" sz="4000" dirty="0" smtClean="0"/>
              <a:t>Introduction to Anatomy</a:t>
            </a:r>
          </a:p>
          <a:p>
            <a:r>
              <a:rPr lang="en-US" sz="4000" dirty="0" smtClean="0"/>
              <a:t>and Physiology</a:t>
            </a:r>
          </a:p>
          <a:p>
            <a:endParaRPr lang="en-US" sz="4000" dirty="0"/>
          </a:p>
          <a:p>
            <a:r>
              <a:rPr lang="en-US" dirty="0" smtClean="0"/>
              <a:t>Chapter 5</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Muscular System</a:t>
            </a:r>
            <a:endParaRPr lang="en-US" dirty="0"/>
          </a:p>
        </p:txBody>
      </p:sp>
      <p:sp>
        <p:nvSpPr>
          <p:cNvPr id="3" name="Content Placeholder 2"/>
          <p:cNvSpPr>
            <a:spLocks noGrp="1"/>
          </p:cNvSpPr>
          <p:nvPr>
            <p:ph idx="1"/>
          </p:nvPr>
        </p:nvSpPr>
        <p:spPr/>
        <p:txBody>
          <a:bodyPr/>
          <a:lstStyle/>
          <a:p>
            <a:r>
              <a:rPr lang="en-US" dirty="0" smtClean="0"/>
              <a:t>Produces movement and maintains posture </a:t>
            </a:r>
          </a:p>
          <a:p>
            <a:r>
              <a:rPr lang="en-US" dirty="0" smtClean="0"/>
              <a:t>Muscles </a:t>
            </a:r>
          </a:p>
          <a:p>
            <a:pPr lvl="1"/>
            <a:r>
              <a:rPr lang="en-US" dirty="0" smtClean="0"/>
              <a:t>Store energy in the form of glycogen</a:t>
            </a:r>
          </a:p>
          <a:p>
            <a:pPr lvl="1"/>
            <a:r>
              <a:rPr lang="en-US" dirty="0" smtClean="0"/>
              <a:t>Primary source of heat within the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35379525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Nervous and Endocrine Systems</a:t>
            </a:r>
            <a:endParaRPr lang="en-US" dirty="0"/>
          </a:p>
        </p:txBody>
      </p:sp>
      <p:sp>
        <p:nvSpPr>
          <p:cNvPr id="3" name="Content Placeholder 2"/>
          <p:cNvSpPr>
            <a:spLocks noGrp="1"/>
          </p:cNvSpPr>
          <p:nvPr>
            <p:ph idx="1"/>
          </p:nvPr>
        </p:nvSpPr>
        <p:spPr/>
        <p:txBody>
          <a:bodyPr/>
          <a:lstStyle/>
          <a:p>
            <a:pPr lvl="0"/>
            <a:r>
              <a:rPr lang="en-US" dirty="0" smtClean="0"/>
              <a:t>Nervous system </a:t>
            </a:r>
          </a:p>
          <a:p>
            <a:pPr lvl="1"/>
            <a:r>
              <a:rPr lang="en-US" dirty="0" smtClean="0"/>
              <a:t>Consists of brain, spinal cord, associated nerves</a:t>
            </a:r>
          </a:p>
          <a:p>
            <a:pPr lvl="1"/>
            <a:r>
              <a:rPr lang="en-US" dirty="0" smtClean="0"/>
              <a:t>Coordinates body activities</a:t>
            </a:r>
          </a:p>
          <a:p>
            <a:pPr lvl="0"/>
            <a:r>
              <a:rPr lang="en-US" dirty="0" smtClean="0"/>
              <a:t>Endocrine system</a:t>
            </a:r>
          </a:p>
          <a:p>
            <a:pPr lvl="1"/>
            <a:r>
              <a:rPr lang="en-US" dirty="0" smtClean="0"/>
              <a:t>Includes all the glands that secrete</a:t>
            </a:r>
            <a:br>
              <a:rPr lang="en-US" dirty="0" smtClean="0"/>
            </a:br>
            <a:r>
              <a:rPr lang="en-US" dirty="0" smtClean="0"/>
              <a:t>chemicals called hormones</a:t>
            </a:r>
          </a:p>
          <a:p>
            <a:pPr lvl="1"/>
            <a:r>
              <a:rPr lang="en-US" dirty="0" smtClean="0"/>
              <a:t>Hormones act as messengers to regulate cellular activities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17142446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Cardiovascular System </a:t>
            </a:r>
            <a:endParaRPr lang="en-US" dirty="0"/>
          </a:p>
        </p:txBody>
      </p:sp>
      <p:sp>
        <p:nvSpPr>
          <p:cNvPr id="3" name="Content Placeholder 2"/>
          <p:cNvSpPr>
            <a:spLocks noGrp="1"/>
          </p:cNvSpPr>
          <p:nvPr>
            <p:ph idx="1"/>
          </p:nvPr>
        </p:nvSpPr>
        <p:spPr/>
        <p:txBody>
          <a:bodyPr/>
          <a:lstStyle/>
          <a:p>
            <a:r>
              <a:rPr lang="en-US" dirty="0" smtClean="0"/>
              <a:t>Consists of blood, heart, and blood vessels</a:t>
            </a:r>
          </a:p>
          <a:p>
            <a:r>
              <a:rPr lang="en-US" dirty="0" smtClean="0"/>
              <a:t>Blood </a:t>
            </a:r>
          </a:p>
          <a:p>
            <a:pPr lvl="1"/>
            <a:r>
              <a:rPr lang="en-US" dirty="0" smtClean="0"/>
              <a:t>Transports nutrients, hormones, and oxygen to tissue cells </a:t>
            </a:r>
          </a:p>
          <a:p>
            <a:pPr lvl="1"/>
            <a:r>
              <a:rPr lang="en-US" dirty="0" smtClean="0"/>
              <a:t>Removes waste products, such as carbon dioxide </a:t>
            </a:r>
          </a:p>
          <a:p>
            <a:pPr lvl="1"/>
            <a:r>
              <a:rPr lang="en-US" dirty="0" smtClean="0"/>
              <a:t>White blood cells defend the body against disease</a:t>
            </a:r>
          </a:p>
          <a:p>
            <a:r>
              <a:rPr lang="en-US" dirty="0" smtClean="0"/>
              <a:t>Heart: Acts as a pump to circulate blood</a:t>
            </a:r>
          </a:p>
          <a:p>
            <a:r>
              <a:rPr lang="en-US" dirty="0" smtClean="0"/>
              <a:t>Blood vessels: Channels for the flow of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3414005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System</a:t>
            </a:r>
            <a:endParaRPr lang="en-US" dirty="0"/>
          </a:p>
        </p:txBody>
      </p:sp>
      <p:sp>
        <p:nvSpPr>
          <p:cNvPr id="3" name="Content Placeholder 2"/>
          <p:cNvSpPr>
            <a:spLocks noGrp="1"/>
          </p:cNvSpPr>
          <p:nvPr>
            <p:ph idx="1"/>
          </p:nvPr>
        </p:nvSpPr>
        <p:spPr/>
        <p:txBody>
          <a:bodyPr/>
          <a:lstStyle/>
          <a:p>
            <a:r>
              <a:rPr lang="en-US" dirty="0" smtClean="0"/>
              <a:t>Consists of a series of vessels that transport fluid (lymph) </a:t>
            </a:r>
          </a:p>
          <a:p>
            <a:pPr lvl="1"/>
            <a:r>
              <a:rPr lang="en-US" dirty="0" smtClean="0"/>
              <a:t>From the tissues back into the blood</a:t>
            </a:r>
          </a:p>
          <a:p>
            <a:r>
              <a:rPr lang="en-US" dirty="0" smtClean="0"/>
              <a:t>Lymphoid organs: Tonsils, spleen, and thymus </a:t>
            </a:r>
          </a:p>
          <a:p>
            <a:pPr lvl="1"/>
            <a:r>
              <a:rPr lang="en-US" dirty="0" smtClean="0"/>
              <a:t>Filter the lymph to remove foreign particles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3174271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Digestive System</a:t>
            </a:r>
            <a:endParaRPr lang="en-US" dirty="0"/>
          </a:p>
        </p:txBody>
      </p:sp>
      <p:sp>
        <p:nvSpPr>
          <p:cNvPr id="3" name="Content Placeholder 2"/>
          <p:cNvSpPr>
            <a:spLocks noGrp="1"/>
          </p:cNvSpPr>
          <p:nvPr>
            <p:ph idx="1"/>
          </p:nvPr>
        </p:nvSpPr>
        <p:spPr/>
        <p:txBody>
          <a:bodyPr/>
          <a:lstStyle/>
          <a:p>
            <a:r>
              <a:rPr lang="en-US" dirty="0" smtClean="0"/>
              <a:t>Includes: Mouth, pharynx, esophagus, stomach, small intestine, large intestine </a:t>
            </a:r>
          </a:p>
          <a:p>
            <a:r>
              <a:rPr lang="en-US" dirty="0" smtClean="0"/>
              <a:t>Accessory organs: Teeth, tongue, salivary glands, liver, gallbladder, and pancreas</a:t>
            </a:r>
          </a:p>
          <a:p>
            <a:r>
              <a:rPr lang="en-US" dirty="0" smtClean="0"/>
              <a:t>Functions </a:t>
            </a:r>
          </a:p>
          <a:p>
            <a:pPr lvl="1"/>
            <a:r>
              <a:rPr lang="en-US" dirty="0" smtClean="0"/>
              <a:t>Ingest food</a:t>
            </a:r>
          </a:p>
          <a:p>
            <a:pPr lvl="1"/>
            <a:r>
              <a:rPr lang="en-US" dirty="0" smtClean="0"/>
              <a:t>Process it into a form that can be used by the body</a:t>
            </a:r>
          </a:p>
          <a:p>
            <a:pPr lvl="1"/>
            <a:r>
              <a:rPr lang="en-US" dirty="0" smtClean="0"/>
              <a:t>Eliminate the residue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1722339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Respiratory System</a:t>
            </a:r>
            <a:endParaRPr lang="en-US" dirty="0"/>
          </a:p>
        </p:txBody>
      </p:sp>
      <p:sp>
        <p:nvSpPr>
          <p:cNvPr id="3" name="Content Placeholder 2"/>
          <p:cNvSpPr>
            <a:spLocks noGrp="1"/>
          </p:cNvSpPr>
          <p:nvPr>
            <p:ph idx="1"/>
          </p:nvPr>
        </p:nvSpPr>
        <p:spPr/>
        <p:txBody>
          <a:bodyPr/>
          <a:lstStyle/>
          <a:p>
            <a:r>
              <a:rPr lang="en-US" dirty="0" smtClean="0"/>
              <a:t>Functions</a:t>
            </a:r>
          </a:p>
          <a:p>
            <a:pPr lvl="1"/>
            <a:r>
              <a:rPr lang="en-US" dirty="0" smtClean="0"/>
              <a:t>Brings oxygen into lungs</a:t>
            </a:r>
          </a:p>
          <a:p>
            <a:pPr lvl="1"/>
            <a:r>
              <a:rPr lang="en-US" dirty="0" smtClean="0"/>
              <a:t>Removes carbon dioxide</a:t>
            </a:r>
          </a:p>
          <a:p>
            <a:r>
              <a:rPr lang="en-US" dirty="0" smtClean="0"/>
              <a:t>Consists of nasal cavities, pharynx, larynx, trachea, bronchi, and lungs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9214802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Urinary System</a:t>
            </a:r>
            <a:endParaRPr lang="en-US" dirty="0"/>
          </a:p>
        </p:txBody>
      </p:sp>
      <p:sp>
        <p:nvSpPr>
          <p:cNvPr id="3" name="Content Placeholder 2"/>
          <p:cNvSpPr>
            <a:spLocks noGrp="1"/>
          </p:cNvSpPr>
          <p:nvPr>
            <p:ph idx="1"/>
          </p:nvPr>
        </p:nvSpPr>
        <p:spPr/>
        <p:txBody>
          <a:bodyPr/>
          <a:lstStyle/>
          <a:p>
            <a:r>
              <a:rPr lang="en-US" dirty="0" smtClean="0"/>
              <a:t>Consists of kidneys, ureters, urinary bladder, and urethra </a:t>
            </a:r>
          </a:p>
          <a:p>
            <a:r>
              <a:rPr lang="en-US" dirty="0" smtClean="0"/>
              <a:t>Kidneys </a:t>
            </a:r>
          </a:p>
          <a:p>
            <a:pPr lvl="1"/>
            <a:r>
              <a:rPr lang="en-US" dirty="0" smtClean="0"/>
              <a:t>Remove waste from the blood</a:t>
            </a:r>
          </a:p>
          <a:p>
            <a:pPr lvl="1"/>
            <a:r>
              <a:rPr lang="en-US" dirty="0" smtClean="0"/>
              <a:t>Regulate fluid level </a:t>
            </a:r>
          </a:p>
          <a:p>
            <a:pPr lvl="1"/>
            <a:r>
              <a:rPr lang="en-US" dirty="0" smtClean="0"/>
              <a:t>Regulate chemical content of the body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7805265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System</a:t>
            </a:r>
            <a:endParaRPr lang="en-US" dirty="0"/>
          </a:p>
        </p:txBody>
      </p:sp>
      <p:sp>
        <p:nvSpPr>
          <p:cNvPr id="3" name="Content Placeholder 2"/>
          <p:cNvSpPr>
            <a:spLocks noGrp="1"/>
          </p:cNvSpPr>
          <p:nvPr>
            <p:ph idx="1"/>
          </p:nvPr>
        </p:nvSpPr>
        <p:spPr/>
        <p:txBody>
          <a:bodyPr/>
          <a:lstStyle/>
          <a:p>
            <a:r>
              <a:rPr lang="en-US" dirty="0" smtClean="0"/>
              <a:t>Production of new individuals</a:t>
            </a:r>
          </a:p>
          <a:p>
            <a:r>
              <a:rPr lang="en-US" dirty="0" smtClean="0"/>
              <a:t>Consists of gonads</a:t>
            </a:r>
          </a:p>
          <a:p>
            <a:pPr lvl="1"/>
            <a:r>
              <a:rPr lang="en-US" dirty="0" smtClean="0"/>
              <a:t>Female: Ovaries (produce ova or eggs)</a:t>
            </a:r>
          </a:p>
          <a:p>
            <a:pPr lvl="1"/>
            <a:r>
              <a:rPr lang="en-US" dirty="0" smtClean="0"/>
              <a:t>Male: Testes (produce sperm)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37605429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Homeostasis </a:t>
            </a:r>
            <a:endParaRPr lang="en-US" dirty="0"/>
          </a:p>
        </p:txBody>
      </p:sp>
      <p:sp>
        <p:nvSpPr>
          <p:cNvPr id="3" name="Content Placeholder 2"/>
          <p:cNvSpPr>
            <a:spLocks noGrp="1"/>
          </p:cNvSpPr>
          <p:nvPr>
            <p:ph idx="1"/>
          </p:nvPr>
        </p:nvSpPr>
        <p:spPr>
          <a:xfrm>
            <a:off x="685800" y="1641475"/>
            <a:ext cx="8077200" cy="4454525"/>
          </a:xfrm>
        </p:spPr>
        <p:txBody>
          <a:bodyPr/>
          <a:lstStyle/>
          <a:p>
            <a:pPr lvl="0"/>
            <a:r>
              <a:rPr lang="en-US" dirty="0" smtClean="0"/>
              <a:t>Body systems are functioning normally</a:t>
            </a:r>
          </a:p>
          <a:p>
            <a:pPr lvl="1"/>
            <a:r>
              <a:rPr lang="en-US" sz="2200" dirty="0" smtClean="0"/>
              <a:t>Internal environment of the body is in equilibrium</a:t>
            </a:r>
          </a:p>
          <a:p>
            <a:pPr lvl="1"/>
            <a:r>
              <a:rPr lang="en-US" sz="2200" dirty="0" smtClean="0"/>
              <a:t>Body is in a healthy state</a:t>
            </a:r>
          </a:p>
          <a:p>
            <a:pPr lvl="1"/>
            <a:r>
              <a:rPr lang="en-US" sz="2200" dirty="0" smtClean="0"/>
              <a:t>If conditions deviate from normal: Body tries to restore conditions to normal </a:t>
            </a:r>
          </a:p>
          <a:p>
            <a:pPr lvl="2"/>
            <a:r>
              <a:rPr lang="en-US" dirty="0" smtClean="0"/>
              <a:t>If unsuccessful: Illness, disease, or death </a:t>
            </a:r>
          </a:p>
          <a:p>
            <a:pPr lvl="0"/>
            <a:r>
              <a:rPr lang="en-US" dirty="0" smtClean="0"/>
              <a:t>Stressor: Any condition or stimulus that disrupts the homeostatic balance in the body </a:t>
            </a:r>
          </a:p>
          <a:p>
            <a:pPr lvl="0"/>
            <a:r>
              <a:rPr lang="en-US" dirty="0" smtClean="0"/>
              <a:t>Negative feedback mechanism: A response mechanism of the body in which a stimulus initiates a reaction to reduce the stimulus</a:t>
            </a:r>
          </a:p>
          <a:p>
            <a:pPr lvl="1"/>
            <a:r>
              <a:rPr lang="en-US" sz="2200" dirty="0" smtClean="0"/>
              <a:t>Works to bring conditions back to the normal range </a:t>
            </a:r>
            <a:endParaRPr lang="en-US" sz="22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23625545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Anatomic Terms</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Used to communicate effectively in the health care profession</a:t>
            </a:r>
          </a:p>
          <a:p>
            <a:pPr lvl="0"/>
            <a:r>
              <a:rPr lang="en-US" dirty="0" smtClean="0"/>
              <a:t>Anatomic position</a:t>
            </a:r>
          </a:p>
          <a:p>
            <a:pPr lvl="1"/>
            <a:r>
              <a:rPr lang="en-US" dirty="0" smtClean="0"/>
              <a:t>Body is standing erect</a:t>
            </a:r>
          </a:p>
          <a:p>
            <a:pPr lvl="1"/>
            <a:r>
              <a:rPr lang="en-US" dirty="0" smtClean="0"/>
              <a:t>Face is forward</a:t>
            </a:r>
          </a:p>
          <a:p>
            <a:pPr lvl="1"/>
            <a:r>
              <a:rPr lang="en-US" dirty="0" smtClean="0"/>
              <a:t>Arms are at the sides</a:t>
            </a:r>
          </a:p>
          <a:p>
            <a:pPr lvl="1"/>
            <a:r>
              <a:rPr lang="en-US" dirty="0" smtClean="0"/>
              <a:t>Palms and toes directed forward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4004791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a:t>
            </a:r>
            <a:r>
              <a:rPr lang="en-US" dirty="0" smtClean="0"/>
              <a:t>sson 5.1: The Human Body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a:pPr>
            <a:r>
              <a:rPr lang="en-US" dirty="0" smtClean="0"/>
              <a:t>Explain why it is important for the medical assistant to be knowledgeable about anatomy and physiology.</a:t>
            </a:r>
          </a:p>
          <a:p>
            <a:pPr marL="457200">
              <a:buFont typeface="+mj-lt"/>
              <a:buAutoNum type="arabicPeriod"/>
            </a:pPr>
            <a:r>
              <a:rPr lang="en-US" dirty="0" smtClean="0"/>
              <a:t>Explain the relationship between anatomy and physiology.</a:t>
            </a:r>
          </a:p>
          <a:p>
            <a:pPr marL="457200">
              <a:buFont typeface="+mj-lt"/>
              <a:buAutoNum type="arabicPeriod"/>
            </a:pPr>
            <a:r>
              <a:rPr lang="en-US" dirty="0" smtClean="0"/>
              <a:t>State the six levels of organization within the human body.</a:t>
            </a:r>
          </a:p>
          <a:p>
            <a:pPr marL="457200">
              <a:buFont typeface="+mj-lt"/>
              <a:buAutoNum type="arabicPeriod"/>
            </a:pPr>
            <a:r>
              <a:rPr lang="en-US" dirty="0" smtClean="0"/>
              <a:t>List the 11 organ systems of the body, and describe the function of each.</a:t>
            </a:r>
          </a:p>
          <a:p>
            <a:pPr marL="457200">
              <a:buFont typeface="+mj-lt"/>
              <a:buAutoNum type="arabicPeriod"/>
            </a:pPr>
            <a:r>
              <a:rPr lang="en-US" dirty="0" smtClean="0"/>
              <a:t>Describe homeostasis and its importance to the human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Anatomic Terms</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Directions in the body</a:t>
            </a:r>
          </a:p>
          <a:p>
            <a:pPr lvl="1"/>
            <a:r>
              <a:rPr lang="en-US" dirty="0" smtClean="0"/>
              <a:t>Superior: A part above another part, or closer to the head</a:t>
            </a:r>
          </a:p>
          <a:p>
            <a:pPr lvl="1"/>
            <a:r>
              <a:rPr lang="en-US" dirty="0" smtClean="0"/>
              <a:t>Inferior: A part below another part, or closer to the feet</a:t>
            </a:r>
          </a:p>
          <a:p>
            <a:pPr lvl="1"/>
            <a:r>
              <a:rPr lang="en-US" dirty="0" smtClean="0"/>
              <a:t>Anterior: A part toward the front surface</a:t>
            </a:r>
          </a:p>
          <a:p>
            <a:pPr lvl="1"/>
            <a:r>
              <a:rPr lang="en-US" dirty="0" smtClean="0"/>
              <a:t>Posterior: A part toward the back</a:t>
            </a:r>
          </a:p>
          <a:p>
            <a:pPr lvl="1"/>
            <a:r>
              <a:rPr lang="en-US" dirty="0" smtClean="0"/>
              <a:t>Medial: A part toward, or nearer, the midline of the body</a:t>
            </a:r>
          </a:p>
          <a:p>
            <a:pPr lvl="1"/>
            <a:r>
              <a:rPr lang="en-US" dirty="0" smtClean="0"/>
              <a:t>Lateral: A part toward, or nearer, the side, away from the midline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26048549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Anatomic Terms</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Directions in the body</a:t>
            </a:r>
          </a:p>
          <a:p>
            <a:pPr lvl="1"/>
            <a:r>
              <a:rPr lang="en-US" dirty="0" smtClean="0"/>
              <a:t>Proximal: A part closer to a point of attachment, or closer to the trunk of the body, than another part </a:t>
            </a:r>
          </a:p>
          <a:p>
            <a:pPr lvl="1"/>
            <a:r>
              <a:rPr lang="en-US" dirty="0" smtClean="0"/>
              <a:t>Distal: A part farther away from a point of attachment than another part </a:t>
            </a:r>
          </a:p>
          <a:p>
            <a:pPr lvl="1"/>
            <a:r>
              <a:rPr lang="en-US" dirty="0" smtClean="0"/>
              <a:t>Superficial: A part located on or near the surface</a:t>
            </a:r>
          </a:p>
          <a:p>
            <a:pPr lvl="1"/>
            <a:r>
              <a:rPr lang="en-US" dirty="0" smtClean="0"/>
              <a:t>Deep: A part is away from the surface</a:t>
            </a:r>
          </a:p>
          <a:p>
            <a:pPr lvl="1"/>
            <a:r>
              <a:rPr lang="en-US" dirty="0" smtClean="0"/>
              <a:t>Visceral: Pertains to internal organs or the covering of the organs</a:t>
            </a:r>
          </a:p>
          <a:p>
            <a:pPr lvl="1"/>
            <a:r>
              <a:rPr lang="en-US" dirty="0" smtClean="0"/>
              <a:t>Parietal: Refers to the wall of a body cavity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21815545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Anatomic Terms</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Planes and sections of the body</a:t>
            </a:r>
          </a:p>
          <a:p>
            <a:pPr lvl="1"/>
            <a:r>
              <a:rPr lang="en-US" dirty="0" smtClean="0"/>
              <a:t>Sagittal plane: Lengthwise cut that divides the body into right and left portions</a:t>
            </a:r>
          </a:p>
          <a:p>
            <a:pPr lvl="2"/>
            <a:r>
              <a:rPr lang="en-US" dirty="0" smtClean="0"/>
              <a:t>Midsagittal plane: Divides the body through the middle into right and left halves</a:t>
            </a:r>
          </a:p>
          <a:p>
            <a:pPr lvl="1"/>
            <a:r>
              <a:rPr lang="en-US" dirty="0" smtClean="0"/>
              <a:t>Transverse plane: Cuts across the body horizontally to divide it into superior and inferior portions </a:t>
            </a:r>
          </a:p>
          <a:p>
            <a:pPr lvl="1"/>
            <a:r>
              <a:rPr lang="en-US" dirty="0" smtClean="0"/>
              <a:t>Frontal plane: Divides the body into anterior and posterior portions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5035867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Cavities </a:t>
            </a:r>
            <a:endParaRPr lang="en-US" dirty="0"/>
          </a:p>
        </p:txBody>
      </p:sp>
      <p:sp>
        <p:nvSpPr>
          <p:cNvPr id="3" name="Content Placeholder 2"/>
          <p:cNvSpPr>
            <a:spLocks noGrp="1"/>
          </p:cNvSpPr>
          <p:nvPr>
            <p:ph idx="1"/>
          </p:nvPr>
        </p:nvSpPr>
        <p:spPr/>
        <p:txBody>
          <a:bodyPr/>
          <a:lstStyle/>
          <a:p>
            <a:pPr lvl="0"/>
            <a:r>
              <a:rPr lang="en-US" dirty="0" smtClean="0"/>
              <a:t>Dorsal cavity</a:t>
            </a:r>
          </a:p>
          <a:p>
            <a:pPr lvl="1"/>
            <a:r>
              <a:rPr lang="en-US" dirty="0" smtClean="0"/>
              <a:t>Cranial cavity: Contains the brain</a:t>
            </a:r>
          </a:p>
          <a:p>
            <a:pPr lvl="1"/>
            <a:r>
              <a:rPr lang="en-US" dirty="0" smtClean="0"/>
              <a:t>Spinal cavity: Contains the spinal cord</a:t>
            </a:r>
          </a:p>
          <a:p>
            <a:pPr lvl="0"/>
            <a:r>
              <a:rPr lang="en-US" dirty="0" smtClean="0"/>
              <a:t>Ventral cavity</a:t>
            </a:r>
          </a:p>
          <a:p>
            <a:pPr lvl="1"/>
            <a:r>
              <a:rPr lang="en-US" dirty="0" smtClean="0"/>
              <a:t>Thoracic cavity: Contains heart, lungs, esophagus, and trachea </a:t>
            </a:r>
          </a:p>
          <a:p>
            <a:pPr lvl="1"/>
            <a:r>
              <a:rPr lang="en-US" dirty="0" smtClean="0"/>
              <a:t>Abdominopelvic cavity</a:t>
            </a:r>
          </a:p>
          <a:p>
            <a:pPr lvl="2"/>
            <a:r>
              <a:rPr lang="en-US" dirty="0" smtClean="0"/>
              <a:t>Abdominal cavity: Stomach, liver, gallbladder, spleen, most of intestines</a:t>
            </a:r>
          </a:p>
          <a:p>
            <a:pPr lvl="2"/>
            <a:r>
              <a:rPr lang="en-US" dirty="0" smtClean="0"/>
              <a:t>Pelvic cavity: Small and large intestines, rectum, urinary bladder, internal reproductive organs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15794489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Regions of the Body</a:t>
            </a:r>
            <a:endParaRPr lang="en-US" dirty="0"/>
          </a:p>
        </p:txBody>
      </p:sp>
      <p:sp>
        <p:nvSpPr>
          <p:cNvPr id="3" name="Content Placeholder 2"/>
          <p:cNvSpPr>
            <a:spLocks noGrp="1"/>
          </p:cNvSpPr>
          <p:nvPr>
            <p:ph idx="1"/>
          </p:nvPr>
        </p:nvSpPr>
        <p:spPr/>
        <p:txBody>
          <a:bodyPr/>
          <a:lstStyle/>
          <a:p>
            <a:r>
              <a:rPr lang="en-US" dirty="0" smtClean="0"/>
              <a:t>Axial: Consists of head, neck, and trunk</a:t>
            </a:r>
          </a:p>
          <a:p>
            <a:pPr lvl="1"/>
            <a:r>
              <a:rPr lang="en-US" dirty="0" smtClean="0"/>
              <a:t>Trunk (or torso): Includes thorax, abdomen, and pelvis</a:t>
            </a:r>
          </a:p>
          <a:p>
            <a:r>
              <a:rPr lang="en-US" dirty="0" smtClean="0"/>
              <a:t>Appendicular: Consists of the limbs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34165622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5.2: Cell Structure and Function</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indent="-457200">
              <a:buFont typeface="+mj-lt"/>
              <a:buAutoNum type="arabicPeriod" startAt="10"/>
              <a:tabLst>
                <a:tab pos="457200" algn="l"/>
              </a:tabLst>
            </a:pPr>
            <a:r>
              <a:rPr lang="en-US" dirty="0" smtClean="0"/>
              <a:t>Describe the cell membrane.</a:t>
            </a:r>
          </a:p>
          <a:p>
            <a:pPr marL="457200" indent="-457200">
              <a:buFont typeface="+mj-lt"/>
              <a:buAutoNum type="arabicPeriod" startAt="10"/>
              <a:tabLst>
                <a:tab pos="457200" algn="l"/>
              </a:tabLst>
            </a:pPr>
            <a:r>
              <a:rPr lang="en-US" dirty="0" smtClean="0"/>
              <a:t>Describe the composition of the cytoplasm.</a:t>
            </a:r>
          </a:p>
          <a:p>
            <a:pPr marL="457200" indent="-457200">
              <a:buFont typeface="+mj-lt"/>
              <a:buAutoNum type="arabicPeriod" startAt="10"/>
              <a:tabLst>
                <a:tab pos="457200" algn="l"/>
              </a:tabLst>
            </a:pPr>
            <a:r>
              <a:rPr lang="en-US" dirty="0" smtClean="0"/>
              <a:t>Describe the components of the nucleus, and state the function of each component.</a:t>
            </a:r>
          </a:p>
          <a:p>
            <a:pPr marL="457200" indent="-457200">
              <a:buFont typeface="+mj-lt"/>
              <a:buAutoNum type="arabicPeriod" startAt="10"/>
              <a:tabLst>
                <a:tab pos="457200" algn="l"/>
              </a:tabLst>
            </a:pPr>
            <a:r>
              <a:rPr lang="en-US" dirty="0" smtClean="0"/>
              <a:t>Identify and describe each of the cytoplasmic organelles, and state the function of each organelle.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7198157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4"/>
            </a:pPr>
            <a:r>
              <a:rPr lang="en-US" dirty="0" smtClean="0"/>
              <a:t>Explain how the cell membrane regulates the composition of the cytoplasm.</a:t>
            </a:r>
          </a:p>
          <a:p>
            <a:pPr marL="457200" indent="-457200">
              <a:buFont typeface="+mj-lt"/>
              <a:buAutoNum type="arabicPeriod" startAt="14"/>
            </a:pPr>
            <a:r>
              <a:rPr lang="en-US" dirty="0" smtClean="0"/>
              <a:t>Describe the various mechanisms that result in the transport of substances across the cell membrane.</a:t>
            </a:r>
          </a:p>
          <a:p>
            <a:pPr marL="457200" indent="-457200">
              <a:buFont typeface="+mj-lt"/>
              <a:buAutoNum type="arabicPeriod" startAt="14"/>
            </a:pPr>
            <a:r>
              <a:rPr lang="en-US" dirty="0" smtClean="0"/>
              <a:t>List the phases of a cell cycle, and describe the events that occur in each phase.</a:t>
            </a:r>
          </a:p>
          <a:p>
            <a:pPr marL="457200" indent="-457200">
              <a:buFont typeface="+mj-lt"/>
              <a:buAutoNum type="arabicPeriod" startAt="14"/>
            </a:pPr>
            <a:r>
              <a:rPr lang="en-US" dirty="0" smtClean="0"/>
              <a:t>Explain the difference between mitosis and meiosis.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5.2: Cell Structure and Function</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14521366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Generalized Cell</a:t>
            </a:r>
            <a:endParaRPr lang="en-US" dirty="0"/>
          </a:p>
        </p:txBody>
      </p:sp>
      <p:sp>
        <p:nvSpPr>
          <p:cNvPr id="3" name="Content Placeholder 2"/>
          <p:cNvSpPr>
            <a:spLocks noGrp="1"/>
          </p:cNvSpPr>
          <p:nvPr>
            <p:ph idx="1"/>
          </p:nvPr>
        </p:nvSpPr>
        <p:spPr/>
        <p:txBody>
          <a:bodyPr/>
          <a:lstStyle/>
          <a:p>
            <a:r>
              <a:rPr lang="en-US" dirty="0" smtClean="0"/>
              <a:t>Adult human body has an estimated 75 trillion cells</a:t>
            </a:r>
          </a:p>
          <a:p>
            <a:r>
              <a:rPr lang="en-US" dirty="0" smtClean="0"/>
              <a:t>Cells are the structural and functional units of the human body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13380174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 Membrane</a:t>
            </a:r>
            <a:endParaRPr lang="en-US" dirty="0"/>
          </a:p>
        </p:txBody>
      </p:sp>
      <p:sp>
        <p:nvSpPr>
          <p:cNvPr id="3" name="Content Placeholder 2"/>
          <p:cNvSpPr>
            <a:spLocks noGrp="1"/>
          </p:cNvSpPr>
          <p:nvPr>
            <p:ph idx="1"/>
          </p:nvPr>
        </p:nvSpPr>
        <p:spPr/>
        <p:txBody>
          <a:bodyPr/>
          <a:lstStyle/>
          <a:p>
            <a:r>
              <a:rPr lang="en-US" dirty="0" smtClean="0"/>
              <a:t>Separates the material outside the cell from the material inside the cell </a:t>
            </a:r>
          </a:p>
          <a:p>
            <a:r>
              <a:rPr lang="en-US" dirty="0" smtClean="0"/>
              <a:t>Maintains the integrity of the cell</a:t>
            </a:r>
          </a:p>
          <a:p>
            <a:r>
              <a:rPr lang="en-US" dirty="0" smtClean="0"/>
              <a:t>Determines what can go into, or out of, the cell</a:t>
            </a:r>
          </a:p>
          <a:p>
            <a:pPr lvl="1"/>
            <a:r>
              <a:rPr lang="en-US" dirty="0" smtClean="0"/>
              <a:t>Selectively permeable: Some substances can pass through the membrane, but others cannot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22791617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Cytoplasm</a:t>
            </a:r>
            <a:endParaRPr lang="en-US" dirty="0"/>
          </a:p>
        </p:txBody>
      </p:sp>
      <p:sp>
        <p:nvSpPr>
          <p:cNvPr id="3" name="Content Placeholder 2"/>
          <p:cNvSpPr>
            <a:spLocks noGrp="1"/>
          </p:cNvSpPr>
          <p:nvPr>
            <p:ph idx="1"/>
          </p:nvPr>
        </p:nvSpPr>
        <p:spPr/>
        <p:txBody>
          <a:bodyPr/>
          <a:lstStyle/>
          <a:p>
            <a:r>
              <a:rPr lang="en-US" dirty="0" smtClean="0"/>
              <a:t>Gel-like fluid inside the cell</a:t>
            </a:r>
          </a:p>
          <a:p>
            <a:r>
              <a:rPr lang="en-US" dirty="0" smtClean="0"/>
              <a:t>Organelles: Small structures suspended in cytoplasm</a:t>
            </a:r>
          </a:p>
          <a:p>
            <a:pPr lvl="1"/>
            <a:r>
              <a:rPr lang="en-US" dirty="0" smtClean="0"/>
              <a:t>Each has a specific role in the metabolic reactions that occur in the cytoplasm</a:t>
            </a:r>
          </a:p>
          <a:p>
            <a:r>
              <a:rPr lang="en-US" dirty="0" smtClean="0"/>
              <a:t>Consists primarily of water: Intracellular fluid </a:t>
            </a:r>
          </a:p>
          <a:p>
            <a:r>
              <a:rPr lang="en-US" dirty="0" smtClean="0"/>
              <a:t>Contains dissolved electrolytes, metabolic waste products, and nutrients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2701809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6"/>
            </a:pPr>
            <a:r>
              <a:rPr lang="en-US" dirty="0" smtClean="0"/>
              <a:t>Explain how the body maintains homeostasis through use of a negative feedback system.</a:t>
            </a:r>
          </a:p>
          <a:p>
            <a:pPr marL="457200">
              <a:buFont typeface="+mj-lt"/>
              <a:buAutoNum type="arabicPeriod" startAt="6"/>
            </a:pPr>
            <a:r>
              <a:rPr lang="en-US" dirty="0" smtClean="0"/>
              <a:t>List the four criteria used to describe the anatomic position.</a:t>
            </a:r>
          </a:p>
          <a:p>
            <a:pPr marL="457200">
              <a:buFont typeface="+mj-lt"/>
              <a:buAutoNum type="arabicPeriod" startAt="6"/>
            </a:pPr>
            <a:r>
              <a:rPr lang="en-US" dirty="0" smtClean="0"/>
              <a:t>Identify body planes, body regions, and relative positions using anatomic terms.</a:t>
            </a:r>
          </a:p>
          <a:p>
            <a:pPr marL="457200">
              <a:buFont typeface="+mj-lt"/>
              <a:buAutoNum type="arabicPeriod" startAt="6"/>
            </a:pPr>
            <a:r>
              <a:rPr lang="en-US" dirty="0" smtClean="0"/>
              <a:t>Distinguish between the dorsal body cavity and the ventral body cavity, and list the subdivisions of each cavity.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a:t>
            </a:r>
            <a:r>
              <a:rPr lang="en-US" dirty="0" smtClean="0"/>
              <a:t>sson 5.1: The Human Body  </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32760596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Nucleus</a:t>
            </a:r>
            <a:endParaRPr lang="en-US" dirty="0"/>
          </a:p>
        </p:txBody>
      </p:sp>
      <p:sp>
        <p:nvSpPr>
          <p:cNvPr id="3" name="Content Placeholder 2"/>
          <p:cNvSpPr>
            <a:spLocks noGrp="1"/>
          </p:cNvSpPr>
          <p:nvPr>
            <p:ph idx="1"/>
          </p:nvPr>
        </p:nvSpPr>
        <p:spPr/>
        <p:txBody>
          <a:bodyPr/>
          <a:lstStyle/>
          <a:p>
            <a:r>
              <a:rPr lang="en-US" dirty="0" smtClean="0"/>
              <a:t>Control center that directs the activities of the cell</a:t>
            </a:r>
          </a:p>
          <a:p>
            <a:r>
              <a:rPr lang="en-US" dirty="0" smtClean="0"/>
              <a:t>Large, spherical body that is usually located near the center of the cell </a:t>
            </a:r>
          </a:p>
          <a:p>
            <a:r>
              <a:rPr lang="en-US" dirty="0" smtClean="0"/>
              <a:t>Enclosed by a double-layered nuclear membrane </a:t>
            </a:r>
          </a:p>
          <a:p>
            <a:r>
              <a:rPr lang="en-US" dirty="0" smtClean="0"/>
              <a:t>Contains the genetic material of the cell: DNA </a:t>
            </a:r>
          </a:p>
          <a:p>
            <a:r>
              <a:rPr lang="en-US" dirty="0" smtClean="0"/>
              <a:t>Nucleolus: Dark-staining body within the nucleus </a:t>
            </a:r>
          </a:p>
          <a:p>
            <a:pPr lvl="1"/>
            <a:r>
              <a:rPr lang="en-US" dirty="0" smtClean="0"/>
              <a:t>Function: Produce RNA and combine it with protein to form ribosomes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12141941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Cytoplasmic Organelles </a:t>
            </a:r>
            <a:br>
              <a:rPr lang="en-US" dirty="0" smtClean="0"/>
            </a:br>
            <a:r>
              <a:rPr lang="en-US" sz="1600" dirty="0" smtClean="0"/>
              <a:t>(Slide 1 of 5)</a:t>
            </a:r>
            <a:endParaRPr lang="en-US" sz="1600" dirty="0"/>
          </a:p>
        </p:txBody>
      </p:sp>
      <p:sp>
        <p:nvSpPr>
          <p:cNvPr id="3" name="Content Placeholder 2"/>
          <p:cNvSpPr>
            <a:spLocks noGrp="1"/>
          </p:cNvSpPr>
          <p:nvPr>
            <p:ph idx="1"/>
          </p:nvPr>
        </p:nvSpPr>
        <p:spPr/>
        <p:txBody>
          <a:bodyPr/>
          <a:lstStyle/>
          <a:p>
            <a:pPr lvl="0"/>
            <a:r>
              <a:rPr lang="en-US" dirty="0" smtClean="0"/>
              <a:t>Mitochondria (“power plant” of the cell)</a:t>
            </a:r>
          </a:p>
          <a:p>
            <a:pPr lvl="1"/>
            <a:r>
              <a:rPr lang="en-US" dirty="0" smtClean="0"/>
              <a:t>Oval, fluid-filled sacs in the cytoplasm </a:t>
            </a:r>
          </a:p>
          <a:p>
            <a:pPr lvl="1"/>
            <a:r>
              <a:rPr lang="en-US" dirty="0" smtClean="0"/>
              <a:t>Function: Energy from nutrients is converted to adenosine triphosphate (ATP)</a:t>
            </a:r>
          </a:p>
          <a:p>
            <a:pPr lvl="2"/>
            <a:r>
              <a:rPr lang="en-US" dirty="0" smtClean="0"/>
              <a:t>ATP: Stores energy within the cell and provides energy for use by the body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4998211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Cytoplasmic Organelles </a:t>
            </a:r>
            <a:br>
              <a:rPr lang="en-US" dirty="0" smtClean="0"/>
            </a:br>
            <a:r>
              <a:rPr lang="en-US" sz="1600" dirty="0" smtClean="0"/>
              <a:t>(Slide 2 of 5)</a:t>
            </a:r>
            <a:endParaRPr lang="en-US" sz="1600" dirty="0"/>
          </a:p>
        </p:txBody>
      </p:sp>
      <p:sp>
        <p:nvSpPr>
          <p:cNvPr id="3" name="Content Placeholder 2"/>
          <p:cNvSpPr>
            <a:spLocks noGrp="1"/>
          </p:cNvSpPr>
          <p:nvPr>
            <p:ph idx="1"/>
          </p:nvPr>
        </p:nvSpPr>
        <p:spPr/>
        <p:txBody>
          <a:bodyPr/>
          <a:lstStyle/>
          <a:p>
            <a:pPr lvl="0"/>
            <a:r>
              <a:rPr lang="en-US" dirty="0" smtClean="0"/>
              <a:t>Ribosomes</a:t>
            </a:r>
          </a:p>
          <a:p>
            <a:pPr lvl="1"/>
            <a:r>
              <a:rPr lang="en-US" dirty="0" smtClean="0"/>
              <a:t>Small granules of RNA in the cytoplasm</a:t>
            </a:r>
          </a:p>
          <a:p>
            <a:pPr lvl="1"/>
            <a:r>
              <a:rPr lang="en-US" dirty="0" smtClean="0"/>
              <a:t>Function in protein synthesis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3034754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Cytoplasmic Organelles </a:t>
            </a:r>
            <a:br>
              <a:rPr lang="en-US" dirty="0" smtClean="0"/>
            </a:br>
            <a:r>
              <a:rPr lang="en-US" sz="1600" dirty="0" smtClean="0"/>
              <a:t>(Slide 3 of 5)</a:t>
            </a:r>
            <a:endParaRPr lang="en-US" sz="1600" dirty="0"/>
          </a:p>
        </p:txBody>
      </p:sp>
      <p:sp>
        <p:nvSpPr>
          <p:cNvPr id="3" name="Content Placeholder 2"/>
          <p:cNvSpPr>
            <a:spLocks noGrp="1"/>
          </p:cNvSpPr>
          <p:nvPr>
            <p:ph idx="1"/>
          </p:nvPr>
        </p:nvSpPr>
        <p:spPr/>
        <p:txBody>
          <a:bodyPr/>
          <a:lstStyle/>
          <a:p>
            <a:pPr lvl="0"/>
            <a:r>
              <a:rPr lang="en-US" dirty="0" smtClean="0"/>
              <a:t>Endoplasmic reticulum</a:t>
            </a:r>
          </a:p>
          <a:p>
            <a:pPr lvl="1"/>
            <a:r>
              <a:rPr lang="en-US" dirty="0" smtClean="0"/>
              <a:t>Complex series of membranous channels</a:t>
            </a:r>
          </a:p>
          <a:p>
            <a:pPr lvl="1"/>
            <a:r>
              <a:rPr lang="en-US" dirty="0" smtClean="0"/>
              <a:t>Provides a path to transport materials from one part of the cell to another</a:t>
            </a:r>
          </a:p>
          <a:p>
            <a:pPr lvl="1"/>
            <a:r>
              <a:rPr lang="en-US" dirty="0" smtClean="0"/>
              <a:t>Rough endoplasmic reticulum (RER)</a:t>
            </a:r>
          </a:p>
          <a:p>
            <a:pPr lvl="2"/>
            <a:r>
              <a:rPr lang="en-US" dirty="0" smtClean="0"/>
              <a:t>Granular ribosomes attached to the outer surface </a:t>
            </a:r>
          </a:p>
          <a:p>
            <a:pPr lvl="2"/>
            <a:r>
              <a:rPr lang="en-US" dirty="0" smtClean="0"/>
              <a:t>Functions in the synthesis and transport of protein molecules</a:t>
            </a:r>
          </a:p>
          <a:p>
            <a:pPr lvl="1"/>
            <a:r>
              <a:rPr lang="en-US" dirty="0" smtClean="0"/>
              <a:t>Smooth endoplasmic reticulum (SER)</a:t>
            </a:r>
          </a:p>
          <a:p>
            <a:pPr lvl="2"/>
            <a:r>
              <a:rPr lang="en-US" dirty="0" smtClean="0"/>
              <a:t>Lack ribosomes and appear smooth</a:t>
            </a:r>
          </a:p>
          <a:p>
            <a:pPr lvl="2"/>
            <a:r>
              <a:rPr lang="en-US" dirty="0" smtClean="0"/>
              <a:t>Function in the synthesis of certain lipid molecules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1129767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Cytoplasmic Organelles </a:t>
            </a:r>
            <a:br>
              <a:rPr lang="en-US" dirty="0" smtClean="0"/>
            </a:br>
            <a:r>
              <a:rPr lang="en-US" sz="1600" dirty="0" smtClean="0"/>
              <a:t>(Slide 4 of 5)</a:t>
            </a:r>
            <a:endParaRPr lang="en-US" sz="1600" dirty="0"/>
          </a:p>
        </p:txBody>
      </p:sp>
      <p:sp>
        <p:nvSpPr>
          <p:cNvPr id="3" name="Content Placeholder 2"/>
          <p:cNvSpPr>
            <a:spLocks noGrp="1"/>
          </p:cNvSpPr>
          <p:nvPr>
            <p:ph idx="1"/>
          </p:nvPr>
        </p:nvSpPr>
        <p:spPr/>
        <p:txBody>
          <a:bodyPr/>
          <a:lstStyle/>
          <a:p>
            <a:pPr lvl="0"/>
            <a:r>
              <a:rPr lang="en-US" dirty="0" smtClean="0"/>
              <a:t>Golgi apparatus</a:t>
            </a:r>
          </a:p>
          <a:p>
            <a:pPr lvl="1"/>
            <a:r>
              <a:rPr lang="en-US" dirty="0" smtClean="0"/>
              <a:t>Series of 4-6 flattened membranous sacs connected to the endoplasmic reticulum </a:t>
            </a:r>
          </a:p>
          <a:p>
            <a:pPr lvl="1"/>
            <a:r>
              <a:rPr lang="en-US" dirty="0" smtClean="0"/>
              <a:t>Known as the “packaging and shipping plant” of the cell</a:t>
            </a:r>
          </a:p>
          <a:p>
            <a:pPr lvl="2"/>
            <a:r>
              <a:rPr lang="en-US" dirty="0" smtClean="0"/>
              <a:t>Proteins and lipids are carried through the endoplasmic reticulum to the Golgi apparatus</a:t>
            </a:r>
          </a:p>
          <a:p>
            <a:pPr lvl="2"/>
            <a:r>
              <a:rPr lang="en-US" dirty="0" smtClean="0"/>
              <a:t>Are surrounded by a piece of the Golgi membrane</a:t>
            </a:r>
          </a:p>
          <a:p>
            <a:pPr lvl="2"/>
            <a:r>
              <a:rPr lang="en-US" dirty="0" smtClean="0"/>
              <a:t>Pinched off the end to become a secretory vesicle</a:t>
            </a:r>
          </a:p>
          <a:p>
            <a:pPr lvl="2"/>
            <a:r>
              <a:rPr lang="en-US" dirty="0" smtClean="0"/>
              <a:t>Secretory vesicles move to the cell membrane</a:t>
            </a:r>
          </a:p>
          <a:p>
            <a:pPr lvl="2"/>
            <a:r>
              <a:rPr lang="en-US" dirty="0" smtClean="0"/>
              <a:t>Release their contents to the exterior of the cell</a:t>
            </a:r>
          </a:p>
          <a:p>
            <a:pPr lvl="1"/>
            <a:r>
              <a:rPr lang="en-US" dirty="0" smtClean="0"/>
              <a:t>Especially abundant in glandular cells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21105750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Cytoplasmic Organelles </a:t>
            </a:r>
            <a:br>
              <a:rPr lang="en-US" dirty="0" smtClean="0"/>
            </a:br>
            <a:r>
              <a:rPr lang="en-US" sz="1600" dirty="0" smtClean="0"/>
              <a:t>(Slide 5 of 5)</a:t>
            </a:r>
            <a:endParaRPr lang="en-US" sz="1600" dirty="0"/>
          </a:p>
        </p:txBody>
      </p:sp>
      <p:sp>
        <p:nvSpPr>
          <p:cNvPr id="3" name="Content Placeholder 2"/>
          <p:cNvSpPr>
            <a:spLocks noGrp="1"/>
          </p:cNvSpPr>
          <p:nvPr>
            <p:ph idx="1"/>
          </p:nvPr>
        </p:nvSpPr>
        <p:spPr/>
        <p:txBody>
          <a:bodyPr/>
          <a:lstStyle/>
          <a:p>
            <a:pPr lvl="0"/>
            <a:r>
              <a:rPr lang="en-US" dirty="0" smtClean="0"/>
              <a:t>Lysosomes</a:t>
            </a:r>
          </a:p>
          <a:p>
            <a:pPr lvl="1"/>
            <a:r>
              <a:rPr lang="en-US" dirty="0" smtClean="0"/>
              <a:t>Membrane-enclosed sacs of various enzymes </a:t>
            </a:r>
          </a:p>
          <a:p>
            <a:pPr lvl="1"/>
            <a:r>
              <a:rPr lang="en-US" dirty="0" smtClean="0"/>
              <a:t>Functions</a:t>
            </a:r>
          </a:p>
          <a:p>
            <a:pPr lvl="2"/>
            <a:r>
              <a:rPr lang="en-US" dirty="0" smtClean="0"/>
              <a:t>Destroy the cellular debris</a:t>
            </a:r>
          </a:p>
          <a:p>
            <a:pPr lvl="2"/>
            <a:r>
              <a:rPr lang="en-US" dirty="0" smtClean="0"/>
              <a:t>Destroy worn-out cell parts</a:t>
            </a:r>
          </a:p>
          <a:p>
            <a:pPr lvl="2"/>
            <a:r>
              <a:rPr lang="en-US" dirty="0" smtClean="0"/>
              <a:t>Break down particles, such as bacteria that have been taken into cell (through phagocytosis)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4937217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Filamentous Protein Organelles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Cytoskeleton</a:t>
            </a:r>
          </a:p>
          <a:p>
            <a:pPr lvl="1"/>
            <a:r>
              <a:rPr lang="en-US" dirty="0" smtClean="0"/>
              <a:t>Helps to maintain the shape of the cell</a:t>
            </a:r>
          </a:p>
          <a:p>
            <a:pPr lvl="1"/>
            <a:r>
              <a:rPr lang="en-US" dirty="0" smtClean="0"/>
              <a:t>Made up of protein microfilaments and microtubules</a:t>
            </a:r>
          </a:p>
          <a:p>
            <a:pPr lvl="0"/>
            <a:r>
              <a:rPr lang="en-US" dirty="0" smtClean="0"/>
              <a:t>Centrioles</a:t>
            </a:r>
          </a:p>
          <a:p>
            <a:pPr lvl="1"/>
            <a:r>
              <a:rPr lang="en-US" dirty="0" smtClean="0"/>
              <a:t>Nonmembranous rod-shaped structure composed of microtubules</a:t>
            </a:r>
          </a:p>
          <a:p>
            <a:pPr lvl="1"/>
            <a:r>
              <a:rPr lang="en-US" dirty="0" smtClean="0"/>
              <a:t>A dense area called the centrosome contains a pair of centrioles</a:t>
            </a:r>
          </a:p>
          <a:p>
            <a:pPr lvl="1"/>
            <a:r>
              <a:rPr lang="en-US" dirty="0" smtClean="0"/>
              <a:t>Function in cell reproduction by aiding in the distribution of chromosomes to the new daughter cells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35634283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Filamentous Protein Organelles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Cilia</a:t>
            </a:r>
          </a:p>
          <a:p>
            <a:pPr lvl="1"/>
            <a:r>
              <a:rPr lang="en-US" dirty="0" smtClean="0"/>
              <a:t>Short, cylindric, hairlike processes</a:t>
            </a:r>
          </a:p>
          <a:p>
            <a:pPr lvl="1"/>
            <a:r>
              <a:rPr lang="en-US" dirty="0" smtClean="0"/>
              <a:t>Project outward from the cell membrane</a:t>
            </a:r>
          </a:p>
          <a:p>
            <a:pPr lvl="1"/>
            <a:r>
              <a:rPr lang="en-US" dirty="0" smtClean="0"/>
              <a:t>Function: Create wavelike motion to move substances across the surface of the cell</a:t>
            </a:r>
          </a:p>
          <a:p>
            <a:pPr lvl="1"/>
            <a:r>
              <a:rPr lang="en-US" dirty="0" smtClean="0"/>
              <a:t>Found on cells that line the respiratory tract</a:t>
            </a:r>
          </a:p>
          <a:p>
            <a:pPr lvl="2"/>
            <a:r>
              <a:rPr lang="en-US" dirty="0" smtClean="0"/>
              <a:t>Move mucus, in which particles of dust are embedded, upward and away from the lungs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12085700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Filamentous Protein Organelles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Flagella</a:t>
            </a:r>
          </a:p>
          <a:p>
            <a:pPr lvl="1"/>
            <a:r>
              <a:rPr lang="en-US" dirty="0" smtClean="0"/>
              <a:t>Beat with a whiplike motion to move the cell itself</a:t>
            </a:r>
          </a:p>
          <a:p>
            <a:pPr lvl="1"/>
            <a:r>
              <a:rPr lang="en-US" dirty="0" smtClean="0"/>
              <a:t>Tail of a sperm cell: Consists of a single flagellum</a:t>
            </a:r>
          </a:p>
          <a:p>
            <a:pPr lvl="2"/>
            <a:r>
              <a:rPr lang="en-US" dirty="0" smtClean="0"/>
              <a:t>Causes the swimming motion of the cell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14880531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Functions </a:t>
            </a:r>
            <a:endParaRPr lang="en-US" dirty="0"/>
          </a:p>
        </p:txBody>
      </p:sp>
      <p:sp>
        <p:nvSpPr>
          <p:cNvPr id="3" name="Content Placeholder 2"/>
          <p:cNvSpPr>
            <a:spLocks noGrp="1"/>
          </p:cNvSpPr>
          <p:nvPr>
            <p:ph idx="1"/>
          </p:nvPr>
        </p:nvSpPr>
        <p:spPr/>
        <p:txBody>
          <a:bodyPr/>
          <a:lstStyle/>
          <a:p>
            <a:pPr lvl="0"/>
            <a:r>
              <a:rPr lang="en-US" dirty="0" smtClean="0"/>
              <a:t>Cell structure and function are closely related</a:t>
            </a:r>
          </a:p>
          <a:p>
            <a:pPr lvl="0"/>
            <a:r>
              <a:rPr lang="en-US" dirty="0" smtClean="0"/>
              <a:t>Include:</a:t>
            </a:r>
          </a:p>
          <a:p>
            <a:pPr lvl="1"/>
            <a:r>
              <a:rPr lang="en-US" dirty="0" smtClean="0"/>
              <a:t>Movement of substances across the cell membrane</a:t>
            </a:r>
          </a:p>
          <a:p>
            <a:pPr lvl="1"/>
            <a:r>
              <a:rPr lang="en-US" dirty="0" smtClean="0"/>
              <a:t>Cell division to make new cells</a:t>
            </a:r>
          </a:p>
          <a:p>
            <a:pPr lvl="1"/>
            <a:r>
              <a:rPr lang="en-US" dirty="0" smtClean="0"/>
              <a:t>Protein synthesis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904953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Human Body </a:t>
            </a:r>
            <a:endParaRPr lang="en-US" dirty="0"/>
          </a:p>
        </p:txBody>
      </p:sp>
      <p:sp>
        <p:nvSpPr>
          <p:cNvPr id="3" name="Content Placeholder 2"/>
          <p:cNvSpPr>
            <a:spLocks noGrp="1"/>
          </p:cNvSpPr>
          <p:nvPr>
            <p:ph idx="1"/>
          </p:nvPr>
        </p:nvSpPr>
        <p:spPr/>
        <p:txBody>
          <a:bodyPr/>
          <a:lstStyle/>
          <a:p>
            <a:pPr lvl="0"/>
            <a:r>
              <a:rPr lang="en-US" dirty="0" smtClean="0"/>
              <a:t>Study of the human body </a:t>
            </a:r>
          </a:p>
          <a:p>
            <a:pPr lvl="1"/>
            <a:r>
              <a:rPr lang="en-US" dirty="0" smtClean="0"/>
              <a:t>Essential for those planning a career in health sciences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4830773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1 of 7)</a:t>
            </a:r>
            <a:endParaRPr lang="en-US" sz="1600" dirty="0"/>
          </a:p>
        </p:txBody>
      </p:sp>
      <p:sp>
        <p:nvSpPr>
          <p:cNvPr id="3" name="Content Placeholder 2"/>
          <p:cNvSpPr>
            <a:spLocks noGrp="1"/>
          </p:cNvSpPr>
          <p:nvPr>
            <p:ph idx="1"/>
          </p:nvPr>
        </p:nvSpPr>
        <p:spPr/>
        <p:txBody>
          <a:bodyPr/>
          <a:lstStyle/>
          <a:p>
            <a:pPr lvl="0"/>
            <a:r>
              <a:rPr lang="en-US" dirty="0" smtClean="0"/>
              <a:t>Diffusion</a:t>
            </a:r>
          </a:p>
          <a:p>
            <a:pPr lvl="1"/>
            <a:r>
              <a:rPr lang="en-US" dirty="0" smtClean="0"/>
              <a:t>Movement of substances from a region of high concentration to a region of low concentration</a:t>
            </a:r>
          </a:p>
          <a:p>
            <a:pPr lvl="1"/>
            <a:r>
              <a:rPr lang="en-US" dirty="0" smtClean="0"/>
              <a:t>Can also occur across a membrane </a:t>
            </a:r>
          </a:p>
          <a:p>
            <a:pPr lvl="2"/>
            <a:r>
              <a:rPr lang="en-US" dirty="0" smtClean="0"/>
              <a:t>Example: Oxygen and carbon dioxide can diffuse through cell membranes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201164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Osmosis</a:t>
            </a:r>
          </a:p>
          <a:p>
            <a:pPr lvl="1"/>
            <a:r>
              <a:rPr lang="en-US" dirty="0" smtClean="0"/>
              <a:t>Movement of solvent (water) molecules through a selectively permeable membrane </a:t>
            </a:r>
          </a:p>
          <a:p>
            <a:pPr lvl="2"/>
            <a:r>
              <a:rPr lang="en-US" dirty="0" smtClean="0"/>
              <a:t>From a region of higher concentration of water molecules (where the solute concentration is lower)</a:t>
            </a:r>
          </a:p>
          <a:p>
            <a:pPr lvl="2"/>
            <a:r>
              <a:rPr lang="en-US" dirty="0" smtClean="0"/>
              <a:t>To a region of lower concentration of water molecules (where the solute concentration is higher)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2 of 7)</a:t>
            </a:r>
            <a:endParaRPr lang="en-US" sz="1600" dirty="0"/>
          </a:p>
        </p:txBody>
      </p:sp>
    </p:spTree>
    <p:extLst>
      <p:ext uri="{BB962C8B-B14F-4D97-AF65-F5344CB8AC3E}">
        <p14:creationId xmlns:p14="http://schemas.microsoft.com/office/powerpoint/2010/main" val="383732186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Osmosis</a:t>
            </a:r>
          </a:p>
          <a:p>
            <a:pPr lvl="1"/>
            <a:r>
              <a:rPr lang="en-US" dirty="0" smtClean="0"/>
              <a:t>When red blood cells (RBCs) are placed in the following solutions:</a:t>
            </a:r>
          </a:p>
          <a:p>
            <a:pPr lvl="2"/>
            <a:r>
              <a:rPr lang="en-US" dirty="0" smtClean="0"/>
              <a:t>Isotonic solution: Same concentration as RBCs—RBCs stay the same</a:t>
            </a:r>
          </a:p>
          <a:p>
            <a:pPr lvl="2"/>
            <a:r>
              <a:rPr lang="en-US" dirty="0" smtClean="0"/>
              <a:t>Hypertonic solution (more concentrated): Water will leave the RBCs and enter the surrounding fluid—cells shrink or crenate </a:t>
            </a:r>
          </a:p>
          <a:p>
            <a:pPr lvl="2"/>
            <a:r>
              <a:rPr lang="en-US" dirty="0" smtClean="0"/>
              <a:t>Hypotonic solution (less concentrated): Water will enter the RBCs—cells swell and may rupture (hemolysis)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3 of 7)</a:t>
            </a:r>
            <a:endParaRPr lang="en-US" sz="1600" dirty="0"/>
          </a:p>
        </p:txBody>
      </p:sp>
    </p:spTree>
    <p:extLst>
      <p:ext uri="{BB962C8B-B14F-4D97-AF65-F5344CB8AC3E}">
        <p14:creationId xmlns:p14="http://schemas.microsoft.com/office/powerpoint/2010/main" val="16742020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Filtration</a:t>
            </a:r>
          </a:p>
          <a:p>
            <a:pPr lvl="1"/>
            <a:r>
              <a:rPr lang="en-US" dirty="0" smtClean="0"/>
              <a:t>Pressure pushes the particles through a membrane</a:t>
            </a:r>
          </a:p>
          <a:p>
            <a:pPr lvl="1"/>
            <a:r>
              <a:rPr lang="en-US" dirty="0" smtClean="0"/>
              <a:t>Example: Blood is filtered through membranes in the kidney as the initial step in urine formation </a:t>
            </a:r>
          </a:p>
          <a:p>
            <a:pPr lvl="2"/>
            <a:r>
              <a:rPr lang="en-US" dirty="0" smtClean="0"/>
              <a:t>Water and small molecules pass through filtration membrane</a:t>
            </a:r>
          </a:p>
          <a:p>
            <a:pPr lvl="2"/>
            <a:r>
              <a:rPr lang="en-US" dirty="0" smtClean="0"/>
              <a:t>Blood cells remain in the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4 of 7)</a:t>
            </a:r>
            <a:endParaRPr lang="en-US" sz="1600" dirty="0"/>
          </a:p>
        </p:txBody>
      </p:sp>
    </p:spTree>
    <p:extLst>
      <p:ext uri="{BB962C8B-B14F-4D97-AF65-F5344CB8AC3E}">
        <p14:creationId xmlns:p14="http://schemas.microsoft.com/office/powerpoint/2010/main" val="35228169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Active transport</a:t>
            </a:r>
          </a:p>
          <a:p>
            <a:pPr lvl="1"/>
            <a:r>
              <a:rPr lang="en-US" dirty="0" smtClean="0"/>
              <a:t>Moves molecules “uphill” from an area of lower concentration to an area of higher concentration</a:t>
            </a:r>
          </a:p>
          <a:p>
            <a:pPr lvl="1"/>
            <a:r>
              <a:rPr lang="en-US" dirty="0" smtClean="0"/>
              <a:t>Cellular energy is required in the form of ATP</a:t>
            </a:r>
          </a:p>
          <a:p>
            <a:pPr lvl="1"/>
            <a:r>
              <a:rPr lang="en-US" dirty="0" smtClean="0"/>
              <a:t>Used to transport amino acids and glucose from the small intestine into the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5 of 7)</a:t>
            </a:r>
            <a:endParaRPr lang="en-US" sz="1600" dirty="0"/>
          </a:p>
        </p:txBody>
      </p:sp>
    </p:spTree>
    <p:extLst>
      <p:ext uri="{BB962C8B-B14F-4D97-AF65-F5344CB8AC3E}">
        <p14:creationId xmlns:p14="http://schemas.microsoft.com/office/powerpoint/2010/main" val="30267440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Endocytosis</a:t>
            </a:r>
          </a:p>
          <a:p>
            <a:pPr lvl="1"/>
            <a:r>
              <a:rPr lang="en-US" dirty="0" smtClean="0"/>
              <a:t>Transports substances to the inside of the cell</a:t>
            </a:r>
          </a:p>
          <a:p>
            <a:pPr lvl="1"/>
            <a:r>
              <a:rPr lang="en-US" dirty="0" smtClean="0"/>
              <a:t>Formation of vesicles to transfer particles and droplets from outside to inside the cell</a:t>
            </a:r>
          </a:p>
          <a:p>
            <a:pPr lvl="1"/>
            <a:r>
              <a:rPr lang="en-US" dirty="0" smtClean="0"/>
              <a:t>Material is too large to enter the cell by diffusion or active transport</a:t>
            </a:r>
          </a:p>
          <a:p>
            <a:pPr lvl="1"/>
            <a:r>
              <a:rPr lang="en-US" dirty="0" smtClean="0"/>
              <a:t>Requires energy in the form of ATP</a:t>
            </a:r>
          </a:p>
          <a:p>
            <a:pPr lvl="1"/>
            <a:r>
              <a:rPr lang="en-US" dirty="0" smtClean="0"/>
              <a:t>Types:</a:t>
            </a:r>
          </a:p>
          <a:p>
            <a:pPr lvl="2"/>
            <a:r>
              <a:rPr lang="en-US" dirty="0" smtClean="0"/>
              <a:t>Phagocytosis: Cell membrane engulfs a particle to form a vesicle in the cytoplasm</a:t>
            </a:r>
          </a:p>
          <a:p>
            <a:pPr lvl="2"/>
            <a:r>
              <a:rPr lang="en-US" dirty="0" smtClean="0"/>
              <a:t>Pinocytosis: “Cell drinking” (functions in absorption)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6 of 7)</a:t>
            </a:r>
            <a:endParaRPr lang="en-US" sz="1600" dirty="0"/>
          </a:p>
        </p:txBody>
      </p:sp>
    </p:spTree>
    <p:extLst>
      <p:ext uri="{BB962C8B-B14F-4D97-AF65-F5344CB8AC3E}">
        <p14:creationId xmlns:p14="http://schemas.microsoft.com/office/powerpoint/2010/main" val="131879827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Exocytosis </a:t>
            </a:r>
          </a:p>
          <a:p>
            <a:pPr lvl="1"/>
            <a:r>
              <a:rPr lang="en-US" dirty="0" smtClean="0"/>
              <a:t>Transports substances to the outside of the cell</a:t>
            </a:r>
          </a:p>
          <a:p>
            <a:pPr lvl="1"/>
            <a:r>
              <a:rPr lang="en-US" dirty="0" smtClean="0"/>
              <a:t>Secretory products are packaged into vesicles by the Golgi apparatus and released from the cell </a:t>
            </a:r>
          </a:p>
          <a:p>
            <a:pPr lvl="1"/>
            <a:r>
              <a:rPr lang="en-US" dirty="0" smtClean="0"/>
              <a:t>Examples</a:t>
            </a:r>
          </a:p>
          <a:p>
            <a:pPr lvl="2"/>
            <a:r>
              <a:rPr lang="en-US" dirty="0" smtClean="0"/>
              <a:t>Secretion of digestive enzymes from the pancreas</a:t>
            </a:r>
          </a:p>
          <a:p>
            <a:pPr lvl="2"/>
            <a:r>
              <a:rPr lang="en-US" dirty="0" smtClean="0"/>
              <a:t>Secretion of milk from the mammary glands </a:t>
            </a:r>
          </a:p>
          <a:p>
            <a:pPr lvl="1"/>
            <a:r>
              <a:rPr lang="en-US" dirty="0" smtClean="0"/>
              <a:t>Requires cellular energy (ATP)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Movement of Substances </a:t>
            </a:r>
            <a:br>
              <a:rPr lang="en-US" dirty="0" smtClean="0"/>
            </a:br>
            <a:r>
              <a:rPr lang="en-US" dirty="0" smtClean="0"/>
              <a:t>Across the Cell Membrane</a:t>
            </a:r>
            <a:br>
              <a:rPr lang="en-US" dirty="0" smtClean="0"/>
            </a:br>
            <a:r>
              <a:rPr lang="en-US" sz="1600" dirty="0" smtClean="0"/>
              <a:t>(Slide 7 of 7)</a:t>
            </a:r>
            <a:endParaRPr lang="en-US" sz="1600" dirty="0"/>
          </a:p>
        </p:txBody>
      </p:sp>
    </p:spTree>
    <p:extLst>
      <p:ext uri="{BB962C8B-B14F-4D97-AF65-F5344CB8AC3E}">
        <p14:creationId xmlns:p14="http://schemas.microsoft.com/office/powerpoint/2010/main" val="5470617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Division</a:t>
            </a:r>
            <a:br>
              <a:rPr lang="en-US" dirty="0" smtClean="0"/>
            </a:br>
            <a:r>
              <a:rPr lang="en-US" sz="1600" dirty="0" smtClean="0"/>
              <a:t>(Slide 1 of 2) </a:t>
            </a:r>
            <a:endParaRPr lang="en-US" sz="1600" dirty="0"/>
          </a:p>
        </p:txBody>
      </p:sp>
      <p:sp>
        <p:nvSpPr>
          <p:cNvPr id="3" name="Content Placeholder 2"/>
          <p:cNvSpPr>
            <a:spLocks noGrp="1"/>
          </p:cNvSpPr>
          <p:nvPr>
            <p:ph idx="1"/>
          </p:nvPr>
        </p:nvSpPr>
        <p:spPr>
          <a:xfrm>
            <a:off x="685800" y="1641475"/>
            <a:ext cx="8191500" cy="4454525"/>
          </a:xfrm>
        </p:spPr>
        <p:txBody>
          <a:bodyPr/>
          <a:lstStyle/>
          <a:p>
            <a:pPr lvl="0"/>
            <a:r>
              <a:rPr lang="en-US" dirty="0" smtClean="0"/>
              <a:t>Mitosis</a:t>
            </a:r>
          </a:p>
          <a:p>
            <a:pPr lvl="1"/>
            <a:r>
              <a:rPr lang="en-US" dirty="0" smtClean="0"/>
              <a:t>Cell divides to form two new “daughter cells” </a:t>
            </a:r>
          </a:p>
          <a:p>
            <a:pPr lvl="2"/>
            <a:r>
              <a:rPr lang="en-US" dirty="0" smtClean="0"/>
              <a:t>Each identical to the parent cell</a:t>
            </a:r>
          </a:p>
          <a:p>
            <a:pPr lvl="1"/>
            <a:r>
              <a:rPr lang="en-US" dirty="0" smtClean="0"/>
              <a:t>Humans have 23 pairs of chromosomes (or 46 chromosomes) in their cells</a:t>
            </a:r>
          </a:p>
          <a:p>
            <a:pPr lvl="1"/>
            <a:r>
              <a:rPr lang="en-US" dirty="0" smtClean="0"/>
              <a:t>Each new cell that forms must also have 23 pairs</a:t>
            </a:r>
          </a:p>
          <a:p>
            <a:pPr lvl="1"/>
            <a:r>
              <a:rPr lang="en-US" dirty="0" smtClean="0"/>
              <a:t>Stages of mitosis</a:t>
            </a:r>
          </a:p>
          <a:p>
            <a:pPr lvl="2"/>
            <a:r>
              <a:rPr lang="en-US" dirty="0" smtClean="0"/>
              <a:t>Interphase: Period between active cell divisions</a:t>
            </a:r>
          </a:p>
          <a:p>
            <a:pPr lvl="2"/>
            <a:r>
              <a:rPr lang="en-US" dirty="0" smtClean="0"/>
              <a:t>Prophase: Chromatin shortens to form chromosomes</a:t>
            </a:r>
          </a:p>
          <a:p>
            <a:pPr lvl="2"/>
            <a:r>
              <a:rPr lang="en-US" dirty="0" smtClean="0"/>
              <a:t>Metaphase: Chromosomes align along the center of the cell </a:t>
            </a:r>
          </a:p>
          <a:p>
            <a:pPr lvl="2"/>
            <a:r>
              <a:rPr lang="en-US" dirty="0" smtClean="0"/>
              <a:t>Anaphase: Chromosomes migrate to opposite ends of the cell</a:t>
            </a:r>
          </a:p>
          <a:p>
            <a:pPr lvl="2"/>
            <a:r>
              <a:rPr lang="en-US" dirty="0" smtClean="0"/>
              <a:t>Telophase: Cell divides to form two daughter cells that are exact copies of the parent cell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203428911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Division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Meiosis</a:t>
            </a:r>
          </a:p>
          <a:p>
            <a:pPr lvl="1"/>
            <a:r>
              <a:rPr lang="en-US" dirty="0" smtClean="0"/>
              <a:t>Cell division that produces gametes (eggs and sperm) </a:t>
            </a:r>
          </a:p>
          <a:p>
            <a:pPr lvl="1"/>
            <a:r>
              <a:rPr lang="en-US" dirty="0" smtClean="0"/>
              <a:t>Gametes have only 23 chromosomes</a:t>
            </a:r>
          </a:p>
          <a:p>
            <a:pPr lvl="1"/>
            <a:r>
              <a:rPr lang="en-US" dirty="0" smtClean="0"/>
              <a:t>When fertilization takes place: Resulting cell will have 46 chromosomes</a:t>
            </a:r>
          </a:p>
          <a:p>
            <a:pPr lvl="2"/>
            <a:r>
              <a:rPr lang="en-US" dirty="0" smtClean="0"/>
              <a:t>23 from the egg and 23 from the sperm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71344344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DNA Replication and Protein Synthesis </a:t>
            </a:r>
            <a:endParaRPr lang="en-US" dirty="0"/>
          </a:p>
        </p:txBody>
      </p:sp>
      <p:sp>
        <p:nvSpPr>
          <p:cNvPr id="3" name="Content Placeholder 2"/>
          <p:cNvSpPr>
            <a:spLocks noGrp="1"/>
          </p:cNvSpPr>
          <p:nvPr>
            <p:ph idx="1"/>
          </p:nvPr>
        </p:nvSpPr>
        <p:spPr/>
        <p:txBody>
          <a:bodyPr/>
          <a:lstStyle/>
          <a:p>
            <a:pPr lvl="0"/>
            <a:r>
              <a:rPr lang="en-US" dirty="0" smtClean="0"/>
              <a:t>DNA in the nucleus directs the synthesis of the proteins in the cytoplasm</a:t>
            </a:r>
          </a:p>
          <a:p>
            <a:pPr lvl="1"/>
            <a:r>
              <a:rPr lang="en-US" dirty="0" smtClean="0"/>
              <a:t>Determines the structural and functional characteristics of an individual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1429091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and Physiology </a:t>
            </a:r>
            <a:endParaRPr lang="en-US" dirty="0"/>
          </a:p>
        </p:txBody>
      </p:sp>
      <p:sp>
        <p:nvSpPr>
          <p:cNvPr id="3" name="Content Placeholder 2"/>
          <p:cNvSpPr>
            <a:spLocks noGrp="1"/>
          </p:cNvSpPr>
          <p:nvPr>
            <p:ph idx="1"/>
          </p:nvPr>
        </p:nvSpPr>
        <p:spPr/>
        <p:txBody>
          <a:bodyPr/>
          <a:lstStyle/>
          <a:p>
            <a:pPr lvl="0"/>
            <a:r>
              <a:rPr lang="en-US" dirty="0" smtClean="0"/>
              <a:t>Human anatomy: Study of the shape and structure of the human body and its parts</a:t>
            </a:r>
          </a:p>
          <a:p>
            <a:pPr lvl="0"/>
            <a:r>
              <a:rPr lang="en-US" dirty="0" smtClean="0"/>
              <a:t>Gross human anatomy: Deals with the large structures of the human body </a:t>
            </a:r>
          </a:p>
          <a:p>
            <a:pPr lvl="1"/>
            <a:r>
              <a:rPr lang="en-US" dirty="0" smtClean="0"/>
              <a:t>Can be seen through normal dissection</a:t>
            </a:r>
          </a:p>
          <a:p>
            <a:pPr lvl="0"/>
            <a:r>
              <a:rPr lang="en-US" dirty="0" smtClean="0"/>
              <a:t>Microscopic anatomy: Deals with the smaller structures and fine detail </a:t>
            </a:r>
          </a:p>
          <a:p>
            <a:pPr lvl="1"/>
            <a:r>
              <a:rPr lang="en-US" dirty="0" smtClean="0"/>
              <a:t>Can be seen only with the aid of a microscope</a:t>
            </a:r>
          </a:p>
          <a:p>
            <a:pPr lvl="0"/>
            <a:r>
              <a:rPr lang="en-US" dirty="0" smtClean="0"/>
              <a:t>Human physiology: Scientific study of the functions or processes of the human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38195051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5.3: Tissues and Membranes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indent="-457200">
              <a:buFont typeface="+mj-lt"/>
              <a:buAutoNum type="arabicPeriod" startAt="18"/>
            </a:pPr>
            <a:r>
              <a:rPr lang="en-US" dirty="0" smtClean="0"/>
              <a:t>List the four main types of tissue found in the body.</a:t>
            </a:r>
          </a:p>
          <a:p>
            <a:pPr marL="457200" indent="-457200">
              <a:buFont typeface="+mj-lt"/>
              <a:buAutoNum type="arabicPeriod" startAt="18"/>
            </a:pPr>
            <a:r>
              <a:rPr lang="en-US" dirty="0" smtClean="0"/>
              <a:t>Describe the various types of epithelial tissue in terms of structure, location, and function.</a:t>
            </a:r>
          </a:p>
          <a:p>
            <a:pPr marL="457200" indent="-457200">
              <a:buFont typeface="+mj-lt"/>
              <a:buAutoNum type="arabicPeriod" startAt="18"/>
            </a:pPr>
            <a:r>
              <a:rPr lang="en-US" dirty="0" smtClean="0"/>
              <a:t>Describe the general characteristics of connective tissue.</a:t>
            </a:r>
          </a:p>
          <a:p>
            <a:pPr marL="457200" indent="-457200">
              <a:buFont typeface="+mj-lt"/>
              <a:buAutoNum type="arabicPeriod" startAt="18"/>
            </a:pPr>
            <a:r>
              <a:rPr lang="en-US" dirty="0" smtClean="0"/>
              <a:t>List three types of connective tissue cells, and state the function of each.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94629834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22"/>
            </a:pPr>
            <a:r>
              <a:rPr lang="en-US" dirty="0" smtClean="0"/>
              <a:t>Describe the features and location of the various types of connective tissue.</a:t>
            </a:r>
          </a:p>
          <a:p>
            <a:pPr marL="457200" indent="-457200">
              <a:buFont typeface="+mj-lt"/>
              <a:buAutoNum type="arabicPeriod" startAt="22"/>
            </a:pPr>
            <a:r>
              <a:rPr lang="en-US" dirty="0" smtClean="0"/>
              <a:t>Explain the differences among skeletal muscle, smooth muscle, and cardiac muscle in terms of structure, location, and control.</a:t>
            </a:r>
          </a:p>
          <a:p>
            <a:pPr marL="457200" indent="-457200">
              <a:buFont typeface="+mj-lt"/>
              <a:buAutoNum type="arabicPeriod" startAt="22"/>
            </a:pPr>
            <a:r>
              <a:rPr lang="en-US" dirty="0" smtClean="0"/>
              <a:t>State the two categories of cells in nerve tissue, and explain their function.</a:t>
            </a:r>
          </a:p>
          <a:p>
            <a:pPr marL="457200" indent="-457200">
              <a:buFont typeface="+mj-lt"/>
              <a:buAutoNum type="arabicPeriod" startAt="22"/>
            </a:pP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Lesson 5.3: Tissues and Membranes </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95797101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Tissues and Membranes </a:t>
            </a:r>
            <a:endParaRPr lang="en-US" dirty="0"/>
          </a:p>
        </p:txBody>
      </p:sp>
      <p:sp>
        <p:nvSpPr>
          <p:cNvPr id="3" name="Content Placeholder 2"/>
          <p:cNvSpPr>
            <a:spLocks noGrp="1"/>
          </p:cNvSpPr>
          <p:nvPr>
            <p:ph idx="1"/>
          </p:nvPr>
        </p:nvSpPr>
        <p:spPr/>
        <p:txBody>
          <a:bodyPr/>
          <a:lstStyle/>
          <a:p>
            <a:pPr lvl="0"/>
            <a:r>
              <a:rPr lang="en-US" dirty="0" smtClean="0"/>
              <a:t>Tissue: Group of cells that have similar structure and function together as a unit</a:t>
            </a:r>
          </a:p>
          <a:p>
            <a:pPr lvl="0"/>
            <a:r>
              <a:rPr lang="en-US" dirty="0" smtClean="0"/>
              <a:t>Histology: Microscopic study of tissues </a:t>
            </a:r>
          </a:p>
          <a:p>
            <a:pPr lvl="0"/>
            <a:r>
              <a:rPr lang="en-US" dirty="0" smtClean="0"/>
              <a:t>Intercellular matrix: Fills the spaces between the cells</a:t>
            </a:r>
          </a:p>
          <a:p>
            <a:pPr lvl="0"/>
            <a:r>
              <a:rPr lang="en-US" dirty="0" smtClean="0"/>
              <a:t>Four main types of body tissues</a:t>
            </a:r>
          </a:p>
          <a:p>
            <a:pPr lvl="1"/>
            <a:r>
              <a:rPr lang="en-US" dirty="0" smtClean="0"/>
              <a:t>Epithelial</a:t>
            </a:r>
          </a:p>
          <a:p>
            <a:pPr lvl="1"/>
            <a:r>
              <a:rPr lang="en-US" dirty="0" smtClean="0"/>
              <a:t>Connective</a:t>
            </a:r>
          </a:p>
          <a:p>
            <a:pPr lvl="1"/>
            <a:r>
              <a:rPr lang="en-US" dirty="0" smtClean="0"/>
              <a:t>Muscle</a:t>
            </a:r>
          </a:p>
          <a:p>
            <a:pPr lvl="1"/>
            <a:r>
              <a:rPr lang="en-US" dirty="0" smtClean="0"/>
              <a:t>Nervous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35007056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Epithelial Tissue</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Location</a:t>
            </a:r>
          </a:p>
          <a:p>
            <a:pPr lvl="1"/>
            <a:r>
              <a:rPr lang="en-US" dirty="0" smtClean="0"/>
              <a:t>Form the covering of all body surfaces</a:t>
            </a:r>
          </a:p>
          <a:p>
            <a:pPr lvl="1"/>
            <a:r>
              <a:rPr lang="en-US" dirty="0" smtClean="0"/>
              <a:t>Line body cavities and hollow organs</a:t>
            </a:r>
          </a:p>
          <a:p>
            <a:pPr lvl="1"/>
            <a:r>
              <a:rPr lang="en-US" dirty="0" smtClean="0"/>
              <a:t>Major tissue in glands</a:t>
            </a:r>
          </a:p>
          <a:p>
            <a:r>
              <a:rPr lang="en-US" dirty="0" smtClean="0"/>
              <a:t>Functions: Protection, secretion, absorption, excretion, filtration, diffusion, and sensory reception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349476101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Epithelial Tissue</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Basement membrane: Attaches epithelial tissue to underlying connective tissue </a:t>
            </a:r>
          </a:p>
          <a:p>
            <a:r>
              <a:rPr lang="en-US" dirty="0" smtClean="0"/>
              <a:t>Types of epithelial cells</a:t>
            </a:r>
          </a:p>
          <a:p>
            <a:pPr lvl="1"/>
            <a:r>
              <a:rPr lang="en-US" dirty="0" smtClean="0"/>
              <a:t>Squamous cells: Cells are flat, nuclei are usually broad and thin</a:t>
            </a:r>
          </a:p>
          <a:p>
            <a:pPr lvl="1"/>
            <a:r>
              <a:rPr lang="en-US" dirty="0" smtClean="0"/>
              <a:t>Cuboidal cells: Cells are cubelike, nuclei are spherical and centrally located</a:t>
            </a:r>
          </a:p>
          <a:p>
            <a:pPr lvl="1"/>
            <a:r>
              <a:rPr lang="en-US" dirty="0" smtClean="0"/>
              <a:t>Columnar cells: Cells are tall and narrow and the nuclei are usually in the lower portion of the cell</a:t>
            </a:r>
          </a:p>
          <a:p>
            <a:r>
              <a:rPr lang="en-US" dirty="0" smtClean="0"/>
              <a:t>Layers</a:t>
            </a:r>
          </a:p>
          <a:p>
            <a:pPr lvl="1"/>
            <a:r>
              <a:rPr lang="en-US" dirty="0" smtClean="0"/>
              <a:t>Simple: Only one layer of cells</a:t>
            </a:r>
          </a:p>
          <a:p>
            <a:pPr lvl="1"/>
            <a:r>
              <a:rPr lang="en-US" dirty="0" smtClean="0"/>
              <a:t>Stratified: Multiple layers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11813045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Squamous Epithelium</a:t>
            </a:r>
            <a:endParaRPr lang="en-US" dirty="0"/>
          </a:p>
        </p:txBody>
      </p:sp>
      <p:sp>
        <p:nvSpPr>
          <p:cNvPr id="3" name="Content Placeholder 2"/>
          <p:cNvSpPr>
            <a:spLocks noGrp="1"/>
          </p:cNvSpPr>
          <p:nvPr>
            <p:ph idx="1"/>
          </p:nvPr>
        </p:nvSpPr>
        <p:spPr/>
        <p:txBody>
          <a:bodyPr/>
          <a:lstStyle/>
          <a:p>
            <a:r>
              <a:rPr lang="en-US" dirty="0" smtClean="0"/>
              <a:t>Consists of a single layer of thin, flat cells </a:t>
            </a:r>
          </a:p>
          <a:p>
            <a:r>
              <a:rPr lang="en-US" dirty="0" smtClean="0"/>
              <a:t>Well suited for areas in which diffusion and filtration take place</a:t>
            </a:r>
          </a:p>
          <a:p>
            <a:pPr lvl="1"/>
            <a:r>
              <a:rPr lang="en-US" dirty="0" smtClean="0"/>
              <a:t>Alveoli of the lungs</a:t>
            </a:r>
          </a:p>
          <a:p>
            <a:pPr lvl="1"/>
            <a:r>
              <a:rPr lang="en-US" dirty="0" smtClean="0"/>
              <a:t>Kidney, where the blood is filtered</a:t>
            </a:r>
          </a:p>
          <a:p>
            <a:pPr lvl="1"/>
            <a:r>
              <a:rPr lang="en-US" dirty="0" smtClean="0"/>
              <a:t>Capillary walls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176797004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Cuboidal Epithelium</a:t>
            </a:r>
            <a:endParaRPr lang="en-US" dirty="0"/>
          </a:p>
        </p:txBody>
      </p:sp>
      <p:sp>
        <p:nvSpPr>
          <p:cNvPr id="3" name="Content Placeholder 2"/>
          <p:cNvSpPr>
            <a:spLocks noGrp="1"/>
          </p:cNvSpPr>
          <p:nvPr>
            <p:ph idx="1"/>
          </p:nvPr>
        </p:nvSpPr>
        <p:spPr/>
        <p:txBody>
          <a:bodyPr/>
          <a:lstStyle/>
          <a:p>
            <a:r>
              <a:rPr lang="en-US" dirty="0" smtClean="0"/>
              <a:t>Consists of a single layer of cube-shaped cells</a:t>
            </a:r>
          </a:p>
          <a:p>
            <a:r>
              <a:rPr lang="en-US" dirty="0" smtClean="0"/>
              <a:t>Locations</a:t>
            </a:r>
          </a:p>
          <a:p>
            <a:pPr lvl="1"/>
            <a:r>
              <a:rPr lang="en-US" dirty="0" smtClean="0"/>
              <a:t>Covering of the ovary</a:t>
            </a:r>
          </a:p>
          <a:p>
            <a:pPr lvl="1"/>
            <a:r>
              <a:rPr lang="en-US" dirty="0" smtClean="0"/>
              <a:t>Lining of kidney tubules</a:t>
            </a:r>
          </a:p>
          <a:p>
            <a:pPr lvl="1"/>
            <a:r>
              <a:rPr lang="en-US" dirty="0" smtClean="0"/>
              <a:t>Glands (thyroid, pancreas, salivary)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10365478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Columnar Epithelium</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Consists of a single layer of cells that are taller than they are wide </a:t>
            </a:r>
          </a:p>
          <a:p>
            <a:r>
              <a:rPr lang="en-US" dirty="0" smtClean="0"/>
              <a:t>Location: Lining the stomach and intestines</a:t>
            </a:r>
          </a:p>
          <a:p>
            <a:r>
              <a:rPr lang="en-US" dirty="0" smtClean="0"/>
              <a:t>Secretes digestive enzymes and absorbs nutrients</a:t>
            </a:r>
          </a:p>
          <a:p>
            <a:r>
              <a:rPr lang="en-US" dirty="0" smtClean="0"/>
              <a:t>Microvilli: Numerous small projections of the cell membrane</a:t>
            </a:r>
          </a:p>
          <a:p>
            <a:pPr lvl="1"/>
            <a:r>
              <a:rPr lang="en-US" dirty="0" smtClean="0"/>
              <a:t>Increase the surface area available for absorption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322882943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Columnar Epithelium</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Goblet cells: Frequently interspersed among simple columnar cells</a:t>
            </a:r>
          </a:p>
          <a:p>
            <a:pPr lvl="1"/>
            <a:r>
              <a:rPr lang="en-US" dirty="0" smtClean="0"/>
              <a:t>Secrete mucus </a:t>
            </a:r>
          </a:p>
          <a:p>
            <a:r>
              <a:rPr lang="en-US" dirty="0" smtClean="0"/>
              <a:t>Cilia may be present to move secretions along the surface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369022142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Pseudostratified Columnar Epithelium</a:t>
            </a:r>
            <a:endParaRPr lang="en-US" dirty="0"/>
          </a:p>
        </p:txBody>
      </p:sp>
      <p:sp>
        <p:nvSpPr>
          <p:cNvPr id="3" name="Content Placeholder 2"/>
          <p:cNvSpPr>
            <a:spLocks noGrp="1"/>
          </p:cNvSpPr>
          <p:nvPr>
            <p:ph idx="1"/>
          </p:nvPr>
        </p:nvSpPr>
        <p:spPr/>
        <p:txBody>
          <a:bodyPr/>
          <a:lstStyle/>
          <a:p>
            <a:r>
              <a:rPr lang="en-US" dirty="0" smtClean="0"/>
              <a:t>Appears to have multiple layers (stratified), but it really does not</a:t>
            </a:r>
          </a:p>
          <a:p>
            <a:pPr lvl="1"/>
            <a:r>
              <a:rPr lang="en-US" dirty="0" smtClean="0"/>
              <a:t>Cells are not all the same height: Some cells are short and some are tall</a:t>
            </a:r>
          </a:p>
          <a:p>
            <a:r>
              <a:rPr lang="en-US" dirty="0" smtClean="0"/>
              <a:t>Cilia and goblet cells are often associated with pseudostratified columnar epithelium</a:t>
            </a:r>
          </a:p>
          <a:p>
            <a:r>
              <a:rPr lang="en-US" dirty="0" smtClean="0"/>
              <a:t>Lines portions of the respiratory tract</a:t>
            </a:r>
          </a:p>
          <a:p>
            <a:r>
              <a:rPr lang="en-US" dirty="0" smtClean="0"/>
              <a:t>Lines some of the tubes of the male reproductive system</a:t>
            </a:r>
          </a:p>
          <a:p>
            <a:pPr lvl="1"/>
            <a:r>
              <a:rPr lang="en-US" dirty="0" smtClean="0"/>
              <a:t>Cilia help propel the sperm from one region to another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373165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Organization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Chemical level: Deals with the interactions of atoms and their combinations into molecules </a:t>
            </a:r>
          </a:p>
          <a:p>
            <a:pPr lvl="1"/>
            <a:r>
              <a:rPr lang="en-US" dirty="0" smtClean="0"/>
              <a:t>Molecules contribute to the makeup of a cell</a:t>
            </a:r>
          </a:p>
          <a:p>
            <a:pPr lvl="0"/>
            <a:r>
              <a:rPr lang="en-US" dirty="0" smtClean="0"/>
              <a:t>Cells: Basic living units of all organisms </a:t>
            </a:r>
          </a:p>
          <a:p>
            <a:pPr lvl="0"/>
            <a:r>
              <a:rPr lang="en-US" dirty="0" smtClean="0"/>
              <a:t>Tissues: Cells with similar structure and function are grouped together as tissues </a:t>
            </a:r>
          </a:p>
          <a:p>
            <a:pPr lvl="1"/>
            <a:r>
              <a:rPr lang="en-US" dirty="0" smtClean="0"/>
              <a:t>Four main types of tissue</a:t>
            </a:r>
          </a:p>
          <a:p>
            <a:pPr lvl="2"/>
            <a:r>
              <a:rPr lang="en-US" dirty="0" smtClean="0"/>
              <a:t>Epithelial</a:t>
            </a:r>
          </a:p>
          <a:p>
            <a:pPr lvl="2"/>
            <a:r>
              <a:rPr lang="en-US" dirty="0" smtClean="0"/>
              <a:t>Connective</a:t>
            </a:r>
          </a:p>
          <a:p>
            <a:pPr lvl="2"/>
            <a:r>
              <a:rPr lang="en-US" dirty="0" smtClean="0"/>
              <a:t>Muscle</a:t>
            </a:r>
          </a:p>
          <a:p>
            <a:pPr lvl="2"/>
            <a:r>
              <a:rPr lang="en-US" dirty="0" smtClean="0"/>
              <a:t>Nervous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313191150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Stratified Squamous Epithelium</a:t>
            </a:r>
            <a:endParaRPr lang="en-US" dirty="0"/>
          </a:p>
        </p:txBody>
      </p:sp>
      <p:sp>
        <p:nvSpPr>
          <p:cNvPr id="3" name="Content Placeholder 2"/>
          <p:cNvSpPr>
            <a:spLocks noGrp="1"/>
          </p:cNvSpPr>
          <p:nvPr>
            <p:ph idx="1"/>
          </p:nvPr>
        </p:nvSpPr>
        <p:spPr/>
        <p:txBody>
          <a:bodyPr/>
          <a:lstStyle/>
          <a:p>
            <a:r>
              <a:rPr lang="en-US" dirty="0" smtClean="0"/>
              <a:t>Consists of many layers of cells </a:t>
            </a:r>
          </a:p>
          <a:p>
            <a:r>
              <a:rPr lang="en-US" dirty="0" smtClean="0"/>
              <a:t>As cells on the surface are damaged and die they:</a:t>
            </a:r>
          </a:p>
          <a:p>
            <a:pPr lvl="1"/>
            <a:r>
              <a:rPr lang="en-US" dirty="0" smtClean="0"/>
              <a:t>Are sloughed off </a:t>
            </a:r>
          </a:p>
          <a:p>
            <a:pPr lvl="1"/>
            <a:r>
              <a:rPr lang="en-US" dirty="0" smtClean="0"/>
              <a:t>Are replaced by cells from the deeper layers</a:t>
            </a:r>
          </a:p>
          <a:p>
            <a:r>
              <a:rPr lang="en-US" dirty="0" smtClean="0"/>
              <a:t>Location: Found in areas in which protection is a primary function</a:t>
            </a:r>
          </a:p>
          <a:p>
            <a:pPr lvl="1"/>
            <a:r>
              <a:rPr lang="en-US" dirty="0" smtClean="0"/>
              <a:t>Forms the outer layer of the skin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395056971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Transitional Epithelium</a:t>
            </a:r>
            <a:endParaRPr lang="en-US" dirty="0"/>
          </a:p>
        </p:txBody>
      </p:sp>
      <p:sp>
        <p:nvSpPr>
          <p:cNvPr id="3" name="Content Placeholder 2"/>
          <p:cNvSpPr>
            <a:spLocks noGrp="1"/>
          </p:cNvSpPr>
          <p:nvPr>
            <p:ph idx="1"/>
          </p:nvPr>
        </p:nvSpPr>
        <p:spPr/>
        <p:txBody>
          <a:bodyPr/>
          <a:lstStyle/>
          <a:p>
            <a:r>
              <a:rPr lang="en-US" dirty="0" smtClean="0"/>
              <a:t>Consists of several layers but can be stretched in response to tension</a:t>
            </a:r>
          </a:p>
          <a:p>
            <a:r>
              <a:rPr lang="en-US" dirty="0" smtClean="0"/>
              <a:t>Location: Lining of the urinary bladder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151376213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Glandular Epithelium</a:t>
            </a:r>
            <a:endParaRPr lang="en-US" dirty="0"/>
          </a:p>
        </p:txBody>
      </p:sp>
      <p:sp>
        <p:nvSpPr>
          <p:cNvPr id="3" name="Content Placeholder 2"/>
          <p:cNvSpPr>
            <a:spLocks noGrp="1"/>
          </p:cNvSpPr>
          <p:nvPr>
            <p:ph idx="1"/>
          </p:nvPr>
        </p:nvSpPr>
        <p:spPr/>
        <p:txBody>
          <a:bodyPr/>
          <a:lstStyle/>
          <a:p>
            <a:r>
              <a:rPr lang="en-US" dirty="0" smtClean="0"/>
              <a:t>Consists of cells that produce and secrete substances</a:t>
            </a:r>
          </a:p>
          <a:p>
            <a:r>
              <a:rPr lang="en-US" dirty="0" smtClean="0"/>
              <a:t>Exocrine gland: Secretes its product onto a free surface via a duct</a:t>
            </a:r>
          </a:p>
          <a:p>
            <a:r>
              <a:rPr lang="en-US" dirty="0" smtClean="0"/>
              <a:t>Endocrine gland: Secretes its product directly into the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235435526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Connective Tissue</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Functions</a:t>
            </a:r>
          </a:p>
          <a:p>
            <a:pPr lvl="1"/>
            <a:r>
              <a:rPr lang="en-US" dirty="0" smtClean="0"/>
              <a:t>Binds structures together</a:t>
            </a:r>
          </a:p>
          <a:p>
            <a:pPr lvl="1"/>
            <a:r>
              <a:rPr lang="en-US" dirty="0" smtClean="0"/>
              <a:t>Forms a framework and support for organs and the body as a whole</a:t>
            </a:r>
          </a:p>
          <a:p>
            <a:pPr lvl="1"/>
            <a:r>
              <a:rPr lang="en-US" dirty="0" smtClean="0"/>
              <a:t>Stores fat and transports substances</a:t>
            </a:r>
          </a:p>
          <a:p>
            <a:pPr lvl="1"/>
            <a:r>
              <a:rPr lang="en-US" dirty="0" smtClean="0"/>
              <a:t>Protects against disease </a:t>
            </a:r>
          </a:p>
          <a:p>
            <a:pPr lvl="1"/>
            <a:r>
              <a:rPr lang="en-US" dirty="0" smtClean="0"/>
              <a:t>Helps repair tissue damage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313882083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Connective Tissue</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Fibers found in connective tissue</a:t>
            </a:r>
          </a:p>
          <a:p>
            <a:pPr lvl="1"/>
            <a:r>
              <a:rPr lang="en-US" dirty="0" smtClean="0"/>
              <a:t>Collagenous fibers: Composed of the protein collagen</a:t>
            </a:r>
          </a:p>
          <a:p>
            <a:pPr lvl="2"/>
            <a:r>
              <a:rPr lang="en-US" dirty="0" smtClean="0"/>
              <a:t>Strong and flexible </a:t>
            </a:r>
          </a:p>
          <a:p>
            <a:pPr lvl="2"/>
            <a:r>
              <a:rPr lang="en-US" dirty="0" smtClean="0"/>
              <a:t>Can withstand considerable pulling force </a:t>
            </a:r>
          </a:p>
          <a:p>
            <a:pPr lvl="2"/>
            <a:r>
              <a:rPr lang="en-US" dirty="0" smtClean="0"/>
              <a:t>Found in tendons and ligaments</a:t>
            </a:r>
          </a:p>
          <a:p>
            <a:pPr lvl="1"/>
            <a:r>
              <a:rPr lang="en-US" dirty="0" smtClean="0"/>
              <a:t>Elastic fibers: Composed of the protein elastin</a:t>
            </a:r>
          </a:p>
          <a:p>
            <a:pPr lvl="2"/>
            <a:r>
              <a:rPr lang="en-US" dirty="0" smtClean="0"/>
              <a:t>Located where structures are stretched and released (vocal cords)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373355466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Connective Tissue</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Cells found in connective tissue</a:t>
            </a:r>
          </a:p>
          <a:p>
            <a:pPr lvl="1"/>
            <a:r>
              <a:rPr lang="en-US" dirty="0" smtClean="0"/>
              <a:t>Fibroblast: Produce fibers</a:t>
            </a:r>
          </a:p>
          <a:p>
            <a:pPr lvl="1"/>
            <a:r>
              <a:rPr lang="en-US" dirty="0" smtClean="0"/>
              <a:t>Macrophage: Phagocytic cells that clean up cellular debris and foreign particles</a:t>
            </a:r>
          </a:p>
          <a:p>
            <a:pPr lvl="1"/>
            <a:r>
              <a:rPr lang="en-US" dirty="0" smtClean="0"/>
              <a:t>Mast cell: Contain heparin and histamine (promotes inflammation)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387790278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Loose Connective Tissue</a:t>
            </a:r>
            <a:endParaRPr lang="en-US" dirty="0"/>
          </a:p>
        </p:txBody>
      </p:sp>
      <p:sp>
        <p:nvSpPr>
          <p:cNvPr id="3" name="Content Placeholder 2"/>
          <p:cNvSpPr>
            <a:spLocks noGrp="1"/>
          </p:cNvSpPr>
          <p:nvPr>
            <p:ph idx="1"/>
          </p:nvPr>
        </p:nvSpPr>
        <p:spPr/>
        <p:txBody>
          <a:bodyPr/>
          <a:lstStyle/>
          <a:p>
            <a:r>
              <a:rPr lang="en-US" dirty="0" smtClean="0"/>
              <a:t>One of the most widely distributed tissues in the body</a:t>
            </a:r>
          </a:p>
          <a:p>
            <a:r>
              <a:rPr lang="en-US" dirty="0" smtClean="0"/>
              <a:t>Packing material in the body</a:t>
            </a:r>
          </a:p>
          <a:p>
            <a:pPr lvl="1"/>
            <a:r>
              <a:rPr lang="en-US" dirty="0" smtClean="0"/>
              <a:t>Attaches skin to underlying tissues </a:t>
            </a:r>
          </a:p>
          <a:p>
            <a:pPr lvl="1"/>
            <a:r>
              <a:rPr lang="en-US" dirty="0" smtClean="0"/>
              <a:t>Fills the spaces between muscles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66</a:t>
            </a:fld>
            <a:endParaRPr lang="en-US" dirty="0"/>
          </a:p>
        </p:txBody>
      </p:sp>
    </p:spTree>
    <p:extLst>
      <p:ext uri="{BB962C8B-B14F-4D97-AF65-F5344CB8AC3E}">
        <p14:creationId xmlns:p14="http://schemas.microsoft.com/office/powerpoint/2010/main" val="41659649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Adipose Tissue</a:t>
            </a:r>
            <a:endParaRPr lang="en-US" dirty="0"/>
          </a:p>
        </p:txBody>
      </p:sp>
      <p:sp>
        <p:nvSpPr>
          <p:cNvPr id="3" name="Content Placeholder 2"/>
          <p:cNvSpPr>
            <a:spLocks noGrp="1"/>
          </p:cNvSpPr>
          <p:nvPr>
            <p:ph idx="1"/>
          </p:nvPr>
        </p:nvSpPr>
        <p:spPr/>
        <p:txBody>
          <a:bodyPr/>
          <a:lstStyle/>
          <a:p>
            <a:r>
              <a:rPr lang="en-US" dirty="0" smtClean="0"/>
              <a:t>Very little intercellular matrix</a:t>
            </a:r>
          </a:p>
          <a:p>
            <a:r>
              <a:rPr lang="en-US" dirty="0" smtClean="0"/>
              <a:t>Cells accumulate fat droplets</a:t>
            </a:r>
          </a:p>
          <a:p>
            <a:pPr lvl="1"/>
            <a:r>
              <a:rPr lang="en-US" dirty="0" smtClean="0"/>
              <a:t>Cytoplasm and nucleus are pushed off to one side</a:t>
            </a:r>
          </a:p>
          <a:p>
            <a:pPr lvl="1"/>
            <a:r>
              <a:rPr lang="en-US" dirty="0" smtClean="0"/>
              <a:t>Cells swell and become closely packed together </a:t>
            </a:r>
          </a:p>
          <a:p>
            <a:r>
              <a:rPr lang="en-US" dirty="0" smtClean="0"/>
              <a:t>Functions </a:t>
            </a:r>
          </a:p>
          <a:p>
            <a:pPr lvl="1"/>
            <a:r>
              <a:rPr lang="en-US" dirty="0" smtClean="0"/>
              <a:t>Forms a protective cushion around the kidneys, heart, eyeballs, and joints</a:t>
            </a:r>
          </a:p>
          <a:p>
            <a:pPr lvl="1"/>
            <a:r>
              <a:rPr lang="en-US" dirty="0" smtClean="0"/>
              <a:t>Accumulates under skin: Provides insulation for heat</a:t>
            </a:r>
          </a:p>
          <a:p>
            <a:pPr lvl="1"/>
            <a:r>
              <a:rPr lang="en-US" dirty="0" smtClean="0"/>
              <a:t>Energy storage material for excess calories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403665401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Dense Fibrous Connective Tissue</a:t>
            </a:r>
            <a:endParaRPr lang="en-US" dirty="0"/>
          </a:p>
        </p:txBody>
      </p:sp>
      <p:sp>
        <p:nvSpPr>
          <p:cNvPr id="3" name="Content Placeholder 2"/>
          <p:cNvSpPr>
            <a:spLocks noGrp="1"/>
          </p:cNvSpPr>
          <p:nvPr>
            <p:ph idx="1"/>
          </p:nvPr>
        </p:nvSpPr>
        <p:spPr/>
        <p:txBody>
          <a:bodyPr/>
          <a:lstStyle/>
          <a:p>
            <a:r>
              <a:rPr lang="en-US" dirty="0" smtClean="0"/>
              <a:t>Closely packed bundles of collagenous fibers in the intercellular matrix </a:t>
            </a:r>
          </a:p>
          <a:p>
            <a:r>
              <a:rPr lang="en-US" dirty="0" smtClean="0"/>
              <a:t>Makes up:</a:t>
            </a:r>
          </a:p>
          <a:p>
            <a:pPr lvl="1"/>
            <a:r>
              <a:rPr lang="en-US" dirty="0" smtClean="0"/>
              <a:t>Tendons: Connect muscles to bones</a:t>
            </a:r>
          </a:p>
          <a:p>
            <a:pPr lvl="1"/>
            <a:r>
              <a:rPr lang="en-US" dirty="0" smtClean="0"/>
              <a:t>Ligaments: Connect bones to bones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68</a:t>
            </a:fld>
            <a:endParaRPr lang="en-US" dirty="0"/>
          </a:p>
        </p:txBody>
      </p:sp>
    </p:spTree>
    <p:extLst>
      <p:ext uri="{BB962C8B-B14F-4D97-AF65-F5344CB8AC3E}">
        <p14:creationId xmlns:p14="http://schemas.microsoft.com/office/powerpoint/2010/main" val="380422259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Elastic Connective Tissue</a:t>
            </a:r>
            <a:endParaRPr lang="en-US" dirty="0"/>
          </a:p>
        </p:txBody>
      </p:sp>
      <p:sp>
        <p:nvSpPr>
          <p:cNvPr id="3" name="Content Placeholder 2"/>
          <p:cNvSpPr>
            <a:spLocks noGrp="1"/>
          </p:cNvSpPr>
          <p:nvPr>
            <p:ph idx="1"/>
          </p:nvPr>
        </p:nvSpPr>
        <p:spPr/>
        <p:txBody>
          <a:bodyPr/>
          <a:lstStyle/>
          <a:p>
            <a:r>
              <a:rPr lang="en-US" dirty="0" smtClean="0"/>
              <a:t>Closely packed elastic fibers in the intercellular matrix</a:t>
            </a:r>
          </a:p>
          <a:p>
            <a:r>
              <a:rPr lang="en-US" dirty="0" smtClean="0"/>
              <a:t>Makes up:</a:t>
            </a:r>
          </a:p>
          <a:p>
            <a:pPr lvl="1"/>
            <a:r>
              <a:rPr lang="en-US" dirty="0" smtClean="0"/>
              <a:t>Vocal cords</a:t>
            </a:r>
          </a:p>
          <a:p>
            <a:pPr lvl="1"/>
            <a:r>
              <a:rPr lang="en-US" dirty="0" smtClean="0"/>
              <a:t>Ligaments that connect adjacent vertebrae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69</a:t>
            </a:fld>
            <a:endParaRPr lang="en-US" dirty="0"/>
          </a:p>
        </p:txBody>
      </p:sp>
    </p:spTree>
    <p:extLst>
      <p:ext uri="{BB962C8B-B14F-4D97-AF65-F5344CB8AC3E}">
        <p14:creationId xmlns:p14="http://schemas.microsoft.com/office/powerpoint/2010/main" val="3419446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Organization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Organs: Two or more tissue types that together form a more complex structure</a:t>
            </a:r>
          </a:p>
          <a:p>
            <a:pPr lvl="1"/>
            <a:r>
              <a:rPr lang="en-US" dirty="0" smtClean="0"/>
              <a:t>Work together to perform one or more functions </a:t>
            </a:r>
          </a:p>
          <a:p>
            <a:pPr lvl="1"/>
            <a:r>
              <a:rPr lang="en-US" dirty="0" smtClean="0"/>
              <a:t>Examples of organs: Skin, heart, ear, stomach, liver</a:t>
            </a:r>
          </a:p>
          <a:p>
            <a:pPr lvl="0"/>
            <a:r>
              <a:rPr lang="en-US" dirty="0" smtClean="0"/>
              <a:t>Body systems: Consist of several organs that work together to accomplish a set of functions </a:t>
            </a:r>
          </a:p>
          <a:p>
            <a:pPr lvl="1"/>
            <a:r>
              <a:rPr lang="en-US" dirty="0" smtClean="0"/>
              <a:t>Examples: Nervous system, digestive system, respiratory system</a:t>
            </a:r>
          </a:p>
          <a:p>
            <a:pPr lvl="0"/>
            <a:r>
              <a:rPr lang="en-US" dirty="0" smtClean="0"/>
              <a:t>Total organism: Made up of several systems that work together to maintain life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394778365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Cartilage</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Has an abundant matrix that contains:</a:t>
            </a:r>
          </a:p>
          <a:p>
            <a:pPr lvl="1"/>
            <a:r>
              <a:rPr lang="en-US" dirty="0" smtClean="0"/>
              <a:t>Chondrin: A protein</a:t>
            </a:r>
          </a:p>
          <a:p>
            <a:pPr lvl="1"/>
            <a:r>
              <a:rPr lang="en-US" dirty="0" smtClean="0"/>
              <a:t>Chondrocytes (cartilage cells) located in spaces called lacunae </a:t>
            </a:r>
          </a:p>
          <a:p>
            <a:pPr lvl="0"/>
            <a:r>
              <a:rPr lang="en-US" dirty="0" smtClean="0"/>
              <a:t>Perichondrium: Dense fibrous connective tissue that surrounds the cartilage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70</a:t>
            </a:fld>
            <a:endParaRPr lang="en-US" dirty="0"/>
          </a:p>
        </p:txBody>
      </p:sp>
    </p:spTree>
    <p:extLst>
      <p:ext uri="{BB962C8B-B14F-4D97-AF65-F5344CB8AC3E}">
        <p14:creationId xmlns:p14="http://schemas.microsoft.com/office/powerpoint/2010/main" val="193789633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Cartilage</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Functions</a:t>
            </a:r>
          </a:p>
          <a:p>
            <a:pPr lvl="1"/>
            <a:r>
              <a:rPr lang="en-US" dirty="0" smtClean="0"/>
              <a:t>Protects underlying tissues</a:t>
            </a:r>
          </a:p>
          <a:p>
            <a:pPr lvl="1"/>
            <a:r>
              <a:rPr lang="en-US" dirty="0" smtClean="0"/>
              <a:t>Supports other structures</a:t>
            </a:r>
          </a:p>
          <a:p>
            <a:pPr lvl="1"/>
            <a:r>
              <a:rPr lang="en-US" dirty="0" smtClean="0"/>
              <a:t>Provides a framework for attachments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71</a:t>
            </a:fld>
            <a:endParaRPr lang="en-US" dirty="0"/>
          </a:p>
        </p:txBody>
      </p:sp>
    </p:spTree>
    <p:extLst>
      <p:ext uri="{BB962C8B-B14F-4D97-AF65-F5344CB8AC3E}">
        <p14:creationId xmlns:p14="http://schemas.microsoft.com/office/powerpoint/2010/main" val="24745914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Cartilage</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Types of cartilage</a:t>
            </a:r>
          </a:p>
          <a:p>
            <a:pPr lvl="1"/>
            <a:r>
              <a:rPr lang="en-US" dirty="0" smtClean="0"/>
              <a:t>Hyaline cartilage: Most common type of cartilage</a:t>
            </a:r>
          </a:p>
          <a:p>
            <a:pPr lvl="2"/>
            <a:r>
              <a:rPr lang="en-US" dirty="0" smtClean="0"/>
              <a:t>Found at the ends of long bones </a:t>
            </a:r>
          </a:p>
          <a:p>
            <a:pPr lvl="2"/>
            <a:r>
              <a:rPr lang="en-US" dirty="0" smtClean="0"/>
              <a:t>Most of the fetal skeleton is formed of hyaline cartilage before it is replaced by bone</a:t>
            </a:r>
          </a:p>
          <a:p>
            <a:pPr lvl="1"/>
            <a:r>
              <a:rPr lang="en-US" dirty="0" smtClean="0"/>
              <a:t>Fibrocartilage: Has an abundance of strong collagenous fibers </a:t>
            </a:r>
          </a:p>
          <a:p>
            <a:pPr lvl="2"/>
            <a:r>
              <a:rPr lang="en-US" dirty="0" smtClean="0"/>
              <a:t>Found in the intervertebral disks, symphysis pubis, and between the bones in the knee joint</a:t>
            </a:r>
          </a:p>
          <a:p>
            <a:pPr lvl="1"/>
            <a:r>
              <a:rPr lang="en-US" dirty="0" smtClean="0"/>
              <a:t>Elastic cartilage: has numerous elastic fibers </a:t>
            </a:r>
          </a:p>
          <a:p>
            <a:pPr lvl="2"/>
            <a:r>
              <a:rPr lang="en-US" dirty="0" smtClean="0"/>
              <a:t>Found in the external ear, epiglottis, and auditory tubes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72</a:t>
            </a:fld>
            <a:endParaRPr lang="en-US" dirty="0"/>
          </a:p>
        </p:txBody>
      </p:sp>
    </p:spTree>
    <p:extLst>
      <p:ext uri="{BB962C8B-B14F-4D97-AF65-F5344CB8AC3E}">
        <p14:creationId xmlns:p14="http://schemas.microsoft.com/office/powerpoint/2010/main" val="112312104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Most rigid of all the connective tissues</a:t>
            </a:r>
          </a:p>
          <a:p>
            <a:pPr lvl="0"/>
            <a:r>
              <a:rPr lang="en-US" dirty="0" smtClean="0"/>
              <a:t>Collagenous fibers: Give strength to bone</a:t>
            </a:r>
          </a:p>
          <a:p>
            <a:pPr lvl="0"/>
            <a:r>
              <a:rPr lang="en-US" dirty="0" smtClean="0"/>
              <a:t>Calcium: Gives hardness to bone</a:t>
            </a:r>
          </a:p>
          <a:p>
            <a:pPr lvl="0"/>
            <a:r>
              <a:rPr lang="en-US" dirty="0" smtClean="0"/>
              <a:t>Functions</a:t>
            </a:r>
          </a:p>
          <a:p>
            <a:pPr lvl="1"/>
            <a:r>
              <a:rPr lang="en-US" dirty="0" smtClean="0"/>
              <a:t>Forms the framework for the body </a:t>
            </a:r>
          </a:p>
          <a:p>
            <a:pPr lvl="1"/>
            <a:r>
              <a:rPr lang="en-US" dirty="0" smtClean="0"/>
              <a:t>Helps protect underlying tissues</a:t>
            </a:r>
          </a:p>
          <a:p>
            <a:pPr lvl="1"/>
            <a:r>
              <a:rPr lang="en-US" dirty="0" smtClean="0"/>
              <a:t>Serves as attachments for muscles</a:t>
            </a:r>
          </a:p>
          <a:p>
            <a:pPr lvl="1"/>
            <a:r>
              <a:rPr lang="en-US" dirty="0" smtClean="0"/>
              <a:t>Uses mechanical levers to produce movement</a:t>
            </a:r>
          </a:p>
          <a:p>
            <a:pPr lvl="1"/>
            <a:r>
              <a:rPr lang="en-US" dirty="0" smtClean="0"/>
              <a:t>Contributes to the formation of blood cells (bone marrow)</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73</a:t>
            </a:fld>
            <a:endParaRPr lang="en-US" dirty="0"/>
          </a:p>
        </p:txBody>
      </p:sp>
    </p:spTree>
    <p:extLst>
      <p:ext uri="{BB962C8B-B14F-4D97-AF65-F5344CB8AC3E}">
        <p14:creationId xmlns:p14="http://schemas.microsoft.com/office/powerpoint/2010/main" val="368767670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Osteons (haversian systems): Packed together to form the substance of compact bone </a:t>
            </a:r>
          </a:p>
          <a:p>
            <a:pPr lvl="1"/>
            <a:r>
              <a:rPr lang="en-US" dirty="0" smtClean="0"/>
              <a:t>Osteonic canal (haversian canal): Center of the osteon </a:t>
            </a:r>
          </a:p>
          <a:p>
            <a:pPr lvl="2"/>
            <a:r>
              <a:rPr lang="en-US" dirty="0" smtClean="0"/>
              <a:t>Contains a blood vessel</a:t>
            </a:r>
          </a:p>
          <a:p>
            <a:pPr lvl="0"/>
            <a:r>
              <a:rPr lang="en-US" dirty="0" smtClean="0"/>
              <a:t>Lamellae: Concentric rings in the matrix</a:t>
            </a:r>
          </a:p>
          <a:p>
            <a:pPr lvl="1"/>
            <a:r>
              <a:rPr lang="en-US" dirty="0" smtClean="0"/>
              <a:t>Osteocytes (bone cells): Located in lacunae between the lamellae</a:t>
            </a:r>
          </a:p>
          <a:p>
            <a:pPr lvl="1"/>
            <a:r>
              <a:rPr lang="en-US" dirty="0" smtClean="0"/>
              <a:t>Canaliculi: Tiny tubes from which processes from the bone cells extend</a:t>
            </a:r>
          </a:p>
          <a:p>
            <a:pPr lvl="2"/>
            <a:r>
              <a:rPr lang="en-US" dirty="0" smtClean="0"/>
              <a:t>Provides a blood supply for bone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74</a:t>
            </a:fld>
            <a:endParaRPr lang="en-US" dirty="0"/>
          </a:p>
        </p:txBody>
      </p:sp>
    </p:spTree>
    <p:extLst>
      <p:ext uri="{BB962C8B-B14F-4D97-AF65-F5344CB8AC3E}">
        <p14:creationId xmlns:p14="http://schemas.microsoft.com/office/powerpoint/2010/main" val="23048073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a:t>
            </a:r>
            <a:endParaRPr lang="en-US" dirty="0"/>
          </a:p>
        </p:txBody>
      </p:sp>
      <p:sp>
        <p:nvSpPr>
          <p:cNvPr id="3" name="Content Placeholder 2"/>
          <p:cNvSpPr>
            <a:spLocks noGrp="1"/>
          </p:cNvSpPr>
          <p:nvPr>
            <p:ph idx="1"/>
          </p:nvPr>
        </p:nvSpPr>
        <p:spPr/>
        <p:txBody>
          <a:bodyPr/>
          <a:lstStyle/>
          <a:p>
            <a:pPr lvl="0"/>
            <a:r>
              <a:rPr lang="en-US" dirty="0" smtClean="0"/>
              <a:t>The only connective tissue that has a liquid matrix</a:t>
            </a:r>
          </a:p>
          <a:p>
            <a:pPr lvl="0"/>
            <a:r>
              <a:rPr lang="en-US" dirty="0" smtClean="0"/>
              <a:t>Function: Transports substances through the body</a:t>
            </a:r>
          </a:p>
          <a:p>
            <a:pPr lvl="0"/>
            <a:r>
              <a:rPr lang="en-US" dirty="0" smtClean="0"/>
              <a:t>Erythrocytes: RBCs</a:t>
            </a:r>
          </a:p>
          <a:p>
            <a:pPr lvl="1"/>
            <a:r>
              <a:rPr lang="en-US" dirty="0" smtClean="0"/>
              <a:t>Transport oxygen from the lungs to the tissues</a:t>
            </a:r>
          </a:p>
          <a:p>
            <a:pPr lvl="0"/>
            <a:r>
              <a:rPr lang="en-US" dirty="0" smtClean="0"/>
              <a:t>Leukocytes: White blood cells (WBCs)</a:t>
            </a:r>
          </a:p>
          <a:p>
            <a:pPr lvl="1"/>
            <a:r>
              <a:rPr lang="en-US" dirty="0" smtClean="0"/>
              <a:t>Fight disease</a:t>
            </a:r>
          </a:p>
          <a:p>
            <a:pPr lvl="0"/>
            <a:r>
              <a:rPr lang="en-US" dirty="0" smtClean="0"/>
              <a:t>Thrombocytes: Platelets</a:t>
            </a:r>
          </a:p>
          <a:p>
            <a:pPr lvl="1"/>
            <a:r>
              <a:rPr lang="en-US" dirty="0" smtClean="0"/>
              <a:t>Initiate the blood clotting process</a:t>
            </a:r>
          </a:p>
          <a:p>
            <a:pPr lvl="0"/>
            <a:r>
              <a:rPr lang="en-US" dirty="0" smtClean="0"/>
              <a:t>Plasma: Makes up the liquid matrix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75</a:t>
            </a:fld>
            <a:endParaRPr lang="en-US" dirty="0"/>
          </a:p>
        </p:txBody>
      </p:sp>
    </p:spTree>
    <p:extLst>
      <p:ext uri="{BB962C8B-B14F-4D97-AF65-F5344CB8AC3E}">
        <p14:creationId xmlns:p14="http://schemas.microsoft.com/office/powerpoint/2010/main" val="325835663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 Tissue </a:t>
            </a:r>
            <a:endParaRPr lang="en-US" dirty="0"/>
          </a:p>
        </p:txBody>
      </p:sp>
      <p:sp>
        <p:nvSpPr>
          <p:cNvPr id="3" name="Content Placeholder 2"/>
          <p:cNvSpPr>
            <a:spLocks noGrp="1"/>
          </p:cNvSpPr>
          <p:nvPr>
            <p:ph idx="1"/>
          </p:nvPr>
        </p:nvSpPr>
        <p:spPr/>
        <p:txBody>
          <a:bodyPr/>
          <a:lstStyle/>
          <a:p>
            <a:pPr lvl="0"/>
            <a:r>
              <a:rPr lang="en-US" dirty="0" smtClean="0"/>
              <a:t>Composed of cells that have the special ability to shorten or contract</a:t>
            </a:r>
          </a:p>
          <a:p>
            <a:pPr lvl="1"/>
            <a:r>
              <a:rPr lang="en-US" dirty="0" smtClean="0"/>
              <a:t>Produce movement of body parts</a:t>
            </a:r>
          </a:p>
          <a:p>
            <a:pPr lvl="0"/>
            <a:r>
              <a:rPr lang="en-US" dirty="0" smtClean="0"/>
              <a:t>Well supplied with blood vessels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76</a:t>
            </a:fld>
            <a:endParaRPr lang="en-US" dirty="0"/>
          </a:p>
        </p:txBody>
      </p:sp>
    </p:spTree>
    <p:extLst>
      <p:ext uri="{BB962C8B-B14F-4D97-AF65-F5344CB8AC3E}">
        <p14:creationId xmlns:p14="http://schemas.microsoft.com/office/powerpoint/2010/main" val="170177413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Muscle</a:t>
            </a:r>
            <a:endParaRPr lang="en-US" dirty="0"/>
          </a:p>
        </p:txBody>
      </p:sp>
      <p:sp>
        <p:nvSpPr>
          <p:cNvPr id="3" name="Content Placeholder 2"/>
          <p:cNvSpPr>
            <a:spLocks noGrp="1"/>
          </p:cNvSpPr>
          <p:nvPr>
            <p:ph idx="1"/>
          </p:nvPr>
        </p:nvSpPr>
        <p:spPr/>
        <p:txBody>
          <a:bodyPr/>
          <a:lstStyle/>
          <a:p>
            <a:r>
              <a:rPr lang="en-US" dirty="0" smtClean="0"/>
              <a:t>Constitutes about 40% of an individual’s body weight</a:t>
            </a:r>
          </a:p>
          <a:p>
            <a:r>
              <a:rPr lang="en-US" dirty="0" smtClean="0"/>
              <a:t>Skeletal muscle cells (fibers)</a:t>
            </a:r>
          </a:p>
          <a:p>
            <a:pPr lvl="1"/>
            <a:r>
              <a:rPr lang="en-US" dirty="0" smtClean="0"/>
              <a:t>Long and cylindric with many nuclei (multinucleated) </a:t>
            </a:r>
          </a:p>
          <a:p>
            <a:pPr lvl="1"/>
            <a:r>
              <a:rPr lang="en-US" dirty="0" smtClean="0"/>
              <a:t>Striated appearance</a:t>
            </a:r>
          </a:p>
          <a:p>
            <a:r>
              <a:rPr lang="en-US" dirty="0" smtClean="0"/>
              <a:t>Cause body movements when they contract</a:t>
            </a:r>
          </a:p>
          <a:p>
            <a:pPr lvl="1"/>
            <a:r>
              <a:rPr lang="en-US" dirty="0" smtClean="0"/>
              <a:t>Under voluntary control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77</a:t>
            </a:fld>
            <a:endParaRPr lang="en-US" dirty="0"/>
          </a:p>
        </p:txBody>
      </p:sp>
    </p:spTree>
    <p:extLst>
      <p:ext uri="{BB962C8B-B14F-4D97-AF65-F5344CB8AC3E}">
        <p14:creationId xmlns:p14="http://schemas.microsoft.com/office/powerpoint/2010/main" val="347194980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Smooth Muscle</a:t>
            </a:r>
            <a:endParaRPr lang="en-US" dirty="0"/>
          </a:p>
        </p:txBody>
      </p:sp>
      <p:sp>
        <p:nvSpPr>
          <p:cNvPr id="3" name="Content Placeholder 2"/>
          <p:cNvSpPr>
            <a:spLocks noGrp="1"/>
          </p:cNvSpPr>
          <p:nvPr>
            <p:ph idx="1"/>
          </p:nvPr>
        </p:nvSpPr>
        <p:spPr/>
        <p:txBody>
          <a:bodyPr/>
          <a:lstStyle/>
          <a:p>
            <a:r>
              <a:rPr lang="en-US" dirty="0" smtClean="0"/>
              <a:t>Found in the walls of hollow body organs</a:t>
            </a:r>
          </a:p>
          <a:p>
            <a:pPr lvl="1"/>
            <a:r>
              <a:rPr lang="en-US" dirty="0" smtClean="0"/>
              <a:t>Stomach, intestines, urinary bladder, uterus, blood vessels</a:t>
            </a:r>
          </a:p>
          <a:p>
            <a:r>
              <a:rPr lang="en-US" dirty="0" smtClean="0"/>
              <a:t>Propels substances through the organ by contracting and relaxing</a:t>
            </a:r>
          </a:p>
          <a:p>
            <a:pPr lvl="1"/>
            <a:r>
              <a:rPr lang="en-US" dirty="0" smtClean="0"/>
              <a:t>Under involuntary control</a:t>
            </a:r>
          </a:p>
          <a:p>
            <a:r>
              <a:rPr lang="en-US" dirty="0" smtClean="0"/>
              <a:t>Smooth muscle cells</a:t>
            </a:r>
          </a:p>
          <a:p>
            <a:pPr lvl="1"/>
            <a:r>
              <a:rPr lang="en-US" dirty="0" smtClean="0"/>
              <a:t>Spindle-shaped and tapered at the ends</a:t>
            </a:r>
          </a:p>
          <a:p>
            <a:pPr lvl="1"/>
            <a:r>
              <a:rPr lang="en-US" dirty="0" smtClean="0"/>
              <a:t>One nucleus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78</a:t>
            </a:fld>
            <a:endParaRPr lang="en-US" dirty="0"/>
          </a:p>
        </p:txBody>
      </p:sp>
    </p:spTree>
    <p:extLst>
      <p:ext uri="{BB962C8B-B14F-4D97-AF65-F5344CB8AC3E}">
        <p14:creationId xmlns:p14="http://schemas.microsoft.com/office/powerpoint/2010/main" val="302343448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Muscle</a:t>
            </a:r>
            <a:endParaRPr lang="en-US" dirty="0"/>
          </a:p>
        </p:txBody>
      </p:sp>
      <p:sp>
        <p:nvSpPr>
          <p:cNvPr id="3" name="Content Placeholder 2"/>
          <p:cNvSpPr>
            <a:spLocks noGrp="1"/>
          </p:cNvSpPr>
          <p:nvPr>
            <p:ph idx="1"/>
          </p:nvPr>
        </p:nvSpPr>
        <p:spPr/>
        <p:txBody>
          <a:bodyPr/>
          <a:lstStyle/>
          <a:p>
            <a:r>
              <a:rPr lang="en-US" dirty="0" smtClean="0"/>
              <a:t>Found only in the wall of the heart</a:t>
            </a:r>
          </a:p>
          <a:p>
            <a:r>
              <a:rPr lang="en-US" dirty="0" smtClean="0"/>
              <a:t>Cardiac muscle cells</a:t>
            </a:r>
          </a:p>
          <a:p>
            <a:pPr lvl="1"/>
            <a:r>
              <a:rPr lang="en-US" dirty="0" smtClean="0"/>
              <a:t>Cylindric and appears striated</a:t>
            </a:r>
          </a:p>
          <a:p>
            <a:pPr lvl="1"/>
            <a:r>
              <a:rPr lang="en-US" dirty="0" smtClean="0"/>
              <a:t>One nucleus per cell</a:t>
            </a:r>
          </a:p>
          <a:p>
            <a:r>
              <a:rPr lang="en-US" dirty="0" smtClean="0"/>
              <a:t>Responsible for pumping blood through the heart and into blood vessels</a:t>
            </a:r>
          </a:p>
          <a:p>
            <a:pPr lvl="1"/>
            <a:r>
              <a:rPr lang="en-US" dirty="0" smtClean="0"/>
              <a:t>Under involuntary control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79</a:t>
            </a:fld>
            <a:endParaRPr lang="en-US" dirty="0"/>
          </a:p>
        </p:txBody>
      </p:sp>
    </p:spTree>
    <p:extLst>
      <p:ext uri="{BB962C8B-B14F-4D97-AF65-F5344CB8AC3E}">
        <p14:creationId xmlns:p14="http://schemas.microsoft.com/office/powerpoint/2010/main" val="3971687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Integumentary System</a:t>
            </a:r>
            <a:endParaRPr lang="en-US" dirty="0"/>
          </a:p>
        </p:txBody>
      </p:sp>
      <p:sp>
        <p:nvSpPr>
          <p:cNvPr id="3" name="Content Placeholder 2"/>
          <p:cNvSpPr>
            <a:spLocks noGrp="1"/>
          </p:cNvSpPr>
          <p:nvPr>
            <p:ph idx="1"/>
          </p:nvPr>
        </p:nvSpPr>
        <p:spPr/>
        <p:txBody>
          <a:bodyPr/>
          <a:lstStyle/>
          <a:p>
            <a:r>
              <a:rPr lang="en-US" dirty="0" smtClean="0"/>
              <a:t>Consists of the skin and the various accessory organs associated with it</a:t>
            </a:r>
          </a:p>
          <a:p>
            <a:pPr lvl="1"/>
            <a:r>
              <a:rPr lang="en-US" dirty="0" smtClean="0"/>
              <a:t>Hair, nails, sweat glands, and sebaceous (oil) glands</a:t>
            </a:r>
          </a:p>
          <a:p>
            <a:r>
              <a:rPr lang="en-US" dirty="0" smtClean="0"/>
              <a:t>Functions </a:t>
            </a:r>
          </a:p>
          <a:p>
            <a:pPr lvl="1"/>
            <a:r>
              <a:rPr lang="en-US" dirty="0" smtClean="0"/>
              <a:t>Protect underlying tissues from injury</a:t>
            </a:r>
          </a:p>
          <a:p>
            <a:pPr lvl="1"/>
            <a:r>
              <a:rPr lang="en-US" dirty="0" smtClean="0"/>
              <a:t>Protect against water loss</a:t>
            </a:r>
          </a:p>
          <a:p>
            <a:pPr lvl="1"/>
            <a:r>
              <a:rPr lang="en-US" dirty="0" smtClean="0"/>
              <a:t>Contain sense receptors</a:t>
            </a:r>
          </a:p>
          <a:p>
            <a:pPr lvl="1"/>
            <a:r>
              <a:rPr lang="en-US" dirty="0" smtClean="0"/>
              <a:t>Temperature regulation</a:t>
            </a:r>
          </a:p>
          <a:p>
            <a:pPr lvl="1"/>
            <a:r>
              <a:rPr lang="en-US" dirty="0" smtClean="0"/>
              <a:t>Synthesize chemicals to be used in other parts of the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422368021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Nervous Tissue </a:t>
            </a:r>
            <a:endParaRPr lang="en-US" dirty="0"/>
          </a:p>
        </p:txBody>
      </p:sp>
      <p:sp>
        <p:nvSpPr>
          <p:cNvPr id="3" name="Content Placeholder 2"/>
          <p:cNvSpPr>
            <a:spLocks noGrp="1"/>
          </p:cNvSpPr>
          <p:nvPr>
            <p:ph idx="1"/>
          </p:nvPr>
        </p:nvSpPr>
        <p:spPr/>
        <p:txBody>
          <a:bodyPr/>
          <a:lstStyle/>
          <a:p>
            <a:pPr lvl="0"/>
            <a:r>
              <a:rPr lang="en-US" dirty="0" smtClean="0"/>
              <a:t>Found in the brain, spinal cord, and nerves</a:t>
            </a:r>
          </a:p>
          <a:p>
            <a:pPr lvl="0"/>
            <a:r>
              <a:rPr lang="en-US" dirty="0" smtClean="0"/>
              <a:t>Responsible for coordinating and controlling many body activities</a:t>
            </a:r>
          </a:p>
          <a:p>
            <a:pPr lvl="0"/>
            <a:r>
              <a:rPr lang="en-US" dirty="0" smtClean="0"/>
              <a:t>Neurons: Cells in nervous tissue that generate and conduct impulses</a:t>
            </a:r>
          </a:p>
          <a:p>
            <a:pPr lvl="1"/>
            <a:r>
              <a:rPr lang="en-US" dirty="0" smtClean="0"/>
              <a:t>Nerve cell body: Main part of the nerve cell</a:t>
            </a:r>
          </a:p>
          <a:p>
            <a:pPr lvl="1"/>
            <a:r>
              <a:rPr lang="en-US" dirty="0" smtClean="0"/>
              <a:t>Dendrites: Carry impulses to the cell body</a:t>
            </a:r>
          </a:p>
          <a:p>
            <a:pPr lvl="1"/>
            <a:r>
              <a:rPr lang="en-US" dirty="0" smtClean="0"/>
              <a:t>Axons: Carry impulses away from the cell body</a:t>
            </a:r>
          </a:p>
          <a:p>
            <a:pPr lvl="0"/>
            <a:r>
              <a:rPr lang="en-US" dirty="0" smtClean="0"/>
              <a:t>Neuroglia: Cells that support the activities of the neurons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80</a:t>
            </a:fld>
            <a:endParaRPr lang="en-US" dirty="0"/>
          </a:p>
        </p:txBody>
      </p:sp>
    </p:spTree>
    <p:extLst>
      <p:ext uri="{BB962C8B-B14F-4D97-AF65-F5344CB8AC3E}">
        <p14:creationId xmlns:p14="http://schemas.microsoft.com/office/powerpoint/2010/main" val="89906398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Membranes </a:t>
            </a:r>
            <a:endParaRPr lang="en-US" dirty="0"/>
          </a:p>
        </p:txBody>
      </p:sp>
      <p:sp>
        <p:nvSpPr>
          <p:cNvPr id="3" name="Content Placeholder 2"/>
          <p:cNvSpPr>
            <a:spLocks noGrp="1"/>
          </p:cNvSpPr>
          <p:nvPr>
            <p:ph idx="1"/>
          </p:nvPr>
        </p:nvSpPr>
        <p:spPr/>
        <p:txBody>
          <a:bodyPr/>
          <a:lstStyle/>
          <a:p>
            <a:pPr lvl="0"/>
            <a:r>
              <a:rPr lang="en-US" dirty="0" smtClean="0"/>
              <a:t>Thin sheets of tissue that:</a:t>
            </a:r>
          </a:p>
          <a:p>
            <a:pPr lvl="1"/>
            <a:r>
              <a:rPr lang="en-US" dirty="0" smtClean="0"/>
              <a:t>Cover the body</a:t>
            </a:r>
          </a:p>
          <a:p>
            <a:pPr lvl="1"/>
            <a:r>
              <a:rPr lang="en-US" dirty="0" smtClean="0"/>
              <a:t>Line body cavities</a:t>
            </a:r>
          </a:p>
          <a:p>
            <a:pPr lvl="1"/>
            <a:r>
              <a:rPr lang="en-US" dirty="0" smtClean="0"/>
              <a:t>Cover organs within the cavities</a:t>
            </a:r>
          </a:p>
          <a:p>
            <a:pPr lvl="1"/>
            <a:r>
              <a:rPr lang="en-US" dirty="0" smtClean="0"/>
              <a:t>Line the cavities in hollow organs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81</a:t>
            </a:fld>
            <a:endParaRPr lang="en-US" dirty="0"/>
          </a:p>
        </p:txBody>
      </p:sp>
    </p:spTree>
    <p:extLst>
      <p:ext uri="{BB962C8B-B14F-4D97-AF65-F5344CB8AC3E}">
        <p14:creationId xmlns:p14="http://schemas.microsoft.com/office/powerpoint/2010/main" val="65800636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Mucous Membranes</a:t>
            </a:r>
            <a:endParaRPr lang="en-US" dirty="0"/>
          </a:p>
        </p:txBody>
      </p:sp>
      <p:sp>
        <p:nvSpPr>
          <p:cNvPr id="3" name="Content Placeholder 2"/>
          <p:cNvSpPr>
            <a:spLocks noGrp="1"/>
          </p:cNvSpPr>
          <p:nvPr>
            <p:ph idx="1"/>
          </p:nvPr>
        </p:nvSpPr>
        <p:spPr/>
        <p:txBody>
          <a:bodyPr/>
          <a:lstStyle/>
          <a:p>
            <a:r>
              <a:rPr lang="en-US" dirty="0" smtClean="0"/>
              <a:t>Epithelial membranes that line body cavities that open to the outside</a:t>
            </a:r>
          </a:p>
          <a:p>
            <a:pPr lvl="1"/>
            <a:r>
              <a:rPr lang="en-US" dirty="0" smtClean="0"/>
              <a:t>Type of epithelium varies depending on its function</a:t>
            </a:r>
          </a:p>
          <a:p>
            <a:r>
              <a:rPr lang="en-US" dirty="0" smtClean="0"/>
              <a:t>Location</a:t>
            </a:r>
          </a:p>
          <a:p>
            <a:pPr lvl="1"/>
            <a:r>
              <a:rPr lang="en-US" dirty="0" smtClean="0"/>
              <a:t>Digestive, respiratory, urinary, and reproductive tracts</a:t>
            </a:r>
          </a:p>
          <a:p>
            <a:r>
              <a:rPr lang="en-US" dirty="0" smtClean="0"/>
              <a:t>Secrete mucus for lubrication and protection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82</a:t>
            </a:fld>
            <a:endParaRPr lang="en-US" dirty="0"/>
          </a:p>
        </p:txBody>
      </p:sp>
    </p:spTree>
    <p:extLst>
      <p:ext uri="{BB962C8B-B14F-4D97-AF65-F5344CB8AC3E}">
        <p14:creationId xmlns:p14="http://schemas.microsoft.com/office/powerpoint/2010/main" val="81974629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Serous Membranes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Line body cavities that do not open directly to the outside</a:t>
            </a:r>
          </a:p>
          <a:p>
            <a:r>
              <a:rPr lang="en-US" dirty="0" smtClean="0"/>
              <a:t>Consist of a thin layer of loose connective tissue covered by simple squamous epithelium</a:t>
            </a:r>
          </a:p>
          <a:p>
            <a:r>
              <a:rPr lang="en-US" dirty="0" smtClean="0"/>
              <a:t>Two parts </a:t>
            </a:r>
          </a:p>
          <a:p>
            <a:pPr lvl="1"/>
            <a:r>
              <a:rPr lang="en-US" dirty="0" smtClean="0"/>
              <a:t>Parietal layer: Lines a cavity wall </a:t>
            </a:r>
          </a:p>
          <a:p>
            <a:pPr lvl="1"/>
            <a:r>
              <a:rPr lang="en-US" dirty="0" smtClean="0"/>
              <a:t>Visceral layer: Covers the organs in the cavity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83</a:t>
            </a:fld>
            <a:endParaRPr lang="en-US" dirty="0"/>
          </a:p>
        </p:txBody>
      </p:sp>
    </p:spTree>
    <p:extLst>
      <p:ext uri="{BB962C8B-B14F-4D97-AF65-F5344CB8AC3E}">
        <p14:creationId xmlns:p14="http://schemas.microsoft.com/office/powerpoint/2010/main" val="131551690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Serous Membranes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Serous membranes: Covered by a thin layer of serous fluid</a:t>
            </a:r>
          </a:p>
          <a:p>
            <a:pPr lvl="1"/>
            <a:r>
              <a:rPr lang="en-US" dirty="0" smtClean="0"/>
              <a:t>Lubricates the membrane</a:t>
            </a:r>
          </a:p>
          <a:p>
            <a:pPr lvl="1"/>
            <a:r>
              <a:rPr lang="en-US" dirty="0" smtClean="0"/>
              <a:t>Reduces friction and abrasion when organs move against each other or against the cavity wall</a:t>
            </a:r>
          </a:p>
          <a:p>
            <a:r>
              <a:rPr lang="en-US" dirty="0" smtClean="0"/>
              <a:t>Pleura: Lines the thoracic cavity and covers the lungs </a:t>
            </a:r>
          </a:p>
          <a:p>
            <a:r>
              <a:rPr lang="en-US" dirty="0" smtClean="0"/>
              <a:t>Pericardium: Lines the pericardial cavity and covers the heart</a:t>
            </a:r>
          </a:p>
          <a:p>
            <a:r>
              <a:rPr lang="en-US" dirty="0" smtClean="0"/>
              <a:t>Peritoneum: Lines the abdominopelvic cavity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84</a:t>
            </a:fld>
            <a:endParaRPr lang="en-US" dirty="0"/>
          </a:p>
        </p:txBody>
      </p:sp>
    </p:spTree>
    <p:extLst>
      <p:ext uri="{BB962C8B-B14F-4D97-AF65-F5344CB8AC3E}">
        <p14:creationId xmlns:p14="http://schemas.microsoft.com/office/powerpoint/2010/main" val="19610308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Synovial Membranes</a:t>
            </a:r>
            <a:endParaRPr lang="en-US" dirty="0"/>
          </a:p>
        </p:txBody>
      </p:sp>
      <p:sp>
        <p:nvSpPr>
          <p:cNvPr id="3" name="Content Placeholder 2"/>
          <p:cNvSpPr>
            <a:spLocks noGrp="1"/>
          </p:cNvSpPr>
          <p:nvPr>
            <p:ph idx="1"/>
          </p:nvPr>
        </p:nvSpPr>
        <p:spPr/>
        <p:txBody>
          <a:bodyPr/>
          <a:lstStyle/>
          <a:p>
            <a:r>
              <a:rPr lang="en-US" dirty="0" smtClean="0"/>
              <a:t>Connective tissue membranes</a:t>
            </a:r>
          </a:p>
          <a:p>
            <a:r>
              <a:rPr lang="en-US" dirty="0" smtClean="0"/>
              <a:t>Line the cavities of the freely movable joints (shoulder, elbow, knee)</a:t>
            </a:r>
          </a:p>
          <a:p>
            <a:r>
              <a:rPr lang="en-US" dirty="0" smtClean="0"/>
              <a:t>Secrete synovial fluid into the joint cavity</a:t>
            </a:r>
          </a:p>
          <a:p>
            <a:pPr lvl="1"/>
            <a:r>
              <a:rPr lang="en-US" dirty="0" smtClean="0"/>
              <a:t>Lubricates the cartilage on the ends of the bones (enabling free movement without friction)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85</a:t>
            </a:fld>
            <a:endParaRPr lang="en-US" dirty="0"/>
          </a:p>
        </p:txBody>
      </p:sp>
    </p:spTree>
    <p:extLst>
      <p:ext uri="{BB962C8B-B14F-4D97-AF65-F5344CB8AC3E}">
        <p14:creationId xmlns:p14="http://schemas.microsoft.com/office/powerpoint/2010/main" val="95271058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Meninges </a:t>
            </a:r>
            <a:endParaRPr lang="en-US" dirty="0"/>
          </a:p>
        </p:txBody>
      </p:sp>
      <p:sp>
        <p:nvSpPr>
          <p:cNvPr id="3" name="Content Placeholder 2"/>
          <p:cNvSpPr>
            <a:spLocks noGrp="1"/>
          </p:cNvSpPr>
          <p:nvPr>
            <p:ph idx="1"/>
          </p:nvPr>
        </p:nvSpPr>
        <p:spPr/>
        <p:txBody>
          <a:bodyPr/>
          <a:lstStyle/>
          <a:p>
            <a:pPr lvl="0"/>
            <a:r>
              <a:rPr lang="en-US" dirty="0" smtClean="0"/>
              <a:t>Connective tissue coverings around the brain and spinal cord</a:t>
            </a:r>
          </a:p>
          <a:p>
            <a:pPr lvl="0"/>
            <a:r>
              <a:rPr lang="en-US" dirty="0" smtClean="0"/>
              <a:t>Provide protection for brain and spinal cord</a:t>
            </a:r>
          </a:p>
          <a:p>
            <a:pPr lvl="0"/>
            <a:r>
              <a:rPr lang="en-US" dirty="0" smtClean="0"/>
              <a:t>Layers</a:t>
            </a:r>
          </a:p>
          <a:p>
            <a:pPr lvl="1"/>
            <a:r>
              <a:rPr lang="en-US" dirty="0" smtClean="0"/>
              <a:t>Dura mater: Tough outermost layer</a:t>
            </a:r>
          </a:p>
          <a:p>
            <a:pPr lvl="1"/>
            <a:r>
              <a:rPr lang="en-US" dirty="0" smtClean="0"/>
              <a:t>Arachnoid: Middle layer</a:t>
            </a:r>
          </a:p>
          <a:p>
            <a:pPr lvl="1"/>
            <a:r>
              <a:rPr lang="en-US" dirty="0" smtClean="0"/>
              <a:t>Pia mater: Delicate innermost layer</a:t>
            </a:r>
          </a:p>
          <a:p>
            <a:pPr lvl="2"/>
            <a:r>
              <a:rPr lang="en-US" dirty="0" smtClean="0"/>
              <a:t>Closely adheres to the surface of the brain and spinal cord</a:t>
            </a:r>
          </a:p>
          <a:p>
            <a:r>
              <a:rPr lang="en-US" dirty="0" smtClean="0"/>
              <a:t>Meningitis: Inflammation of the meninges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86</a:t>
            </a:fld>
            <a:endParaRPr lang="en-US" dirty="0"/>
          </a:p>
        </p:txBody>
      </p:sp>
    </p:spTree>
    <p:extLst>
      <p:ext uri="{BB962C8B-B14F-4D97-AF65-F5344CB8AC3E}">
        <p14:creationId xmlns:p14="http://schemas.microsoft.com/office/powerpoint/2010/main" val="371737247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717800"/>
            <a:ext cx="7772400" cy="3378200"/>
          </a:xfrm>
        </p:spPr>
        <p:txBody>
          <a:bodyPr/>
          <a:lstStyle/>
          <a:p>
            <a:pPr marL="0" lv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87</a:t>
            </a:fld>
            <a:endParaRPr lang="en-US" dirty="0"/>
          </a:p>
        </p:txBody>
      </p:sp>
    </p:spTree>
    <p:extLst>
      <p:ext uri="{BB962C8B-B14F-4D97-AF65-F5344CB8AC3E}">
        <p14:creationId xmlns:p14="http://schemas.microsoft.com/office/powerpoint/2010/main" val="1179950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Skeletal System</a:t>
            </a:r>
            <a:endParaRPr lang="en-US" dirty="0"/>
          </a:p>
        </p:txBody>
      </p:sp>
      <p:sp>
        <p:nvSpPr>
          <p:cNvPr id="3" name="Content Placeholder 2"/>
          <p:cNvSpPr>
            <a:spLocks noGrp="1"/>
          </p:cNvSpPr>
          <p:nvPr>
            <p:ph idx="1"/>
          </p:nvPr>
        </p:nvSpPr>
        <p:spPr/>
        <p:txBody>
          <a:bodyPr/>
          <a:lstStyle/>
          <a:p>
            <a:r>
              <a:rPr lang="en-US" dirty="0" smtClean="0"/>
              <a:t>Forms the framework of the body and protects underlying organs</a:t>
            </a:r>
          </a:p>
          <a:p>
            <a:r>
              <a:rPr lang="en-US" dirty="0" smtClean="0"/>
              <a:t>Consists of bones, joints, ligaments, cartilage </a:t>
            </a:r>
          </a:p>
          <a:p>
            <a:r>
              <a:rPr lang="en-US" dirty="0" smtClean="0"/>
              <a:t>Bones </a:t>
            </a:r>
          </a:p>
          <a:p>
            <a:pPr lvl="1"/>
            <a:r>
              <a:rPr lang="en-US" dirty="0" smtClean="0"/>
              <a:t>Serve as attachments for muscles </a:t>
            </a:r>
          </a:p>
          <a:p>
            <a:pPr lvl="1"/>
            <a:r>
              <a:rPr lang="en-US" dirty="0" smtClean="0"/>
              <a:t>Act with muscles to produce movement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42022383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1138</TotalTime>
  <Words>7155</Words>
  <Application>Microsoft Office PowerPoint</Application>
  <PresentationFormat>On-screen Show (4:3)</PresentationFormat>
  <Paragraphs>901</Paragraphs>
  <Slides>87</Slides>
  <Notes>87</Notes>
  <HiddenSlides>0</HiddenSlides>
  <MMClips>0</MMClips>
  <ScaleCrop>false</ScaleCrop>
  <HeadingPairs>
    <vt:vector size="4" baseType="variant">
      <vt:variant>
        <vt:lpstr>Theme</vt:lpstr>
      </vt:variant>
      <vt:variant>
        <vt:i4>1</vt:i4>
      </vt:variant>
      <vt:variant>
        <vt:lpstr>Slide Titles</vt:lpstr>
      </vt:variant>
      <vt:variant>
        <vt:i4>87</vt:i4>
      </vt:variant>
    </vt:vector>
  </HeadingPairs>
  <TitlesOfParts>
    <vt:vector size="88" baseType="lpstr">
      <vt:lpstr>Bonewit</vt:lpstr>
      <vt:lpstr>PowerPoint Presentation</vt:lpstr>
      <vt:lpstr>Learning Objectives Lesson 5.1: The Human Body   (Slide 1 of 2)</vt:lpstr>
      <vt:lpstr>Learning Objectives Lesson 5.1: The Human Body   (Slide 2 of 2)</vt:lpstr>
      <vt:lpstr>The Human Body </vt:lpstr>
      <vt:lpstr>Anatomy and Physiology </vt:lpstr>
      <vt:lpstr>Levels of Organization (Slide 1 of 2) </vt:lpstr>
      <vt:lpstr>Levels of Organization (Slide 2 of 2) </vt:lpstr>
      <vt:lpstr>Integumentary System</vt:lpstr>
      <vt:lpstr>Skeletal System</vt:lpstr>
      <vt:lpstr>Muscular System</vt:lpstr>
      <vt:lpstr>Nervous and Endocrine Systems</vt:lpstr>
      <vt:lpstr>Cardiovascular System </vt:lpstr>
      <vt:lpstr>Lymphatic System</vt:lpstr>
      <vt:lpstr>Digestive System</vt:lpstr>
      <vt:lpstr>Respiratory System</vt:lpstr>
      <vt:lpstr>Urinary System</vt:lpstr>
      <vt:lpstr>Reproductive System</vt:lpstr>
      <vt:lpstr>Homeostasis </vt:lpstr>
      <vt:lpstr>Anatomic Terms (Slide 1 of 4) </vt:lpstr>
      <vt:lpstr>Anatomic Terms (Slide 2 of 4) </vt:lpstr>
      <vt:lpstr>Anatomic Terms (Slide 3 of 4) </vt:lpstr>
      <vt:lpstr>Anatomic Terms (Slide 4 of 4) </vt:lpstr>
      <vt:lpstr>Body Cavities </vt:lpstr>
      <vt:lpstr>Regions of the Body</vt:lpstr>
      <vt:lpstr>Learning Objectives Lesson 5.2: Cell Structure and Function (Slide 1 of 2)</vt:lpstr>
      <vt:lpstr>Learning Objectives Lesson 5.2: Cell Structure and Function (Slide 2 of 2)</vt:lpstr>
      <vt:lpstr>Structure of the Generalized Cell</vt:lpstr>
      <vt:lpstr>Plasma Membrane</vt:lpstr>
      <vt:lpstr>Cytoplasm</vt:lpstr>
      <vt:lpstr>Nucleus</vt:lpstr>
      <vt:lpstr>Cytoplasmic Organelles  (Slide 1 of 5)</vt:lpstr>
      <vt:lpstr>Cytoplasmic Organelles  (Slide 2 of 5)</vt:lpstr>
      <vt:lpstr>Cytoplasmic Organelles  (Slide 3 of 5)</vt:lpstr>
      <vt:lpstr>Cytoplasmic Organelles  (Slide 4 of 5)</vt:lpstr>
      <vt:lpstr>Cytoplasmic Organelles  (Slide 5 of 5)</vt:lpstr>
      <vt:lpstr>Filamentous Protein Organelles (Slide 1 of 3) </vt:lpstr>
      <vt:lpstr>Filamentous Protein Organelles (Slide 2 of 3) </vt:lpstr>
      <vt:lpstr>Filamentous Protein Organelles (Slide 3 of 3) </vt:lpstr>
      <vt:lpstr>Cell Functions </vt:lpstr>
      <vt:lpstr>Movement of Substances  Across the Cell Membrane (Slide 1 of 7)</vt:lpstr>
      <vt:lpstr>Movement of Substances  Across the Cell Membrane (Slide 2 of 7)</vt:lpstr>
      <vt:lpstr>Movement of Substances  Across the Cell Membrane (Slide 3 of 7)</vt:lpstr>
      <vt:lpstr>Movement of Substances  Across the Cell Membrane (Slide 4 of 7)</vt:lpstr>
      <vt:lpstr>Movement of Substances  Across the Cell Membrane (Slide 5 of 7)</vt:lpstr>
      <vt:lpstr>Movement of Substances  Across the Cell Membrane (Slide 6 of 7)</vt:lpstr>
      <vt:lpstr>Movement of Substances  Across the Cell Membrane (Slide 7 of 7)</vt:lpstr>
      <vt:lpstr>Cell Division (Slide 1 of 2) </vt:lpstr>
      <vt:lpstr>Cell Division (Slide 2 of 2) </vt:lpstr>
      <vt:lpstr>DNA Replication and Protein Synthesis </vt:lpstr>
      <vt:lpstr>Learning Objectives Lesson 5.3: Tissues and Membranes  (Slide 1 of 2)</vt:lpstr>
      <vt:lpstr>Learning Objectives Lesson 5.3: Tissues and Membranes  (Slide 2 of 2)</vt:lpstr>
      <vt:lpstr>Tissues and Membranes </vt:lpstr>
      <vt:lpstr>Epithelial Tissue (Slide 1 of 2)</vt:lpstr>
      <vt:lpstr>Epithelial Tissue (Slide 2 of 2)</vt:lpstr>
      <vt:lpstr>Simple Squamous Epithelium</vt:lpstr>
      <vt:lpstr>Simple Cuboidal Epithelium</vt:lpstr>
      <vt:lpstr>Simple Columnar Epithelium (Slide 1 of 2)</vt:lpstr>
      <vt:lpstr>Simple Columnar Epithelium (Slide 2 of 2)</vt:lpstr>
      <vt:lpstr>Pseudostratified Columnar Epithelium</vt:lpstr>
      <vt:lpstr>Stratified Squamous Epithelium</vt:lpstr>
      <vt:lpstr>Transitional Epithelium</vt:lpstr>
      <vt:lpstr>Glandular Epithelium</vt:lpstr>
      <vt:lpstr>Connective Tissue (Slide 1 of 3) </vt:lpstr>
      <vt:lpstr>Connective Tissue (Slide 2 of 3) </vt:lpstr>
      <vt:lpstr>Connective Tissue (Slide 3 of 3) </vt:lpstr>
      <vt:lpstr>Loose Connective Tissue</vt:lpstr>
      <vt:lpstr>Adipose Tissue</vt:lpstr>
      <vt:lpstr>Dense Fibrous Connective Tissue</vt:lpstr>
      <vt:lpstr>Elastic Connective Tissue</vt:lpstr>
      <vt:lpstr>Cartilage (Slide 1 of 3) </vt:lpstr>
      <vt:lpstr>Cartilage (Slide 2 of 3) </vt:lpstr>
      <vt:lpstr>Cartilage (Slide 3 of 3) </vt:lpstr>
      <vt:lpstr>Bone (Slide 1 of 2) </vt:lpstr>
      <vt:lpstr>Bone (Slide 2 of 2) </vt:lpstr>
      <vt:lpstr>Blood </vt:lpstr>
      <vt:lpstr>Muscle Tissue </vt:lpstr>
      <vt:lpstr>Skeletal Muscle</vt:lpstr>
      <vt:lpstr>Smooth Muscle</vt:lpstr>
      <vt:lpstr>Cardiac Muscle</vt:lpstr>
      <vt:lpstr>Nervous Tissue </vt:lpstr>
      <vt:lpstr>Body Membranes </vt:lpstr>
      <vt:lpstr>Mucous Membranes</vt:lpstr>
      <vt:lpstr>Serous Membranes (Slide 1 of 2)</vt:lpstr>
      <vt:lpstr>Serous Membranes (Slide 2 of 2)</vt:lpstr>
      <vt:lpstr>Synovial Membranes</vt:lpstr>
      <vt:lpstr>Meninges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91</cp:revision>
  <dcterms:created xsi:type="dcterms:W3CDTF">2015-09-03T13:34:00Z</dcterms:created>
  <dcterms:modified xsi:type="dcterms:W3CDTF">2019-11-09T03:55:25Z</dcterms:modified>
</cp:coreProperties>
</file>