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256" r:id="rId2"/>
    <p:sldId id="257" r:id="rId3"/>
    <p:sldId id="258" r:id="rId4"/>
    <p:sldId id="260" r:id="rId5"/>
    <p:sldId id="267"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4" r:id="rId38"/>
    <p:sldId id="29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296" autoAdjust="0"/>
    <p:restoredTop sz="89222" autoAdjust="0"/>
  </p:normalViewPr>
  <p:slideViewPr>
    <p:cSldViewPr snapToGrid="0">
      <p:cViewPr varScale="1">
        <p:scale>
          <a:sx n="75" d="100"/>
          <a:sy n="75" d="100"/>
        </p:scale>
        <p:origin x="-1620" y="-84"/>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51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11/9/2019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635543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stratum corneum is the thickest layer of skin. It takes about 5 weeks for a cell to move from the stratum basale to the outside of the stratum corneum.</a:t>
            </a:r>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27053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dermis is also called the </a:t>
            </a:r>
            <a:r>
              <a:rPr lang="en-US" sz="1200" i="1" kern="1200" dirty="0">
                <a:solidFill>
                  <a:schemeClr val="tx1"/>
                </a:solidFill>
                <a:effectLst/>
                <a:latin typeface="+mn-lt"/>
                <a:ea typeface="+mn-ea"/>
                <a:cs typeface="+mn-cs"/>
              </a:rPr>
              <a:t>stratum corium</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 of fiber allows the skin to stretch? </a:t>
            </a:r>
            <a:r>
              <a:rPr lang="en-US" sz="1200" i="1" kern="1200" dirty="0">
                <a:solidFill>
                  <a:schemeClr val="tx1"/>
                </a:solidFill>
                <a:effectLst/>
                <a:latin typeface="+mn-lt"/>
                <a:ea typeface="+mn-ea"/>
                <a:cs typeface="+mn-cs"/>
              </a:rPr>
              <a:t>(Elastic fibers)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Stretch marks are a sign of damage to the dermis caused by overstretching.</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a damaged tissue cannot completely repair itself, a type of connective tissue called scar tissue is formed in the area. Although the body tries to mimic the original tissue, scar tissue does not have all the specialized fibers and cells of the original tissue.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3146216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Sensory receptors on the nerves initiate the transmission of nerve impulses to the spinal cord and brain.</a:t>
            </a:r>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36221858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Projections of the papillary layer of the dermis form fingerprints and patterns on the soles of the feet. In both areas, these ridges prevent slipping of fingers and feet. These are genetically determined and unique for each individual. They are the basis of fingerprints and footprints.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reticular layer gains strength and elasticity because fibers run in many directions.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28526910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Subcutaneous layer is not actually part of the skin but is sometimes called the </a:t>
            </a:r>
            <a:r>
              <a:rPr lang="en-US" sz="1200" i="1" kern="1200" dirty="0">
                <a:solidFill>
                  <a:schemeClr val="tx1"/>
                </a:solidFill>
                <a:effectLst/>
                <a:latin typeface="+mn-lt"/>
                <a:ea typeface="+mn-ea"/>
                <a:cs typeface="+mn-cs"/>
              </a:rPr>
              <a:t>hypodermis</a:t>
            </a:r>
            <a:r>
              <a:rPr lang="en-US" sz="1200" kern="1200" dirty="0">
                <a:solidFill>
                  <a:schemeClr val="tx1"/>
                </a:solidFill>
                <a:effectLst/>
                <a:latin typeface="+mn-lt"/>
                <a:ea typeface="+mn-ea"/>
                <a:cs typeface="+mn-cs"/>
              </a:rPr>
              <a:t> because it is below the dermis. </a:t>
            </a:r>
            <a:r>
              <a:rPr lang="en-US" sz="1200" i="1" kern="1200" dirty="0">
                <a:solidFill>
                  <a:schemeClr val="tx1"/>
                </a:solidFill>
                <a:effectLst/>
                <a:latin typeface="+mn-lt"/>
                <a:ea typeface="+mn-ea"/>
                <a:cs typeface="+mn-cs"/>
              </a:rPr>
              <a:t>(Hypo-</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below</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under.)</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Subcutaneous layer is thicker in some areas than others because of larger deposits of adipose tissue (fat). This is genetically determined, and the pattern varies in men and women.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Adipose tissue helps humans float in water, because water is denser than fat.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2566358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Both genetic and physiologic factors determine the activity of the melanocytes.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Although most individuals have the same number of melanocytes, the number of active granules with them varies according to genetic inheritance.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1768167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Albinism </a:t>
            </a:r>
            <a:r>
              <a:rPr lang="en-US" sz="1200" i="1" kern="1200" dirty="0">
                <a:solidFill>
                  <a:schemeClr val="tx1"/>
                </a:solidFill>
                <a:effectLst/>
                <a:latin typeface="+mn-lt"/>
                <a:ea typeface="+mn-ea"/>
                <a:cs typeface="+mn-cs"/>
              </a:rPr>
              <a:t>(Alba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white)</a:t>
            </a:r>
            <a:r>
              <a:rPr lang="en-US" sz="1200" kern="1200" dirty="0">
                <a:solidFill>
                  <a:schemeClr val="tx1"/>
                </a:solidFill>
                <a:effectLst/>
                <a:latin typeface="+mn-lt"/>
                <a:ea typeface="+mn-ea"/>
                <a:cs typeface="+mn-cs"/>
              </a:rPr>
              <a:t> is usually a genetic mutation that results in the inability to produce melanin.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do you know that white mice and rats are albino? </a:t>
            </a:r>
            <a:r>
              <a:rPr lang="en-US" sz="1200" i="1" kern="1200" dirty="0">
                <a:solidFill>
                  <a:schemeClr val="tx1"/>
                </a:solidFill>
                <a:effectLst/>
                <a:latin typeface="+mn-lt"/>
                <a:ea typeface="+mn-ea"/>
                <a:cs typeface="+mn-cs"/>
              </a:rPr>
              <a:t>(Pink eyes)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3502806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2330323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accessory structures of the skin are the hair, nails, sweat glands, and sebaceous (oil) glands.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Figure 6.1 illustrates some of the accessory structures associated with skin.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39067811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4007008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38100532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hair consists of a shaft and a root and is enclosed in a follicle.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follicle is a small group of cells arranged around a circular cavity.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2510028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hair itself is dead and contains no nerves. It consists of several layers.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Split ends form when the cuticle is abraded and keratin fibers project from the tip of the hair shaft.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16248203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3511033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furry mammals, the ability for the hair to contract causes an animal to look larger when it is frightened. This may scare a predator.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the hair contracts when an animal is cold, more heat can be trapped in the fur. These mechanisms don’t work well for humans, because they do not have enough hair over their bodies.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13711624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Nails protect the ends of the fingers and toes. They also can be used for self-defense or aggression.</a:t>
            </a:r>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5178851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Circulation to the fingers can be assessed by pressing on the end of the nail.</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36874177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glands of the skin are exocrine glands because they secrete substances through ducts.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sebaceous glands are stimulated by sex hormones, so they become more active during adolescence and less active after menopause.</a:t>
            </a:r>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12075080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more than 2.5 million sweat glands.</a:t>
            </a:r>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7917068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common type of sweat gland is the merocrine sweat gland.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Secretions from the merocrine glands do not contain cells or parts of cells (unlike sebaceous glands, whose secretions contain disintegrated cells from the gland itself).</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36297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apocrine sweat glands become active at puberty.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ducts of those located in the groin and axillae open into hair follicles.  </a:t>
            </a:r>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2154713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11634148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Cerumen, which is called </a:t>
            </a:r>
            <a:r>
              <a:rPr lang="en-US" sz="1200" i="1" kern="1200" dirty="0">
                <a:solidFill>
                  <a:schemeClr val="tx1"/>
                </a:solidFill>
                <a:effectLst/>
                <a:latin typeface="+mn-lt"/>
                <a:ea typeface="+mn-ea"/>
                <a:cs typeface="+mn-cs"/>
              </a:rPr>
              <a:t>ear wax</a:t>
            </a:r>
            <a:r>
              <a:rPr lang="en-US" sz="1200" kern="1200" dirty="0">
                <a:solidFill>
                  <a:schemeClr val="tx1"/>
                </a:solidFill>
                <a:effectLst/>
                <a:latin typeface="+mn-lt"/>
                <a:ea typeface="+mn-ea"/>
                <a:cs typeface="+mn-cs"/>
              </a:rPr>
              <a:t>, is a secretion found in the ears.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color is cerumen when it is secreted? After it ages? </a:t>
            </a:r>
            <a:r>
              <a:rPr lang="en-US" sz="1200" i="1" kern="1200" dirty="0">
                <a:solidFill>
                  <a:schemeClr val="tx1"/>
                </a:solidFill>
                <a:effectLst/>
                <a:latin typeface="+mn-lt"/>
                <a:ea typeface="+mn-ea"/>
                <a:cs typeface="+mn-cs"/>
              </a:rPr>
              <a:t>(Orange when secreted, brown after it ages.)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103376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first function of intact skin is protection.</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22930068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second function of skin is to obtain information about the environment.</a:t>
            </a:r>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414773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19591377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39365683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Vitamin D is a fat-soluble vitamin.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Fat-soluble vitamins can be stored by the body in adipose tissue.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Vitamin D is formed after exposure to UVB radiation from a steroid chemical in the skin that contains cholesterol. The term steroid refers to the chemical shape of the molecule. </a:t>
            </a:r>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27306783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baseline="0"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14232945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charset="0"/>
              <a:buChar char="•"/>
              <a:tabLst/>
              <a:defRPr/>
            </a:pPr>
            <a:r>
              <a:rPr lang="en-US" dirty="0"/>
              <a:t>See Table in textbook titled</a:t>
            </a:r>
            <a:r>
              <a:rPr lang="en-US" baseline="0" dirty="0"/>
              <a:t> “Common Pathology of the Integumentary System”.</a:t>
            </a:r>
          </a:p>
          <a:p>
            <a:pPr marL="171450" indent="-171450">
              <a:buFont typeface="Arial" charset="0"/>
              <a:buChar char="•"/>
            </a:pPr>
            <a:endParaRPr lang="en-US" baseline="0"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32534422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2749924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major organ of the integumentary system is the skin, an organ with which we are very familiar.</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Two word roots are associated with skin: </a:t>
            </a:r>
            <a:r>
              <a:rPr lang="en-US" sz="1200" i="1" kern="1200" dirty="0">
                <a:solidFill>
                  <a:schemeClr val="tx1"/>
                </a:solidFill>
                <a:effectLst/>
                <a:latin typeface="+mn-lt"/>
                <a:ea typeface="+mn-ea"/>
                <a:cs typeface="+mn-cs"/>
              </a:rPr>
              <a:t>derm-</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cutane-</a:t>
            </a:r>
            <a:r>
              <a:rPr lang="en-US" sz="1200" kern="1200" dirty="0">
                <a:solidFill>
                  <a:schemeClr val="tx1"/>
                </a:solidFill>
                <a:effectLst/>
                <a:latin typeface="+mn-lt"/>
                <a:ea typeface="+mn-ea"/>
                <a:cs typeface="+mn-cs"/>
              </a:rPr>
              <a:t> (as in cutaneous membrane).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Epidermis means </a:t>
            </a:r>
            <a:r>
              <a:rPr lang="en-US" sz="1200" i="1" kern="1200" dirty="0">
                <a:solidFill>
                  <a:schemeClr val="tx1"/>
                </a:solidFill>
                <a:effectLst/>
                <a:latin typeface="+mn-lt"/>
                <a:ea typeface="+mn-ea"/>
                <a:cs typeface="+mn-cs"/>
              </a:rPr>
              <a:t>upon (above) the dermis. </a:t>
            </a:r>
            <a:r>
              <a:rPr lang="en-US" sz="1200" i="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Epi-</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above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upon.</a:t>
            </a:r>
            <a:r>
              <a:rPr lang="en-US" sz="120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Subcutaneous means </a:t>
            </a:r>
            <a:r>
              <a:rPr lang="en-US" sz="1200" i="1" kern="1200" dirty="0">
                <a:solidFill>
                  <a:schemeClr val="tx1"/>
                </a:solidFill>
                <a:effectLst/>
                <a:latin typeface="+mn-lt"/>
                <a:ea typeface="+mn-ea"/>
                <a:cs typeface="+mn-cs"/>
              </a:rPr>
              <a:t>below the skin</a:t>
            </a:r>
            <a:r>
              <a:rPr lang="en-US" sz="1200" kern="1200" dirty="0">
                <a:solidFill>
                  <a:schemeClr val="tx1"/>
                </a:solidFill>
                <a:effectLst/>
                <a:latin typeface="+mn-lt"/>
                <a:ea typeface="+mn-ea"/>
                <a:cs typeface="+mn-cs"/>
              </a:rPr>
              <a:t>.</a:t>
            </a:r>
            <a:r>
              <a:rPr lang="en-US" sz="1200" i="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Sub-</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below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under.</a:t>
            </a:r>
            <a:r>
              <a:rPr lang="en-US" sz="120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The structure of the skin is illustrated in Figure 6.1.</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4028161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epidermis is the outer layer of skin.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it is constantly exposed to trauma, its cells grow and divide rapidly.</a:t>
            </a:r>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637419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keratin? </a:t>
            </a:r>
            <a:r>
              <a:rPr lang="en-US" sz="1200" i="1" kern="1200" dirty="0">
                <a:solidFill>
                  <a:schemeClr val="tx1"/>
                </a:solidFill>
                <a:effectLst/>
                <a:latin typeface="+mn-lt"/>
                <a:ea typeface="+mn-ea"/>
                <a:cs typeface="+mn-cs"/>
              </a:rPr>
              <a:t>(A substance deposited in the cell that hardens the cell)</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happens to skin cells as they are pushed toward the outer surface? </a:t>
            </a:r>
            <a:r>
              <a:rPr lang="en-US" sz="1200" i="1" kern="1200" dirty="0">
                <a:solidFill>
                  <a:schemeClr val="tx1"/>
                </a:solidFill>
                <a:effectLst/>
                <a:latin typeface="+mn-lt"/>
                <a:ea typeface="+mn-ea"/>
                <a:cs typeface="+mn-cs"/>
              </a:rPr>
              <a:t>(They undergo keratinization.)</a:t>
            </a:r>
            <a:endParaRPr lang="en-US" i="1"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1561550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a stratum of the skin? </a:t>
            </a:r>
            <a:r>
              <a:rPr lang="en-US" sz="1200" i="1" kern="1200" dirty="0">
                <a:solidFill>
                  <a:schemeClr val="tx1"/>
                </a:solidFill>
                <a:effectLst/>
                <a:latin typeface="+mn-lt"/>
                <a:ea typeface="+mn-ea"/>
                <a:cs typeface="+mn-cs"/>
              </a:rPr>
              <a:t>(Region of cells)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Where is skin the thickest? </a:t>
            </a:r>
            <a:r>
              <a:rPr lang="en-US" sz="1200" i="1" kern="1200" dirty="0">
                <a:solidFill>
                  <a:schemeClr val="tx1"/>
                </a:solidFill>
                <a:effectLst/>
                <a:latin typeface="+mn-lt"/>
                <a:ea typeface="+mn-ea"/>
                <a:cs typeface="+mn-cs"/>
              </a:rPr>
              <a:t>(The soles of feet and hands have five strata, whereas the rest of the skin has only four</a:t>
            </a:r>
            <a:r>
              <a:rPr lang="en-US" sz="1200" kern="1200" dirty="0">
                <a:solidFill>
                  <a:schemeClr val="tx1"/>
                </a:solidFill>
                <a:effectLst/>
                <a:latin typeface="+mn-lt"/>
                <a:ea typeface="+mn-ea"/>
                <a:cs typeface="+mn-cs"/>
              </a:rPr>
              <a:t>.</a:t>
            </a:r>
            <a:r>
              <a:rPr lang="en-US" sz="1200" i="1"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1774735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stratum basale is the bottom layer of epidermis (closest to the dermis). It produces cells that remain in this layer and cells that are pushed upward.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melanocytes are specialized cells found in the stratum basale. </a:t>
            </a:r>
            <a:r>
              <a:rPr lang="en-US" sz="1200" i="1" kern="1200" dirty="0">
                <a:solidFill>
                  <a:schemeClr val="tx1"/>
                </a:solidFill>
                <a:effectLst/>
                <a:latin typeface="+mn-lt"/>
                <a:ea typeface="+mn-ea"/>
                <a:cs typeface="+mn-cs"/>
              </a:rPr>
              <a:t>(Melan-</a:t>
            </a:r>
            <a:r>
              <a:rPr lang="en-US" sz="1200" kern="1200" dirty="0">
                <a:solidFill>
                  <a:schemeClr val="tx1"/>
                </a:solidFill>
                <a:effectLst/>
                <a:latin typeface="+mn-lt"/>
                <a:ea typeface="+mn-ea"/>
                <a:cs typeface="+mn-cs"/>
              </a:rPr>
              <a:t> means black, </a:t>
            </a:r>
            <a:r>
              <a:rPr lang="en-US" sz="1200" i="1" kern="1200" dirty="0">
                <a:solidFill>
                  <a:schemeClr val="tx1"/>
                </a:solidFill>
                <a:effectLst/>
                <a:latin typeface="+mn-lt"/>
                <a:ea typeface="+mn-ea"/>
                <a:cs typeface="+mn-cs"/>
              </a:rPr>
              <a:t>-cyte</a:t>
            </a:r>
            <a:r>
              <a:rPr lang="en-US" sz="1200" kern="1200" dirty="0">
                <a:solidFill>
                  <a:schemeClr val="tx1"/>
                </a:solidFill>
                <a:effectLst/>
                <a:latin typeface="+mn-lt"/>
                <a:ea typeface="+mn-ea"/>
                <a:cs typeface="+mn-cs"/>
              </a:rPr>
              <a:t> means cell)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do melanocytes produce? </a:t>
            </a:r>
            <a:r>
              <a:rPr lang="en-US" sz="1200" i="1" kern="1200" dirty="0">
                <a:solidFill>
                  <a:schemeClr val="tx1"/>
                </a:solidFill>
                <a:effectLst/>
                <a:latin typeface="+mn-lt"/>
                <a:ea typeface="+mn-ea"/>
                <a:cs typeface="+mn-cs"/>
              </a:rPr>
              <a:t>(Melanin, a dark pigment)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stratum spinosum is thicker than the stratum basale and contains spiny processes. It can produce some extra cells but not as many as the stratum basale.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combination of the stratum basale and stratum spinosum is termed the stratum </a:t>
            </a:r>
            <a:r>
              <a:rPr lang="en-US" sz="1200" kern="1200" dirty="0" err="1">
                <a:solidFill>
                  <a:schemeClr val="tx1"/>
                </a:solidFill>
                <a:effectLst/>
                <a:latin typeface="+mn-lt"/>
                <a:ea typeface="+mn-ea"/>
                <a:cs typeface="+mn-cs"/>
              </a:rPr>
              <a:t>germinativum</a:t>
            </a:r>
            <a:r>
              <a:rPr lang="en-US" sz="1200" kern="1200" dirty="0">
                <a:solidFill>
                  <a:schemeClr val="tx1"/>
                </a:solidFill>
                <a:effectLst/>
                <a:latin typeface="+mn-lt"/>
                <a:ea typeface="+mn-ea"/>
                <a:cs typeface="+mn-cs"/>
              </a:rPr>
              <a:t>, because the cells that are pushed up to the epidermis originate in these two layers.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2535273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Cells in the stratum granulosum begin to harden and flatten as they are pushed up.</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stratum lucidum is the layer that is present only in thick skin such as the soles of the hands and feet.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769367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527300"/>
            <a:ext cx="6400800" cy="1752600"/>
          </a:xfrm>
        </p:spPr>
        <p:txBody>
          <a:bodyPr/>
          <a:lstStyle/>
          <a:p>
            <a:r>
              <a:rPr lang="en-US" sz="4000" dirty="0" smtClean="0"/>
              <a:t>Integumentary System</a:t>
            </a:r>
          </a:p>
          <a:p>
            <a:endParaRPr lang="en-US" sz="4000" dirty="0"/>
          </a:p>
          <a:p>
            <a:r>
              <a:rPr lang="en-US" dirty="0" smtClean="0"/>
              <a:t>Chapter 6</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6 of 6) </a:t>
            </a:r>
            <a:endParaRPr lang="en-US" sz="1600" dirty="0"/>
          </a:p>
        </p:txBody>
      </p:sp>
      <p:sp>
        <p:nvSpPr>
          <p:cNvPr id="3" name="Content Placeholder 2"/>
          <p:cNvSpPr>
            <a:spLocks noGrp="1"/>
          </p:cNvSpPr>
          <p:nvPr>
            <p:ph idx="1"/>
          </p:nvPr>
        </p:nvSpPr>
        <p:spPr/>
        <p:txBody>
          <a:bodyPr/>
          <a:lstStyle/>
          <a:p>
            <a:pPr lvl="0"/>
            <a:r>
              <a:rPr lang="en-US" smtClean="0"/>
              <a:t>Strata of the epidermis</a:t>
            </a:r>
          </a:p>
          <a:p>
            <a:pPr lvl="1"/>
            <a:r>
              <a:rPr lang="en-US" smtClean="0"/>
              <a:t>Stratum corneum</a:t>
            </a:r>
          </a:p>
          <a:p>
            <a:pPr lvl="2"/>
            <a:r>
              <a:rPr lang="en-US" smtClean="0"/>
              <a:t>Outermost region</a:t>
            </a:r>
          </a:p>
          <a:p>
            <a:pPr lvl="2"/>
            <a:r>
              <a:rPr lang="en-US" smtClean="0"/>
              <a:t>Makes up ¾ of the epidermal thickness</a:t>
            </a:r>
          </a:p>
          <a:p>
            <a:pPr lvl="2"/>
            <a:r>
              <a:rPr lang="en-US" smtClean="0"/>
              <a:t>Consists of 20-30 layers of flattened, dead, keratinized cells</a:t>
            </a:r>
          </a:p>
          <a:p>
            <a:pPr lvl="2"/>
            <a:r>
              <a:rPr lang="en-US" smtClean="0"/>
              <a:t>Cells are continually shed and replaced</a:t>
            </a:r>
          </a:p>
          <a:p>
            <a:pPr lvl="2"/>
            <a:r>
              <a:rPr lang="en-US" smtClean="0"/>
              <a:t>Keratin present is a tough, water-repellent protein: provides protection against water loss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3365377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Dermis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smtClean="0"/>
              <a:t>Dense connective tissue </a:t>
            </a:r>
          </a:p>
          <a:p>
            <a:pPr lvl="0"/>
            <a:r>
              <a:rPr lang="en-US" smtClean="0"/>
              <a:t>Contains hair, nails, and certain glands </a:t>
            </a:r>
          </a:p>
          <a:p>
            <a:pPr lvl="0"/>
            <a:r>
              <a:rPr lang="en-US" smtClean="0"/>
              <a:t>Contains both collagenous and elastic fibers: Provide strength and elasticity</a:t>
            </a:r>
          </a:p>
          <a:p>
            <a:pPr lvl="0"/>
            <a:r>
              <a:rPr lang="en-US" smtClean="0"/>
              <a:t>If skin is overstretched the dermis may be damaged</a:t>
            </a:r>
          </a:p>
          <a:p>
            <a:pPr lvl="1"/>
            <a:r>
              <a:rPr lang="en-US" smtClean="0"/>
              <a:t>Leaves white scars called striae (“stretch marks”)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20824367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Dermis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smtClean="0"/>
              <a:t>Sensory receptors are present in the dermis</a:t>
            </a:r>
          </a:p>
          <a:p>
            <a:pPr lvl="1"/>
            <a:r>
              <a:rPr lang="en-US" smtClean="0"/>
              <a:t>Detect changes in the environment, such as heat, cold, pain, pressure, and touch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26371435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Dermis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smtClean="0"/>
              <a:t>Layers of the dermis</a:t>
            </a:r>
          </a:p>
          <a:p>
            <a:pPr lvl="1"/>
            <a:r>
              <a:rPr lang="en-US" smtClean="0"/>
              <a:t>Papillary layer: Upper layer</a:t>
            </a:r>
          </a:p>
          <a:p>
            <a:pPr lvl="2"/>
            <a:r>
              <a:rPr lang="en-US" smtClean="0"/>
              <a:t>Contains numerous papillae (projections) that extend into the epidermis </a:t>
            </a:r>
          </a:p>
          <a:p>
            <a:pPr lvl="2"/>
            <a:r>
              <a:rPr lang="en-US" smtClean="0"/>
              <a:t>Papillae form distinct patterns on the palms, fingertips, and soles of feet </a:t>
            </a:r>
          </a:p>
          <a:p>
            <a:pPr lvl="1"/>
            <a:r>
              <a:rPr lang="en-US" smtClean="0"/>
              <a:t>Reticular layer: Deeper and thicker than papillary layer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40576663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Subcutaneous Layer </a:t>
            </a:r>
            <a:endParaRPr lang="en-US" dirty="0"/>
          </a:p>
        </p:txBody>
      </p:sp>
      <p:sp>
        <p:nvSpPr>
          <p:cNvPr id="3" name="Content Placeholder 2"/>
          <p:cNvSpPr>
            <a:spLocks noGrp="1"/>
          </p:cNvSpPr>
          <p:nvPr>
            <p:ph idx="1"/>
          </p:nvPr>
        </p:nvSpPr>
        <p:spPr/>
        <p:txBody>
          <a:bodyPr/>
          <a:lstStyle/>
          <a:p>
            <a:pPr lvl="0"/>
            <a:r>
              <a:rPr lang="en-US" dirty="0" smtClean="0"/>
              <a:t>Not actually a part of the skin</a:t>
            </a:r>
          </a:p>
          <a:p>
            <a:pPr lvl="0"/>
            <a:r>
              <a:rPr lang="en-US" dirty="0" smtClean="0"/>
              <a:t>Loosely anchors skin to underlying organs</a:t>
            </a:r>
          </a:p>
          <a:p>
            <a:pPr lvl="0"/>
            <a:r>
              <a:rPr lang="en-US" dirty="0" smtClean="0"/>
              <a:t>Also known as:</a:t>
            </a:r>
          </a:p>
          <a:p>
            <a:pPr lvl="1"/>
            <a:r>
              <a:rPr lang="en-US" dirty="0" smtClean="0"/>
              <a:t>Hypodermis</a:t>
            </a:r>
          </a:p>
          <a:p>
            <a:pPr lvl="1"/>
            <a:r>
              <a:rPr lang="en-US" dirty="0" smtClean="0"/>
              <a:t>Superficial fascia</a:t>
            </a:r>
          </a:p>
          <a:p>
            <a:pPr lvl="0"/>
            <a:r>
              <a:rPr lang="en-US" dirty="0" smtClean="0"/>
              <a:t>Consists of loose connective tissue and adipose tissue</a:t>
            </a:r>
          </a:p>
          <a:p>
            <a:pPr lvl="0"/>
            <a:r>
              <a:rPr lang="en-US" dirty="0" smtClean="0"/>
              <a:t>Functions</a:t>
            </a:r>
          </a:p>
          <a:p>
            <a:pPr lvl="1"/>
            <a:r>
              <a:rPr lang="en-US" dirty="0" smtClean="0"/>
              <a:t>Cushions underlying organs </a:t>
            </a:r>
          </a:p>
          <a:p>
            <a:pPr lvl="1"/>
            <a:r>
              <a:rPr lang="en-US" dirty="0" smtClean="0"/>
              <a:t>Heat insulator in temperature regulation</a:t>
            </a:r>
          </a:p>
          <a:p>
            <a:pPr lvl="1"/>
            <a:r>
              <a:rPr lang="en-US" dirty="0" smtClean="0"/>
              <a:t>Provides energy when necessary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2920117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Skin Color</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smtClean="0"/>
              <a:t>Melanin: Responsible for skin color</a:t>
            </a:r>
          </a:p>
          <a:p>
            <a:pPr lvl="1"/>
            <a:r>
              <a:rPr lang="en-US" smtClean="0"/>
              <a:t>Produced by melanocytes (located in stratum basale)</a:t>
            </a:r>
          </a:p>
          <a:p>
            <a:pPr lvl="2"/>
            <a:r>
              <a:rPr lang="en-US" smtClean="0"/>
              <a:t>Everyone has same number of melanocytes</a:t>
            </a:r>
          </a:p>
          <a:p>
            <a:pPr lvl="2"/>
            <a:r>
              <a:rPr lang="en-US" smtClean="0"/>
              <a:t>Activity of the melanocytes is genetically controlled</a:t>
            </a:r>
          </a:p>
          <a:p>
            <a:pPr lvl="1"/>
            <a:r>
              <a:rPr lang="en-US" smtClean="0"/>
              <a:t>Large number of melanin granules: Results in darker skin</a:t>
            </a:r>
          </a:p>
          <a:p>
            <a:pPr lvl="1"/>
            <a:r>
              <a:rPr lang="en-US" smtClean="0"/>
              <a:t>Fewer granules: Result in lighter skin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
        <p:nvSpPr>
          <p:cNvPr id="6" name="TextBox 5"/>
          <p:cNvSpPr txBox="1"/>
          <p:nvPr/>
        </p:nvSpPr>
        <p:spPr>
          <a:xfrm>
            <a:off x="2032000" y="51308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6702804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Skin Color</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smtClean="0"/>
              <a:t>Melanin: responsible for skin color</a:t>
            </a:r>
          </a:p>
          <a:p>
            <a:pPr lvl="1"/>
            <a:r>
              <a:rPr lang="en-US" smtClean="0"/>
              <a:t>Inability to produce melanin: Results in albinism </a:t>
            </a:r>
          </a:p>
          <a:p>
            <a:pPr lvl="2"/>
            <a:r>
              <a:rPr lang="en-US" smtClean="0"/>
              <a:t>Very light skin, white hair, and unpigmented irises in the eyes</a:t>
            </a:r>
          </a:p>
          <a:p>
            <a:pPr lvl="1"/>
            <a:r>
              <a:rPr lang="en-US" smtClean="0"/>
              <a:t>Ultraviolet light increases melanocyte activity</a:t>
            </a:r>
          </a:p>
          <a:p>
            <a:pPr lvl="2"/>
            <a:r>
              <a:rPr lang="en-US" smtClean="0"/>
              <a:t>More melanin is produced</a:t>
            </a:r>
          </a:p>
          <a:p>
            <a:pPr lvl="2"/>
            <a:r>
              <a:rPr lang="en-US" smtClean="0"/>
              <a:t>Skin becomes darker or tanned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28760913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Skin Color</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smtClean="0"/>
              <a:t>Carotene: Yellowish pigment </a:t>
            </a:r>
          </a:p>
          <a:p>
            <a:pPr lvl="2"/>
            <a:r>
              <a:rPr lang="en-US" smtClean="0"/>
              <a:t>Some people have carotene (in addition to melanin)</a:t>
            </a:r>
          </a:p>
          <a:p>
            <a:pPr lvl="2"/>
            <a:r>
              <a:rPr lang="en-US" smtClean="0"/>
              <a:t>Causes yellow tint to the skin</a:t>
            </a:r>
          </a:p>
          <a:p>
            <a:pPr lvl="0"/>
            <a:r>
              <a:rPr lang="en-US" smtClean="0"/>
              <a:t>Pinkish tint: Due to blood vessels in the dermis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3559489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Epidermal Derivatives </a:t>
            </a:r>
            <a:endParaRPr lang="en-US" dirty="0"/>
          </a:p>
        </p:txBody>
      </p:sp>
      <p:sp>
        <p:nvSpPr>
          <p:cNvPr id="3" name="Content Placeholder 2"/>
          <p:cNvSpPr>
            <a:spLocks noGrp="1"/>
          </p:cNvSpPr>
          <p:nvPr>
            <p:ph idx="1"/>
          </p:nvPr>
        </p:nvSpPr>
        <p:spPr/>
        <p:txBody>
          <a:bodyPr/>
          <a:lstStyle/>
          <a:p>
            <a:pPr lvl="0"/>
            <a:r>
              <a:rPr lang="en-US" smtClean="0"/>
              <a:t>Derived from the stratum basale of epidermis </a:t>
            </a:r>
          </a:p>
          <a:p>
            <a:pPr lvl="0"/>
            <a:r>
              <a:rPr lang="en-US" smtClean="0"/>
              <a:t>Embedded in the reticular layer of dermis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793639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Hair and Hair Follicles</a:t>
            </a:r>
            <a:br>
              <a:rPr lang="en-US" dirty="0" smtClean="0"/>
            </a:br>
            <a:r>
              <a:rPr lang="en-US" sz="1600" dirty="0" smtClean="0"/>
              <a:t>(Slide 1 of 5) </a:t>
            </a:r>
            <a:endParaRPr lang="en-US" sz="1600" dirty="0"/>
          </a:p>
        </p:txBody>
      </p:sp>
      <p:sp>
        <p:nvSpPr>
          <p:cNvPr id="3" name="Content Placeholder 2"/>
          <p:cNvSpPr>
            <a:spLocks noGrp="1"/>
          </p:cNvSpPr>
          <p:nvPr>
            <p:ph idx="1"/>
          </p:nvPr>
        </p:nvSpPr>
        <p:spPr/>
        <p:txBody>
          <a:bodyPr/>
          <a:lstStyle/>
          <a:p>
            <a:pPr lvl="0"/>
            <a:r>
              <a:rPr lang="en-US" smtClean="0"/>
              <a:t>Location of hair</a:t>
            </a:r>
          </a:p>
          <a:p>
            <a:pPr lvl="1"/>
            <a:r>
              <a:rPr lang="en-US" smtClean="0"/>
              <a:t>Found on nearly all body surfaces</a:t>
            </a:r>
          </a:p>
          <a:p>
            <a:pPr lvl="1"/>
            <a:r>
              <a:rPr lang="en-US" smtClean="0"/>
              <a:t>Absent: Palms of the hands, soles of the feet, lips</a:t>
            </a:r>
          </a:p>
          <a:p>
            <a:pPr lvl="0"/>
            <a:r>
              <a:rPr lang="en-US" smtClean="0"/>
              <a:t>Hair is composed of dead, keratinized epithelial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2186328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a:t>
            </a:r>
            <a:r>
              <a:rPr lang="en-US" dirty="0" smtClean="0"/>
              <a:t>Objectives</a:t>
            </a:r>
            <a:br>
              <a:rPr lang="en-US" dirty="0" smtClean="0"/>
            </a:br>
            <a:r>
              <a:rPr lang="en-US" dirty="0" smtClean="0"/>
              <a:t>Lesson </a:t>
            </a:r>
            <a:r>
              <a:rPr lang="en-US" dirty="0" smtClean="0"/>
              <a:t>6.1: Integumentary System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Describe the structure of the two layers of the skin.</a:t>
            </a:r>
          </a:p>
          <a:p>
            <a:pPr marL="457200">
              <a:buFont typeface="+mj-lt"/>
              <a:buAutoNum type="arabicPeriod"/>
            </a:pPr>
            <a:r>
              <a:rPr lang="en-US" dirty="0" smtClean="0"/>
              <a:t>State three names for the layer of tissue that anchors the skin to underlying organs, and describe the structure of this layer.</a:t>
            </a:r>
          </a:p>
          <a:p>
            <a:pPr marL="457200">
              <a:buFont typeface="+mj-lt"/>
              <a:buAutoNum type="arabicPeriod"/>
            </a:pPr>
            <a:r>
              <a:rPr lang="en-US" dirty="0" smtClean="0"/>
              <a:t>List three factors that influence skin color.</a:t>
            </a:r>
          </a:p>
          <a:p>
            <a:pPr marL="457200">
              <a:buFont typeface="+mj-lt"/>
              <a:buAutoNum type="arabicPeriod"/>
            </a:pPr>
            <a:r>
              <a:rPr lang="en-US" dirty="0" smtClean="0"/>
              <a:t>Describe the structure of hair and nails and their relationship to the skin.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Hair and Hair Follicles</a:t>
            </a:r>
            <a:br>
              <a:rPr lang="en-US" dirty="0" smtClean="0"/>
            </a:br>
            <a:r>
              <a:rPr lang="en-US" sz="1600" dirty="0" smtClean="0"/>
              <a:t>(Slide 2 of 5) </a:t>
            </a:r>
            <a:endParaRPr lang="en-US" sz="1600" dirty="0"/>
          </a:p>
        </p:txBody>
      </p:sp>
      <p:sp>
        <p:nvSpPr>
          <p:cNvPr id="3" name="Content Placeholder 2"/>
          <p:cNvSpPr>
            <a:spLocks noGrp="1"/>
          </p:cNvSpPr>
          <p:nvPr>
            <p:ph idx="1"/>
          </p:nvPr>
        </p:nvSpPr>
        <p:spPr/>
        <p:txBody>
          <a:bodyPr/>
          <a:lstStyle/>
          <a:p>
            <a:pPr lvl="0"/>
            <a:r>
              <a:rPr lang="en-US" smtClean="0"/>
              <a:t>Hair is made up of:</a:t>
            </a:r>
          </a:p>
          <a:p>
            <a:pPr lvl="1"/>
            <a:r>
              <a:rPr lang="en-US" smtClean="0"/>
              <a:t>Shaft: Portion that extends beyond the surface of the epidermis</a:t>
            </a:r>
          </a:p>
          <a:p>
            <a:pPr lvl="1"/>
            <a:r>
              <a:rPr lang="en-US" smtClean="0"/>
              <a:t>Root: Portion that is below the surface of the skin</a:t>
            </a:r>
          </a:p>
          <a:p>
            <a:pPr lvl="2"/>
            <a:r>
              <a:rPr lang="en-US" smtClean="0"/>
              <a:t>Enclosed in a hair follicle: Extends through epidermis and embedded in dermis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335566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Hair and Hair Follicles</a:t>
            </a:r>
            <a:br>
              <a:rPr lang="en-US" dirty="0" smtClean="0"/>
            </a:br>
            <a:r>
              <a:rPr lang="en-US" sz="1600" dirty="0" smtClean="0"/>
              <a:t>(Slide 3 of 5) </a:t>
            </a:r>
            <a:endParaRPr lang="en-US" sz="1600" dirty="0"/>
          </a:p>
        </p:txBody>
      </p:sp>
      <p:sp>
        <p:nvSpPr>
          <p:cNvPr id="3" name="Content Placeholder 2"/>
          <p:cNvSpPr>
            <a:spLocks noGrp="1"/>
          </p:cNvSpPr>
          <p:nvPr>
            <p:ph idx="1"/>
          </p:nvPr>
        </p:nvSpPr>
        <p:spPr/>
        <p:txBody>
          <a:bodyPr/>
          <a:lstStyle/>
          <a:p>
            <a:pPr lvl="0"/>
            <a:r>
              <a:rPr lang="en-US" smtClean="0"/>
              <a:t>Hair is made up of:</a:t>
            </a:r>
          </a:p>
          <a:p>
            <a:pPr lvl="1"/>
            <a:r>
              <a:rPr lang="en-US" smtClean="0"/>
              <a:t>Medulla: Central core of the hair</a:t>
            </a:r>
          </a:p>
          <a:p>
            <a:pPr lvl="1"/>
            <a:r>
              <a:rPr lang="en-US" smtClean="0"/>
              <a:t>Cortex: Several layers of cells surrounding medulla</a:t>
            </a:r>
          </a:p>
          <a:p>
            <a:pPr lvl="1"/>
            <a:r>
              <a:rPr lang="en-US" smtClean="0"/>
              <a:t>Cuticle: Outermost covering of the hair</a:t>
            </a:r>
          </a:p>
          <a:p>
            <a:pPr lvl="2"/>
            <a:r>
              <a:rPr lang="en-US" smtClean="0"/>
              <a:t>Consists of a single layer of overlapping, keratinized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42449377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Hair and Hair Follicles</a:t>
            </a:r>
            <a:br>
              <a:rPr lang="en-US" dirty="0" smtClean="0"/>
            </a:br>
            <a:r>
              <a:rPr lang="en-US" sz="1600" dirty="0" smtClean="0"/>
              <a:t>(Slide 4 of 5) </a:t>
            </a:r>
            <a:endParaRPr lang="en-US" sz="1600" dirty="0"/>
          </a:p>
        </p:txBody>
      </p:sp>
      <p:sp>
        <p:nvSpPr>
          <p:cNvPr id="3" name="Content Placeholder 2"/>
          <p:cNvSpPr>
            <a:spLocks noGrp="1"/>
          </p:cNvSpPr>
          <p:nvPr>
            <p:ph idx="1"/>
          </p:nvPr>
        </p:nvSpPr>
        <p:spPr/>
        <p:txBody>
          <a:bodyPr/>
          <a:lstStyle/>
          <a:p>
            <a:pPr lvl="0"/>
            <a:r>
              <a:rPr lang="en-US" smtClean="0"/>
              <a:t>Hair follicle: Produces hair</a:t>
            </a:r>
          </a:p>
          <a:p>
            <a:pPr lvl="1"/>
            <a:r>
              <a:rPr lang="en-US" smtClean="0"/>
              <a:t>Hair bulb: Encloses root of hair</a:t>
            </a:r>
          </a:p>
          <a:p>
            <a:pPr lvl="2"/>
            <a:r>
              <a:rPr lang="en-US" smtClean="0"/>
              <a:t>Papilla of dermis: Contains blood supply </a:t>
            </a:r>
          </a:p>
          <a:p>
            <a:pPr lvl="2"/>
            <a:r>
              <a:rPr lang="en-US" smtClean="0"/>
              <a:t>Single layer of stratum basale cells: Provide mitotic cells that produce the hair</a:t>
            </a:r>
          </a:p>
          <a:p>
            <a:pPr lvl="1"/>
            <a:r>
              <a:rPr lang="en-US" smtClean="0"/>
              <a:t>Hair color: Determined by type of melanin produced by melanocytes (in stratum basale)</a:t>
            </a:r>
          </a:p>
          <a:p>
            <a:pPr lvl="2"/>
            <a:r>
              <a:rPr lang="en-US" smtClean="0"/>
              <a:t>Yellow, brown, and black pigments: Present in varying proportions to produce different hair colors</a:t>
            </a:r>
          </a:p>
          <a:p>
            <a:pPr lvl="2"/>
            <a:r>
              <a:rPr lang="en-US" smtClean="0"/>
              <a:t>With age: Melanocytes become less active</a:t>
            </a:r>
          </a:p>
          <a:p>
            <a:pPr lvl="2"/>
            <a:r>
              <a:rPr lang="en-US" smtClean="0"/>
              <a:t>Hair in which melanin is replaced with air bubbles is white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33977627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Hair and Hair Follicles</a:t>
            </a:r>
            <a:br>
              <a:rPr lang="en-US" dirty="0" smtClean="0"/>
            </a:br>
            <a:r>
              <a:rPr lang="en-US" sz="1600" dirty="0" smtClean="0"/>
              <a:t>(Slide 5 of 5) </a:t>
            </a:r>
            <a:endParaRPr lang="en-US" sz="1600" dirty="0"/>
          </a:p>
        </p:txBody>
      </p:sp>
      <p:sp>
        <p:nvSpPr>
          <p:cNvPr id="3" name="Content Placeholder 2"/>
          <p:cNvSpPr>
            <a:spLocks noGrp="1"/>
          </p:cNvSpPr>
          <p:nvPr>
            <p:ph idx="1"/>
          </p:nvPr>
        </p:nvSpPr>
        <p:spPr/>
        <p:txBody>
          <a:bodyPr/>
          <a:lstStyle/>
          <a:p>
            <a:pPr lvl="0"/>
            <a:r>
              <a:rPr lang="en-US" smtClean="0"/>
              <a:t>Hair follicle: Produces hair</a:t>
            </a:r>
          </a:p>
          <a:p>
            <a:pPr lvl="1"/>
            <a:r>
              <a:rPr lang="en-US" smtClean="0"/>
              <a:t>Arrector pili muscle</a:t>
            </a:r>
          </a:p>
          <a:p>
            <a:pPr lvl="2"/>
            <a:r>
              <a:rPr lang="en-US" smtClean="0"/>
              <a:t>Attached to hair follicles</a:t>
            </a:r>
          </a:p>
          <a:p>
            <a:pPr lvl="2"/>
            <a:r>
              <a:rPr lang="en-US" smtClean="0"/>
              <a:t>Contraction: Causes the hair to “stand on end” and “goose bumps” </a:t>
            </a:r>
          </a:p>
          <a:p>
            <a:pPr lvl="2"/>
            <a:r>
              <a:rPr lang="en-US" smtClean="0"/>
              <a:t>Action is controlled by nervous system in response to cold and fright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23182663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Nails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smtClean="0"/>
              <a:t>Thin plates of dead stratum corneum</a:t>
            </a:r>
          </a:p>
          <a:p>
            <a:pPr lvl="0"/>
            <a:r>
              <a:rPr lang="en-US" smtClean="0"/>
              <a:t>Contain a very hard type of keratin  </a:t>
            </a:r>
          </a:p>
          <a:p>
            <a:pPr lvl="0"/>
            <a:r>
              <a:rPr lang="en-US" smtClean="0"/>
              <a:t>Nail body: Visible portion of the nail</a:t>
            </a:r>
          </a:p>
          <a:p>
            <a:pPr lvl="0"/>
            <a:r>
              <a:rPr lang="en-US" smtClean="0"/>
              <a:t>Nail root: Covered with skin</a:t>
            </a:r>
          </a:p>
          <a:p>
            <a:pPr lvl="0"/>
            <a:r>
              <a:rPr lang="en-US" smtClean="0"/>
              <a:t>Eponychium or cuticle: Fold of stratum corneum</a:t>
            </a:r>
          </a:p>
          <a:p>
            <a:pPr lvl="1"/>
            <a:r>
              <a:rPr lang="en-US" smtClean="0"/>
              <a:t>Grows onto proximal portion of nail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18909787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Nails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smtClean="0"/>
              <a:t>Nail bed: Formed by stratum basale growing under nail body</a:t>
            </a:r>
          </a:p>
          <a:p>
            <a:pPr lvl="0"/>
            <a:r>
              <a:rPr lang="en-US" smtClean="0"/>
              <a:t>Nail matrix: Responsible for nail growth</a:t>
            </a:r>
          </a:p>
          <a:p>
            <a:pPr lvl="0"/>
            <a:r>
              <a:rPr lang="en-US" smtClean="0"/>
              <a:t>Lunula: The portion of the body over the matrix </a:t>
            </a:r>
          </a:p>
          <a:p>
            <a:pPr lvl="1"/>
            <a:r>
              <a:rPr lang="en-US" smtClean="0"/>
              <a:t>Whitish, crescent-shaped area </a:t>
            </a:r>
          </a:p>
          <a:p>
            <a:pPr lvl="0"/>
            <a:r>
              <a:rPr lang="en-US" smtClean="0"/>
              <a:t>Nails appear pink due to rich supply of blood vessels in underlying dermis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3799042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Sebaceous Glands</a:t>
            </a:r>
            <a:endParaRPr lang="en-US" dirty="0"/>
          </a:p>
        </p:txBody>
      </p:sp>
      <p:sp>
        <p:nvSpPr>
          <p:cNvPr id="3" name="Content Placeholder 2"/>
          <p:cNvSpPr>
            <a:spLocks noGrp="1"/>
          </p:cNvSpPr>
          <p:nvPr>
            <p:ph idx="1"/>
          </p:nvPr>
        </p:nvSpPr>
        <p:spPr/>
        <p:txBody>
          <a:bodyPr/>
          <a:lstStyle/>
          <a:p>
            <a:r>
              <a:rPr lang="en-US" smtClean="0"/>
              <a:t>Generally associated with hair follicles</a:t>
            </a:r>
          </a:p>
          <a:p>
            <a:r>
              <a:rPr lang="en-US" smtClean="0"/>
              <a:t>Found in all areas of the body that have hair </a:t>
            </a:r>
          </a:p>
          <a:p>
            <a:r>
              <a:rPr lang="en-US" smtClean="0"/>
              <a:t>Those not associated with hair follicles open directly onto surface of skin</a:t>
            </a:r>
          </a:p>
          <a:p>
            <a:r>
              <a:rPr lang="en-US" smtClean="0"/>
              <a:t>Sebum: Oily secretion from a sebaceous gland</a:t>
            </a:r>
          </a:p>
          <a:p>
            <a:pPr lvl="1"/>
            <a:r>
              <a:rPr lang="en-US" smtClean="0"/>
              <a:t>Keeps hair and skin soft and pliable</a:t>
            </a:r>
          </a:p>
          <a:p>
            <a:pPr lvl="1"/>
            <a:r>
              <a:rPr lang="en-US" smtClean="0"/>
              <a:t>Inhibits growth of bacteria on skin</a:t>
            </a:r>
          </a:p>
          <a:p>
            <a:pPr lvl="1"/>
            <a:r>
              <a:rPr lang="en-US" smtClean="0"/>
              <a:t>Helps prevent water loss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5293439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Sweat (Sudoriferous) Glands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smtClean="0"/>
              <a:t>Widely distributed over the body</a:t>
            </a:r>
          </a:p>
          <a:p>
            <a:pPr lvl="1"/>
            <a:r>
              <a:rPr lang="en-US" smtClean="0"/>
              <a:t>Except for lips, nipples, and parts of the external genitalia</a:t>
            </a:r>
          </a:p>
          <a:p>
            <a:pPr lvl="1"/>
            <a:r>
              <a:rPr lang="en-US" smtClean="0"/>
              <a:t>Most numerous on palms and soles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35962264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Sweat (Sudoriferous) Glands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smtClean="0"/>
              <a:t>Types of sweat glands:</a:t>
            </a:r>
          </a:p>
          <a:p>
            <a:pPr lvl="1"/>
            <a:r>
              <a:rPr lang="en-US" smtClean="0"/>
              <a:t>Merocrine sweat glands are most numerous and widely distributed </a:t>
            </a:r>
          </a:p>
          <a:p>
            <a:pPr lvl="2"/>
            <a:r>
              <a:rPr lang="en-US" smtClean="0"/>
              <a:t>Coiled tube embedded in the dermis </a:t>
            </a:r>
          </a:p>
          <a:p>
            <a:pPr lvl="2"/>
            <a:r>
              <a:rPr lang="en-US" smtClean="0"/>
              <a:t>Duct opens onto surface of the skin through a sweat pore </a:t>
            </a:r>
          </a:p>
          <a:p>
            <a:pPr lvl="2"/>
            <a:r>
              <a:rPr lang="en-US" smtClean="0"/>
              <a:t>Secretion: Primarily water with a few salts</a:t>
            </a:r>
          </a:p>
          <a:p>
            <a:pPr lvl="2"/>
            <a:r>
              <a:rPr lang="en-US" smtClean="0"/>
              <a:t>When the body’s temperature increases, glands produce sweat (perspiration): Cooling effect on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23727097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Sweat (Sudoriferous) Glands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smtClean="0"/>
              <a:t>Types of sweat glands</a:t>
            </a:r>
          </a:p>
          <a:p>
            <a:pPr lvl="1"/>
            <a:r>
              <a:rPr lang="en-US" smtClean="0"/>
              <a:t>Apocrine sweat glands: </a:t>
            </a:r>
          </a:p>
          <a:p>
            <a:pPr lvl="2"/>
            <a:r>
              <a:rPr lang="en-US" smtClean="0"/>
              <a:t>Larger than merocrine glands</a:t>
            </a:r>
          </a:p>
          <a:p>
            <a:pPr lvl="2"/>
            <a:r>
              <a:rPr lang="en-US" smtClean="0"/>
              <a:t>Located in axillae and external genitalia</a:t>
            </a:r>
          </a:p>
          <a:p>
            <a:pPr lvl="2"/>
            <a:r>
              <a:rPr lang="en-US" smtClean="0"/>
              <a:t>Ducts open into hair follicles in these regions</a:t>
            </a:r>
          </a:p>
          <a:p>
            <a:pPr lvl="2"/>
            <a:r>
              <a:rPr lang="en-US" smtClean="0"/>
              <a:t>Secretion: Consists of water, salts, and organic compounds (fatty acids and proteins)</a:t>
            </a:r>
          </a:p>
          <a:p>
            <a:pPr lvl="2"/>
            <a:r>
              <a:rPr lang="en-US" smtClean="0"/>
              <a:t>Become active at puberty</a:t>
            </a:r>
          </a:p>
          <a:p>
            <a:pPr lvl="2"/>
            <a:r>
              <a:rPr lang="en-US" smtClean="0"/>
              <a:t>Stimulated by the nervous system in response to pain, emotional stress, sexual arousal</a:t>
            </a:r>
          </a:p>
          <a:p>
            <a:pPr lvl="2"/>
            <a:r>
              <a:rPr lang="en-US" smtClean="0"/>
              <a:t>Secretion is broken down by bacteria: Causes body odor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42536207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5"/>
            </a:pPr>
            <a:r>
              <a:rPr lang="en-US" dirty="0" smtClean="0"/>
              <a:t>Discuss the characteristics and functions of the various glands associated with the skin.</a:t>
            </a:r>
          </a:p>
          <a:p>
            <a:pPr marL="457200">
              <a:buFont typeface="+mj-lt"/>
              <a:buAutoNum type="arabicPeriod" startAt="5"/>
            </a:pPr>
            <a:r>
              <a:rPr lang="en-US" dirty="0" smtClean="0"/>
              <a:t>List and describe four functions of the integumentary system.</a:t>
            </a:r>
          </a:p>
          <a:p>
            <a:pPr marL="457200">
              <a:buFont typeface="+mj-lt"/>
              <a:buAutoNum type="arabicPeriod" startAt="5"/>
            </a:pPr>
            <a:r>
              <a:rPr lang="en-US" dirty="0" smtClean="0"/>
              <a:t>Describe ways in which the aging of an individual affects the integumentary system.</a:t>
            </a:r>
          </a:p>
          <a:p>
            <a:pPr marL="457200">
              <a:buFont typeface="+mj-lt"/>
              <a:buAutoNum type="arabicPeriod" startAt="5"/>
            </a:pPr>
            <a:r>
              <a:rPr lang="en-US" dirty="0" smtClean="0"/>
              <a:t>Identify pathology related to the integumentary system.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228600"/>
            <a:ext cx="7772400" cy="1219200"/>
          </a:xfrm>
        </p:spPr>
        <p:txBody>
          <a:bodyPr/>
          <a:lstStyle/>
          <a:p>
            <a:r>
              <a:rPr lang="en-US" dirty="0"/>
              <a:t>Learning </a:t>
            </a:r>
            <a:r>
              <a:rPr lang="en-US" dirty="0" smtClean="0"/>
              <a:t>Objectives</a:t>
            </a:r>
            <a:br>
              <a:rPr lang="en-US" dirty="0" smtClean="0"/>
            </a:br>
            <a:r>
              <a:rPr lang="en-US" dirty="0" smtClean="0"/>
              <a:t>Lesson </a:t>
            </a:r>
            <a:r>
              <a:rPr lang="en-US" dirty="0" smtClean="0"/>
              <a:t>6.1: Integumentary System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14580276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Ceruminous Glands </a:t>
            </a:r>
            <a:endParaRPr lang="en-US" dirty="0"/>
          </a:p>
        </p:txBody>
      </p:sp>
      <p:sp>
        <p:nvSpPr>
          <p:cNvPr id="3" name="Content Placeholder 2"/>
          <p:cNvSpPr>
            <a:spLocks noGrp="1"/>
          </p:cNvSpPr>
          <p:nvPr>
            <p:ph idx="1"/>
          </p:nvPr>
        </p:nvSpPr>
        <p:spPr/>
        <p:txBody>
          <a:bodyPr/>
          <a:lstStyle/>
          <a:p>
            <a:pPr lvl="0"/>
            <a:r>
              <a:rPr lang="en-US" smtClean="0"/>
              <a:t>Modified sweat glands found in the external auditory (ear) canal</a:t>
            </a:r>
          </a:p>
          <a:p>
            <a:pPr lvl="0"/>
            <a:r>
              <a:rPr lang="en-US" smtClean="0"/>
              <a:t>Secrete an oily, sticky substance: Cerumen (earwax)</a:t>
            </a:r>
          </a:p>
          <a:p>
            <a:pPr lvl="1"/>
            <a:r>
              <a:rPr lang="en-US" smtClean="0"/>
              <a:t>Repels insects and traps foreign material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12486386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Skin: </a:t>
            </a:r>
            <a:br>
              <a:rPr lang="en-US" dirty="0" smtClean="0"/>
            </a:br>
            <a:r>
              <a:rPr lang="en-US" dirty="0" smtClean="0"/>
              <a:t>Protection </a:t>
            </a:r>
            <a:endParaRPr lang="en-US" dirty="0"/>
          </a:p>
        </p:txBody>
      </p:sp>
      <p:sp>
        <p:nvSpPr>
          <p:cNvPr id="3" name="Content Placeholder 2"/>
          <p:cNvSpPr>
            <a:spLocks noGrp="1"/>
          </p:cNvSpPr>
          <p:nvPr>
            <p:ph idx="1"/>
          </p:nvPr>
        </p:nvSpPr>
        <p:spPr>
          <a:xfrm>
            <a:off x="685800" y="1641475"/>
            <a:ext cx="8064500" cy="4454525"/>
          </a:xfrm>
        </p:spPr>
        <p:txBody>
          <a:bodyPr/>
          <a:lstStyle/>
          <a:p>
            <a:r>
              <a:rPr lang="en-US" dirty="0" smtClean="0"/>
              <a:t>Forms a protective covering </a:t>
            </a:r>
          </a:p>
          <a:p>
            <a:r>
              <a:rPr lang="en-US" dirty="0" smtClean="0"/>
              <a:t>Keratin in the cells: Waterproofs the cells and helps prevent fluid loss from the body</a:t>
            </a:r>
          </a:p>
          <a:p>
            <a:r>
              <a:rPr lang="en-US" dirty="0" smtClean="0"/>
              <a:t>Oily secretions of sebaceous glands are acidic: Inhibit bacterial growth on skin</a:t>
            </a:r>
          </a:p>
          <a:p>
            <a:r>
              <a:rPr lang="en-US" dirty="0" smtClean="0"/>
              <a:t>Unbroken skin: First line of defense against invading organisms</a:t>
            </a:r>
          </a:p>
          <a:p>
            <a:r>
              <a:rPr lang="en-US" dirty="0" smtClean="0"/>
              <a:t>Melanin: Absorbs light and helps protect underlying tissues from the damaging effects of ultraviolet light. Protects underlying tissues from mechanical, chemical, and thermal injury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31186733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Functions of the Skin: </a:t>
            </a:r>
            <a:br>
              <a:rPr lang="en-US" smtClean="0"/>
            </a:br>
            <a:r>
              <a:rPr lang="en-US" smtClean="0"/>
              <a:t>Sensory Reception</a:t>
            </a:r>
            <a:endParaRPr lang="en-US" dirty="0"/>
          </a:p>
        </p:txBody>
      </p:sp>
      <p:sp>
        <p:nvSpPr>
          <p:cNvPr id="3" name="Content Placeholder 2"/>
          <p:cNvSpPr>
            <a:spLocks noGrp="1"/>
          </p:cNvSpPr>
          <p:nvPr>
            <p:ph idx="1"/>
          </p:nvPr>
        </p:nvSpPr>
        <p:spPr/>
        <p:txBody>
          <a:bodyPr/>
          <a:lstStyle/>
          <a:p>
            <a:r>
              <a:rPr lang="en-US" smtClean="0"/>
              <a:t>Dermis contains sensory receptors for heat, cold, pain, touch, and pressure</a:t>
            </a:r>
          </a:p>
          <a:p>
            <a:r>
              <a:rPr lang="en-US" smtClean="0"/>
              <a:t>Relays information about the environment to the brain</a:t>
            </a:r>
          </a:p>
          <a:p>
            <a:pPr lvl="1"/>
            <a:r>
              <a:rPr lang="en-US" smtClean="0"/>
              <a:t>Changes can be made to prevent or minimize injury </a:t>
            </a:r>
          </a:p>
          <a:p>
            <a:r>
              <a:rPr lang="en-US" smtClean="0"/>
              <a:t>Also a means of communication between individuals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38879661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Skin: </a:t>
            </a:r>
            <a:br>
              <a:rPr lang="en-US" dirty="0" smtClean="0"/>
            </a:br>
            <a:r>
              <a:rPr lang="en-US" dirty="0" smtClean="0"/>
              <a:t>Regulation of Body Temperature</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smtClean="0"/>
              <a:t>When there is excess heat in the body</a:t>
            </a:r>
          </a:p>
          <a:p>
            <a:pPr lvl="1"/>
            <a:r>
              <a:rPr lang="en-US" smtClean="0"/>
              <a:t>Small arteries in the dermis dilate</a:t>
            </a:r>
          </a:p>
          <a:p>
            <a:pPr lvl="2"/>
            <a:r>
              <a:rPr lang="en-US" smtClean="0"/>
              <a:t>Brings the heat to the surface where it can escape into surrounding air</a:t>
            </a:r>
          </a:p>
          <a:p>
            <a:pPr lvl="1"/>
            <a:r>
              <a:rPr lang="en-US" smtClean="0"/>
              <a:t>Sweat glands become active</a:t>
            </a:r>
          </a:p>
          <a:p>
            <a:pPr lvl="1"/>
            <a:r>
              <a:rPr lang="en-US" smtClean="0"/>
              <a:t>Sweat evaporates to provide cooling</a:t>
            </a:r>
            <a:br>
              <a:rPr lang="en-US" smtClean="0"/>
            </a:br>
            <a:r>
              <a:rPr lang="en-US" smtClean="0"/>
              <a:t>of the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8872445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Skin:</a:t>
            </a:r>
            <a:br>
              <a:rPr lang="en-US" dirty="0" smtClean="0"/>
            </a:br>
            <a:r>
              <a:rPr lang="en-US" dirty="0" smtClean="0"/>
              <a:t>Regulation of Body Temperature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smtClean="0"/>
              <a:t>If body temperature falls below normal:</a:t>
            </a:r>
          </a:p>
          <a:p>
            <a:pPr lvl="1"/>
            <a:r>
              <a:rPr lang="en-US" smtClean="0"/>
              <a:t>Sweat glands are inactive </a:t>
            </a:r>
          </a:p>
          <a:p>
            <a:pPr lvl="1"/>
            <a:r>
              <a:rPr lang="en-US" smtClean="0"/>
              <a:t>Blood vessels in skin constrict</a:t>
            </a:r>
          </a:p>
          <a:p>
            <a:r>
              <a:rPr lang="en-US" smtClean="0"/>
              <a:t>Reduces amount of heat transferred from deeper tissues to surface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9624807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Functions of Skin: </a:t>
            </a:r>
            <a:br>
              <a:rPr lang="en-US" smtClean="0"/>
            </a:br>
            <a:r>
              <a:rPr lang="en-US" smtClean="0"/>
              <a:t>Synthesis of Vitamin D </a:t>
            </a:r>
            <a:endParaRPr lang="en-US" dirty="0"/>
          </a:p>
        </p:txBody>
      </p:sp>
      <p:sp>
        <p:nvSpPr>
          <p:cNvPr id="3" name="Content Placeholder 2"/>
          <p:cNvSpPr>
            <a:spLocks noGrp="1"/>
          </p:cNvSpPr>
          <p:nvPr>
            <p:ph idx="1"/>
          </p:nvPr>
        </p:nvSpPr>
        <p:spPr/>
        <p:txBody>
          <a:bodyPr/>
          <a:lstStyle/>
          <a:p>
            <a:pPr lvl="0"/>
            <a:r>
              <a:rPr lang="en-US" smtClean="0"/>
              <a:t>Vitamin D</a:t>
            </a:r>
          </a:p>
          <a:p>
            <a:pPr lvl="1"/>
            <a:r>
              <a:rPr lang="en-US" smtClean="0"/>
              <a:t>Required for absorption of calcium and phosphorus</a:t>
            </a:r>
          </a:p>
          <a:p>
            <a:pPr lvl="2"/>
            <a:r>
              <a:rPr lang="en-US" smtClean="0"/>
              <a:t>Essential for normal bone metabolism and muscle function</a:t>
            </a:r>
          </a:p>
          <a:p>
            <a:pPr lvl="0"/>
            <a:r>
              <a:rPr lang="en-US" smtClean="0"/>
              <a:t>Skin cells contain a precursor molecule </a:t>
            </a:r>
          </a:p>
          <a:p>
            <a:pPr lvl="1"/>
            <a:r>
              <a:rPr lang="en-US" smtClean="0"/>
              <a:t>Converted to vitamin D when exposed to ultraviolet rays of sun</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5370114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Aging of the Integumentary System</a:t>
            </a:r>
            <a:endParaRPr lang="en-US" dirty="0"/>
          </a:p>
        </p:txBody>
      </p:sp>
      <p:sp>
        <p:nvSpPr>
          <p:cNvPr id="6" name="Content Placeholder 5"/>
          <p:cNvSpPr>
            <a:spLocks noGrp="1"/>
          </p:cNvSpPr>
          <p:nvPr>
            <p:ph idx="1"/>
          </p:nvPr>
        </p:nvSpPr>
        <p:spPr/>
        <p:txBody>
          <a:bodyPr/>
          <a:lstStyle/>
          <a:p>
            <a:r>
              <a:rPr lang="en-US" smtClean="0"/>
              <a:t>As the skin ages, the number of elastic fibers decreases</a:t>
            </a:r>
          </a:p>
          <a:p>
            <a:pPr lvl="1"/>
            <a:r>
              <a:rPr lang="en-US" smtClean="0"/>
              <a:t>Skin wrinkles and sags </a:t>
            </a:r>
          </a:p>
          <a:p>
            <a:r>
              <a:rPr lang="en-US" smtClean="0"/>
              <a:t>Reduced sebaceous gland activity causes dry, itchy skin</a:t>
            </a:r>
          </a:p>
          <a:p>
            <a:r>
              <a:rPr lang="en-US" smtClean="0"/>
              <a:t>Ability to regulate temperature is reduced</a:t>
            </a:r>
          </a:p>
          <a:p>
            <a:r>
              <a:rPr lang="en-US" smtClean="0"/>
              <a:t>No known way to prevent skin from aging</a:t>
            </a:r>
          </a:p>
          <a:p>
            <a:r>
              <a:rPr lang="en-US" smtClean="0"/>
              <a:t>Good nutrition and cleanliness may slow the aging process</a:t>
            </a:r>
          </a:p>
          <a:p>
            <a:r>
              <a:rPr lang="en-US" smtClean="0"/>
              <a:t>Wear protective clothing; use sunblock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28535561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Pathology of the Integumentary System</a:t>
            </a:r>
            <a:endParaRPr lang="en-US" dirty="0"/>
          </a:p>
        </p:txBody>
      </p:sp>
      <p:sp>
        <p:nvSpPr>
          <p:cNvPr id="6" name="Content Placeholder 5"/>
          <p:cNvSpPr>
            <a:spLocks noGrp="1"/>
          </p:cNvSpPr>
          <p:nvPr>
            <p:ph idx="1"/>
          </p:nvPr>
        </p:nvSpPr>
        <p:spPr/>
        <p:txBody>
          <a:bodyPr/>
          <a:lstStyle/>
          <a:p>
            <a:r>
              <a:rPr lang="en-US" dirty="0" smtClean="0"/>
              <a:t>Alopecia</a:t>
            </a:r>
          </a:p>
          <a:p>
            <a:r>
              <a:rPr lang="en-US" dirty="0" smtClean="0"/>
              <a:t>Cellulitis</a:t>
            </a:r>
          </a:p>
          <a:p>
            <a:r>
              <a:rPr lang="en-US" dirty="0" smtClean="0"/>
              <a:t>Dermatitis</a:t>
            </a:r>
          </a:p>
          <a:p>
            <a:r>
              <a:rPr lang="en-US" dirty="0" smtClean="0"/>
              <a:t>Eczema</a:t>
            </a:r>
          </a:p>
          <a:p>
            <a:r>
              <a:rPr lang="en-US" dirty="0" smtClean="0"/>
              <a:t>Impetigo</a:t>
            </a:r>
          </a:p>
          <a:p>
            <a:r>
              <a:rPr lang="en-US" dirty="0" smtClean="0"/>
              <a:t>Urticaria</a:t>
            </a:r>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
        <p:nvSpPr>
          <p:cNvPr id="9" name="Content Placeholder 5"/>
          <p:cNvSpPr txBox="1">
            <a:spLocks/>
          </p:cNvSpPr>
          <p:nvPr/>
        </p:nvSpPr>
        <p:spPr bwMode="auto">
          <a:xfrm>
            <a:off x="4025900" y="1641475"/>
            <a:ext cx="51816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a:lstStyle>
          <a:p>
            <a:pPr defTabSz="914400"/>
            <a:r>
              <a:rPr lang="en-US" kern="0" dirty="0" smtClean="0"/>
              <a:t>Warts</a:t>
            </a:r>
          </a:p>
          <a:p>
            <a:pPr defTabSz="914400"/>
            <a:r>
              <a:rPr lang="en-US" kern="0" dirty="0" smtClean="0"/>
              <a:t>Decubitus ulcers</a:t>
            </a:r>
          </a:p>
          <a:p>
            <a:pPr defTabSz="914400"/>
            <a:r>
              <a:rPr lang="en-US" kern="0" dirty="0" smtClean="0"/>
              <a:t>Psoriasis</a:t>
            </a:r>
          </a:p>
          <a:p>
            <a:pPr defTabSz="914400"/>
            <a:r>
              <a:rPr lang="en-US" kern="0" dirty="0" smtClean="0"/>
              <a:t>Skin cancer, basal cell</a:t>
            </a:r>
          </a:p>
          <a:p>
            <a:pPr defTabSz="914400"/>
            <a:r>
              <a:rPr lang="en-US" kern="0" dirty="0" smtClean="0"/>
              <a:t>Skin cancer, melanoma</a:t>
            </a:r>
          </a:p>
          <a:p>
            <a:pPr defTabSz="914400"/>
            <a:r>
              <a:rPr lang="en-US" kern="0" dirty="0" smtClean="0"/>
              <a:t>Skin cancer, squamous cell</a:t>
            </a:r>
            <a:endParaRPr lang="en-US" kern="0" dirty="0"/>
          </a:p>
        </p:txBody>
      </p:sp>
    </p:spTree>
    <p:extLst>
      <p:ext uri="{BB962C8B-B14F-4D97-AF65-F5344CB8AC3E}">
        <p14:creationId xmlns:p14="http://schemas.microsoft.com/office/powerpoint/2010/main" val="34789296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685800" y="2755900"/>
            <a:ext cx="7772400" cy="3187700"/>
          </a:xfrm>
        </p:spPr>
        <p:txBody>
          <a:bodyPr/>
          <a:lstStyle/>
          <a:p>
            <a:pPr mar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1008337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Structure of the Skin </a:t>
            </a:r>
            <a:endParaRPr lang="en-US" dirty="0"/>
          </a:p>
        </p:txBody>
      </p:sp>
      <p:sp>
        <p:nvSpPr>
          <p:cNvPr id="3" name="Content Placeholder 2"/>
          <p:cNvSpPr>
            <a:spLocks noGrp="1"/>
          </p:cNvSpPr>
          <p:nvPr>
            <p:ph idx="1"/>
          </p:nvPr>
        </p:nvSpPr>
        <p:spPr/>
        <p:txBody>
          <a:bodyPr/>
          <a:lstStyle/>
          <a:p>
            <a:pPr lvl="0"/>
            <a:r>
              <a:rPr lang="en-US" dirty="0" smtClean="0"/>
              <a:t>Includes glands, hair, nails, and other structures that are derived from it</a:t>
            </a:r>
          </a:p>
          <a:p>
            <a:pPr lvl="0"/>
            <a:r>
              <a:rPr lang="en-US" dirty="0" smtClean="0"/>
              <a:t>Sometimes called the cutaneous membrane</a:t>
            </a:r>
          </a:p>
          <a:p>
            <a:pPr lvl="0"/>
            <a:r>
              <a:rPr lang="en-US" dirty="0" smtClean="0"/>
              <a:t>Consists of two layers</a:t>
            </a:r>
          </a:p>
          <a:p>
            <a:pPr lvl="1"/>
            <a:r>
              <a:rPr lang="en-US" dirty="0" smtClean="0"/>
              <a:t>Epidermis: Outer layer </a:t>
            </a:r>
          </a:p>
          <a:p>
            <a:pPr lvl="1"/>
            <a:r>
              <a:rPr lang="en-US" dirty="0" smtClean="0"/>
              <a:t>Dermis: Inner layer</a:t>
            </a:r>
          </a:p>
          <a:p>
            <a:pPr lvl="0"/>
            <a:r>
              <a:rPr lang="en-US" dirty="0" smtClean="0"/>
              <a:t>Anchored to underlying structures by subcutaneous tissue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4238799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1 of 6) </a:t>
            </a:r>
            <a:endParaRPr lang="en-US" sz="1600" dirty="0"/>
          </a:p>
        </p:txBody>
      </p:sp>
      <p:sp>
        <p:nvSpPr>
          <p:cNvPr id="3" name="Content Placeholder 2"/>
          <p:cNvSpPr>
            <a:spLocks noGrp="1"/>
          </p:cNvSpPr>
          <p:nvPr>
            <p:ph idx="1"/>
          </p:nvPr>
        </p:nvSpPr>
        <p:spPr/>
        <p:txBody>
          <a:bodyPr/>
          <a:lstStyle/>
          <a:p>
            <a:pPr lvl="0"/>
            <a:r>
              <a:rPr lang="en-US" smtClean="0"/>
              <a:t>Consists of stratified squamous epithelium </a:t>
            </a:r>
          </a:p>
          <a:p>
            <a:pPr lvl="0"/>
            <a:r>
              <a:rPr lang="en-US" smtClean="0"/>
              <a:t>No blood vessels present</a:t>
            </a:r>
          </a:p>
          <a:p>
            <a:pPr lvl="1"/>
            <a:r>
              <a:rPr lang="en-US" smtClean="0"/>
              <a:t>Cells receive nutrients by diffusion from vessels in the underlying tissue</a:t>
            </a:r>
          </a:p>
          <a:p>
            <a:pPr lvl="0"/>
            <a:r>
              <a:rPr lang="en-US" smtClean="0"/>
              <a:t>Cells on the bottom actively grow and divide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2865299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2 of 6) </a:t>
            </a:r>
            <a:endParaRPr lang="en-US" sz="1600" dirty="0"/>
          </a:p>
        </p:txBody>
      </p:sp>
      <p:sp>
        <p:nvSpPr>
          <p:cNvPr id="3" name="Content Placeholder 2"/>
          <p:cNvSpPr>
            <a:spLocks noGrp="1"/>
          </p:cNvSpPr>
          <p:nvPr>
            <p:ph idx="1"/>
          </p:nvPr>
        </p:nvSpPr>
        <p:spPr/>
        <p:txBody>
          <a:bodyPr/>
          <a:lstStyle/>
          <a:p>
            <a:pPr lvl="0"/>
            <a:r>
              <a:rPr lang="en-US" smtClean="0"/>
              <a:t>Cells are pushed upward</a:t>
            </a:r>
          </a:p>
          <a:p>
            <a:pPr lvl="1"/>
            <a:r>
              <a:rPr lang="en-US" smtClean="0"/>
              <a:t>Receive fewer nutrients</a:t>
            </a:r>
          </a:p>
          <a:p>
            <a:pPr lvl="1"/>
            <a:r>
              <a:rPr lang="en-US" smtClean="0"/>
              <a:t>Undergo keratinization </a:t>
            </a:r>
          </a:p>
          <a:p>
            <a:pPr lvl="2"/>
            <a:r>
              <a:rPr lang="en-US" smtClean="0"/>
              <a:t>Keratin is deposited in the cell</a:t>
            </a:r>
          </a:p>
          <a:p>
            <a:pPr lvl="2"/>
            <a:r>
              <a:rPr lang="en-US" smtClean="0"/>
              <a:t>Cell changes shape</a:t>
            </a:r>
          </a:p>
          <a:p>
            <a:pPr lvl="1"/>
            <a:r>
              <a:rPr lang="en-US" smtClean="0"/>
              <a:t>By the time the cells reach the surface, they are: </a:t>
            </a:r>
          </a:p>
          <a:p>
            <a:pPr lvl="2"/>
            <a:r>
              <a:rPr lang="en-US" smtClean="0"/>
              <a:t>Flat (squamous) </a:t>
            </a:r>
          </a:p>
          <a:p>
            <a:pPr lvl="2"/>
            <a:r>
              <a:rPr lang="en-US" smtClean="0"/>
              <a:t>Dead</a:t>
            </a:r>
          </a:p>
          <a:p>
            <a:r>
              <a:rPr lang="en-US" smtClean="0"/>
              <a:t>Cells are sloughed off and replaced by other cells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173818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3 of 6) </a:t>
            </a:r>
            <a:endParaRPr lang="en-US" sz="1600" dirty="0"/>
          </a:p>
        </p:txBody>
      </p:sp>
      <p:sp>
        <p:nvSpPr>
          <p:cNvPr id="3" name="Content Placeholder 2"/>
          <p:cNvSpPr>
            <a:spLocks noGrp="1"/>
          </p:cNvSpPr>
          <p:nvPr>
            <p:ph idx="1"/>
          </p:nvPr>
        </p:nvSpPr>
        <p:spPr/>
        <p:txBody>
          <a:bodyPr/>
          <a:lstStyle/>
          <a:p>
            <a:pPr lvl="0"/>
            <a:r>
              <a:rPr lang="en-US" smtClean="0"/>
              <a:t>As cells are pushed upward, they take on different appearances and characteristics </a:t>
            </a:r>
          </a:p>
          <a:p>
            <a:pPr lvl="1"/>
            <a:r>
              <a:rPr lang="en-US" smtClean="0"/>
              <a:t>Form distinct regions</a:t>
            </a:r>
          </a:p>
          <a:p>
            <a:pPr lvl="2"/>
            <a:r>
              <a:rPr lang="en-US" smtClean="0"/>
              <a:t>Five regions (strata) of cells: Thick skin (soles of feet and palms of hand)</a:t>
            </a:r>
          </a:p>
          <a:p>
            <a:pPr lvl="2"/>
            <a:r>
              <a:rPr lang="en-US" smtClean="0"/>
              <a:t>Four strata: Skin that covers the rest of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2608195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4 of 6) </a:t>
            </a:r>
            <a:endParaRPr lang="en-US" sz="1600" dirty="0"/>
          </a:p>
        </p:txBody>
      </p:sp>
      <p:sp>
        <p:nvSpPr>
          <p:cNvPr id="3" name="Content Placeholder 2"/>
          <p:cNvSpPr>
            <a:spLocks noGrp="1"/>
          </p:cNvSpPr>
          <p:nvPr>
            <p:ph idx="1"/>
          </p:nvPr>
        </p:nvSpPr>
        <p:spPr/>
        <p:txBody>
          <a:bodyPr/>
          <a:lstStyle/>
          <a:p>
            <a:pPr lvl="0"/>
            <a:r>
              <a:rPr lang="en-US" smtClean="0"/>
              <a:t>Strata of the epidermis</a:t>
            </a:r>
          </a:p>
          <a:p>
            <a:pPr lvl="1"/>
            <a:r>
              <a:rPr lang="en-US" smtClean="0"/>
              <a:t>Stratum basale</a:t>
            </a:r>
          </a:p>
          <a:p>
            <a:pPr lvl="2"/>
            <a:r>
              <a:rPr lang="en-US" smtClean="0"/>
              <a:t>Consists of actively dividing columnar cells and melanocytes (produce melanin)</a:t>
            </a:r>
          </a:p>
          <a:p>
            <a:pPr lvl="1"/>
            <a:r>
              <a:rPr lang="en-US" smtClean="0"/>
              <a:t>Stratum spinosum</a:t>
            </a:r>
          </a:p>
          <a:p>
            <a:pPr lvl="2"/>
            <a:r>
              <a:rPr lang="en-US" smtClean="0"/>
              <a:t>Consists of several layers of cells with spiny processes</a:t>
            </a:r>
          </a:p>
          <a:p>
            <a:pPr lvl="2"/>
            <a:r>
              <a:rPr lang="en-US" smtClean="0"/>
              <a:t>This layer combined with the stratum basale is called the stratum germinativum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1690378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Epidermis</a:t>
            </a:r>
            <a:br>
              <a:rPr lang="en-US" dirty="0" smtClean="0"/>
            </a:br>
            <a:r>
              <a:rPr lang="en-US" sz="1600" dirty="0" smtClean="0"/>
              <a:t>(Slide 5 of 6) </a:t>
            </a:r>
            <a:endParaRPr lang="en-US" sz="1600" dirty="0"/>
          </a:p>
        </p:txBody>
      </p:sp>
      <p:sp>
        <p:nvSpPr>
          <p:cNvPr id="3" name="Content Placeholder 2"/>
          <p:cNvSpPr>
            <a:spLocks noGrp="1"/>
          </p:cNvSpPr>
          <p:nvPr>
            <p:ph idx="1"/>
          </p:nvPr>
        </p:nvSpPr>
        <p:spPr/>
        <p:txBody>
          <a:bodyPr/>
          <a:lstStyle/>
          <a:p>
            <a:pPr lvl="0"/>
            <a:r>
              <a:rPr lang="en-US" smtClean="0"/>
              <a:t>Strata of the epidermis</a:t>
            </a:r>
          </a:p>
          <a:p>
            <a:pPr lvl="1"/>
            <a:r>
              <a:rPr lang="en-US" smtClean="0"/>
              <a:t>Stratum granulosum</a:t>
            </a:r>
          </a:p>
          <a:p>
            <a:pPr lvl="2"/>
            <a:r>
              <a:rPr lang="en-US" smtClean="0"/>
              <a:t>Thin region consisting of two or three layers of flattened cells </a:t>
            </a:r>
          </a:p>
          <a:p>
            <a:pPr lvl="2"/>
            <a:r>
              <a:rPr lang="en-US" smtClean="0"/>
              <a:t>Keratinization begins in this layer</a:t>
            </a:r>
          </a:p>
          <a:p>
            <a:pPr lvl="1"/>
            <a:r>
              <a:rPr lang="en-US" smtClean="0"/>
              <a:t>Stratum lucidum</a:t>
            </a:r>
          </a:p>
          <a:p>
            <a:pPr lvl="2"/>
            <a:r>
              <a:rPr lang="en-US" smtClean="0"/>
              <a:t>Translucent band consisting of a few layers of flattened, anucleate cells</a:t>
            </a:r>
          </a:p>
          <a:p>
            <a:pPr lvl="2"/>
            <a:r>
              <a:rPr lang="en-US" smtClean="0"/>
              <a:t>Present only in thick skin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3022717520"/>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878</TotalTime>
  <Words>2808</Words>
  <Application>Microsoft Office PowerPoint</Application>
  <PresentationFormat>On-screen Show (4:3)</PresentationFormat>
  <Paragraphs>372</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Bonewit</vt:lpstr>
      <vt:lpstr>PowerPoint Presentation</vt:lpstr>
      <vt:lpstr>Learning Objectives Lesson 6.1: Integumentary System  (Slide 1 of 2)</vt:lpstr>
      <vt:lpstr>Learning Objectives Lesson 6.1: Integumentary System  (Slide 2 of 2)</vt:lpstr>
      <vt:lpstr>Structure of the Skin </vt:lpstr>
      <vt:lpstr>Epidermis (Slide 1 of 6) </vt:lpstr>
      <vt:lpstr>Epidermis (Slide 2 of 6) </vt:lpstr>
      <vt:lpstr>Epidermis (Slide 3 of 6) </vt:lpstr>
      <vt:lpstr>Epidermis (Slide 4 of 6) </vt:lpstr>
      <vt:lpstr>Epidermis (Slide 5 of 6) </vt:lpstr>
      <vt:lpstr>Epidermis (Slide 6 of 6) </vt:lpstr>
      <vt:lpstr>Dermis (Slide 1 of 3) </vt:lpstr>
      <vt:lpstr>Dermis (Slide 2 of 3) </vt:lpstr>
      <vt:lpstr>Dermis (Slide 3 of 3) </vt:lpstr>
      <vt:lpstr>Subcutaneous Layer </vt:lpstr>
      <vt:lpstr>Skin Color (Slide 1 of 3) </vt:lpstr>
      <vt:lpstr>Skin Color (Slide 2 of 3) </vt:lpstr>
      <vt:lpstr>Skin Color (Slide 3 of 3) </vt:lpstr>
      <vt:lpstr>Epidermal Derivatives </vt:lpstr>
      <vt:lpstr>Hair and Hair Follicles (Slide 1 of 5) </vt:lpstr>
      <vt:lpstr>Hair and Hair Follicles (Slide 2 of 5) </vt:lpstr>
      <vt:lpstr>Hair and Hair Follicles (Slide 3 of 5) </vt:lpstr>
      <vt:lpstr>Hair and Hair Follicles (Slide 4 of 5) </vt:lpstr>
      <vt:lpstr>Hair and Hair Follicles (Slide 5 of 5) </vt:lpstr>
      <vt:lpstr>Nails  (Slide 1 of 2)</vt:lpstr>
      <vt:lpstr>Nails  (Slide 2 of 2)</vt:lpstr>
      <vt:lpstr>Sebaceous Glands</vt:lpstr>
      <vt:lpstr>Sweat (Sudoriferous) Glands (Slide 1 of 3) </vt:lpstr>
      <vt:lpstr>Sweat (Sudoriferous) Glands (Slide 2 of 3) </vt:lpstr>
      <vt:lpstr>Sweat (Sudoriferous) Glands (Slide 3 of 3) </vt:lpstr>
      <vt:lpstr>Ceruminous Glands </vt:lpstr>
      <vt:lpstr>Functions of the Skin:  Protection </vt:lpstr>
      <vt:lpstr>Functions of the Skin:  Sensory Reception</vt:lpstr>
      <vt:lpstr>Functions of Skin:  Regulation of Body Temperature (Slide 1 of 2)</vt:lpstr>
      <vt:lpstr>Functions of Skin: Regulation of Body Temperature  (Slide 2 of 2)</vt:lpstr>
      <vt:lpstr>Functions of Skin:  Synthesis of Vitamin D </vt:lpstr>
      <vt:lpstr>Aging of the Integumentary System</vt:lpstr>
      <vt:lpstr>Common Pathology of the Integumentary System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63</cp:revision>
  <dcterms:created xsi:type="dcterms:W3CDTF">2015-09-03T13:34:00Z</dcterms:created>
  <dcterms:modified xsi:type="dcterms:W3CDTF">2019-11-09T14:57:39Z</dcterms:modified>
</cp:coreProperties>
</file>