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59.xml" ContentType="application/vnd.openxmlformats-officedocument.presentationml.notesSlide+xml"/>
  <Override PartName="/ppt/notesSlides/notesSlide60.xml" ContentType="application/vnd.openxmlformats-officedocument.presentationml.notesSlide+xml"/>
  <Override PartName="/ppt/notesSlides/notesSlide61.xml" ContentType="application/vnd.openxmlformats-officedocument.presentationml.notesSlide+xml"/>
  <Override PartName="/ppt/notesSlides/notesSlide62.xml" ContentType="application/vnd.openxmlformats-officedocument.presentationml.notesSlide+xml"/>
  <Override PartName="/ppt/notesSlides/notesSlide63.xml" ContentType="application/vnd.openxmlformats-officedocument.presentationml.notesSlide+xml"/>
  <Override PartName="/ppt/notesSlides/notesSlide64.xml" ContentType="application/vnd.openxmlformats-officedocument.presentationml.notesSlide+xml"/>
  <Override PartName="/ppt/notesSlides/notesSlide65.xml" ContentType="application/vnd.openxmlformats-officedocument.presentationml.notesSlide+xml"/>
  <Override PartName="/ppt/notesSlides/notesSlide66.xml" ContentType="application/vnd.openxmlformats-officedocument.presentationml.notesSlide+xml"/>
  <Override PartName="/ppt/notesSlides/notesSlide6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9"/>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4" r:id="rId18"/>
    <p:sldId id="275" r:id="rId19"/>
    <p:sldId id="276" r:id="rId20"/>
    <p:sldId id="277" r:id="rId21"/>
    <p:sldId id="280" r:id="rId22"/>
    <p:sldId id="281" r:id="rId23"/>
    <p:sldId id="339" r:id="rId24"/>
    <p:sldId id="279" r:id="rId25"/>
    <p:sldId id="282" r:id="rId26"/>
    <p:sldId id="283" r:id="rId27"/>
    <p:sldId id="284" r:id="rId28"/>
    <p:sldId id="285" r:id="rId29"/>
    <p:sldId id="287" r:id="rId30"/>
    <p:sldId id="288" r:id="rId31"/>
    <p:sldId id="289" r:id="rId32"/>
    <p:sldId id="291" r:id="rId33"/>
    <p:sldId id="292" r:id="rId34"/>
    <p:sldId id="293" r:id="rId35"/>
    <p:sldId id="294" r:id="rId36"/>
    <p:sldId id="295" r:id="rId37"/>
    <p:sldId id="297" r:id="rId38"/>
    <p:sldId id="298" r:id="rId39"/>
    <p:sldId id="300" r:id="rId40"/>
    <p:sldId id="301" r:id="rId41"/>
    <p:sldId id="302" r:id="rId42"/>
    <p:sldId id="303" r:id="rId43"/>
    <p:sldId id="304" r:id="rId44"/>
    <p:sldId id="305" r:id="rId45"/>
    <p:sldId id="307" r:id="rId46"/>
    <p:sldId id="308" r:id="rId47"/>
    <p:sldId id="311" r:id="rId48"/>
    <p:sldId id="314" r:id="rId49"/>
    <p:sldId id="315" r:id="rId50"/>
    <p:sldId id="317" r:id="rId51"/>
    <p:sldId id="318" r:id="rId52"/>
    <p:sldId id="320" r:id="rId53"/>
    <p:sldId id="321" r:id="rId54"/>
    <p:sldId id="324" r:id="rId55"/>
    <p:sldId id="325" r:id="rId56"/>
    <p:sldId id="328" r:id="rId57"/>
    <p:sldId id="329" r:id="rId58"/>
    <p:sldId id="330" r:id="rId59"/>
    <p:sldId id="331" r:id="rId60"/>
    <p:sldId id="332" r:id="rId61"/>
    <p:sldId id="333" r:id="rId62"/>
    <p:sldId id="335" r:id="rId63"/>
    <p:sldId id="336" r:id="rId64"/>
    <p:sldId id="337" r:id="rId65"/>
    <p:sldId id="338" r:id="rId66"/>
    <p:sldId id="340" r:id="rId67"/>
    <p:sldId id="341" r:id="rId6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817" autoAdjust="0"/>
    <p:restoredTop sz="89970" autoAdjust="0"/>
  </p:normalViewPr>
  <p:slideViewPr>
    <p:cSldViewPr snapToGrid="0">
      <p:cViewPr varScale="1">
        <p:scale>
          <a:sx n="75" d="100"/>
          <a:sy n="75" d="100"/>
        </p:scale>
        <p:origin x="-1638" y="-42"/>
      </p:cViewPr>
      <p:guideLst>
        <p:guide orient="horz" pos="2160"/>
        <p:guide pos="2880"/>
      </p:guideLst>
    </p:cSldViewPr>
  </p:slideViewPr>
  <p:outlineViewPr>
    <p:cViewPr>
      <p:scale>
        <a:sx n="33" d="100"/>
        <a:sy n="33" d="100"/>
      </p:scale>
      <p:origin x="0" y="-540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71"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9FEA426-18BB-46BD-BED2-52D2179C9AE5}" type="datetimeFigureOut">
              <a:rPr lang="en-US" smtClean="0"/>
              <a:t>11/9/2019</a:t>
            </a:fld>
            <a:endParaRPr lang="en-US" dirty="0"/>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05A6131-177F-4143-B16B-48BFEAFD80AE}" type="slidenum">
              <a:rPr lang="en-US" smtClean="0"/>
              <a:t>‹#›</a:t>
            </a:fld>
            <a:endParaRPr lang="en-US" dirty="0"/>
          </a:p>
        </p:txBody>
      </p:sp>
    </p:spTree>
    <p:extLst>
      <p:ext uri="{BB962C8B-B14F-4D97-AF65-F5344CB8AC3E}">
        <p14:creationId xmlns:p14="http://schemas.microsoft.com/office/powerpoint/2010/main" val="19891462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5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60.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61.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67.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a:t>
            </a:fld>
            <a:endParaRPr lang="en-US" dirty="0"/>
          </a:p>
        </p:txBody>
      </p:sp>
    </p:spTree>
    <p:extLst>
      <p:ext uri="{BB962C8B-B14F-4D97-AF65-F5344CB8AC3E}">
        <p14:creationId xmlns:p14="http://schemas.microsoft.com/office/powerpoint/2010/main" val="10952638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small cavities that contain red bone marrow in spongy bone.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trabeculae (plates of bone) are arranged to provide maximum strength.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7.1.</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10</a:t>
            </a:fld>
            <a:endParaRPr lang="en-US" dirty="0"/>
          </a:p>
        </p:txBody>
      </p:sp>
    </p:spTree>
    <p:extLst>
      <p:ext uri="{BB962C8B-B14F-4D97-AF65-F5344CB8AC3E}">
        <p14:creationId xmlns:p14="http://schemas.microsoft.com/office/powerpoint/2010/main" val="423342808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Bones can be classified by shape. The shape of a bone is often related to its function. Long bones provide strength, short bones provide movement in several directions, and flat bones provide structure.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bones of the fingers and toes are long bones even though they are small, because each individual bone has a shaft that is narrower than the ends.</a:t>
            </a:r>
          </a:p>
        </p:txBody>
      </p:sp>
      <p:sp>
        <p:nvSpPr>
          <p:cNvPr id="4" name="Slide Number Placeholder 3"/>
          <p:cNvSpPr>
            <a:spLocks noGrp="1"/>
          </p:cNvSpPr>
          <p:nvPr>
            <p:ph type="sldNum" sz="quarter" idx="10"/>
          </p:nvPr>
        </p:nvSpPr>
        <p:spPr/>
        <p:txBody>
          <a:bodyPr/>
          <a:lstStyle/>
          <a:p>
            <a:fld id="{605A6131-177F-4143-B16B-48BFEAFD80AE}" type="slidenum">
              <a:rPr lang="en-US" smtClean="0"/>
              <a:t>11</a:t>
            </a:fld>
            <a:endParaRPr lang="en-US" dirty="0"/>
          </a:p>
        </p:txBody>
      </p:sp>
    </p:spTree>
    <p:extLst>
      <p:ext uri="{BB962C8B-B14F-4D97-AF65-F5344CB8AC3E}">
        <p14:creationId xmlns:p14="http://schemas.microsoft.com/office/powerpoint/2010/main" val="36967578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12</a:t>
            </a:fld>
            <a:endParaRPr lang="en-US" dirty="0"/>
          </a:p>
        </p:txBody>
      </p:sp>
    </p:spTree>
    <p:extLst>
      <p:ext uri="{BB962C8B-B14F-4D97-AF65-F5344CB8AC3E}">
        <p14:creationId xmlns:p14="http://schemas.microsoft.com/office/powerpoint/2010/main" val="22612739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shaft of a long bone is thinner than the ends. </a:t>
            </a:r>
            <a:r>
              <a:rPr lang="en-US" sz="1200" i="1" kern="1200" dirty="0">
                <a:solidFill>
                  <a:schemeClr val="tx1"/>
                </a:solidFill>
                <a:effectLst/>
                <a:latin typeface="+mn-lt"/>
                <a:ea typeface="+mn-ea"/>
                <a:cs typeface="+mn-cs"/>
              </a:rPr>
              <a:t>Dia-</a:t>
            </a:r>
            <a:r>
              <a:rPr lang="en-US" sz="1200" kern="1200" dirty="0">
                <a:solidFill>
                  <a:schemeClr val="tx1"/>
                </a:solidFill>
                <a:effectLst/>
                <a:latin typeface="+mn-lt"/>
                <a:ea typeface="+mn-ea"/>
                <a:cs typeface="+mn-cs"/>
              </a:rPr>
              <a:t> means</a:t>
            </a:r>
            <a:r>
              <a:rPr lang="en-US" sz="1200" i="1" kern="1200" dirty="0">
                <a:solidFill>
                  <a:schemeClr val="tx1"/>
                </a:solidFill>
                <a:effectLst/>
                <a:latin typeface="+mn-lt"/>
                <a:ea typeface="+mn-ea"/>
                <a:cs typeface="+mn-cs"/>
              </a:rPr>
              <a:t> through</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physis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growth</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i="0" kern="1200" dirty="0">
                <a:solidFill>
                  <a:schemeClr val="tx1"/>
                </a:solidFill>
                <a:effectLst/>
                <a:latin typeface="+mn-lt"/>
                <a:ea typeface="+mn-ea"/>
                <a:cs typeface="+mn-cs"/>
              </a:rPr>
              <a:t>Medulla</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central </a:t>
            </a:r>
            <a:r>
              <a:rPr lang="en-US" sz="1200" kern="1200" dirty="0">
                <a:solidFill>
                  <a:schemeClr val="tx1"/>
                </a:solidFill>
                <a:effectLst/>
                <a:latin typeface="+mn-lt"/>
                <a:ea typeface="+mn-ea"/>
                <a:cs typeface="+mn-cs"/>
              </a:rPr>
              <a:t>or</a:t>
            </a:r>
            <a:r>
              <a:rPr lang="en-US" sz="1200" i="1" kern="1200" dirty="0">
                <a:solidFill>
                  <a:schemeClr val="tx1"/>
                </a:solidFill>
                <a:effectLst/>
                <a:latin typeface="+mn-lt"/>
                <a:ea typeface="+mn-ea"/>
                <a:cs typeface="+mn-cs"/>
              </a:rPr>
              <a:t> innermost </a:t>
            </a:r>
            <a:r>
              <a:rPr lang="en-US" sz="1200" kern="1200" dirty="0">
                <a:solidFill>
                  <a:schemeClr val="tx1"/>
                </a:solidFill>
                <a:effectLst/>
                <a:latin typeface="+mn-lt"/>
                <a:ea typeface="+mn-ea"/>
                <a:cs typeface="+mn-cs"/>
              </a:rPr>
              <a:t>part. What is another organ that has a medulla? </a:t>
            </a:r>
            <a:r>
              <a:rPr lang="en-US" sz="1200" i="1" kern="1200" dirty="0">
                <a:solidFill>
                  <a:schemeClr val="tx1"/>
                </a:solidFill>
                <a:effectLst/>
                <a:latin typeface="+mn-lt"/>
                <a:ea typeface="+mn-ea"/>
                <a:cs typeface="+mn-cs"/>
              </a:rPr>
              <a:t>(Adrenal medulla, cerebral </a:t>
            </a:r>
            <a:r>
              <a:rPr lang="en-US" sz="1200" i="1" kern="1200" dirty="0" smtClean="0">
                <a:solidFill>
                  <a:schemeClr val="tx1"/>
                </a:solidFill>
                <a:effectLst/>
                <a:latin typeface="+mn-lt"/>
                <a:ea typeface="+mn-ea"/>
                <a:cs typeface="+mn-cs"/>
              </a:rPr>
              <a:t>medulla)</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found in the medullary cavity of adults? What kind of tissue is it? </a:t>
            </a:r>
            <a:r>
              <a:rPr lang="en-US" sz="1200" i="1" kern="1200" dirty="0">
                <a:solidFill>
                  <a:schemeClr val="tx1"/>
                </a:solidFill>
                <a:effectLst/>
                <a:latin typeface="+mn-lt"/>
                <a:ea typeface="+mn-ea"/>
                <a:cs typeface="+mn-cs"/>
              </a:rPr>
              <a:t>(Adipose </a:t>
            </a:r>
            <a:r>
              <a:rPr lang="en-US" sz="1200" i="1" kern="1200" dirty="0" smtClean="0">
                <a:solidFill>
                  <a:schemeClr val="tx1"/>
                </a:solidFill>
                <a:effectLst/>
                <a:latin typeface="+mn-lt"/>
                <a:ea typeface="+mn-ea"/>
                <a:cs typeface="+mn-cs"/>
              </a:rPr>
              <a:t>tissue)</a:t>
            </a:r>
            <a:endParaRPr lang="en-US" sz="1200"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 7.2.</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13</a:t>
            </a:fld>
            <a:endParaRPr lang="en-US" dirty="0"/>
          </a:p>
        </p:txBody>
      </p:sp>
    </p:spTree>
    <p:extLst>
      <p:ext uri="{BB962C8B-B14F-4D97-AF65-F5344CB8AC3E}">
        <p14:creationId xmlns:p14="http://schemas.microsoft.com/office/powerpoint/2010/main" val="119036303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At the end of a long bone is a widened area called the epiphysis. </a:t>
            </a:r>
            <a:r>
              <a:rPr lang="en-US" sz="1200" i="1" kern="1200" dirty="0">
                <a:solidFill>
                  <a:schemeClr val="tx1"/>
                </a:solidFill>
                <a:effectLst/>
                <a:latin typeface="+mn-lt"/>
                <a:ea typeface="+mn-ea"/>
                <a:cs typeface="+mn-cs"/>
              </a:rPr>
              <a:t>Epi-</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on </a:t>
            </a:r>
            <a:r>
              <a:rPr lang="en-US" sz="1200" kern="1200" dirty="0">
                <a:solidFill>
                  <a:schemeClr val="tx1"/>
                </a:solidFill>
                <a:effectLst/>
                <a:latin typeface="+mn-lt"/>
                <a:ea typeface="+mn-ea"/>
                <a:cs typeface="+mn-cs"/>
              </a:rPr>
              <a:t>or</a:t>
            </a:r>
            <a:r>
              <a:rPr lang="en-US" sz="1200" i="1" kern="1200" dirty="0">
                <a:solidFill>
                  <a:schemeClr val="tx1"/>
                </a:solidFill>
                <a:effectLst/>
                <a:latin typeface="+mn-lt"/>
                <a:ea typeface="+mn-ea"/>
                <a:cs typeface="+mn-cs"/>
              </a:rPr>
              <a:t> upon</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-physis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growth</a:t>
            </a:r>
            <a:r>
              <a:rPr lang="en-US" sz="1200" kern="1200" dirty="0">
                <a:solidFill>
                  <a:schemeClr val="tx1"/>
                </a:solidFill>
                <a:effectLst/>
                <a:latin typeface="+mn-lt"/>
                <a:ea typeface="+mn-ea"/>
                <a:cs typeface="+mn-cs"/>
              </a:rPr>
              <a: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Hyaline cartilage (the white smooth cartilage) covers the ends of long bones.</a:t>
            </a:r>
          </a:p>
          <a:p>
            <a:pPr marL="171450" lvl="0" indent="-171450">
              <a:buFont typeface="Arial" panose="020B0604020202020204" pitchFamily="34" charset="0"/>
              <a:buChar char="•"/>
            </a:pPr>
            <a:r>
              <a:rPr lang="en-US" sz="1200" i="0" kern="1200" dirty="0">
                <a:solidFill>
                  <a:schemeClr val="tx1"/>
                </a:solidFill>
                <a:effectLst/>
                <a:latin typeface="+mn-lt"/>
                <a:ea typeface="+mn-ea"/>
                <a:cs typeface="+mn-cs"/>
              </a:rPr>
              <a:t>Articulate</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join together</a:t>
            </a:r>
            <a:r>
              <a:rPr lang="en-US" sz="1200" kern="1200" dirty="0">
                <a:solidFill>
                  <a:schemeClr val="tx1"/>
                </a:solidFill>
                <a:effectLst/>
                <a:latin typeface="+mn-lt"/>
                <a:ea typeface="+mn-ea"/>
                <a:cs typeface="+mn-cs"/>
              </a:rPr>
              <a:t>. Joints are places of articulation (places where bones join together.)</a:t>
            </a:r>
          </a:p>
        </p:txBody>
      </p:sp>
      <p:sp>
        <p:nvSpPr>
          <p:cNvPr id="4" name="Slide Number Placeholder 3"/>
          <p:cNvSpPr>
            <a:spLocks noGrp="1"/>
          </p:cNvSpPr>
          <p:nvPr>
            <p:ph type="sldNum" sz="quarter" idx="10"/>
          </p:nvPr>
        </p:nvSpPr>
        <p:spPr/>
        <p:txBody>
          <a:bodyPr/>
          <a:lstStyle/>
          <a:p>
            <a:fld id="{605A6131-177F-4143-B16B-48BFEAFD80AE}" type="slidenum">
              <a:rPr lang="en-US" smtClean="0"/>
              <a:t>14</a:t>
            </a:fld>
            <a:endParaRPr lang="en-US" dirty="0"/>
          </a:p>
        </p:txBody>
      </p:sp>
    </p:spTree>
    <p:extLst>
      <p:ext uri="{BB962C8B-B14F-4D97-AF65-F5344CB8AC3E}">
        <p14:creationId xmlns:p14="http://schemas.microsoft.com/office/powerpoint/2010/main" val="6788804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On the x-ray of a child there is a clear line at the epiphyseal plate.</a:t>
            </a:r>
          </a:p>
        </p:txBody>
      </p:sp>
      <p:sp>
        <p:nvSpPr>
          <p:cNvPr id="4" name="Slide Number Placeholder 3"/>
          <p:cNvSpPr>
            <a:spLocks noGrp="1"/>
          </p:cNvSpPr>
          <p:nvPr>
            <p:ph type="sldNum" sz="quarter" idx="10"/>
          </p:nvPr>
        </p:nvSpPr>
        <p:spPr/>
        <p:txBody>
          <a:bodyPr/>
          <a:lstStyle/>
          <a:p>
            <a:fld id="{605A6131-177F-4143-B16B-48BFEAFD80AE}" type="slidenum">
              <a:rPr lang="en-US" smtClean="0"/>
              <a:t>15</a:t>
            </a:fld>
            <a:endParaRPr lang="en-US" dirty="0"/>
          </a:p>
        </p:txBody>
      </p:sp>
    </p:spTree>
    <p:extLst>
      <p:ext uri="{BB962C8B-B14F-4D97-AF65-F5344CB8AC3E}">
        <p14:creationId xmlns:p14="http://schemas.microsoft.com/office/powerpoint/2010/main" val="62476121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foramen is a small hole. Foramina is the plural form.</a:t>
            </a:r>
          </a:p>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Endo-</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within </a:t>
            </a:r>
            <a:r>
              <a:rPr lang="en-US" sz="1200" kern="1200" dirty="0">
                <a:solidFill>
                  <a:schemeClr val="tx1"/>
                </a:solidFill>
                <a:effectLst/>
                <a:latin typeface="+mn-lt"/>
                <a:ea typeface="+mn-ea"/>
                <a:cs typeface="+mn-cs"/>
              </a:rPr>
              <a:t>or</a:t>
            </a:r>
            <a:r>
              <a:rPr lang="en-US" sz="1200" i="1" kern="1200" dirty="0">
                <a:solidFill>
                  <a:schemeClr val="tx1"/>
                </a:solidFill>
                <a:effectLst/>
                <a:latin typeface="+mn-lt"/>
                <a:ea typeface="+mn-ea"/>
                <a:cs typeface="+mn-cs"/>
              </a:rPr>
              <a:t> inside</a:t>
            </a:r>
            <a:r>
              <a:rPr lang="en-US" sz="1200" kern="1200" dirty="0">
                <a:solidFill>
                  <a:schemeClr val="tx1"/>
                </a:solidFill>
                <a:effectLst/>
                <a:latin typeface="+mn-lt"/>
                <a:ea typeface="+mn-ea"/>
                <a:cs typeface="+mn-cs"/>
              </a:rPr>
              <a:t>. </a:t>
            </a:r>
            <a:r>
              <a:rPr lang="en-US" sz="1200" i="1" kern="1200" dirty="0">
                <a:solidFill>
                  <a:schemeClr val="tx1"/>
                </a:solidFill>
                <a:effectLst/>
                <a:latin typeface="+mn-lt"/>
                <a:ea typeface="+mn-ea"/>
                <a:cs typeface="+mn-cs"/>
              </a:rPr>
              <a:t>Osteum</a:t>
            </a:r>
            <a:r>
              <a:rPr lang="en-US" sz="1200" kern="1200" dirty="0">
                <a:solidFill>
                  <a:schemeClr val="tx1"/>
                </a:solidFill>
                <a:effectLst/>
                <a:latin typeface="+mn-lt"/>
                <a:ea typeface="+mn-ea"/>
                <a:cs typeface="+mn-cs"/>
              </a:rPr>
              <a:t> is the noun form meaning </a:t>
            </a:r>
            <a:r>
              <a:rPr lang="en-US" sz="1200" i="1" kern="1200" dirty="0">
                <a:solidFill>
                  <a:schemeClr val="tx1"/>
                </a:solidFill>
                <a:effectLst/>
                <a:latin typeface="+mn-lt"/>
                <a:ea typeface="+mn-ea"/>
                <a:cs typeface="+mn-cs"/>
              </a:rPr>
              <a:t>bone</a:t>
            </a:r>
            <a:r>
              <a:rPr lang="en-US" sz="1200" kern="1200" dirty="0">
                <a:solidFill>
                  <a:schemeClr val="tx1"/>
                </a:solidFill>
                <a:effectLst/>
                <a:latin typeface="+mn-lt"/>
                <a:ea typeface="+mn-ea"/>
                <a:cs typeface="+mn-cs"/>
              </a:rPr>
              <a: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When organ structures are named, the inner membrane or layer of tissue often begins with the prefix </a:t>
            </a:r>
            <a:r>
              <a:rPr lang="en-US" sz="1200" i="1" kern="1200" dirty="0">
                <a:solidFill>
                  <a:schemeClr val="tx1"/>
                </a:solidFill>
                <a:effectLst/>
                <a:latin typeface="+mn-lt"/>
                <a:ea typeface="+mn-ea"/>
                <a:cs typeface="+mn-cs"/>
              </a:rPr>
              <a:t>endo-</a:t>
            </a:r>
            <a:r>
              <a:rPr lang="en-US" sz="1200" kern="1200" dirty="0">
                <a:solidFill>
                  <a:schemeClr val="tx1"/>
                </a:solidFill>
                <a:effectLst/>
                <a:latin typeface="+mn-lt"/>
                <a:ea typeface="+mn-ea"/>
                <a:cs typeface="+mn-cs"/>
              </a:rPr>
              <a:t> (e.g., endocardium, endometrium).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16</a:t>
            </a:fld>
            <a:endParaRPr lang="en-US" dirty="0"/>
          </a:p>
        </p:txBody>
      </p:sp>
    </p:spTree>
    <p:extLst>
      <p:ext uri="{BB962C8B-B14F-4D97-AF65-F5344CB8AC3E}">
        <p14:creationId xmlns:p14="http://schemas.microsoft.com/office/powerpoint/2010/main" val="3778229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Oste-</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bone</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-genesis</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formation</a:t>
            </a:r>
            <a:r>
              <a:rPr lang="en-US" sz="1200" kern="1200" dirty="0">
                <a:solidFill>
                  <a:schemeClr val="tx1"/>
                </a:solidFill>
                <a:effectLst/>
                <a:latin typeface="+mn-lt"/>
                <a:ea typeface="+mn-ea"/>
                <a:cs typeface="+mn-cs"/>
              </a:rPr>
              <a:t>.</a:t>
            </a:r>
          </a:p>
        </p:txBody>
      </p:sp>
      <p:sp>
        <p:nvSpPr>
          <p:cNvPr id="4" name="Slide Number Placeholder 3"/>
          <p:cNvSpPr>
            <a:spLocks noGrp="1"/>
          </p:cNvSpPr>
          <p:nvPr>
            <p:ph type="sldNum" sz="quarter" idx="10"/>
          </p:nvPr>
        </p:nvSpPr>
        <p:spPr/>
        <p:txBody>
          <a:bodyPr/>
          <a:lstStyle/>
          <a:p>
            <a:fld id="{605A6131-177F-4143-B16B-48BFEAFD80AE}" type="slidenum">
              <a:rPr lang="en-US" smtClean="0"/>
              <a:t>17</a:t>
            </a:fld>
            <a:endParaRPr lang="en-US" dirty="0"/>
          </a:p>
        </p:txBody>
      </p:sp>
    </p:spTree>
    <p:extLst>
      <p:ext uri="{BB962C8B-B14F-4D97-AF65-F5344CB8AC3E}">
        <p14:creationId xmlns:p14="http://schemas.microsoft.com/office/powerpoint/2010/main" val="5986661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18</a:t>
            </a:fld>
            <a:endParaRPr lang="en-US" dirty="0"/>
          </a:p>
        </p:txBody>
      </p:sp>
    </p:spTree>
    <p:extLst>
      <p:ext uri="{BB962C8B-B14F-4D97-AF65-F5344CB8AC3E}">
        <p14:creationId xmlns:p14="http://schemas.microsoft.com/office/powerpoint/2010/main" val="236328729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pituitary gland secrets growth hormone throughout childhood, which stimulates bone growth in length.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Sex </a:t>
            </a:r>
            <a:r>
              <a:rPr lang="en-US" sz="1200" kern="1200" dirty="0">
                <a:solidFill>
                  <a:schemeClr val="tx1"/>
                </a:solidFill>
                <a:effectLst/>
                <a:latin typeface="+mn-lt"/>
                <a:ea typeface="+mn-ea"/>
                <a:cs typeface="+mn-cs"/>
              </a:rPr>
              <a:t>hormones stimulate bones to grow stronger and/or to store calcium.</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Oversecretion </a:t>
            </a:r>
            <a:r>
              <a:rPr lang="en-US" sz="1200" kern="1200" dirty="0">
                <a:solidFill>
                  <a:schemeClr val="tx1"/>
                </a:solidFill>
                <a:effectLst/>
                <a:latin typeface="+mn-lt"/>
                <a:ea typeface="+mn-ea"/>
                <a:cs typeface="+mn-cs"/>
              </a:rPr>
              <a:t>of growth hormone after puberty causes </a:t>
            </a:r>
            <a:r>
              <a:rPr lang="en-US" sz="1200" i="1" kern="1200" dirty="0" smtClean="0">
                <a:solidFill>
                  <a:schemeClr val="tx1"/>
                </a:solidFill>
                <a:effectLst/>
                <a:latin typeface="+mn-lt"/>
                <a:ea typeface="+mn-ea"/>
                <a:cs typeface="+mn-cs"/>
              </a:rPr>
              <a:t>acromegaly, </a:t>
            </a:r>
            <a:r>
              <a:rPr lang="en-US" sz="1200" kern="1200" dirty="0" smtClean="0">
                <a:solidFill>
                  <a:schemeClr val="tx1"/>
                </a:solidFill>
                <a:effectLst/>
                <a:latin typeface="+mn-lt"/>
                <a:ea typeface="+mn-ea"/>
                <a:cs typeface="+mn-cs"/>
              </a:rPr>
              <a:t>growth </a:t>
            </a:r>
            <a:r>
              <a:rPr lang="en-US" sz="1200" kern="1200" dirty="0">
                <a:solidFill>
                  <a:schemeClr val="tx1"/>
                </a:solidFill>
                <a:effectLst/>
                <a:latin typeface="+mn-lt"/>
                <a:ea typeface="+mn-ea"/>
                <a:cs typeface="+mn-cs"/>
              </a:rPr>
              <a:t>of the jaw, hands, and feet</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a:solidFill>
                  <a:schemeClr val="tx1"/>
                </a:solidFill>
                <a:effectLst/>
                <a:latin typeface="+mn-lt"/>
                <a:ea typeface="+mn-ea"/>
                <a:cs typeface="+mn-cs"/>
              </a:rPr>
              <a:t>What happens to growth is there is too little production of growth hormone by the pituitary gland? </a:t>
            </a:r>
            <a:r>
              <a:rPr lang="en-US" sz="1200" i="1" kern="1200" dirty="0">
                <a:solidFill>
                  <a:schemeClr val="tx1"/>
                </a:solidFill>
                <a:effectLst/>
                <a:latin typeface="+mn-lt"/>
                <a:ea typeface="+mn-ea"/>
                <a:cs typeface="+mn-cs"/>
              </a:rPr>
              <a:t>(Short </a:t>
            </a:r>
            <a:r>
              <a:rPr lang="en-US" sz="1200" i="1" kern="1200" dirty="0" smtClean="0">
                <a:solidFill>
                  <a:schemeClr val="tx1"/>
                </a:solidFill>
                <a:effectLst/>
                <a:latin typeface="+mn-lt"/>
                <a:ea typeface="+mn-ea"/>
                <a:cs typeface="+mn-cs"/>
              </a:rPr>
              <a:t>stature)</a:t>
            </a:r>
            <a:r>
              <a:rPr lang="en-US" sz="1200" kern="1200" dirty="0" smtClean="0">
                <a:solidFill>
                  <a:schemeClr val="tx1"/>
                </a:solidFill>
                <a:effectLst/>
                <a:latin typeface="+mn-lt"/>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What happens to growth if there is overproduction of growth hormone by the pituitary gland before puberty? </a:t>
            </a:r>
            <a:r>
              <a:rPr lang="en-US" sz="1200" i="1" kern="1200" dirty="0" smtClean="0">
                <a:solidFill>
                  <a:schemeClr val="tx1"/>
                </a:solidFill>
                <a:effectLst/>
                <a:latin typeface="+mn-lt"/>
                <a:ea typeface="+mn-ea"/>
                <a:cs typeface="+mn-cs"/>
              </a:rPr>
              <a:t>(Giantism or gigantism)</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19</a:t>
            </a:fld>
            <a:endParaRPr lang="en-US" dirty="0"/>
          </a:p>
        </p:txBody>
      </p:sp>
    </p:spTree>
    <p:extLst>
      <p:ext uri="{BB962C8B-B14F-4D97-AF65-F5344CB8AC3E}">
        <p14:creationId xmlns:p14="http://schemas.microsoft.com/office/powerpoint/2010/main" val="14578433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a:t>
            </a:fld>
            <a:endParaRPr lang="en-US" dirty="0"/>
          </a:p>
        </p:txBody>
      </p:sp>
    </p:spTree>
    <p:extLst>
      <p:ext uri="{BB962C8B-B14F-4D97-AF65-F5344CB8AC3E}">
        <p14:creationId xmlns:p14="http://schemas.microsoft.com/office/powerpoint/2010/main" val="78061387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Which division of the skeleton has more bones?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Appendicular)</a:t>
            </a:r>
            <a:endParaRPr lang="en-US" sz="1200" i="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i="0" kern="1200" dirty="0">
                <a:solidFill>
                  <a:schemeClr val="tx1"/>
                </a:solidFill>
                <a:effectLst/>
                <a:latin typeface="+mn-lt"/>
                <a:ea typeface="+mn-ea"/>
                <a:cs typeface="+mn-cs"/>
              </a:rPr>
              <a:t>Refer to Figure 7.3 and Table 7.1.</a:t>
            </a:r>
          </a:p>
        </p:txBody>
      </p:sp>
      <p:sp>
        <p:nvSpPr>
          <p:cNvPr id="4" name="Slide Number Placeholder 3"/>
          <p:cNvSpPr>
            <a:spLocks noGrp="1"/>
          </p:cNvSpPr>
          <p:nvPr>
            <p:ph type="sldNum" sz="quarter" idx="10"/>
          </p:nvPr>
        </p:nvSpPr>
        <p:spPr/>
        <p:txBody>
          <a:bodyPr/>
          <a:lstStyle/>
          <a:p>
            <a:fld id="{605A6131-177F-4143-B16B-48BFEAFD80AE}" type="slidenum">
              <a:rPr lang="en-US" smtClean="0"/>
              <a:t>20</a:t>
            </a:fld>
            <a:endParaRPr lang="en-US" dirty="0"/>
          </a:p>
        </p:txBody>
      </p:sp>
    </p:spTree>
    <p:extLst>
      <p:ext uri="{BB962C8B-B14F-4D97-AF65-F5344CB8AC3E}">
        <p14:creationId xmlns:p14="http://schemas.microsoft.com/office/powerpoint/2010/main" val="307139693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21</a:t>
            </a:fld>
            <a:endParaRPr lang="en-US" dirty="0"/>
          </a:p>
        </p:txBody>
      </p:sp>
    </p:spTree>
    <p:extLst>
      <p:ext uri="{BB962C8B-B14F-4D97-AF65-F5344CB8AC3E}">
        <p14:creationId xmlns:p14="http://schemas.microsoft.com/office/powerpoint/2010/main" val="13828871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22</a:t>
            </a:fld>
            <a:endParaRPr lang="en-US" dirty="0"/>
          </a:p>
        </p:txBody>
      </p:sp>
    </p:spTree>
    <p:extLst>
      <p:ext uri="{BB962C8B-B14F-4D97-AF65-F5344CB8AC3E}">
        <p14:creationId xmlns:p14="http://schemas.microsoft.com/office/powerpoint/2010/main" val="138955637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23</a:t>
            </a:fld>
            <a:endParaRPr lang="en-US" dirty="0"/>
          </a:p>
        </p:txBody>
      </p:sp>
    </p:spTree>
    <p:extLst>
      <p:ext uri="{BB962C8B-B14F-4D97-AF65-F5344CB8AC3E}">
        <p14:creationId xmlns:p14="http://schemas.microsoft.com/office/powerpoint/2010/main" val="259146165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Refer to Figures 7.4 and 7.5.</a:t>
            </a:r>
          </a:p>
        </p:txBody>
      </p:sp>
      <p:sp>
        <p:nvSpPr>
          <p:cNvPr id="4" name="Slide Number Placeholder 3"/>
          <p:cNvSpPr>
            <a:spLocks noGrp="1"/>
          </p:cNvSpPr>
          <p:nvPr>
            <p:ph type="sldNum" sz="quarter" idx="5"/>
          </p:nvPr>
        </p:nvSpPr>
        <p:spPr/>
        <p:txBody>
          <a:bodyPr/>
          <a:lstStyle/>
          <a:p>
            <a:fld id="{605A6131-177F-4143-B16B-48BFEAFD80AE}" type="slidenum">
              <a:rPr lang="en-US" smtClean="0"/>
              <a:t>24</a:t>
            </a:fld>
            <a:endParaRPr lang="en-US" dirty="0"/>
          </a:p>
        </p:txBody>
      </p:sp>
    </p:spTree>
    <p:extLst>
      <p:ext uri="{BB962C8B-B14F-4D97-AF65-F5344CB8AC3E}">
        <p14:creationId xmlns:p14="http://schemas.microsoft.com/office/powerpoint/2010/main" val="352566878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type of plane is created by an imaginary line drawn through the sagittal suture? </a:t>
            </a:r>
            <a:r>
              <a:rPr lang="en-US" sz="1200" i="1" kern="1200" dirty="0">
                <a:solidFill>
                  <a:schemeClr val="tx1"/>
                </a:solidFill>
                <a:effectLst/>
                <a:latin typeface="+mn-lt"/>
                <a:ea typeface="+mn-ea"/>
                <a:cs typeface="+mn-cs"/>
              </a:rPr>
              <a:t>(Sagittal </a:t>
            </a:r>
            <a:r>
              <a:rPr lang="en-US" sz="1200" i="1" kern="1200" dirty="0" smtClean="0">
                <a:solidFill>
                  <a:schemeClr val="tx1"/>
                </a:solidFill>
                <a:effectLst/>
                <a:latin typeface="+mn-lt"/>
                <a:ea typeface="+mn-ea"/>
                <a:cs typeface="+mn-cs"/>
              </a:rPr>
              <a:t>plane)</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type of plane is created by an imaginary line drawn through the coronal sutures? </a:t>
            </a:r>
            <a:r>
              <a:rPr lang="en-US" sz="1200" i="1" kern="1200" dirty="0">
                <a:solidFill>
                  <a:schemeClr val="tx1"/>
                </a:solidFill>
                <a:effectLst/>
                <a:latin typeface="+mn-lt"/>
                <a:ea typeface="+mn-ea"/>
                <a:cs typeface="+mn-cs"/>
              </a:rPr>
              <a:t>(Frontal </a:t>
            </a:r>
            <a:r>
              <a:rPr lang="en-US" sz="1200" i="1" kern="1200" dirty="0" smtClean="0">
                <a:solidFill>
                  <a:schemeClr val="tx1"/>
                </a:solidFill>
                <a:effectLst/>
                <a:latin typeface="+mn-lt"/>
                <a:ea typeface="+mn-ea"/>
                <a:cs typeface="+mn-cs"/>
              </a:rPr>
              <a:t>plane)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25</a:t>
            </a:fld>
            <a:endParaRPr lang="en-US" dirty="0"/>
          </a:p>
        </p:txBody>
      </p:sp>
    </p:spTree>
    <p:extLst>
      <p:ext uri="{BB962C8B-B14F-4D97-AF65-F5344CB8AC3E}">
        <p14:creationId xmlns:p14="http://schemas.microsoft.com/office/powerpoint/2010/main" val="1272717469"/>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A condyle is a rounded process on a bone. Condyles and epicondyles are found on several bones. The occipital condyles can be felt on the back of the skull as rounded protuberances.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26</a:t>
            </a:fld>
            <a:endParaRPr lang="en-US" dirty="0"/>
          </a:p>
        </p:txBody>
      </p:sp>
    </p:spTree>
    <p:extLst>
      <p:ext uri="{BB962C8B-B14F-4D97-AF65-F5344CB8AC3E}">
        <p14:creationId xmlns:p14="http://schemas.microsoft.com/office/powerpoint/2010/main" val="27586933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process is a general term for an outgrowth or projection from a bone. The temporal bone has several projections as it meets the bones of the face.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A fossa is a depression or trough, usually found where one bone meets another.</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Where is the mastoid process? </a:t>
            </a:r>
            <a:r>
              <a:rPr lang="en-US" sz="1200" i="1" kern="1200" dirty="0">
                <a:solidFill>
                  <a:schemeClr val="tx1"/>
                </a:solidFill>
                <a:effectLst/>
                <a:latin typeface="+mn-lt"/>
                <a:ea typeface="+mn-ea"/>
                <a:cs typeface="+mn-cs"/>
              </a:rPr>
              <a:t>(Protuberance behind the </a:t>
            </a:r>
            <a:r>
              <a:rPr lang="en-US" sz="1200" i="1" kern="1200" dirty="0" smtClean="0">
                <a:solidFill>
                  <a:schemeClr val="tx1"/>
                </a:solidFill>
                <a:effectLst/>
                <a:latin typeface="+mn-lt"/>
                <a:ea typeface="+mn-ea"/>
                <a:cs typeface="+mn-cs"/>
              </a:rPr>
              <a:t>ear)</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27</a:t>
            </a:fld>
            <a:endParaRPr lang="en-US" dirty="0"/>
          </a:p>
        </p:txBody>
      </p:sp>
    </p:spTree>
    <p:extLst>
      <p:ext uri="{BB962C8B-B14F-4D97-AF65-F5344CB8AC3E}">
        <p14:creationId xmlns:p14="http://schemas.microsoft.com/office/powerpoint/2010/main" val="2566788905"/>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sphenoid bone is best seen from the inferior view of the skull.</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ethmoid bone is mainly between the nasal cavity and the orbits of the eyes.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28</a:t>
            </a:fld>
            <a:endParaRPr lang="en-US" dirty="0"/>
          </a:p>
        </p:txBody>
      </p:sp>
    </p:spTree>
    <p:extLst>
      <p:ext uri="{BB962C8B-B14F-4D97-AF65-F5344CB8AC3E}">
        <p14:creationId xmlns:p14="http://schemas.microsoft.com/office/powerpoint/2010/main" val="403037984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maxillary bones form the upper jaw, the lateral walls of the nose, the floor of the orbits, and the front of the roof of the mouth.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largest sinus (maxillary sinus) is found in the maxilla.</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sinus is a cavity within a bone. </a:t>
            </a:r>
            <a:r>
              <a:rPr lang="en-US" sz="1200" i="1" kern="1200" dirty="0">
                <a:solidFill>
                  <a:schemeClr val="tx1"/>
                </a:solidFill>
                <a:effectLst/>
                <a:latin typeface="+mn-lt"/>
                <a:ea typeface="+mn-ea"/>
                <a:cs typeface="+mn-cs"/>
              </a:rPr>
              <a:t>Para-</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near </a:t>
            </a:r>
            <a:r>
              <a:rPr lang="en-US" sz="1200" kern="1200" dirty="0">
                <a:solidFill>
                  <a:schemeClr val="tx1"/>
                </a:solidFill>
                <a:effectLst/>
                <a:latin typeface="+mn-lt"/>
                <a:ea typeface="+mn-ea"/>
                <a:cs typeface="+mn-cs"/>
              </a:rPr>
              <a:t>or</a:t>
            </a:r>
            <a:r>
              <a:rPr lang="en-US" sz="1200" i="1" kern="1200" dirty="0">
                <a:solidFill>
                  <a:schemeClr val="tx1"/>
                </a:solidFill>
                <a:effectLst/>
                <a:latin typeface="+mn-lt"/>
                <a:ea typeface="+mn-ea"/>
                <a:cs typeface="+mn-cs"/>
              </a:rPr>
              <a:t> beside</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nasal</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pertaining to the nose</a:t>
            </a:r>
            <a:r>
              <a:rPr lang="en-US" sz="1200" kern="1200" dirty="0">
                <a:solidFill>
                  <a:schemeClr val="tx1"/>
                </a:solidFill>
                <a:effectLst/>
                <a:latin typeface="+mn-lt"/>
                <a:ea typeface="+mn-ea"/>
                <a:cs typeface="+mn-cs"/>
              </a:rPr>
              <a:t>. There are several paranasal sinuses.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29</a:t>
            </a:fld>
            <a:endParaRPr lang="en-US" dirty="0"/>
          </a:p>
        </p:txBody>
      </p:sp>
    </p:spTree>
    <p:extLst>
      <p:ext uri="{BB962C8B-B14F-4D97-AF65-F5344CB8AC3E}">
        <p14:creationId xmlns:p14="http://schemas.microsoft.com/office/powerpoint/2010/main" val="292516615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a:t>
            </a:fld>
            <a:endParaRPr lang="en-US" dirty="0"/>
          </a:p>
        </p:txBody>
      </p:sp>
    </p:spTree>
    <p:extLst>
      <p:ext uri="{BB962C8B-B14F-4D97-AF65-F5344CB8AC3E}">
        <p14:creationId xmlns:p14="http://schemas.microsoft.com/office/powerpoint/2010/main" val="1352553538"/>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i="1" kern="1200" dirty="0">
                <a:solidFill>
                  <a:schemeClr val="tx1"/>
                </a:solidFill>
                <a:effectLst/>
                <a:latin typeface="+mn-lt"/>
                <a:ea typeface="+mn-ea"/>
                <a:cs typeface="+mn-cs"/>
              </a:rPr>
              <a:t>Lacrima</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tear</a:t>
            </a:r>
            <a:r>
              <a:rPr lang="en-US" sz="1200" kern="1200" dirty="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Where are the zygomatic bones?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Cheek)</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Where are the nasal conchae? </a:t>
            </a:r>
            <a:r>
              <a:rPr lang="en-US" sz="1200" i="1" kern="1200" dirty="0">
                <a:solidFill>
                  <a:schemeClr val="tx1"/>
                </a:solidFill>
                <a:effectLst/>
                <a:latin typeface="+mn-lt"/>
                <a:ea typeface="+mn-ea"/>
                <a:cs typeface="+mn-cs"/>
              </a:rPr>
              <a:t>(In the nasal </a:t>
            </a:r>
            <a:r>
              <a:rPr lang="en-US" sz="1200" i="1" kern="1200" dirty="0" smtClean="0">
                <a:solidFill>
                  <a:schemeClr val="tx1"/>
                </a:solidFill>
                <a:effectLst/>
                <a:latin typeface="+mn-lt"/>
                <a:ea typeface="+mn-ea"/>
                <a:cs typeface="+mn-cs"/>
              </a:rPr>
              <a:t>cavity)</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30</a:t>
            </a:fld>
            <a:endParaRPr lang="en-US" dirty="0"/>
          </a:p>
        </p:txBody>
      </p:sp>
    </p:spTree>
    <p:extLst>
      <p:ext uri="{BB962C8B-B14F-4D97-AF65-F5344CB8AC3E}">
        <p14:creationId xmlns:p14="http://schemas.microsoft.com/office/powerpoint/2010/main" val="96950170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vomer can best be seen from the inferior view of the skull.</a:t>
            </a:r>
          </a:p>
        </p:txBody>
      </p:sp>
      <p:sp>
        <p:nvSpPr>
          <p:cNvPr id="4" name="Slide Number Placeholder 3"/>
          <p:cNvSpPr>
            <a:spLocks noGrp="1"/>
          </p:cNvSpPr>
          <p:nvPr>
            <p:ph type="sldNum" sz="quarter" idx="10"/>
          </p:nvPr>
        </p:nvSpPr>
        <p:spPr/>
        <p:txBody>
          <a:bodyPr/>
          <a:lstStyle/>
          <a:p>
            <a:fld id="{605A6131-177F-4143-B16B-48BFEAFD80AE}" type="slidenum">
              <a:rPr lang="en-US" smtClean="0"/>
              <a:t>31</a:t>
            </a:fld>
            <a:endParaRPr lang="en-US" dirty="0"/>
          </a:p>
        </p:txBody>
      </p:sp>
    </p:spTree>
    <p:extLst>
      <p:ext uri="{BB962C8B-B14F-4D97-AF65-F5344CB8AC3E}">
        <p14:creationId xmlns:p14="http://schemas.microsoft.com/office/powerpoint/2010/main" val="428234416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English names for the auditory ossicles are the hammer, anvil, and stirrup. They were named for their shapes.</a:t>
            </a:r>
          </a:p>
        </p:txBody>
      </p:sp>
      <p:sp>
        <p:nvSpPr>
          <p:cNvPr id="4" name="Slide Number Placeholder 3"/>
          <p:cNvSpPr>
            <a:spLocks noGrp="1"/>
          </p:cNvSpPr>
          <p:nvPr>
            <p:ph type="sldNum" sz="quarter" idx="10"/>
          </p:nvPr>
        </p:nvSpPr>
        <p:spPr/>
        <p:txBody>
          <a:bodyPr/>
          <a:lstStyle/>
          <a:p>
            <a:fld id="{605A6131-177F-4143-B16B-48BFEAFD80AE}" type="slidenum">
              <a:rPr lang="en-US" smtClean="0"/>
              <a:t>32</a:t>
            </a:fld>
            <a:endParaRPr lang="en-US" dirty="0"/>
          </a:p>
        </p:txBody>
      </p:sp>
    </p:spTree>
    <p:extLst>
      <p:ext uri="{BB962C8B-B14F-4D97-AF65-F5344CB8AC3E}">
        <p14:creationId xmlns:p14="http://schemas.microsoft.com/office/powerpoint/2010/main" val="381354594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33</a:t>
            </a:fld>
            <a:endParaRPr lang="en-US" dirty="0"/>
          </a:p>
        </p:txBody>
      </p:sp>
    </p:spTree>
    <p:extLst>
      <p:ext uri="{BB962C8B-B14F-4D97-AF65-F5344CB8AC3E}">
        <p14:creationId xmlns:p14="http://schemas.microsoft.com/office/powerpoint/2010/main" val="4229083334"/>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34</a:t>
            </a:fld>
            <a:endParaRPr lang="en-US" dirty="0"/>
          </a:p>
        </p:txBody>
      </p:sp>
    </p:spTree>
    <p:extLst>
      <p:ext uri="{BB962C8B-B14F-4D97-AF65-F5344CB8AC3E}">
        <p14:creationId xmlns:p14="http://schemas.microsoft.com/office/powerpoint/2010/main" val="3418622381"/>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vertebrae are the bones of the spine.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spinal cord runs through a canal formed because each vertebra has a large central opening.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intervertebral discs are found between each pair of vertebrae. They allow the spine to bend.</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7.6.</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35</a:t>
            </a:fld>
            <a:endParaRPr lang="en-US" dirty="0"/>
          </a:p>
        </p:txBody>
      </p:sp>
    </p:spTree>
    <p:extLst>
      <p:ext uri="{BB962C8B-B14F-4D97-AF65-F5344CB8AC3E}">
        <p14:creationId xmlns:p14="http://schemas.microsoft.com/office/powerpoint/2010/main" val="2101542126"/>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vertebral column is divided into four sections. The cervical and lumbar sections naturally curve in one direction (convex anteriorly), and the thoracic and sacral sections curve in the other direction (concave anteriorly). This adds strength and flexibility to the vertebral column.</a:t>
            </a:r>
          </a:p>
        </p:txBody>
      </p:sp>
      <p:sp>
        <p:nvSpPr>
          <p:cNvPr id="4" name="Slide Number Placeholder 3"/>
          <p:cNvSpPr>
            <a:spLocks noGrp="1"/>
          </p:cNvSpPr>
          <p:nvPr>
            <p:ph type="sldNum" sz="quarter" idx="10"/>
          </p:nvPr>
        </p:nvSpPr>
        <p:spPr/>
        <p:txBody>
          <a:bodyPr/>
          <a:lstStyle/>
          <a:p>
            <a:fld id="{605A6131-177F-4143-B16B-48BFEAFD80AE}" type="slidenum">
              <a:rPr lang="en-US" smtClean="0"/>
              <a:t>36</a:t>
            </a:fld>
            <a:endParaRPr lang="en-US" dirty="0"/>
          </a:p>
        </p:txBody>
      </p:sp>
    </p:spTree>
    <p:extLst>
      <p:ext uri="{BB962C8B-B14F-4D97-AF65-F5344CB8AC3E}">
        <p14:creationId xmlns:p14="http://schemas.microsoft.com/office/powerpoint/2010/main" val="476308649"/>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thick part of each vertebra faces the front of the body and bears the weight of the skeleton.</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7.7.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37</a:t>
            </a:fld>
            <a:endParaRPr lang="en-US" dirty="0"/>
          </a:p>
        </p:txBody>
      </p:sp>
    </p:spTree>
    <p:extLst>
      <p:ext uri="{BB962C8B-B14F-4D97-AF65-F5344CB8AC3E}">
        <p14:creationId xmlns:p14="http://schemas.microsoft.com/office/powerpoint/2010/main" val="3736201437"/>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part of the vertebra that can be felt from the back is the spinous process.  </a:t>
            </a:r>
          </a:p>
        </p:txBody>
      </p:sp>
      <p:sp>
        <p:nvSpPr>
          <p:cNvPr id="4" name="Slide Number Placeholder 3"/>
          <p:cNvSpPr>
            <a:spLocks noGrp="1"/>
          </p:cNvSpPr>
          <p:nvPr>
            <p:ph type="sldNum" sz="quarter" idx="10"/>
          </p:nvPr>
        </p:nvSpPr>
        <p:spPr/>
        <p:txBody>
          <a:bodyPr/>
          <a:lstStyle/>
          <a:p>
            <a:fld id="{605A6131-177F-4143-B16B-48BFEAFD80AE}" type="slidenum">
              <a:rPr lang="en-US" smtClean="0"/>
              <a:t>38</a:t>
            </a:fld>
            <a:endParaRPr lang="en-US" dirty="0"/>
          </a:p>
        </p:txBody>
      </p:sp>
    </p:spTree>
    <p:extLst>
      <p:ext uri="{BB962C8B-B14F-4D97-AF65-F5344CB8AC3E}">
        <p14:creationId xmlns:p14="http://schemas.microsoft.com/office/powerpoint/2010/main" val="24959656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Figure 7.8.</a:t>
            </a:r>
          </a:p>
        </p:txBody>
      </p:sp>
      <p:sp>
        <p:nvSpPr>
          <p:cNvPr id="4" name="Slide Number Placeholder 3"/>
          <p:cNvSpPr>
            <a:spLocks noGrp="1"/>
          </p:cNvSpPr>
          <p:nvPr>
            <p:ph type="sldNum" sz="quarter" idx="10"/>
          </p:nvPr>
        </p:nvSpPr>
        <p:spPr/>
        <p:txBody>
          <a:bodyPr/>
          <a:lstStyle/>
          <a:p>
            <a:fld id="{605A6131-177F-4143-B16B-48BFEAFD80AE}" type="slidenum">
              <a:rPr lang="en-US" smtClean="0"/>
              <a:t>39</a:t>
            </a:fld>
            <a:endParaRPr lang="en-US" dirty="0"/>
          </a:p>
        </p:txBody>
      </p:sp>
    </p:spTree>
    <p:extLst>
      <p:ext uri="{BB962C8B-B14F-4D97-AF65-F5344CB8AC3E}">
        <p14:creationId xmlns:p14="http://schemas.microsoft.com/office/powerpoint/2010/main" val="53649623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We often see bones, ligaments, and tendons when we prepare food, so it is easy to forget that these are living structures.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Bones are relatively lightweight related to their strength.</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Ligaments and tendons are extremely strong.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a:t>
            </a:fld>
            <a:endParaRPr lang="en-US" dirty="0"/>
          </a:p>
        </p:txBody>
      </p:sp>
    </p:spTree>
    <p:extLst>
      <p:ext uri="{BB962C8B-B14F-4D97-AF65-F5344CB8AC3E}">
        <p14:creationId xmlns:p14="http://schemas.microsoft.com/office/powerpoint/2010/main" val="250027237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40</a:t>
            </a:fld>
            <a:endParaRPr lang="en-US" dirty="0"/>
          </a:p>
        </p:txBody>
      </p:sp>
    </p:spTree>
    <p:extLst>
      <p:ext uri="{BB962C8B-B14F-4D97-AF65-F5344CB8AC3E}">
        <p14:creationId xmlns:p14="http://schemas.microsoft.com/office/powerpoint/2010/main" val="3189253585"/>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thorax is often called the thoracic cage because its structure resembles a bird cage.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sternum is connected to the ribs by the costal cartilage, allowing expansion and contraction during breathing. </a:t>
            </a:r>
            <a:r>
              <a:rPr lang="en-US" sz="1200" i="1" kern="1200" dirty="0" smtClean="0">
                <a:solidFill>
                  <a:schemeClr val="tx1"/>
                </a:solidFill>
                <a:effectLst/>
                <a:latin typeface="+mn-lt"/>
                <a:ea typeface="+mn-ea"/>
                <a:cs typeface="+mn-cs"/>
              </a:rPr>
              <a:t>Cost-</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means </a:t>
            </a:r>
            <a:r>
              <a:rPr lang="en-US" sz="1200" i="1" kern="1200" dirty="0">
                <a:solidFill>
                  <a:schemeClr val="tx1"/>
                </a:solidFill>
                <a:effectLst/>
                <a:latin typeface="+mn-lt"/>
                <a:ea typeface="+mn-ea"/>
                <a:cs typeface="+mn-cs"/>
              </a:rPr>
              <a:t>rib</a:t>
            </a:r>
            <a:r>
              <a:rPr lang="en-US" sz="1200" kern="1200" dirty="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41</a:t>
            </a:fld>
            <a:endParaRPr lang="en-US" dirty="0"/>
          </a:p>
        </p:txBody>
      </p:sp>
    </p:spTree>
    <p:extLst>
      <p:ext uri="{BB962C8B-B14F-4D97-AF65-F5344CB8AC3E}">
        <p14:creationId xmlns:p14="http://schemas.microsoft.com/office/powerpoint/2010/main" val="45719981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sternum (breastbone) is in the middle of the chest. The top part of the sternum (manubrium) articulates with the clavicles and first two pairs of ribs.</a:t>
            </a:r>
          </a:p>
        </p:txBody>
      </p:sp>
      <p:sp>
        <p:nvSpPr>
          <p:cNvPr id="4" name="Slide Number Placeholder 3"/>
          <p:cNvSpPr>
            <a:spLocks noGrp="1"/>
          </p:cNvSpPr>
          <p:nvPr>
            <p:ph type="sldNum" sz="quarter" idx="10"/>
          </p:nvPr>
        </p:nvSpPr>
        <p:spPr/>
        <p:txBody>
          <a:bodyPr/>
          <a:lstStyle/>
          <a:p>
            <a:fld id="{605A6131-177F-4143-B16B-48BFEAFD80AE}" type="slidenum">
              <a:rPr lang="en-US" smtClean="0"/>
              <a:t>42</a:t>
            </a:fld>
            <a:endParaRPr lang="en-US" dirty="0"/>
          </a:p>
        </p:txBody>
      </p:sp>
    </p:spTree>
    <p:extLst>
      <p:ext uri="{BB962C8B-B14F-4D97-AF65-F5344CB8AC3E}">
        <p14:creationId xmlns:p14="http://schemas.microsoft.com/office/powerpoint/2010/main" val="226567743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43</a:t>
            </a:fld>
            <a:endParaRPr lang="en-US" dirty="0"/>
          </a:p>
        </p:txBody>
      </p:sp>
    </p:spTree>
    <p:extLst>
      <p:ext uri="{BB962C8B-B14F-4D97-AF65-F5344CB8AC3E}">
        <p14:creationId xmlns:p14="http://schemas.microsoft.com/office/powerpoint/2010/main" val="3460889938"/>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44</a:t>
            </a:fld>
            <a:endParaRPr lang="en-US" dirty="0"/>
          </a:p>
        </p:txBody>
      </p:sp>
    </p:spTree>
    <p:extLst>
      <p:ext uri="{BB962C8B-B14F-4D97-AF65-F5344CB8AC3E}">
        <p14:creationId xmlns:p14="http://schemas.microsoft.com/office/powerpoint/2010/main" val="3262959807"/>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appendicular skeleton is made up of the bones of the arms and legs. Most of the bones are found in the wrists, hands, ankles, and feet.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This contributes to ambulation as well as the versatility of motion of the hands.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45</a:t>
            </a:fld>
            <a:endParaRPr lang="en-US" dirty="0"/>
          </a:p>
        </p:txBody>
      </p:sp>
    </p:spTree>
    <p:extLst>
      <p:ext uri="{BB962C8B-B14F-4D97-AF65-F5344CB8AC3E}">
        <p14:creationId xmlns:p14="http://schemas.microsoft.com/office/powerpoint/2010/main" val="1601328112"/>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term pectoral girdle is somewhat inaccurate, because the clavicle bones and the scapulae do not form a complete ring around the top of the body. They are separated by the sternum in front, and there is a gap between the scapulae in back.</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shoulder is formed by the articulation of the clavicle, acromian process of the scapula, and the top of the humerus.</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7.9</a:t>
            </a:r>
            <a:r>
              <a:rPr lang="en-US"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There are two projections from the scapula.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acromion process projects upward to meet the clavicle at the shoulder.  </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coracoid process projects under the clavicle and forms a solid base for muscle attachments.</a:t>
            </a: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The head of the humerus articulates with a depression in the scapula called the glenoid cavity.</a:t>
            </a:r>
            <a:endParaRPr lang="en-US" dirty="0" smtClean="0"/>
          </a:p>
        </p:txBody>
      </p:sp>
      <p:sp>
        <p:nvSpPr>
          <p:cNvPr id="4" name="Slide Number Placeholder 3"/>
          <p:cNvSpPr>
            <a:spLocks noGrp="1"/>
          </p:cNvSpPr>
          <p:nvPr>
            <p:ph type="sldNum" sz="quarter" idx="10"/>
          </p:nvPr>
        </p:nvSpPr>
        <p:spPr/>
        <p:txBody>
          <a:bodyPr/>
          <a:lstStyle/>
          <a:p>
            <a:fld id="{605A6131-177F-4143-B16B-48BFEAFD80AE}" type="slidenum">
              <a:rPr lang="en-US" smtClean="0"/>
              <a:t>46</a:t>
            </a:fld>
            <a:endParaRPr lang="en-US" dirty="0"/>
          </a:p>
        </p:txBody>
      </p:sp>
    </p:spTree>
    <p:extLst>
      <p:ext uri="{BB962C8B-B14F-4D97-AF65-F5344CB8AC3E}">
        <p14:creationId xmlns:p14="http://schemas.microsoft.com/office/powerpoint/2010/main" val="3058314957"/>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rounded end of a bone is usually called the </a:t>
            </a:r>
            <a:r>
              <a:rPr lang="en-US" sz="1200" i="1" kern="1200" dirty="0">
                <a:solidFill>
                  <a:schemeClr val="tx1"/>
                </a:solidFill>
                <a:effectLst/>
                <a:latin typeface="+mn-lt"/>
                <a:ea typeface="+mn-ea"/>
                <a:cs typeface="+mn-cs"/>
              </a:rPr>
              <a:t>head</a:t>
            </a:r>
            <a:r>
              <a:rPr lang="en-US" sz="1200" kern="1200" dirty="0">
                <a:solidFill>
                  <a:schemeClr val="tx1"/>
                </a:solidFill>
                <a:effectLst/>
                <a:latin typeface="+mn-lt"/>
                <a:ea typeface="+mn-ea"/>
                <a:cs typeface="+mn-cs"/>
              </a:rPr>
              <a:t>. On the humerus, it is the upper part.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various words for protrusions of bones, including </a:t>
            </a:r>
            <a:r>
              <a:rPr lang="en-US" sz="1200" i="1" kern="1200" dirty="0">
                <a:solidFill>
                  <a:schemeClr val="tx1"/>
                </a:solidFill>
                <a:effectLst/>
                <a:latin typeface="+mn-lt"/>
                <a:ea typeface="+mn-ea"/>
                <a:cs typeface="+mn-cs"/>
              </a:rPr>
              <a:t>tubercle, tuberosity, condyle, epicondyle</a:t>
            </a:r>
            <a:r>
              <a:rPr lang="en-US" sz="1200" kern="1200" dirty="0">
                <a:solidFill>
                  <a:schemeClr val="tx1"/>
                </a:solidFill>
                <a:effectLst/>
                <a:latin typeface="+mn-lt"/>
                <a:ea typeface="+mn-ea"/>
                <a:cs typeface="+mn-cs"/>
              </a:rPr>
              <a:t>, and </a:t>
            </a:r>
            <a:r>
              <a:rPr lang="en-US" sz="1200" i="1" kern="1200" dirty="0">
                <a:solidFill>
                  <a:schemeClr val="tx1"/>
                </a:solidFill>
                <a:effectLst/>
                <a:latin typeface="+mn-lt"/>
                <a:ea typeface="+mn-ea"/>
                <a:cs typeface="+mn-cs"/>
              </a:rPr>
              <a:t>process</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Each </a:t>
            </a:r>
            <a:r>
              <a:rPr lang="en-US" sz="1200" kern="1200" dirty="0">
                <a:solidFill>
                  <a:schemeClr val="tx1"/>
                </a:solidFill>
                <a:effectLst/>
                <a:latin typeface="+mn-lt"/>
                <a:ea typeface="+mn-ea"/>
                <a:cs typeface="+mn-cs"/>
              </a:rPr>
              <a:t>bone can be recognized by its specific protrusions and shape.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7.10.</a:t>
            </a:r>
          </a:p>
        </p:txBody>
      </p:sp>
      <p:sp>
        <p:nvSpPr>
          <p:cNvPr id="4" name="Slide Number Placeholder 3"/>
          <p:cNvSpPr>
            <a:spLocks noGrp="1"/>
          </p:cNvSpPr>
          <p:nvPr>
            <p:ph type="sldNum" sz="quarter" idx="10"/>
          </p:nvPr>
        </p:nvSpPr>
        <p:spPr/>
        <p:txBody>
          <a:bodyPr/>
          <a:lstStyle/>
          <a:p>
            <a:fld id="{605A6131-177F-4143-B16B-48BFEAFD80AE}" type="slidenum">
              <a:rPr lang="en-US" smtClean="0"/>
              <a:t>47</a:t>
            </a:fld>
            <a:endParaRPr lang="en-US" dirty="0"/>
          </a:p>
        </p:txBody>
      </p:sp>
    </p:spTree>
    <p:extLst>
      <p:ext uri="{BB962C8B-B14F-4D97-AF65-F5344CB8AC3E}">
        <p14:creationId xmlns:p14="http://schemas.microsoft.com/office/powerpoint/2010/main" val="527002189"/>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Figure 7.11.</a:t>
            </a:r>
          </a:p>
        </p:txBody>
      </p:sp>
      <p:sp>
        <p:nvSpPr>
          <p:cNvPr id="4" name="Slide Number Placeholder 3"/>
          <p:cNvSpPr>
            <a:spLocks noGrp="1"/>
          </p:cNvSpPr>
          <p:nvPr>
            <p:ph type="sldNum" sz="quarter" idx="10"/>
          </p:nvPr>
        </p:nvSpPr>
        <p:spPr/>
        <p:txBody>
          <a:bodyPr/>
          <a:lstStyle/>
          <a:p>
            <a:fld id="{605A6131-177F-4143-B16B-48BFEAFD80AE}" type="slidenum">
              <a:rPr lang="en-US" smtClean="0"/>
              <a:t>48</a:t>
            </a:fld>
            <a:endParaRPr lang="en-US" dirty="0"/>
          </a:p>
        </p:txBody>
      </p:sp>
    </p:spTree>
    <p:extLst>
      <p:ext uri="{BB962C8B-B14F-4D97-AF65-F5344CB8AC3E}">
        <p14:creationId xmlns:p14="http://schemas.microsoft.com/office/powerpoint/2010/main" val="981651447"/>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word root </a:t>
            </a:r>
            <a:r>
              <a:rPr lang="en-US" sz="1200" i="1" kern="1200" dirty="0">
                <a:solidFill>
                  <a:schemeClr val="tx1"/>
                </a:solidFill>
                <a:effectLst/>
                <a:latin typeface="+mn-lt"/>
                <a:ea typeface="+mn-ea"/>
                <a:cs typeface="+mn-cs"/>
              </a:rPr>
              <a:t>carp-</a:t>
            </a:r>
            <a:r>
              <a:rPr lang="en-US" sz="1200" kern="1200" dirty="0">
                <a:solidFill>
                  <a:schemeClr val="tx1"/>
                </a:solidFill>
                <a:effectLst/>
                <a:latin typeface="+mn-lt"/>
                <a:ea typeface="+mn-ea"/>
                <a:cs typeface="+mn-cs"/>
              </a:rPr>
              <a:t> means </a:t>
            </a:r>
            <a:r>
              <a:rPr lang="en-US" sz="1200" i="1" kern="1200" dirty="0">
                <a:solidFill>
                  <a:schemeClr val="tx1"/>
                </a:solidFill>
                <a:effectLst/>
                <a:latin typeface="+mn-lt"/>
                <a:ea typeface="+mn-ea"/>
                <a:cs typeface="+mn-cs"/>
              </a:rPr>
              <a:t>wrist</a:t>
            </a:r>
            <a:r>
              <a:rPr lang="en-US" sz="1200" kern="1200" dirty="0">
                <a:solidFill>
                  <a:schemeClr val="tx1"/>
                </a:solidFill>
                <a:effectLst/>
                <a:latin typeface="+mn-lt"/>
                <a:ea typeface="+mn-ea"/>
                <a:cs typeface="+mn-cs"/>
              </a:rPr>
              <a:t>. The wrist bones are called carpal bones and the bones of the hand are called metacarpals.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7.12.</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49</a:t>
            </a:fld>
            <a:endParaRPr lang="en-US" dirty="0"/>
          </a:p>
        </p:txBody>
      </p:sp>
    </p:spTree>
    <p:extLst>
      <p:ext uri="{BB962C8B-B14F-4D97-AF65-F5344CB8AC3E}">
        <p14:creationId xmlns:p14="http://schemas.microsoft.com/office/powerpoint/2010/main" val="243350492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a:t>
            </a:fld>
            <a:endParaRPr lang="en-US" dirty="0"/>
          </a:p>
        </p:txBody>
      </p:sp>
    </p:spTree>
    <p:extLst>
      <p:ext uri="{BB962C8B-B14F-4D97-AF65-F5344CB8AC3E}">
        <p14:creationId xmlns:p14="http://schemas.microsoft.com/office/powerpoint/2010/main" val="3419179285"/>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pelvic girdle encircles the lower abdomen to provide strength and protection</a:t>
            </a:r>
            <a:r>
              <a:rPr lang="en-US" sz="1200" kern="1200" dirty="0" smtClean="0">
                <a:solidFill>
                  <a:schemeClr val="tx1"/>
                </a:solidFill>
                <a:effectLst/>
                <a:latin typeface="+mn-lt"/>
                <a:ea typeface="+mn-ea"/>
                <a:cs typeface="+mn-cs"/>
              </a:rPr>
              <a: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The pelvic girdle is usually called the </a:t>
            </a:r>
            <a:r>
              <a:rPr lang="en-US" sz="1200" i="1" kern="1200" dirty="0" smtClean="0">
                <a:solidFill>
                  <a:schemeClr val="tx1"/>
                </a:solidFill>
                <a:effectLst/>
                <a:latin typeface="+mn-lt"/>
                <a:ea typeface="+mn-ea"/>
                <a:cs typeface="+mn-cs"/>
              </a:rPr>
              <a:t>pelvis</a:t>
            </a:r>
            <a:r>
              <a:rPr lang="en-US" sz="1200" kern="1200" dirty="0" smtClean="0">
                <a:solidFill>
                  <a:schemeClr val="tx1"/>
                </a:solidFill>
                <a:effectLst/>
                <a:latin typeface="+mn-lt"/>
                <a:ea typeface="+mn-ea"/>
                <a:cs typeface="+mn-cs"/>
              </a:rPr>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kern="1200" dirty="0" smtClean="0">
                <a:solidFill>
                  <a:schemeClr val="tx1"/>
                </a:solidFill>
                <a:effectLst/>
                <a:latin typeface="+mn-lt"/>
                <a:ea typeface="+mn-ea"/>
                <a:cs typeface="+mn-cs"/>
              </a:rPr>
              <a:t>The female pelvis is more shallow and wider than the male pelvis. </a:t>
            </a:r>
            <a:endParaRPr lang="en-US" sz="1200"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7.13.</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50</a:t>
            </a:fld>
            <a:endParaRPr lang="en-US" dirty="0"/>
          </a:p>
        </p:txBody>
      </p:sp>
    </p:spTree>
    <p:extLst>
      <p:ext uri="{BB962C8B-B14F-4D97-AF65-F5344CB8AC3E}">
        <p14:creationId xmlns:p14="http://schemas.microsoft.com/office/powerpoint/2010/main" val="299582300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a</a:t>
            </a:r>
            <a:r>
              <a:rPr lang="en-US" sz="1200" kern="1200" dirty="0" smtClean="0">
                <a:solidFill>
                  <a:schemeClr val="tx1"/>
                </a:solidFill>
                <a:effectLst/>
                <a:latin typeface="+mn-lt"/>
                <a:ea typeface="+mn-ea"/>
                <a:cs typeface="+mn-cs"/>
              </a:rPr>
              <a:t>cetabulum</a:t>
            </a:r>
            <a:r>
              <a:rPr lang="en-US" sz="1200" kern="1200" baseline="0" dirty="0" smtClean="0">
                <a:solidFill>
                  <a:schemeClr val="tx1"/>
                </a:solidFill>
                <a:effectLst/>
                <a:latin typeface="+mn-lt"/>
                <a:ea typeface="+mn-ea"/>
                <a:cs typeface="+mn-cs"/>
              </a:rPr>
              <a:t> h</a:t>
            </a:r>
            <a:r>
              <a:rPr lang="en-US" sz="1200" kern="1200" dirty="0" smtClean="0">
                <a:solidFill>
                  <a:schemeClr val="tx1"/>
                </a:solidFill>
                <a:effectLst/>
                <a:latin typeface="+mn-lt"/>
                <a:ea typeface="+mn-ea"/>
                <a:cs typeface="+mn-cs"/>
              </a:rPr>
              <a:t>olds </a:t>
            </a:r>
            <a:r>
              <a:rPr lang="en-US" sz="1200" kern="1200" dirty="0">
                <a:solidFill>
                  <a:schemeClr val="tx1"/>
                </a:solidFill>
                <a:effectLst/>
                <a:latin typeface="+mn-lt"/>
                <a:ea typeface="+mn-ea"/>
                <a:cs typeface="+mn-cs"/>
              </a:rPr>
              <a:t>the head of the </a:t>
            </a:r>
            <a:r>
              <a:rPr lang="en-US" sz="1200" kern="1200" dirty="0" smtClean="0">
                <a:solidFill>
                  <a:schemeClr val="tx1"/>
                </a:solidFill>
                <a:effectLst/>
                <a:latin typeface="+mn-lt"/>
                <a:ea typeface="+mn-ea"/>
                <a:cs typeface="+mn-cs"/>
              </a:rPr>
              <a:t>femur.</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baseline="0" dirty="0" smtClean="0">
                <a:solidFill>
                  <a:schemeClr val="tx1"/>
                </a:solidFill>
                <a:effectLst/>
                <a:latin typeface="+mn-lt"/>
                <a:ea typeface="+mn-ea"/>
                <a:cs typeface="+mn-cs"/>
              </a:rPr>
              <a:t>The p</a:t>
            </a:r>
            <a:r>
              <a:rPr lang="en-US" sz="1200" kern="1200" dirty="0" smtClean="0">
                <a:solidFill>
                  <a:schemeClr val="tx1"/>
                </a:solidFill>
                <a:effectLst/>
                <a:latin typeface="+mn-lt"/>
                <a:ea typeface="+mn-ea"/>
                <a:cs typeface="+mn-cs"/>
              </a:rPr>
              <a:t>lace </a:t>
            </a:r>
            <a:r>
              <a:rPr lang="en-US" sz="1200" kern="1200" dirty="0">
                <a:solidFill>
                  <a:schemeClr val="tx1"/>
                </a:solidFill>
                <a:effectLst/>
                <a:latin typeface="+mn-lt"/>
                <a:ea typeface="+mn-ea"/>
                <a:cs typeface="+mn-cs"/>
              </a:rPr>
              <a:t>where the two pubic bones </a:t>
            </a:r>
            <a:r>
              <a:rPr lang="en-US" sz="1200" kern="1200" dirty="0" smtClean="0">
                <a:solidFill>
                  <a:schemeClr val="tx1"/>
                </a:solidFill>
                <a:effectLst/>
                <a:latin typeface="+mn-lt"/>
                <a:ea typeface="+mn-ea"/>
                <a:cs typeface="+mn-cs"/>
              </a:rPr>
              <a:t>meet is called the </a:t>
            </a:r>
            <a:r>
              <a:rPr lang="en-US" sz="1200" i="1" kern="1200" dirty="0" smtClean="0">
                <a:solidFill>
                  <a:schemeClr val="tx1"/>
                </a:solidFill>
                <a:effectLst/>
                <a:latin typeface="+mn-lt"/>
                <a:ea typeface="+mn-ea"/>
                <a:cs typeface="+mn-cs"/>
              </a:rPr>
              <a:t>pubic symphysis</a:t>
            </a:r>
            <a:r>
              <a:rPr lang="en-US" sz="1200" kern="1200" dirty="0" smtClean="0">
                <a:solidFill>
                  <a:schemeClr val="tx1"/>
                </a:solidFill>
                <a:effectLst/>
                <a:latin typeface="+mn-lt"/>
                <a:ea typeface="+mn-ea"/>
                <a:cs typeface="+mn-cs"/>
              </a:rPr>
              <a:t>.</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coxal bones (also called the </a:t>
            </a:r>
            <a:r>
              <a:rPr lang="en-US" sz="1200" i="1" kern="1200" dirty="0">
                <a:solidFill>
                  <a:schemeClr val="tx1"/>
                </a:solidFill>
                <a:effectLst/>
                <a:latin typeface="+mn-lt"/>
                <a:ea typeface="+mn-ea"/>
                <a:cs typeface="+mn-cs"/>
              </a:rPr>
              <a:t>ossa coxae </a:t>
            </a:r>
            <a:r>
              <a:rPr lang="en-US" sz="1200" kern="1200" dirty="0">
                <a:solidFill>
                  <a:schemeClr val="tx1"/>
                </a:solidFill>
                <a:effectLst/>
                <a:latin typeface="+mn-lt"/>
                <a:ea typeface="+mn-ea"/>
                <a:cs typeface="+mn-cs"/>
              </a:rPr>
              <a:t>or </a:t>
            </a:r>
            <a:r>
              <a:rPr lang="en-US" sz="1200" i="1" kern="1200" dirty="0">
                <a:solidFill>
                  <a:schemeClr val="tx1"/>
                </a:solidFill>
                <a:effectLst/>
                <a:latin typeface="+mn-lt"/>
                <a:ea typeface="+mn-ea"/>
                <a:cs typeface="+mn-cs"/>
              </a:rPr>
              <a:t>innominate bones</a:t>
            </a:r>
            <a:r>
              <a:rPr lang="en-US" sz="1200" kern="1200" dirty="0">
                <a:solidFill>
                  <a:schemeClr val="tx1"/>
                </a:solidFill>
                <a:effectLst/>
                <a:latin typeface="+mn-lt"/>
                <a:ea typeface="+mn-ea"/>
                <a:cs typeface="+mn-cs"/>
              </a:rPr>
              <a:t>) are composed of three separate bones in childhood.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Don’t </a:t>
            </a:r>
            <a:r>
              <a:rPr lang="en-US" sz="1200" kern="1200" dirty="0">
                <a:solidFill>
                  <a:schemeClr val="tx1"/>
                </a:solidFill>
                <a:effectLst/>
                <a:latin typeface="+mn-lt"/>
                <a:ea typeface="+mn-ea"/>
                <a:cs typeface="+mn-cs"/>
              </a:rPr>
              <a:t>confuse ilium (upper part of the hip bone) with ileum (last part of the small intestine).</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is the depression that is the major part of the hip joint?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Acetabulum)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51</a:t>
            </a:fld>
            <a:endParaRPr lang="en-US" dirty="0"/>
          </a:p>
        </p:txBody>
      </p:sp>
    </p:spTree>
    <p:extLst>
      <p:ext uri="{BB962C8B-B14F-4D97-AF65-F5344CB8AC3E}">
        <p14:creationId xmlns:p14="http://schemas.microsoft.com/office/powerpoint/2010/main" val="565759333"/>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Each lower extremity consists of the thigh, leg, foot, and patella (</a:t>
            </a:r>
            <a:r>
              <a:rPr lang="en-US" sz="1200" i="1" kern="1200" dirty="0">
                <a:solidFill>
                  <a:schemeClr val="tx1"/>
                </a:solidFill>
                <a:effectLst/>
                <a:latin typeface="+mn-lt"/>
                <a:ea typeface="+mn-ea"/>
                <a:cs typeface="+mn-cs"/>
              </a:rPr>
              <a:t>kneecap</a:t>
            </a:r>
            <a:r>
              <a:rPr lang="en-US" sz="1200" kern="1200" dirty="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605A6131-177F-4143-B16B-48BFEAFD80AE}" type="slidenum">
              <a:rPr lang="en-US" smtClean="0"/>
              <a:t>52</a:t>
            </a:fld>
            <a:endParaRPr lang="en-US" dirty="0"/>
          </a:p>
        </p:txBody>
      </p:sp>
    </p:spTree>
    <p:extLst>
      <p:ext uri="{BB962C8B-B14F-4D97-AF65-F5344CB8AC3E}">
        <p14:creationId xmlns:p14="http://schemas.microsoft.com/office/powerpoint/2010/main" val="1565664513"/>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head of the femur fits into the acetabulum of the pelvis to form the hip joint.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greater trochanter of the femur can be felt at the side of the upper thigh. </a:t>
            </a:r>
            <a:endParaRPr lang="en-US" sz="1200" kern="1200" dirty="0" smtClean="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Fractures </a:t>
            </a:r>
            <a:r>
              <a:rPr lang="en-US" sz="1200" kern="1200" dirty="0">
                <a:solidFill>
                  <a:schemeClr val="tx1"/>
                </a:solidFill>
                <a:effectLst/>
                <a:latin typeface="+mn-lt"/>
                <a:ea typeface="+mn-ea"/>
                <a:cs typeface="+mn-cs"/>
              </a:rPr>
              <a:t>in the head of the femur, neck of the femur, or intertrochanteric fractures are called </a:t>
            </a:r>
            <a:r>
              <a:rPr lang="en-US" sz="1200" i="1" kern="1200" dirty="0">
                <a:solidFill>
                  <a:schemeClr val="tx1"/>
                </a:solidFill>
                <a:effectLst/>
                <a:latin typeface="+mn-lt"/>
                <a:ea typeface="+mn-ea"/>
                <a:cs typeface="+mn-cs"/>
              </a:rPr>
              <a:t>hip fractures</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Refer to Figure 7.14.</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53</a:t>
            </a:fld>
            <a:endParaRPr lang="en-US" dirty="0"/>
          </a:p>
        </p:txBody>
      </p:sp>
    </p:spTree>
    <p:extLst>
      <p:ext uri="{BB962C8B-B14F-4D97-AF65-F5344CB8AC3E}">
        <p14:creationId xmlns:p14="http://schemas.microsoft.com/office/powerpoint/2010/main" val="908036256"/>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7.15.</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54</a:t>
            </a:fld>
            <a:endParaRPr lang="en-US" dirty="0"/>
          </a:p>
        </p:txBody>
      </p:sp>
    </p:spTree>
    <p:extLst>
      <p:ext uri="{BB962C8B-B14F-4D97-AF65-F5344CB8AC3E}">
        <p14:creationId xmlns:p14="http://schemas.microsoft.com/office/powerpoint/2010/main" val="254912585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55</a:t>
            </a:fld>
            <a:endParaRPr lang="en-US" dirty="0"/>
          </a:p>
        </p:txBody>
      </p:sp>
    </p:spTree>
    <p:extLst>
      <p:ext uri="{BB962C8B-B14F-4D97-AF65-F5344CB8AC3E}">
        <p14:creationId xmlns:p14="http://schemas.microsoft.com/office/powerpoint/2010/main" val="4128977554"/>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type of bones are the metatarsals and phalanges? </a:t>
            </a:r>
            <a:r>
              <a:rPr lang="en-US" sz="1200" i="1" kern="1200" dirty="0">
                <a:solidFill>
                  <a:schemeClr val="tx1"/>
                </a:solidFill>
                <a:effectLst/>
                <a:latin typeface="+mn-lt"/>
                <a:ea typeface="+mn-ea"/>
                <a:cs typeface="+mn-cs"/>
              </a:rPr>
              <a:t>(Long </a:t>
            </a:r>
            <a:r>
              <a:rPr lang="en-US" sz="1200" i="1" kern="1200" dirty="0" smtClean="0">
                <a:solidFill>
                  <a:schemeClr val="tx1"/>
                </a:solidFill>
                <a:effectLst/>
                <a:latin typeface="+mn-lt"/>
                <a:ea typeface="+mn-ea"/>
                <a:cs typeface="+mn-cs"/>
              </a:rPr>
              <a:t>bones)</a:t>
            </a:r>
            <a:endParaRPr lang="en-US" sz="1200"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i="0" kern="1200" dirty="0">
                <a:solidFill>
                  <a:schemeClr val="tx1"/>
                </a:solidFill>
                <a:effectLst/>
                <a:latin typeface="+mn-lt"/>
                <a:ea typeface="+mn-ea"/>
                <a:cs typeface="+mn-cs"/>
              </a:rPr>
              <a:t>Refer to Figure 7.16.</a:t>
            </a:r>
            <a:endParaRPr lang="en-US" i="0" dirty="0"/>
          </a:p>
        </p:txBody>
      </p:sp>
      <p:sp>
        <p:nvSpPr>
          <p:cNvPr id="4" name="Slide Number Placeholder 3"/>
          <p:cNvSpPr>
            <a:spLocks noGrp="1"/>
          </p:cNvSpPr>
          <p:nvPr>
            <p:ph type="sldNum" sz="quarter" idx="10"/>
          </p:nvPr>
        </p:nvSpPr>
        <p:spPr/>
        <p:txBody>
          <a:bodyPr/>
          <a:lstStyle/>
          <a:p>
            <a:fld id="{605A6131-177F-4143-B16B-48BFEAFD80AE}" type="slidenum">
              <a:rPr lang="en-US" smtClean="0"/>
              <a:t>56</a:t>
            </a:fld>
            <a:endParaRPr lang="en-US" dirty="0"/>
          </a:p>
        </p:txBody>
      </p:sp>
    </p:spTree>
    <p:extLst>
      <p:ext uri="{BB962C8B-B14F-4D97-AF65-F5344CB8AC3E}">
        <p14:creationId xmlns:p14="http://schemas.microsoft.com/office/powerpoint/2010/main" val="4128258141"/>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 patella is encased in the patellar tendon. Normally it does not slip out of position, but it can move excessively if the tendon becomes stretched.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 patella is called a </a:t>
            </a:r>
            <a:r>
              <a:rPr lang="en-US" sz="1200" i="1" kern="1200" dirty="0">
                <a:solidFill>
                  <a:schemeClr val="tx1"/>
                </a:solidFill>
                <a:effectLst/>
                <a:latin typeface="+mn-lt"/>
                <a:ea typeface="+mn-ea"/>
                <a:cs typeface="+mn-cs"/>
              </a:rPr>
              <a:t>sesemoid bone </a:t>
            </a:r>
            <a:r>
              <a:rPr lang="en-US" sz="1200" kern="1200" dirty="0">
                <a:solidFill>
                  <a:schemeClr val="tx1"/>
                </a:solidFill>
                <a:effectLst/>
                <a:latin typeface="+mn-lt"/>
                <a:ea typeface="+mn-ea"/>
                <a:cs typeface="+mn-cs"/>
              </a:rPr>
              <a:t>because of its shape.</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57</a:t>
            </a:fld>
            <a:endParaRPr lang="en-US" dirty="0"/>
          </a:p>
        </p:txBody>
      </p:sp>
    </p:spTree>
    <p:extLst>
      <p:ext uri="{BB962C8B-B14F-4D97-AF65-F5344CB8AC3E}">
        <p14:creationId xmlns:p14="http://schemas.microsoft.com/office/powerpoint/2010/main" val="40358864"/>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Joints may be immoveable, slightly moveable or freely movable, depending on the area of the body.</a:t>
            </a:r>
          </a:p>
        </p:txBody>
      </p:sp>
      <p:sp>
        <p:nvSpPr>
          <p:cNvPr id="4" name="Slide Number Placeholder 3"/>
          <p:cNvSpPr>
            <a:spLocks noGrp="1"/>
          </p:cNvSpPr>
          <p:nvPr>
            <p:ph type="sldNum" sz="quarter" idx="10"/>
          </p:nvPr>
        </p:nvSpPr>
        <p:spPr/>
        <p:txBody>
          <a:bodyPr/>
          <a:lstStyle/>
          <a:p>
            <a:fld id="{605A6131-177F-4143-B16B-48BFEAFD80AE}" type="slidenum">
              <a:rPr lang="en-US" smtClean="0"/>
              <a:t>58</a:t>
            </a:fld>
            <a:endParaRPr lang="en-US" dirty="0"/>
          </a:p>
        </p:txBody>
      </p:sp>
    </p:spTree>
    <p:extLst>
      <p:ext uri="{BB962C8B-B14F-4D97-AF65-F5344CB8AC3E}">
        <p14:creationId xmlns:p14="http://schemas.microsoft.com/office/powerpoint/2010/main" val="3198622185"/>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59</a:t>
            </a:fld>
            <a:endParaRPr lang="en-US" dirty="0"/>
          </a:p>
        </p:txBody>
      </p:sp>
    </p:spTree>
    <p:extLst>
      <p:ext uri="{BB962C8B-B14F-4D97-AF65-F5344CB8AC3E}">
        <p14:creationId xmlns:p14="http://schemas.microsoft.com/office/powerpoint/2010/main" val="5516008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Movement is found in most animals but not in plants of more than one cell.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some ways the bones are like a calcium checking account. Calcium is continuously deposited and removed. </a:t>
            </a:r>
            <a:endParaRPr lang="en-US" sz="1200" kern="1200" dirty="0" smtClean="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a:t>
            </a:r>
            <a:r>
              <a:rPr lang="en-US" sz="1200" kern="1200" dirty="0">
                <a:solidFill>
                  <a:schemeClr val="tx1"/>
                </a:solidFill>
                <a:effectLst/>
                <a:latin typeface="+mn-lt"/>
                <a:ea typeface="+mn-ea"/>
                <a:cs typeface="+mn-cs"/>
              </a:rPr>
              <a:t>amount of calcium stored in the bones depends to a large extent on body activity and weight bearing. If a bone is not being used, the body doesn’t store as much calcium in it, and the skeleton weakens.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a:t>
            </a:fld>
            <a:endParaRPr lang="en-US" dirty="0"/>
          </a:p>
        </p:txBody>
      </p:sp>
    </p:spTree>
    <p:extLst>
      <p:ext uri="{BB962C8B-B14F-4D97-AF65-F5344CB8AC3E}">
        <p14:creationId xmlns:p14="http://schemas.microsoft.com/office/powerpoint/2010/main" val="2462288260"/>
      </p:ext>
    </p:extLst>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Refer to Figure 7.17.</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60</a:t>
            </a:fld>
            <a:endParaRPr lang="en-US" dirty="0"/>
          </a:p>
        </p:txBody>
      </p:sp>
    </p:spTree>
    <p:extLst>
      <p:ext uri="{BB962C8B-B14F-4D97-AF65-F5344CB8AC3E}">
        <p14:creationId xmlns:p14="http://schemas.microsoft.com/office/powerpoint/2010/main" val="2619244679"/>
      </p:ext>
    </p:extLst>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dirty="0" smtClean="0"/>
              <a:t>Because these joints have a synovial membrane,</a:t>
            </a:r>
            <a:r>
              <a:rPr lang="en-US" baseline="0" dirty="0" smtClean="0"/>
              <a:t> they are sometimes</a:t>
            </a:r>
            <a:r>
              <a:rPr lang="en-US" dirty="0" smtClean="0"/>
              <a:t> called </a:t>
            </a:r>
            <a:r>
              <a:rPr lang="en-US" i="1" dirty="0" smtClean="0"/>
              <a:t>synovial joints</a:t>
            </a:r>
            <a:r>
              <a:rPr lang="en-US" dirty="0" smtClean="0"/>
              <a:t>.</a:t>
            </a:r>
          </a:p>
        </p:txBody>
      </p:sp>
      <p:sp>
        <p:nvSpPr>
          <p:cNvPr id="4" name="Slide Number Placeholder 3"/>
          <p:cNvSpPr>
            <a:spLocks noGrp="1"/>
          </p:cNvSpPr>
          <p:nvPr>
            <p:ph type="sldNum" sz="quarter" idx="10"/>
          </p:nvPr>
        </p:nvSpPr>
        <p:spPr/>
        <p:txBody>
          <a:bodyPr/>
          <a:lstStyle/>
          <a:p>
            <a:fld id="{605A6131-177F-4143-B16B-48BFEAFD80AE}" type="slidenum">
              <a:rPr lang="en-US" smtClean="0"/>
              <a:t>61</a:t>
            </a:fld>
            <a:endParaRPr lang="en-US" dirty="0"/>
          </a:p>
        </p:txBody>
      </p:sp>
    </p:spTree>
    <p:extLst>
      <p:ext uri="{BB962C8B-B14F-4D97-AF65-F5344CB8AC3E}">
        <p14:creationId xmlns:p14="http://schemas.microsoft.com/office/powerpoint/2010/main" val="3840793628"/>
      </p:ext>
    </p:extLst>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sz="1200" kern="1200" dirty="0" smtClean="0">
                <a:solidFill>
                  <a:schemeClr val="tx1"/>
                </a:solidFill>
                <a:effectLst/>
                <a:latin typeface="+mn-lt"/>
                <a:ea typeface="+mn-ea"/>
                <a:cs typeface="+mn-cs"/>
              </a:rPr>
              <a:t>Bursae</a:t>
            </a:r>
            <a:r>
              <a:rPr lang="en-US" sz="1200" kern="1200" baseline="0" dirty="0" smtClean="0">
                <a:solidFill>
                  <a:schemeClr val="tx1"/>
                </a:solidFill>
                <a:effectLst/>
                <a:latin typeface="+mn-lt"/>
                <a:ea typeface="+mn-ea"/>
                <a:cs typeface="+mn-cs"/>
              </a:rPr>
              <a:t> are located</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b</a:t>
            </a:r>
            <a:r>
              <a:rPr lang="en-US" sz="1200" kern="1200" dirty="0" smtClean="0">
                <a:solidFill>
                  <a:schemeClr val="tx1"/>
                </a:solidFill>
                <a:effectLst/>
                <a:latin typeface="+mn-lt"/>
                <a:ea typeface="+mn-ea"/>
                <a:cs typeface="+mn-cs"/>
              </a:rPr>
              <a:t>etween </a:t>
            </a:r>
            <a:r>
              <a:rPr lang="en-US" sz="1200" kern="1200" dirty="0">
                <a:solidFill>
                  <a:schemeClr val="tx1"/>
                </a:solidFill>
                <a:effectLst/>
                <a:latin typeface="+mn-lt"/>
                <a:ea typeface="+mn-ea"/>
                <a:cs typeface="+mn-cs"/>
              </a:rPr>
              <a:t>skin and underlying </a:t>
            </a:r>
            <a:r>
              <a:rPr lang="en-US" sz="1200" kern="1200" dirty="0" smtClean="0">
                <a:solidFill>
                  <a:schemeClr val="tx1"/>
                </a:solidFill>
                <a:effectLst/>
                <a:latin typeface="+mn-lt"/>
                <a:ea typeface="+mn-ea"/>
                <a:cs typeface="+mn-cs"/>
              </a:rPr>
              <a:t>bone</a:t>
            </a:r>
            <a:r>
              <a:rPr lang="en-US" sz="1200" kern="1200" baseline="0" dirty="0" smtClean="0">
                <a:solidFill>
                  <a:schemeClr val="tx1"/>
                </a:solidFill>
                <a:effectLst/>
                <a:latin typeface="+mn-lt"/>
                <a:ea typeface="+mn-ea"/>
                <a:cs typeface="+mn-cs"/>
              </a:rPr>
              <a:t> or</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between tendons and ligaments.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62</a:t>
            </a:fld>
            <a:endParaRPr lang="en-US" dirty="0"/>
          </a:p>
        </p:txBody>
      </p:sp>
    </p:spTree>
    <p:extLst>
      <p:ext uri="{BB962C8B-B14F-4D97-AF65-F5344CB8AC3E}">
        <p14:creationId xmlns:p14="http://schemas.microsoft.com/office/powerpoint/2010/main" val="255136565"/>
      </p:ext>
    </p:extLst>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dirty="0"/>
              <a:t>Refer to Figure 7.18.</a:t>
            </a:r>
          </a:p>
        </p:txBody>
      </p:sp>
      <p:sp>
        <p:nvSpPr>
          <p:cNvPr id="4" name="Slide Number Placeholder 3"/>
          <p:cNvSpPr>
            <a:spLocks noGrp="1"/>
          </p:cNvSpPr>
          <p:nvPr>
            <p:ph type="sldNum" sz="quarter" idx="10"/>
          </p:nvPr>
        </p:nvSpPr>
        <p:spPr/>
        <p:txBody>
          <a:bodyPr/>
          <a:lstStyle/>
          <a:p>
            <a:fld id="{605A6131-177F-4143-B16B-48BFEAFD80AE}" type="slidenum">
              <a:rPr lang="en-US" smtClean="0"/>
              <a:t>63</a:t>
            </a:fld>
            <a:endParaRPr lang="en-US" dirty="0"/>
          </a:p>
        </p:txBody>
      </p:sp>
    </p:spTree>
    <p:extLst>
      <p:ext uri="{BB962C8B-B14F-4D97-AF65-F5344CB8AC3E}">
        <p14:creationId xmlns:p14="http://schemas.microsoft.com/office/powerpoint/2010/main" val="4081540362"/>
      </p:ext>
    </p:extLst>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64</a:t>
            </a:fld>
            <a:endParaRPr lang="en-US" dirty="0"/>
          </a:p>
        </p:txBody>
      </p:sp>
    </p:spTree>
    <p:extLst>
      <p:ext uri="{BB962C8B-B14F-4D97-AF65-F5344CB8AC3E}">
        <p14:creationId xmlns:p14="http://schemas.microsoft.com/office/powerpoint/2010/main" val="555534129"/>
      </p:ext>
    </p:extLst>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65</a:t>
            </a:fld>
            <a:endParaRPr lang="en-US" dirty="0"/>
          </a:p>
        </p:txBody>
      </p:sp>
    </p:spTree>
    <p:extLst>
      <p:ext uri="{BB962C8B-B14F-4D97-AF65-F5344CB8AC3E}">
        <p14:creationId xmlns:p14="http://schemas.microsoft.com/office/powerpoint/2010/main" val="88778106"/>
      </p:ext>
    </p:extLst>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r>
              <a:rPr lang="en-US" dirty="0"/>
              <a:t>See table in textbook titled “Common Pathology of the Skeletal</a:t>
            </a:r>
            <a:r>
              <a:rPr lang="en-US" baseline="0" dirty="0"/>
              <a:t> System”.</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66</a:t>
            </a:fld>
            <a:endParaRPr lang="en-US" dirty="0"/>
          </a:p>
        </p:txBody>
      </p:sp>
    </p:spTree>
    <p:extLst>
      <p:ext uri="{BB962C8B-B14F-4D97-AF65-F5344CB8AC3E}">
        <p14:creationId xmlns:p14="http://schemas.microsoft.com/office/powerpoint/2010/main" val="4151629776"/>
      </p:ext>
    </p:extLst>
  </p:cSld>
  <p:clrMapOvr>
    <a:masterClrMapping/>
  </p:clrMapOvr>
</p:notes>
</file>

<file path=ppt/notesSlides/notesSlide6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indent="-171450">
              <a:buFont typeface="Arial" charset="0"/>
              <a:buChar char="•"/>
            </a:pP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67</a:t>
            </a:fld>
            <a:endParaRPr lang="en-US" dirty="0"/>
          </a:p>
        </p:txBody>
      </p:sp>
    </p:spTree>
    <p:extLst>
      <p:ext uri="{BB962C8B-B14F-4D97-AF65-F5344CB8AC3E}">
        <p14:creationId xmlns:p14="http://schemas.microsoft.com/office/powerpoint/2010/main" val="8676885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 an adult, red marrow is found only in bones of skull, ribs, sternum, clavicles, vertebrae, and pelvis.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Blood cell formation </a:t>
            </a:r>
            <a:r>
              <a:rPr lang="en-US" sz="1200" i="1" kern="1200" dirty="0">
                <a:solidFill>
                  <a:schemeClr val="tx1"/>
                </a:solidFill>
                <a:effectLst/>
                <a:latin typeface="+mn-lt"/>
                <a:ea typeface="+mn-ea"/>
                <a:cs typeface="+mn-cs"/>
              </a:rPr>
              <a:t>(hemat-</a:t>
            </a:r>
            <a:r>
              <a:rPr lang="en-US" sz="1200" kern="1200" dirty="0">
                <a:solidFill>
                  <a:schemeClr val="tx1"/>
                </a:solidFill>
                <a:effectLst/>
                <a:latin typeface="+mn-lt"/>
                <a:ea typeface="+mn-ea"/>
                <a:cs typeface="+mn-cs"/>
              </a:rPr>
              <a:t> means</a:t>
            </a:r>
            <a:r>
              <a:rPr lang="en-US" sz="1200" i="1" kern="1200" dirty="0">
                <a:solidFill>
                  <a:schemeClr val="tx1"/>
                </a:solidFill>
                <a:effectLst/>
                <a:latin typeface="+mn-lt"/>
                <a:ea typeface="+mn-ea"/>
                <a:cs typeface="+mn-cs"/>
              </a:rPr>
              <a:t> blood</a:t>
            </a:r>
            <a:r>
              <a:rPr lang="en-US" sz="1200" kern="1200" dirty="0">
                <a:solidFill>
                  <a:schemeClr val="tx1"/>
                </a:solidFill>
                <a:effectLst/>
                <a:latin typeface="+mn-lt"/>
                <a:ea typeface="+mn-ea"/>
                <a:cs typeface="+mn-cs"/>
              </a:rPr>
              <a:t> and </a:t>
            </a:r>
            <a:r>
              <a:rPr lang="en-US" sz="1200" i="1" kern="1200" dirty="0" smtClean="0">
                <a:solidFill>
                  <a:schemeClr val="tx1"/>
                </a:solidFill>
                <a:effectLst/>
                <a:latin typeface="+mn-lt"/>
                <a:ea typeface="+mn-ea"/>
                <a:cs typeface="+mn-cs"/>
              </a:rPr>
              <a:t>-poiesis</a:t>
            </a:r>
            <a:r>
              <a:rPr lang="en-US" sz="1200" kern="1200" dirty="0" smtClean="0">
                <a:solidFill>
                  <a:schemeClr val="tx1"/>
                </a:solidFill>
                <a:effectLst/>
                <a:latin typeface="+mn-lt"/>
                <a:ea typeface="+mn-ea"/>
                <a:cs typeface="+mn-cs"/>
              </a:rPr>
              <a:t> </a:t>
            </a:r>
            <a:r>
              <a:rPr lang="en-US" sz="1200" kern="1200" dirty="0">
                <a:solidFill>
                  <a:schemeClr val="tx1"/>
                </a:solidFill>
                <a:effectLst/>
                <a:latin typeface="+mn-lt"/>
                <a:ea typeface="+mn-ea"/>
                <a:cs typeface="+mn-cs"/>
              </a:rPr>
              <a:t>means </a:t>
            </a:r>
            <a:r>
              <a:rPr lang="en-US" sz="1200" i="1" kern="1200" dirty="0">
                <a:solidFill>
                  <a:schemeClr val="tx1"/>
                </a:solidFill>
                <a:effectLst/>
                <a:latin typeface="+mn-lt"/>
                <a:ea typeface="+mn-ea"/>
                <a:cs typeface="+mn-cs"/>
              </a:rPr>
              <a:t>formation)</a:t>
            </a:r>
            <a:r>
              <a:rPr lang="en-US" sz="1200" kern="1200" dirty="0">
                <a:solidFill>
                  <a:schemeClr val="tx1"/>
                </a:solidFill>
                <a:effectLst/>
                <a:latin typeface="+mn-lt"/>
                <a:ea typeface="+mn-ea"/>
                <a:cs typeface="+mn-cs"/>
              </a:rPr>
              <a:t> occurs in the bone marrow.  </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difference between red bone marrow and yellow bone marrow</a:t>
            </a:r>
            <a:r>
              <a:rPr lang="en-US" sz="1200" kern="1200" dirty="0" smtClean="0">
                <a:solidFill>
                  <a:schemeClr val="tx1"/>
                </a:solidFill>
                <a:effectLst/>
                <a:latin typeface="+mn-lt"/>
                <a:ea typeface="+mn-ea"/>
                <a:cs typeface="+mn-cs"/>
              </a:rPr>
              <a:t>? </a:t>
            </a:r>
            <a:r>
              <a:rPr lang="en-US" sz="1200" i="1" kern="1200" dirty="0" smtClean="0">
                <a:solidFill>
                  <a:schemeClr val="tx1"/>
                </a:solidFill>
                <a:effectLst/>
                <a:latin typeface="+mn-lt"/>
                <a:ea typeface="+mn-ea"/>
                <a:cs typeface="+mn-cs"/>
              </a:rPr>
              <a:t>(Yellow marrow stores fat, red marrow functions in</a:t>
            </a:r>
            <a:r>
              <a:rPr lang="en-US" sz="1200" i="1" kern="1200" baseline="0" dirty="0" smtClean="0">
                <a:solidFill>
                  <a:schemeClr val="tx1"/>
                </a:solidFill>
                <a:effectLst/>
                <a:latin typeface="+mn-lt"/>
                <a:ea typeface="+mn-ea"/>
                <a:cs typeface="+mn-cs"/>
              </a:rPr>
              <a:t> the formation of blood cells.)</a:t>
            </a:r>
            <a:endParaRPr lang="en-US" sz="1200" i="1" kern="1200" dirty="0">
              <a:solidFill>
                <a:schemeClr val="tx1"/>
              </a:solidFill>
              <a:effectLst/>
              <a:latin typeface="+mn-lt"/>
              <a:ea typeface="+mn-ea"/>
              <a:cs typeface="+mn-cs"/>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What blood elements are produced in red bone marrow? </a:t>
            </a:r>
            <a:r>
              <a:rPr lang="en-US" sz="1200" i="1" kern="1200" dirty="0">
                <a:solidFill>
                  <a:schemeClr val="tx1"/>
                </a:solidFill>
                <a:effectLst/>
                <a:latin typeface="+mn-lt"/>
                <a:ea typeface="+mn-ea"/>
                <a:cs typeface="+mn-cs"/>
              </a:rPr>
              <a:t>(Red blood cells, white blood cells, </a:t>
            </a:r>
            <a:r>
              <a:rPr lang="en-US" sz="1200" i="1" kern="1200" dirty="0" smtClean="0">
                <a:solidFill>
                  <a:schemeClr val="tx1"/>
                </a:solidFill>
                <a:effectLst/>
                <a:latin typeface="+mn-lt"/>
                <a:ea typeface="+mn-ea"/>
                <a:cs typeface="+mn-cs"/>
              </a:rPr>
              <a:t>platelets)</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7</a:t>
            </a:fld>
            <a:endParaRPr lang="en-US" dirty="0"/>
          </a:p>
        </p:txBody>
      </p:sp>
    </p:spTree>
    <p:extLst>
      <p:ext uri="{BB962C8B-B14F-4D97-AF65-F5344CB8AC3E}">
        <p14:creationId xmlns:p14="http://schemas.microsoft.com/office/powerpoint/2010/main" val="22040022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Interconnected by Volkmann’s canals.</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three types of bone cells. Osteoblasts build bone, osteoclasts break down bone, and osteocytes are mature bone cells. Usually the body maintains a balance between building bone and breaking down bone.</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balance of processes in the human body called?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Homeostasis)</a:t>
            </a:r>
            <a:endParaRPr lang="en-US"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There are two types of bone tissue. In compact bone, the cells are packed tightly together. In spongy bone, the cells are more spread out.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What is the microscopic unit of compact bone? </a:t>
            </a:r>
            <a:r>
              <a:rPr lang="en-US" sz="1200" i="1" kern="1200" dirty="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Osteon)</a:t>
            </a:r>
            <a:endParaRPr lang="en-US" sz="1200" i="1" kern="1200" dirty="0">
              <a:solidFill>
                <a:schemeClr val="tx1"/>
              </a:solidFill>
              <a:effectLst/>
              <a:latin typeface="+mn-lt"/>
              <a:ea typeface="+mn-ea"/>
              <a:cs typeface="+mn-cs"/>
            </a:endParaRPr>
          </a:p>
          <a:p>
            <a:pPr marL="171450" lvl="0" indent="-171450">
              <a:buFont typeface="Arial" panose="020B0604020202020204" pitchFamily="34" charset="0"/>
              <a:buChar char="•"/>
            </a:pPr>
            <a:r>
              <a:rPr lang="en-US" sz="1200" i="0" kern="1200" dirty="0">
                <a:solidFill>
                  <a:schemeClr val="tx1"/>
                </a:solidFill>
                <a:effectLst/>
                <a:latin typeface="+mn-lt"/>
                <a:ea typeface="+mn-ea"/>
                <a:cs typeface="+mn-cs"/>
              </a:rPr>
              <a:t>Refer to Figure 7.1.</a:t>
            </a:r>
          </a:p>
        </p:txBody>
      </p:sp>
      <p:sp>
        <p:nvSpPr>
          <p:cNvPr id="4" name="Slide Number Placeholder 3"/>
          <p:cNvSpPr>
            <a:spLocks noGrp="1"/>
          </p:cNvSpPr>
          <p:nvPr>
            <p:ph type="sldNum" sz="quarter" idx="10"/>
          </p:nvPr>
        </p:nvSpPr>
        <p:spPr/>
        <p:txBody>
          <a:bodyPr/>
          <a:lstStyle/>
          <a:p>
            <a:fld id="{605A6131-177F-4143-B16B-48BFEAFD80AE}" type="slidenum">
              <a:rPr lang="en-US" smtClean="0"/>
              <a:t>8</a:t>
            </a:fld>
            <a:endParaRPr lang="en-US" dirty="0"/>
          </a:p>
        </p:txBody>
      </p:sp>
    </p:spTree>
    <p:extLst>
      <p:ext uri="{BB962C8B-B14F-4D97-AF65-F5344CB8AC3E}">
        <p14:creationId xmlns:p14="http://schemas.microsoft.com/office/powerpoint/2010/main" val="3330870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371600" y="1143000"/>
            <a:ext cx="4114800" cy="3086100"/>
          </a:xfrm>
        </p:spPr>
      </p:sp>
      <p:sp>
        <p:nvSpPr>
          <p:cNvPr id="3" name="Notes Placeholder 2"/>
          <p:cNvSpPr>
            <a:spLocks noGrp="1"/>
          </p:cNvSpPr>
          <p:nvPr>
            <p:ph type="body" idx="1"/>
          </p:nvPr>
        </p:nvSpPr>
        <p:spPr/>
        <p:txBody>
          <a:bodyPr/>
          <a:lstStyle/>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Within both compact and spongy bone, osteons are basically round with blood vessels in the center surrounded by a hard matrix.  </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There are small channels (canaliculi) through the matrix. </a:t>
            </a:r>
            <a:endParaRPr lang="en-US" dirty="0"/>
          </a:p>
        </p:txBody>
      </p:sp>
      <p:sp>
        <p:nvSpPr>
          <p:cNvPr id="4" name="Slide Number Placeholder 3"/>
          <p:cNvSpPr>
            <a:spLocks noGrp="1"/>
          </p:cNvSpPr>
          <p:nvPr>
            <p:ph type="sldNum" sz="quarter" idx="10"/>
          </p:nvPr>
        </p:nvSpPr>
        <p:spPr/>
        <p:txBody>
          <a:bodyPr/>
          <a:lstStyle/>
          <a:p>
            <a:fld id="{605A6131-177F-4143-B16B-48BFEAFD80AE}" type="slidenum">
              <a:rPr lang="en-US" smtClean="0"/>
              <a:t>9</a:t>
            </a:fld>
            <a:endParaRPr lang="en-US" dirty="0"/>
          </a:p>
        </p:txBody>
      </p:sp>
    </p:spTree>
    <p:extLst>
      <p:ext uri="{BB962C8B-B14F-4D97-AF65-F5344CB8AC3E}">
        <p14:creationId xmlns:p14="http://schemas.microsoft.com/office/powerpoint/2010/main" val="16911708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4000"/>
            </a:lvl1pPr>
          </a:lstStyle>
          <a:p>
            <a:r>
              <a:rPr lang="en-US"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sz="300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b="1"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969141826"/>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Tree>
    <p:extLst>
      <p:ext uri="{BB962C8B-B14F-4D97-AF65-F5344CB8AC3E}">
        <p14:creationId xmlns:p14="http://schemas.microsoft.com/office/powerpoint/2010/main" val="231798214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228600"/>
            <a:ext cx="7772400" cy="1219200"/>
          </a:xfrm>
          <a:prstGeom prst="rect">
            <a:avLst/>
          </a:prstGeom>
          <a:noFill/>
          <a:ln w="9525">
            <a:noFill/>
            <a:miter lim="800000"/>
            <a:headEnd/>
            <a:tailEnd/>
          </a:ln>
        </p:spPr>
        <p:txBody>
          <a:bodyPr vert="horz" wrap="square" lIns="92075" tIns="46038" rIns="92075" bIns="46038" numCol="1" anchor="ctr" anchorCtr="0" compatLnSpc="1">
            <a:prstTxWarp prst="textNoShape">
              <a:avLst/>
            </a:prstTxWarp>
          </a:bodyPr>
          <a:lstStyle/>
          <a:p>
            <a:pPr lvl="0"/>
            <a:r>
              <a:rPr lang="en-US" smtClean="0"/>
              <a:t>Click to edit Master title style</a:t>
            </a:r>
            <a:endParaRPr lang="en-GB" dirty="0"/>
          </a:p>
        </p:txBody>
      </p:sp>
      <p:sp>
        <p:nvSpPr>
          <p:cNvPr id="1027" name="Rectangle 3"/>
          <p:cNvSpPr>
            <a:spLocks noGrp="1" noChangeArrowheads="1"/>
          </p:cNvSpPr>
          <p:nvPr>
            <p:ph type="body" idx="1"/>
          </p:nvPr>
        </p:nvSpPr>
        <p:spPr bwMode="auto">
          <a:xfrm>
            <a:off x="685800" y="1641475"/>
            <a:ext cx="7772400"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4109" name="Rectangle 13"/>
          <p:cNvSpPr>
            <a:spLocks noGrp="1" noChangeArrowheads="1"/>
          </p:cNvSpPr>
          <p:nvPr>
            <p:ph type="sldNum" sz="quarter" idx="4"/>
          </p:nvPr>
        </p:nvSpPr>
        <p:spPr bwMode="auto">
          <a:xfrm>
            <a:off x="7715250" y="6560243"/>
            <a:ext cx="1327150" cy="47625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a:defRPr sz="800" i="0" smtClean="0">
                <a:solidFill>
                  <a:schemeClr val="bg2"/>
                </a:solidFill>
                <a:ea typeface="ＭＳ Ｐゴシック" charset="-128"/>
                <a:cs typeface="Arial" charset="0"/>
              </a:defRPr>
            </a:lvl1pPr>
          </a:lstStyle>
          <a:p>
            <a:fld id="{04E34968-DBBB-4A86-ABF3-CD5474A4D247}" type="slidenum">
              <a:rPr lang="en-US" smtClean="0"/>
              <a:t>‹#›</a:t>
            </a:fld>
            <a:endParaRPr lang="en-US" dirty="0"/>
          </a:p>
        </p:txBody>
      </p:sp>
      <p:sp>
        <p:nvSpPr>
          <p:cNvPr id="6" name="Rectangle 13">
            <a:extLst>
              <a:ext uri="{FF2B5EF4-FFF2-40B4-BE49-F238E27FC236}"/>
            </a:extLst>
          </p:cNvPr>
          <p:cNvSpPr txBox="1">
            <a:spLocks noChangeArrowheads="1"/>
          </p:cNvSpPr>
          <p:nvPr/>
        </p:nvSpPr>
        <p:spPr bwMode="auto">
          <a:xfrm>
            <a:off x="1905000" y="6543675"/>
            <a:ext cx="5562600" cy="238125"/>
          </a:xfrm>
          <a:prstGeom prst="rect">
            <a:avLst/>
          </a:prstGeom>
          <a:noFill/>
          <a:ln>
            <a:noFill/>
          </a:ln>
          <a:effectLst/>
          <a:extLst/>
        </p:spPr>
        <p:txBody>
          <a:bodyPr/>
          <a:lstStyle>
            <a:lvl1pPr algn="r">
              <a:defRPr sz="800" smtClean="0">
                <a:solidFill>
                  <a:schemeClr val="bg2"/>
                </a:solidFill>
                <a:ea typeface="ＭＳ Ｐゴシック" charset="-128"/>
                <a:cs typeface="Arial" charset="0"/>
              </a:defRPr>
            </a:lvl1pPr>
          </a:lstStyle>
          <a:p>
            <a:pPr algn="ctr">
              <a:lnSpc>
                <a:spcPct val="90000"/>
              </a:lnSpc>
              <a:spcBef>
                <a:spcPct val="50000"/>
              </a:spcBef>
              <a:buClr>
                <a:srgbClr val="FFCC00"/>
              </a:buClr>
              <a:defRPr/>
            </a:pPr>
            <a:r>
              <a:rPr lang="en-US" dirty="0">
                <a:latin typeface="Arial"/>
                <a:ea typeface="Times New Roman"/>
              </a:rPr>
              <a:t>Copyright © </a:t>
            </a:r>
            <a:r>
              <a:rPr lang="en-US" dirty="0" smtClean="0">
                <a:latin typeface="Arial"/>
                <a:ea typeface="Times New Roman"/>
              </a:rPr>
              <a:t>2021 </a:t>
            </a:r>
            <a:r>
              <a:rPr lang="en-US" dirty="0">
                <a:latin typeface="Arial"/>
                <a:ea typeface="Times New Roman"/>
              </a:rPr>
              <a:t>by Elsevier Inc. All Rights Reserved.</a:t>
            </a:r>
            <a:endParaRPr lang="en-US" dirty="0">
              <a:latin typeface="Arial" charset="0"/>
            </a:endParaRPr>
          </a:p>
        </p:txBody>
      </p:sp>
    </p:spTree>
    <p:extLst>
      <p:ext uri="{BB962C8B-B14F-4D97-AF65-F5344CB8AC3E}">
        <p14:creationId xmlns:p14="http://schemas.microsoft.com/office/powerpoint/2010/main" val="2183669527"/>
      </p:ext>
    </p:extLst>
  </p:cSld>
  <p:clrMap bg1="dk2" tx1="lt1" bg2="dk1" tx2="lt2" accent1="accent1" accent2="accent2" accent3="accent3" accent4="accent4" accent5="accent5" accent6="accent6" hlink="hlink" folHlink="folHlink"/>
  <p:sldLayoutIdLst>
    <p:sldLayoutId id="2147483673" r:id="rId1"/>
    <p:sldLayoutId id="2147483674" r:id="rId2"/>
  </p:sldLayoutIdLst>
  <p:timing>
    <p:tnLst>
      <p:par>
        <p:cTn id="1" dur="indefinite" restart="never" nodeType="tmRoot"/>
      </p:par>
    </p:tnLst>
  </p:timing>
  <p:hf hdr="0" dt="0"/>
  <p:txStyles>
    <p:titleStyle>
      <a:lvl1pPr algn="ctr" rtl="0" eaLnBrk="1" fontAlgn="base" hangingPunct="1">
        <a:spcBef>
          <a:spcPct val="0"/>
        </a:spcBef>
        <a:spcAft>
          <a:spcPct val="0"/>
        </a:spcAft>
        <a:defRPr sz="3600">
          <a:solidFill>
            <a:schemeClr val="bg2"/>
          </a:solidFill>
          <a:latin typeface="+mj-lt"/>
          <a:ea typeface="+mj-ea"/>
          <a:cs typeface="+mj-cs"/>
        </a:defRPr>
      </a:lvl1pPr>
      <a:lvl2pPr algn="ctr" rtl="0" eaLnBrk="1" fontAlgn="base" hangingPunct="1">
        <a:spcBef>
          <a:spcPct val="0"/>
        </a:spcBef>
        <a:spcAft>
          <a:spcPct val="0"/>
        </a:spcAft>
        <a:defRPr sz="3400">
          <a:solidFill>
            <a:schemeClr val="bg2"/>
          </a:solidFill>
          <a:latin typeface="ArialMT" pitchFamily="34" charset="0"/>
          <a:ea typeface="ＭＳ Ｐゴシック" charset="-128"/>
        </a:defRPr>
      </a:lvl2pPr>
      <a:lvl3pPr algn="ctr" rtl="0" eaLnBrk="1" fontAlgn="base" hangingPunct="1">
        <a:spcBef>
          <a:spcPct val="0"/>
        </a:spcBef>
        <a:spcAft>
          <a:spcPct val="0"/>
        </a:spcAft>
        <a:defRPr sz="3400">
          <a:solidFill>
            <a:schemeClr val="bg2"/>
          </a:solidFill>
          <a:latin typeface="ArialMT" pitchFamily="34" charset="0"/>
          <a:ea typeface="ＭＳ Ｐゴシック" charset="-128"/>
        </a:defRPr>
      </a:lvl3pPr>
      <a:lvl4pPr algn="ctr" rtl="0" eaLnBrk="1" fontAlgn="base" hangingPunct="1">
        <a:spcBef>
          <a:spcPct val="0"/>
        </a:spcBef>
        <a:spcAft>
          <a:spcPct val="0"/>
        </a:spcAft>
        <a:defRPr sz="3400">
          <a:solidFill>
            <a:schemeClr val="bg2"/>
          </a:solidFill>
          <a:latin typeface="ArialMT" pitchFamily="34" charset="0"/>
          <a:ea typeface="ＭＳ Ｐゴシック" charset="-128"/>
        </a:defRPr>
      </a:lvl4pPr>
      <a:lvl5pPr algn="ctr" rtl="0" eaLnBrk="1" fontAlgn="base" hangingPunct="1">
        <a:spcBef>
          <a:spcPct val="0"/>
        </a:spcBef>
        <a:spcAft>
          <a:spcPct val="0"/>
        </a:spcAft>
        <a:defRPr sz="3400">
          <a:solidFill>
            <a:schemeClr val="bg2"/>
          </a:solidFill>
          <a:latin typeface="ArialMT" pitchFamily="34" charset="0"/>
          <a:ea typeface="ＭＳ Ｐゴシック" charset="-128"/>
        </a:defRPr>
      </a:lvl5pPr>
      <a:lvl6pPr marL="457200" algn="ctr" rtl="0" eaLnBrk="1" fontAlgn="base" hangingPunct="1">
        <a:spcBef>
          <a:spcPct val="0"/>
        </a:spcBef>
        <a:spcAft>
          <a:spcPct val="0"/>
        </a:spcAft>
        <a:defRPr sz="4000">
          <a:solidFill>
            <a:schemeClr val="bg2"/>
          </a:solidFill>
          <a:latin typeface="ArialMT" pitchFamily="34" charset="0"/>
          <a:ea typeface="ＭＳ Ｐゴシック" charset="-128"/>
        </a:defRPr>
      </a:lvl6pPr>
      <a:lvl7pPr marL="914400" algn="ctr" rtl="0" eaLnBrk="1" fontAlgn="base" hangingPunct="1">
        <a:spcBef>
          <a:spcPct val="0"/>
        </a:spcBef>
        <a:spcAft>
          <a:spcPct val="0"/>
        </a:spcAft>
        <a:defRPr sz="4000">
          <a:solidFill>
            <a:schemeClr val="bg2"/>
          </a:solidFill>
          <a:latin typeface="ArialMT" pitchFamily="34" charset="0"/>
          <a:ea typeface="ＭＳ Ｐゴシック" charset="-128"/>
        </a:defRPr>
      </a:lvl7pPr>
      <a:lvl8pPr marL="1371600" algn="ctr" rtl="0" eaLnBrk="1" fontAlgn="base" hangingPunct="1">
        <a:spcBef>
          <a:spcPct val="0"/>
        </a:spcBef>
        <a:spcAft>
          <a:spcPct val="0"/>
        </a:spcAft>
        <a:defRPr sz="4000">
          <a:solidFill>
            <a:schemeClr val="bg2"/>
          </a:solidFill>
          <a:latin typeface="ArialMT" pitchFamily="34" charset="0"/>
          <a:ea typeface="ＭＳ Ｐゴシック" charset="-128"/>
        </a:defRPr>
      </a:lvl8pPr>
      <a:lvl9pPr marL="1828800" algn="ctr" rtl="0" eaLnBrk="1" fontAlgn="base" hangingPunct="1">
        <a:spcBef>
          <a:spcPct val="0"/>
        </a:spcBef>
        <a:spcAft>
          <a:spcPct val="0"/>
        </a:spcAft>
        <a:defRPr sz="4000">
          <a:solidFill>
            <a:schemeClr val="bg2"/>
          </a:solidFill>
          <a:latin typeface="ArialMT" pitchFamily="34" charset="0"/>
          <a:ea typeface="ＭＳ Ｐゴシック" charset="-128"/>
        </a:defRPr>
      </a:lvl9pPr>
    </p:titleStyle>
    <p:body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67.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p:cNvSpPr>
            <a:spLocks noGrp="1"/>
          </p:cNvSpPr>
          <p:nvPr>
            <p:ph type="subTitle" idx="1"/>
          </p:nvPr>
        </p:nvSpPr>
        <p:spPr>
          <a:xfrm>
            <a:off x="1371600" y="2654300"/>
            <a:ext cx="6400800" cy="1752600"/>
          </a:xfrm>
        </p:spPr>
        <p:txBody>
          <a:bodyPr/>
          <a:lstStyle/>
          <a:p>
            <a:r>
              <a:rPr lang="en-US" sz="4000" dirty="0" smtClean="0"/>
              <a:t>Skeletal System</a:t>
            </a:r>
          </a:p>
          <a:p>
            <a:endParaRPr lang="en-US" sz="4000" dirty="0"/>
          </a:p>
          <a:p>
            <a:r>
              <a:rPr lang="en-US" dirty="0" smtClean="0"/>
              <a:t>Chapter 7</a:t>
            </a:r>
            <a:endParaRPr lang="en-US" dirty="0"/>
          </a:p>
        </p:txBody>
      </p:sp>
      <p:sp>
        <p:nvSpPr>
          <p:cNvPr id="3" name="Slide Number Placeholder 2"/>
          <p:cNvSpPr>
            <a:spLocks noGrp="1"/>
          </p:cNvSpPr>
          <p:nvPr>
            <p:ph type="sldNum" sz="quarter" idx="4"/>
          </p:nvPr>
        </p:nvSpPr>
        <p:spPr/>
        <p:txBody>
          <a:bodyPr/>
          <a:lstStyle/>
          <a:p>
            <a:fld id="{04E34968-DBBB-4A86-ABF3-CD5474A4D247}" type="slidenum">
              <a:rPr lang="en-US" smtClean="0"/>
              <a:pPr/>
              <a:t>1</a:t>
            </a:fld>
            <a:endParaRPr lang="en-US" dirty="0"/>
          </a:p>
        </p:txBody>
      </p:sp>
    </p:spTree>
    <p:extLst>
      <p:ext uri="{BB962C8B-B14F-4D97-AF65-F5344CB8AC3E}">
        <p14:creationId xmlns:p14="http://schemas.microsoft.com/office/powerpoint/2010/main" val="21698255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Bone Tissue</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Spongy (cancellous) bone</a:t>
            </a:r>
          </a:p>
          <a:p>
            <a:pPr lvl="1"/>
            <a:r>
              <a:rPr lang="en-US" dirty="0" smtClean="0"/>
              <a:t>Lighter and less dense than compact bone </a:t>
            </a:r>
          </a:p>
          <a:p>
            <a:pPr lvl="1"/>
            <a:r>
              <a:rPr lang="en-US" dirty="0" smtClean="0"/>
              <a:t>Consists of plates of bone (trabeculae)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10</a:t>
            </a:fld>
            <a:endParaRPr lang="en-US" dirty="0"/>
          </a:p>
        </p:txBody>
      </p:sp>
    </p:spTree>
    <p:extLst>
      <p:ext uri="{BB962C8B-B14F-4D97-AF65-F5344CB8AC3E}">
        <p14:creationId xmlns:p14="http://schemas.microsoft.com/office/powerpoint/2010/main" val="5186659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Bones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Long bones: Longer than they are wide </a:t>
            </a:r>
          </a:p>
          <a:p>
            <a:pPr lvl="1"/>
            <a:r>
              <a:rPr lang="en-US" dirty="0" smtClean="0"/>
              <a:t>Consist of a long shaft with two bulky ends </a:t>
            </a:r>
          </a:p>
          <a:p>
            <a:pPr lvl="1"/>
            <a:r>
              <a:rPr lang="en-US" dirty="0" smtClean="0"/>
              <a:t>Primarily compact bone</a:t>
            </a:r>
          </a:p>
          <a:p>
            <a:pPr lvl="1"/>
            <a:r>
              <a:rPr lang="en-US" dirty="0" smtClean="0"/>
              <a:t>May have a large amount of spongy bone at the ends</a:t>
            </a:r>
          </a:p>
          <a:p>
            <a:pPr lvl="1"/>
            <a:r>
              <a:rPr lang="en-US" dirty="0" smtClean="0"/>
              <a:t>Examples: Thigh, leg, arm, and forearm</a:t>
            </a:r>
          </a:p>
          <a:p>
            <a:pPr lvl="0"/>
            <a:r>
              <a:rPr lang="en-US" dirty="0" smtClean="0"/>
              <a:t>Short bones: Cube shaped </a:t>
            </a:r>
          </a:p>
          <a:p>
            <a:pPr lvl="1"/>
            <a:r>
              <a:rPr lang="en-US" dirty="0" smtClean="0"/>
              <a:t>Consist primarily of spongy bone</a:t>
            </a:r>
          </a:p>
          <a:p>
            <a:pPr lvl="1"/>
            <a:r>
              <a:rPr lang="en-US" dirty="0" smtClean="0"/>
              <a:t>Covered by a thin layer of compact bone</a:t>
            </a:r>
          </a:p>
          <a:p>
            <a:pPr lvl="1"/>
            <a:r>
              <a:rPr lang="en-US" dirty="0" smtClean="0"/>
              <a:t>Examples: Bones of wrist and ankle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11</a:t>
            </a:fld>
            <a:endParaRPr lang="en-US" dirty="0"/>
          </a:p>
        </p:txBody>
      </p:sp>
    </p:spTree>
    <p:extLst>
      <p:ext uri="{BB962C8B-B14F-4D97-AF65-F5344CB8AC3E}">
        <p14:creationId xmlns:p14="http://schemas.microsoft.com/office/powerpoint/2010/main" val="16001850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Classification of Bones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Flat bones: Thin, flattened, and often curved</a:t>
            </a:r>
          </a:p>
          <a:p>
            <a:pPr lvl="1"/>
            <a:r>
              <a:rPr lang="en-US" dirty="0" smtClean="0"/>
              <a:t>Arranged similar to a sandwich</a:t>
            </a:r>
          </a:p>
          <a:p>
            <a:pPr lvl="1"/>
            <a:r>
              <a:rPr lang="en-US" dirty="0" smtClean="0"/>
              <a:t>Middle layer of spongy bone covered on each side by a layer of compact bone</a:t>
            </a:r>
          </a:p>
          <a:p>
            <a:pPr lvl="1"/>
            <a:r>
              <a:rPr lang="en-US" dirty="0" smtClean="0"/>
              <a:t>Example: Most of the bones of the cranium</a:t>
            </a:r>
          </a:p>
          <a:p>
            <a:pPr lvl="0"/>
            <a:r>
              <a:rPr lang="en-US" dirty="0" smtClean="0"/>
              <a:t>Irregular bones</a:t>
            </a:r>
          </a:p>
          <a:p>
            <a:pPr lvl="1"/>
            <a:r>
              <a:rPr lang="en-US" dirty="0" smtClean="0"/>
              <a:t>Primarily spongy, covered with a thin layer of compact bone</a:t>
            </a:r>
          </a:p>
          <a:p>
            <a:pPr lvl="1"/>
            <a:r>
              <a:rPr lang="en-US" dirty="0" smtClean="0"/>
              <a:t>Examples: Vertebrae and some skull bones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12</a:t>
            </a:fld>
            <a:endParaRPr lang="en-US" dirty="0"/>
          </a:p>
        </p:txBody>
      </p:sp>
    </p:spTree>
    <p:extLst>
      <p:ext uri="{BB962C8B-B14F-4D97-AF65-F5344CB8AC3E}">
        <p14:creationId xmlns:p14="http://schemas.microsoft.com/office/powerpoint/2010/main" val="291555293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Features of a Long Bone</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Diaphysis: Shaft of a long bone </a:t>
            </a:r>
          </a:p>
          <a:p>
            <a:pPr lvl="1"/>
            <a:r>
              <a:rPr lang="en-US" dirty="0" smtClean="0"/>
              <a:t>Consists of compact bone</a:t>
            </a:r>
          </a:p>
          <a:p>
            <a:pPr lvl="0"/>
            <a:r>
              <a:rPr lang="en-US" dirty="0" smtClean="0"/>
              <a:t>Medullary cavity: Space inside the shaft of a long bone</a:t>
            </a:r>
          </a:p>
          <a:p>
            <a:pPr lvl="1"/>
            <a:r>
              <a:rPr lang="en-US" dirty="0" smtClean="0"/>
              <a:t>In adults, contains yellow bone marrow</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13</a:t>
            </a:fld>
            <a:endParaRPr lang="en-US" dirty="0"/>
          </a:p>
        </p:txBody>
      </p:sp>
    </p:spTree>
    <p:extLst>
      <p:ext uri="{BB962C8B-B14F-4D97-AF65-F5344CB8AC3E}">
        <p14:creationId xmlns:p14="http://schemas.microsoft.com/office/powerpoint/2010/main" val="12790708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Features of a Long Bone</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Epiphysis: Expanded portion at the end of a long bone</a:t>
            </a:r>
          </a:p>
          <a:p>
            <a:pPr lvl="1"/>
            <a:r>
              <a:rPr lang="en-US" dirty="0" smtClean="0"/>
              <a:t> Spongy bone covered by a thin layer of compact bone</a:t>
            </a:r>
          </a:p>
          <a:p>
            <a:pPr lvl="0"/>
            <a:r>
              <a:rPr lang="en-US" dirty="0" smtClean="0"/>
              <a:t>Articular cartilage: Thin layer of hyaline cartilage that covers the ends of long bones</a:t>
            </a:r>
          </a:p>
          <a:p>
            <a:pPr lvl="1"/>
            <a:r>
              <a:rPr lang="en-US" dirty="0" smtClean="0"/>
              <a:t>Provides smooth surfaces for movement in the joints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14</a:t>
            </a:fld>
            <a:endParaRPr lang="en-US" dirty="0"/>
          </a:p>
        </p:txBody>
      </p:sp>
    </p:spTree>
    <p:extLst>
      <p:ext uri="{BB962C8B-B14F-4D97-AF65-F5344CB8AC3E}">
        <p14:creationId xmlns:p14="http://schemas.microsoft.com/office/powerpoint/2010/main" val="412107085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Features of a Long Bone</a:t>
            </a:r>
            <a:br>
              <a:rPr lang="en-US" dirty="0" smtClean="0"/>
            </a:br>
            <a:r>
              <a:rPr lang="en-US" sz="1600" dirty="0" smtClean="0"/>
              <a:t>(Slide 3 of 4) </a:t>
            </a:r>
            <a:endParaRPr lang="en-US" sz="1600" dirty="0"/>
          </a:p>
        </p:txBody>
      </p:sp>
      <p:sp>
        <p:nvSpPr>
          <p:cNvPr id="3" name="Content Placeholder 2"/>
          <p:cNvSpPr>
            <a:spLocks noGrp="1"/>
          </p:cNvSpPr>
          <p:nvPr>
            <p:ph idx="1"/>
          </p:nvPr>
        </p:nvSpPr>
        <p:spPr/>
        <p:txBody>
          <a:bodyPr/>
          <a:lstStyle/>
          <a:p>
            <a:pPr lvl="0"/>
            <a:r>
              <a:rPr lang="en-US" dirty="0" smtClean="0"/>
              <a:t>Epiphyseal plate: Plate of hyaline cartilage between the diaphysis and epiphysis</a:t>
            </a:r>
          </a:p>
          <a:p>
            <a:pPr lvl="1"/>
            <a:r>
              <a:rPr lang="en-US" dirty="0" smtClean="0"/>
              <a:t>Bones grow in length at the epiphyseal plate</a:t>
            </a:r>
          </a:p>
          <a:p>
            <a:pPr lvl="1"/>
            <a:r>
              <a:rPr lang="en-US" dirty="0" smtClean="0"/>
              <a:t>Growth ceases when the cartilaginous epiphyseal plate is replaced by a bony epiphyseal line</a:t>
            </a:r>
          </a:p>
          <a:p>
            <a:pPr lvl="0"/>
            <a:r>
              <a:rPr lang="en-US" dirty="0" smtClean="0"/>
              <a:t>Periosteum: Tough, fibrous connective tissue that covers a long bone except in the region of the articular cartilage</a:t>
            </a:r>
          </a:p>
          <a:p>
            <a:pPr lvl="1"/>
            <a:r>
              <a:rPr lang="en-US" dirty="0" smtClean="0"/>
              <a:t>Richly supplied with nerve fibers, lymphatic vessels, blood vessels, and osteoblasts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15</a:t>
            </a:fld>
            <a:endParaRPr lang="en-US" dirty="0"/>
          </a:p>
        </p:txBody>
      </p:sp>
    </p:spTree>
    <p:extLst>
      <p:ext uri="{BB962C8B-B14F-4D97-AF65-F5344CB8AC3E}">
        <p14:creationId xmlns:p14="http://schemas.microsoft.com/office/powerpoint/2010/main" val="2493727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Features of a Long Bone</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Nutrient foramina: Small openings in the diaphysis of the bone for the passage of blood vessels</a:t>
            </a:r>
          </a:p>
          <a:p>
            <a:pPr lvl="0"/>
            <a:r>
              <a:rPr lang="en-US" dirty="0" smtClean="0"/>
              <a:t>Endosteum: Thin connective tissue membrane that lines the medullary cavity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16</a:t>
            </a:fld>
            <a:endParaRPr lang="en-US" dirty="0"/>
          </a:p>
        </p:txBody>
      </p:sp>
    </p:spTree>
    <p:extLst>
      <p:ext uri="{BB962C8B-B14F-4D97-AF65-F5344CB8AC3E}">
        <p14:creationId xmlns:p14="http://schemas.microsoft.com/office/powerpoint/2010/main" val="115654893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Bone Development and Growth</a:t>
            </a:r>
            <a:br>
              <a:rPr lang="en-US" dirty="0" smtClean="0"/>
            </a:br>
            <a:r>
              <a:rPr lang="en-US" sz="1600" dirty="0" smtClean="0"/>
              <a:t>(Slide 1 of 3)</a:t>
            </a:r>
            <a:endParaRPr lang="en-US" sz="1600" dirty="0"/>
          </a:p>
        </p:txBody>
      </p:sp>
      <p:sp>
        <p:nvSpPr>
          <p:cNvPr id="3" name="Content Placeholder 2"/>
          <p:cNvSpPr>
            <a:spLocks noGrp="1"/>
          </p:cNvSpPr>
          <p:nvPr>
            <p:ph idx="1"/>
          </p:nvPr>
        </p:nvSpPr>
        <p:spPr/>
        <p:txBody>
          <a:bodyPr/>
          <a:lstStyle/>
          <a:p>
            <a:pPr lvl="0"/>
            <a:r>
              <a:rPr lang="en-US" dirty="0" smtClean="0"/>
              <a:t>Osteogenesis (also known as ossification): Process of bone formation</a:t>
            </a:r>
          </a:p>
          <a:p>
            <a:pPr lvl="0"/>
            <a:r>
              <a:rPr lang="en-US" dirty="0" smtClean="0"/>
              <a:t>Cells involved include:</a:t>
            </a:r>
          </a:p>
          <a:p>
            <a:pPr lvl="1"/>
            <a:r>
              <a:rPr lang="en-US" dirty="0" smtClean="0"/>
              <a:t>Osteoblasts: Bone-forming cells</a:t>
            </a:r>
          </a:p>
          <a:p>
            <a:pPr lvl="1"/>
            <a:r>
              <a:rPr lang="en-US" dirty="0" smtClean="0"/>
              <a:t>Osteocytes: Mature bone cells</a:t>
            </a:r>
          </a:p>
          <a:p>
            <a:pPr lvl="1"/>
            <a:r>
              <a:rPr lang="en-US" dirty="0" smtClean="0"/>
              <a:t>Osteoclasts: Break down and reabsorb bone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17</a:t>
            </a:fld>
            <a:endParaRPr lang="en-US" dirty="0"/>
          </a:p>
        </p:txBody>
      </p:sp>
    </p:spTree>
    <p:extLst>
      <p:ext uri="{BB962C8B-B14F-4D97-AF65-F5344CB8AC3E}">
        <p14:creationId xmlns:p14="http://schemas.microsoft.com/office/powerpoint/2010/main" val="32170954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Bone Development and Growth</a:t>
            </a:r>
            <a:br>
              <a:rPr lang="en-US" dirty="0" smtClean="0"/>
            </a:br>
            <a:r>
              <a:rPr lang="en-US" sz="1600" dirty="0" smtClean="0"/>
              <a:t>(Slide 2 of 3)</a:t>
            </a:r>
            <a:endParaRPr lang="en-US" sz="1600" dirty="0"/>
          </a:p>
        </p:txBody>
      </p:sp>
      <p:sp>
        <p:nvSpPr>
          <p:cNvPr id="3" name="Content Placeholder 2"/>
          <p:cNvSpPr>
            <a:spLocks noGrp="1"/>
          </p:cNvSpPr>
          <p:nvPr>
            <p:ph idx="1"/>
          </p:nvPr>
        </p:nvSpPr>
        <p:spPr/>
        <p:txBody>
          <a:bodyPr/>
          <a:lstStyle/>
          <a:p>
            <a:pPr lvl="0"/>
            <a:r>
              <a:rPr lang="en-US" dirty="0" smtClean="0"/>
              <a:t>Bone growth in length</a:t>
            </a:r>
          </a:p>
          <a:p>
            <a:pPr lvl="1"/>
            <a:r>
              <a:rPr lang="en-US" dirty="0" smtClean="0"/>
              <a:t>Hyaline cartilage in epiphyseal plate: Grows by mitosis</a:t>
            </a:r>
          </a:p>
          <a:p>
            <a:pPr lvl="2"/>
            <a:r>
              <a:rPr lang="en-US" dirty="0" smtClean="0"/>
              <a:t>Chondrocytes next to diaphysis age and degenerate</a:t>
            </a:r>
          </a:p>
          <a:p>
            <a:pPr lvl="2"/>
            <a:r>
              <a:rPr lang="en-US" dirty="0" smtClean="0"/>
              <a:t>Osteoblasts ossify the matrix to form bone</a:t>
            </a:r>
          </a:p>
          <a:p>
            <a:pPr lvl="1"/>
            <a:r>
              <a:rPr lang="en-US" dirty="0" smtClean="0"/>
              <a:t>Continues throughout childhood and adolescence </a:t>
            </a:r>
          </a:p>
          <a:p>
            <a:pPr lvl="1"/>
            <a:r>
              <a:rPr lang="en-US" dirty="0" smtClean="0"/>
              <a:t>Cartilage growth usually ceases in early 20s</a:t>
            </a:r>
          </a:p>
          <a:p>
            <a:pPr lvl="1"/>
            <a:r>
              <a:rPr lang="en-US" dirty="0" smtClean="0"/>
              <a:t>Epiphyseal plate completely ossifies</a:t>
            </a:r>
          </a:p>
          <a:p>
            <a:pPr lvl="1"/>
            <a:r>
              <a:rPr lang="en-US" dirty="0" smtClean="0"/>
              <a:t>Epiphyseal line remains</a:t>
            </a:r>
          </a:p>
          <a:p>
            <a:pPr lvl="1"/>
            <a:r>
              <a:rPr lang="en-US" dirty="0" smtClean="0"/>
              <a:t>Bones can no longer grow in length</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18</a:t>
            </a:fld>
            <a:endParaRPr lang="en-US" dirty="0"/>
          </a:p>
        </p:txBody>
      </p:sp>
    </p:spTree>
    <p:extLst>
      <p:ext uri="{BB962C8B-B14F-4D97-AF65-F5344CB8AC3E}">
        <p14:creationId xmlns:p14="http://schemas.microsoft.com/office/powerpoint/2010/main" val="216439425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Bone Development and Growth</a:t>
            </a:r>
            <a:br>
              <a:rPr lang="en-US" dirty="0" smtClean="0"/>
            </a:br>
            <a:r>
              <a:rPr lang="en-US" sz="1600" dirty="0" smtClean="0"/>
              <a:t>(Slide 3 of 3)</a:t>
            </a:r>
            <a:endParaRPr lang="en-US" sz="1600" dirty="0"/>
          </a:p>
        </p:txBody>
      </p:sp>
      <p:sp>
        <p:nvSpPr>
          <p:cNvPr id="3" name="Content Placeholder 2"/>
          <p:cNvSpPr>
            <a:spLocks noGrp="1"/>
          </p:cNvSpPr>
          <p:nvPr>
            <p:ph idx="1"/>
          </p:nvPr>
        </p:nvSpPr>
        <p:spPr/>
        <p:txBody>
          <a:bodyPr/>
          <a:lstStyle/>
          <a:p>
            <a:pPr lvl="0"/>
            <a:r>
              <a:rPr lang="en-US" dirty="0" smtClean="0"/>
              <a:t>Bone growth in length</a:t>
            </a:r>
          </a:p>
          <a:p>
            <a:pPr lvl="1"/>
            <a:r>
              <a:rPr lang="en-US" dirty="0" smtClean="0"/>
              <a:t>Bone growth under influence of:</a:t>
            </a:r>
          </a:p>
          <a:p>
            <a:pPr lvl="2"/>
            <a:r>
              <a:rPr lang="en-US" dirty="0" smtClean="0"/>
              <a:t>Growth hormone (secreted by anterior pituitary)</a:t>
            </a:r>
          </a:p>
          <a:p>
            <a:pPr lvl="2"/>
            <a:r>
              <a:rPr lang="en-US" dirty="0" smtClean="0"/>
              <a:t>Sex hormones (secreted by ovaries and testes)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19</a:t>
            </a:fld>
            <a:endParaRPr lang="en-US" dirty="0"/>
          </a:p>
        </p:txBody>
      </p:sp>
    </p:spTree>
    <p:extLst>
      <p:ext uri="{BB962C8B-B14F-4D97-AF65-F5344CB8AC3E}">
        <p14:creationId xmlns:p14="http://schemas.microsoft.com/office/powerpoint/2010/main" val="730250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9100"/>
            <a:ext cx="9144000" cy="1219200"/>
          </a:xfrm>
        </p:spPr>
        <p:txBody>
          <a:bodyPr/>
          <a:lstStyle/>
          <a:p>
            <a:r>
              <a:rPr lang="en-US" dirty="0" smtClean="0"/>
              <a:t>Learning Objectives</a:t>
            </a:r>
            <a:br>
              <a:rPr lang="en-US" dirty="0" smtClean="0"/>
            </a:br>
            <a:r>
              <a:rPr lang="en-US" dirty="0" smtClean="0"/>
              <a:t>Lesson 7.1 Overview of </a:t>
            </a:r>
            <a:br>
              <a:rPr lang="en-US" dirty="0" smtClean="0"/>
            </a:br>
            <a:r>
              <a:rPr lang="en-US" dirty="0" smtClean="0"/>
              <a:t>the Skeletal System</a:t>
            </a:r>
            <a:br>
              <a:rPr lang="en-US" dirty="0" smtClean="0"/>
            </a:br>
            <a:r>
              <a:rPr lang="en-US" sz="1600" dirty="0" smtClean="0"/>
              <a:t>(Slide 1 of 2)</a:t>
            </a:r>
            <a:endParaRPr lang="en-US" sz="1600" dirty="0"/>
          </a:p>
        </p:txBody>
      </p:sp>
      <p:sp>
        <p:nvSpPr>
          <p:cNvPr id="3" name="Content Placeholder 2"/>
          <p:cNvSpPr>
            <a:spLocks noGrp="1"/>
          </p:cNvSpPr>
          <p:nvPr>
            <p:ph idx="1"/>
          </p:nvPr>
        </p:nvSpPr>
        <p:spPr>
          <a:xfrm>
            <a:off x="685800" y="2022475"/>
            <a:ext cx="7772400" cy="4454525"/>
          </a:xfrm>
        </p:spPr>
        <p:txBody>
          <a:bodyPr/>
          <a:lstStyle/>
          <a:p>
            <a:pPr marL="457200">
              <a:buFont typeface="+mj-lt"/>
              <a:buAutoNum type="arabicPeriod"/>
            </a:pPr>
            <a:r>
              <a:rPr lang="en-US" dirty="0" smtClean="0"/>
              <a:t>List and describe five functions of the skeletal system.</a:t>
            </a:r>
          </a:p>
          <a:p>
            <a:pPr marL="457200">
              <a:buFont typeface="+mj-lt"/>
              <a:buAutoNum type="arabicPeriod"/>
            </a:pPr>
            <a:r>
              <a:rPr lang="en-US" dirty="0" smtClean="0"/>
              <a:t>Explain the difference between compact and spongy bone.</a:t>
            </a:r>
          </a:p>
          <a:p>
            <a:pPr marL="457200">
              <a:buFont typeface="+mj-lt"/>
              <a:buAutoNum type="arabicPeriod"/>
            </a:pPr>
            <a:r>
              <a:rPr lang="en-US" dirty="0" smtClean="0"/>
              <a:t>Classify bones according to size and shape.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a:t>
            </a:fld>
            <a:endParaRPr lang="en-US" dirty="0"/>
          </a:p>
        </p:txBody>
      </p:sp>
    </p:spTree>
    <p:extLst>
      <p:ext uri="{BB962C8B-B14F-4D97-AF65-F5344CB8AC3E}">
        <p14:creationId xmlns:p14="http://schemas.microsoft.com/office/powerpoint/2010/main" val="300862781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Divisions of the Skeleton </a:t>
            </a:r>
            <a:endParaRPr lang="en-US" dirty="0"/>
          </a:p>
        </p:txBody>
      </p:sp>
      <p:sp>
        <p:nvSpPr>
          <p:cNvPr id="3" name="Content Placeholder 2"/>
          <p:cNvSpPr>
            <a:spLocks noGrp="1"/>
          </p:cNvSpPr>
          <p:nvPr>
            <p:ph idx="1"/>
          </p:nvPr>
        </p:nvSpPr>
        <p:spPr/>
        <p:txBody>
          <a:bodyPr/>
          <a:lstStyle/>
          <a:p>
            <a:pPr lvl="0"/>
            <a:r>
              <a:rPr lang="en-US" dirty="0" smtClean="0"/>
              <a:t>Adult skeleton consists of 206 bones</a:t>
            </a:r>
          </a:p>
          <a:p>
            <a:pPr lvl="0"/>
            <a:r>
              <a:rPr lang="en-US" dirty="0" smtClean="0"/>
              <a:t>Axial skeleton: 80 bones, which include bones of head, vertebral column, ribs, sternum</a:t>
            </a:r>
          </a:p>
          <a:p>
            <a:pPr lvl="0"/>
            <a:r>
              <a:rPr lang="en-US" dirty="0" smtClean="0"/>
              <a:t>Appendicular skeleton: 126 bones, which include the free appendages and their attachments to the axial skeleton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20</a:t>
            </a:fld>
            <a:endParaRPr lang="en-US" dirty="0"/>
          </a:p>
        </p:txBody>
      </p:sp>
    </p:spTree>
    <p:extLst>
      <p:ext uri="{BB962C8B-B14F-4D97-AF65-F5344CB8AC3E}">
        <p14:creationId xmlns:p14="http://schemas.microsoft.com/office/powerpoint/2010/main" val="409181035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Learning Objectives</a:t>
            </a:r>
            <a:br>
              <a:rPr lang="en-US" dirty="0" smtClean="0"/>
            </a:br>
            <a:r>
              <a:rPr lang="en-US" dirty="0" smtClean="0"/>
              <a:t>Lesson 7.2: Bones and Articulations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marL="457200">
              <a:buFont typeface="+mj-lt"/>
              <a:buAutoNum type="arabicPeriod" startAt="7"/>
            </a:pPr>
            <a:r>
              <a:rPr lang="en-US" dirty="0" smtClean="0"/>
              <a:t>Identify the bones of the skull.</a:t>
            </a:r>
          </a:p>
          <a:p>
            <a:pPr marL="457200">
              <a:buFont typeface="+mj-lt"/>
              <a:buAutoNum type="arabicPeriod" startAt="7"/>
            </a:pPr>
            <a:r>
              <a:rPr lang="en-US" dirty="0" smtClean="0"/>
              <a:t>Identify the structural features of vertebrae.</a:t>
            </a:r>
          </a:p>
          <a:p>
            <a:pPr marL="457200">
              <a:buFont typeface="+mj-lt"/>
              <a:buAutoNum type="arabicPeriod" startAt="7"/>
            </a:pPr>
            <a:r>
              <a:rPr lang="en-US" dirty="0" smtClean="0"/>
              <a:t>List and describe the divisions of the vertebral column.</a:t>
            </a:r>
          </a:p>
          <a:p>
            <a:pPr marL="457200" indent="-457200">
              <a:buFont typeface="+mj-lt"/>
              <a:buAutoNum type="arabicPeriod" startAt="7"/>
            </a:pPr>
            <a:r>
              <a:rPr lang="en-US" dirty="0" smtClean="0"/>
              <a:t>Describe the structural features of the sternum and ribs.</a:t>
            </a:r>
          </a:p>
          <a:p>
            <a:pPr marL="457200" indent="-457200">
              <a:buFont typeface="+mj-lt"/>
              <a:buAutoNum type="arabicPeriod" startAt="7"/>
            </a:pPr>
            <a:r>
              <a:rPr lang="en-US" dirty="0" smtClean="0"/>
              <a:t>Identify the parts of the pectoral girdle.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21</a:t>
            </a:fld>
            <a:endParaRPr lang="en-US" dirty="0"/>
          </a:p>
        </p:txBody>
      </p:sp>
    </p:spTree>
    <p:extLst>
      <p:ext uri="{BB962C8B-B14F-4D97-AF65-F5344CB8AC3E}">
        <p14:creationId xmlns:p14="http://schemas.microsoft.com/office/powerpoint/2010/main" val="34863418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12"/>
            </a:pPr>
            <a:r>
              <a:rPr lang="en-US" dirty="0" smtClean="0"/>
              <a:t>Identify the bones of the upper extremities.</a:t>
            </a:r>
          </a:p>
          <a:p>
            <a:pPr marL="457200" indent="-457200">
              <a:buFont typeface="+mj-lt"/>
              <a:buAutoNum type="arabicPeriod" startAt="12"/>
            </a:pPr>
            <a:r>
              <a:rPr lang="en-US" dirty="0" smtClean="0"/>
              <a:t>Identify the parts of the pelvic girdle.</a:t>
            </a:r>
          </a:p>
          <a:p>
            <a:pPr marL="457200" indent="-457200">
              <a:buFont typeface="+mj-lt"/>
              <a:buAutoNum type="arabicPeriod" startAt="12"/>
            </a:pPr>
            <a:r>
              <a:rPr lang="en-US" dirty="0" smtClean="0"/>
              <a:t>Identify the bones of the lower extremities.</a:t>
            </a:r>
          </a:p>
          <a:p>
            <a:pPr marL="457200" indent="-457200">
              <a:buFont typeface="+mj-lt"/>
              <a:buAutoNum type="arabicPeriod" startAt="12"/>
            </a:pPr>
            <a:r>
              <a:rPr lang="en-US" dirty="0" smtClean="0"/>
              <a:t>List and describe the different types of joints.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22</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Learning Objectives</a:t>
            </a:r>
            <a:br>
              <a:rPr lang="en-US" dirty="0" smtClean="0"/>
            </a:br>
            <a:r>
              <a:rPr lang="en-US" dirty="0" smtClean="0"/>
              <a:t>Lesson 7.2: Bones and Articulations</a:t>
            </a:r>
            <a:br>
              <a:rPr lang="en-US" dirty="0" smtClean="0"/>
            </a:br>
            <a:r>
              <a:rPr lang="en-US" sz="1600" dirty="0" smtClean="0"/>
              <a:t>(Slide 2 of 3) </a:t>
            </a:r>
            <a:endParaRPr lang="en-US" sz="1600" dirty="0"/>
          </a:p>
        </p:txBody>
      </p:sp>
    </p:spTree>
    <p:extLst>
      <p:ext uri="{BB962C8B-B14F-4D97-AF65-F5344CB8AC3E}">
        <p14:creationId xmlns:p14="http://schemas.microsoft.com/office/powerpoint/2010/main" val="33109318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457200" indent="-457200">
              <a:buFont typeface="+mj-lt"/>
              <a:buAutoNum type="arabicPeriod" startAt="16"/>
            </a:pPr>
            <a:r>
              <a:rPr lang="en-US" dirty="0" smtClean="0"/>
              <a:t>Describe ways in which the aging of an individual affects the skeletal system.</a:t>
            </a:r>
          </a:p>
          <a:p>
            <a:pPr marL="457200" indent="-457200">
              <a:buFont typeface="+mj-lt"/>
              <a:buAutoNum type="arabicPeriod" startAt="16"/>
            </a:pPr>
            <a:r>
              <a:rPr lang="en-US" dirty="0" smtClean="0"/>
              <a:t>Identify pathology related to the skeletal system.</a:t>
            </a:r>
          </a:p>
          <a:p>
            <a:pPr marL="457200" indent="-457200">
              <a:buFont typeface="+mj-lt"/>
              <a:buAutoNum type="arabicPeriod" startAt="16"/>
            </a:pP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23</a:t>
            </a:fld>
            <a:endParaRPr lang="en-US" dirty="0"/>
          </a:p>
        </p:txBody>
      </p:sp>
      <p:sp>
        <p:nvSpPr>
          <p:cNvPr id="10" name="Title 1"/>
          <p:cNvSpPr>
            <a:spLocks noGrp="1"/>
          </p:cNvSpPr>
          <p:nvPr>
            <p:ph type="title"/>
          </p:nvPr>
        </p:nvSpPr>
        <p:spPr>
          <a:xfrm>
            <a:off x="685800" y="228600"/>
            <a:ext cx="7772400" cy="1219200"/>
          </a:xfrm>
        </p:spPr>
        <p:txBody>
          <a:bodyPr/>
          <a:lstStyle/>
          <a:p>
            <a:r>
              <a:rPr lang="en-US" dirty="0" smtClean="0"/>
              <a:t>Learning Objectives</a:t>
            </a:r>
            <a:br>
              <a:rPr lang="en-US" dirty="0" smtClean="0"/>
            </a:br>
            <a:r>
              <a:rPr lang="en-US" dirty="0" smtClean="0"/>
              <a:t>Lesson 7.2: Bones and Articulations</a:t>
            </a:r>
            <a:br>
              <a:rPr lang="en-US" dirty="0" smtClean="0"/>
            </a:br>
            <a:r>
              <a:rPr lang="en-US" sz="1600" dirty="0" smtClean="0"/>
              <a:t>(Slide 3 of 3) </a:t>
            </a:r>
            <a:endParaRPr lang="en-US" sz="1600" dirty="0"/>
          </a:p>
        </p:txBody>
      </p:sp>
    </p:spTree>
    <p:extLst>
      <p:ext uri="{BB962C8B-B14F-4D97-AF65-F5344CB8AC3E}">
        <p14:creationId xmlns:p14="http://schemas.microsoft.com/office/powerpoint/2010/main" val="211042781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Skull </a:t>
            </a:r>
            <a:endParaRPr lang="en-US" dirty="0"/>
          </a:p>
        </p:txBody>
      </p:sp>
      <p:sp>
        <p:nvSpPr>
          <p:cNvPr id="3" name="Content Placeholder 2"/>
          <p:cNvSpPr>
            <a:spLocks noGrp="1"/>
          </p:cNvSpPr>
          <p:nvPr>
            <p:ph idx="1"/>
          </p:nvPr>
        </p:nvSpPr>
        <p:spPr/>
        <p:txBody>
          <a:bodyPr/>
          <a:lstStyle/>
          <a:p>
            <a:r>
              <a:rPr lang="en-US" dirty="0" smtClean="0"/>
              <a:t>Made up of 28 bones</a:t>
            </a:r>
          </a:p>
          <a:p>
            <a:r>
              <a:rPr lang="en-US" dirty="0" smtClean="0"/>
              <a:t>8 bones of cranium are interlocked to enclose brain</a:t>
            </a:r>
          </a:p>
          <a:p>
            <a:r>
              <a:rPr lang="en-US" dirty="0" smtClean="0"/>
              <a:t>Houses the brain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24</a:t>
            </a:fld>
            <a:endParaRPr lang="en-US" dirty="0"/>
          </a:p>
        </p:txBody>
      </p:sp>
    </p:spTree>
    <p:extLst>
      <p:ext uri="{BB962C8B-B14F-4D97-AF65-F5344CB8AC3E}">
        <p14:creationId xmlns:p14="http://schemas.microsoft.com/office/powerpoint/2010/main" val="130226813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Cranium</a:t>
            </a:r>
            <a:br>
              <a:rPr lang="en-US" dirty="0" smtClean="0"/>
            </a:br>
            <a:r>
              <a:rPr lang="en-US" sz="1600" dirty="0" smtClean="0"/>
              <a:t>(Slide 1 of 4) </a:t>
            </a:r>
            <a:endParaRPr lang="en-US" sz="1600" dirty="0"/>
          </a:p>
        </p:txBody>
      </p:sp>
      <p:sp>
        <p:nvSpPr>
          <p:cNvPr id="3" name="Content Placeholder 2"/>
          <p:cNvSpPr>
            <a:spLocks noGrp="1"/>
          </p:cNvSpPr>
          <p:nvPr>
            <p:ph idx="1"/>
          </p:nvPr>
        </p:nvSpPr>
        <p:spPr/>
        <p:txBody>
          <a:bodyPr/>
          <a:lstStyle/>
          <a:p>
            <a:pPr lvl="0"/>
            <a:r>
              <a:rPr lang="en-US" dirty="0" smtClean="0"/>
              <a:t>Frontal bone</a:t>
            </a:r>
          </a:p>
          <a:p>
            <a:pPr lvl="1"/>
            <a:r>
              <a:rPr lang="en-US" dirty="0" smtClean="0"/>
              <a:t>Paranasal frontal sinuses: Air-filled cavities in the frontal bone</a:t>
            </a:r>
          </a:p>
          <a:p>
            <a:pPr lvl="2"/>
            <a:r>
              <a:rPr lang="en-US" dirty="0" smtClean="0"/>
              <a:t>Reduce the weight of the skull</a:t>
            </a:r>
          </a:p>
          <a:p>
            <a:pPr lvl="0"/>
            <a:r>
              <a:rPr lang="en-US" dirty="0" smtClean="0"/>
              <a:t>Parietal bones</a:t>
            </a:r>
          </a:p>
          <a:p>
            <a:pPr lvl="1"/>
            <a:r>
              <a:rPr lang="en-US" dirty="0" smtClean="0"/>
              <a:t>Joined to each other in the midline by the sagittal suture </a:t>
            </a:r>
          </a:p>
          <a:p>
            <a:pPr lvl="1"/>
            <a:r>
              <a:rPr lang="en-US" dirty="0" smtClean="0"/>
              <a:t>Joined to the frontal bone by the coronal suture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25</a:t>
            </a:fld>
            <a:endParaRPr lang="en-US" dirty="0"/>
          </a:p>
        </p:txBody>
      </p:sp>
    </p:spTree>
    <p:extLst>
      <p:ext uri="{BB962C8B-B14F-4D97-AF65-F5344CB8AC3E}">
        <p14:creationId xmlns:p14="http://schemas.microsoft.com/office/powerpoint/2010/main" val="24860644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Cranium</a:t>
            </a:r>
            <a:br>
              <a:rPr lang="en-US" dirty="0" smtClean="0"/>
            </a:br>
            <a:r>
              <a:rPr lang="en-US" sz="1600" dirty="0" smtClean="0"/>
              <a:t>(Slide 2 of 4) </a:t>
            </a:r>
            <a:endParaRPr lang="en-US" sz="1600" dirty="0"/>
          </a:p>
        </p:txBody>
      </p:sp>
      <p:sp>
        <p:nvSpPr>
          <p:cNvPr id="3" name="Content Placeholder 2"/>
          <p:cNvSpPr>
            <a:spLocks noGrp="1"/>
          </p:cNvSpPr>
          <p:nvPr>
            <p:ph idx="1"/>
          </p:nvPr>
        </p:nvSpPr>
        <p:spPr/>
        <p:txBody>
          <a:bodyPr/>
          <a:lstStyle/>
          <a:p>
            <a:pPr lvl="0"/>
            <a:r>
              <a:rPr lang="en-US" dirty="0" smtClean="0"/>
              <a:t>Occipital bone</a:t>
            </a:r>
          </a:p>
          <a:p>
            <a:pPr lvl="1"/>
            <a:r>
              <a:rPr lang="en-US" dirty="0" smtClean="0"/>
              <a:t>Joined to the parietal bones by the lambdoid suture</a:t>
            </a:r>
          </a:p>
          <a:p>
            <a:pPr lvl="1"/>
            <a:r>
              <a:rPr lang="en-US" dirty="0" smtClean="0"/>
              <a:t>Foramen magnum: Large opening on the lower surface of the occipital bone</a:t>
            </a:r>
          </a:p>
          <a:p>
            <a:pPr lvl="2"/>
            <a:r>
              <a:rPr lang="en-US" dirty="0" smtClean="0"/>
              <a:t>Spinal cord passes through this opening</a:t>
            </a:r>
          </a:p>
          <a:p>
            <a:pPr lvl="1"/>
            <a:r>
              <a:rPr lang="en-US" dirty="0" smtClean="0"/>
              <a:t>Occipital condyles: Rounded processes on each side of the foramen magnum</a:t>
            </a:r>
          </a:p>
          <a:p>
            <a:pPr lvl="2"/>
            <a:r>
              <a:rPr lang="en-US" dirty="0" smtClean="0"/>
              <a:t>Articulate with the first cervical vertebra</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26</a:t>
            </a:fld>
            <a:endParaRPr lang="en-US" dirty="0"/>
          </a:p>
        </p:txBody>
      </p:sp>
    </p:spTree>
    <p:extLst>
      <p:ext uri="{BB962C8B-B14F-4D97-AF65-F5344CB8AC3E}">
        <p14:creationId xmlns:p14="http://schemas.microsoft.com/office/powerpoint/2010/main" val="87410734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Cranium</a:t>
            </a:r>
            <a:br>
              <a:rPr lang="en-US" dirty="0" smtClean="0"/>
            </a:br>
            <a:r>
              <a:rPr lang="en-US" sz="1600" dirty="0" smtClean="0"/>
              <a:t>(Slide 3 of 4) </a:t>
            </a:r>
            <a:endParaRPr lang="en-US" sz="1600" dirty="0"/>
          </a:p>
        </p:txBody>
      </p:sp>
      <p:sp>
        <p:nvSpPr>
          <p:cNvPr id="3" name="Content Placeholder 2"/>
          <p:cNvSpPr>
            <a:spLocks noGrp="1"/>
          </p:cNvSpPr>
          <p:nvPr>
            <p:ph idx="1"/>
          </p:nvPr>
        </p:nvSpPr>
        <p:spPr/>
        <p:txBody>
          <a:bodyPr/>
          <a:lstStyle/>
          <a:p>
            <a:pPr lvl="0"/>
            <a:r>
              <a:rPr lang="en-US" dirty="0" smtClean="0"/>
              <a:t>Temporal bones</a:t>
            </a:r>
          </a:p>
          <a:p>
            <a:pPr lvl="1"/>
            <a:r>
              <a:rPr lang="en-US" dirty="0" smtClean="0"/>
              <a:t>Meet the parietal bone at the squamous suture</a:t>
            </a:r>
          </a:p>
          <a:p>
            <a:pPr lvl="1"/>
            <a:r>
              <a:rPr lang="en-US" dirty="0" smtClean="0"/>
              <a:t>External auditory meatus: Canal that leads to the middle ear</a:t>
            </a:r>
          </a:p>
          <a:p>
            <a:pPr lvl="1"/>
            <a:r>
              <a:rPr lang="en-US" dirty="0" smtClean="0"/>
              <a:t>Mandibular fossa: Articulates with the mandible</a:t>
            </a:r>
          </a:p>
          <a:p>
            <a:pPr lvl="1"/>
            <a:r>
              <a:rPr lang="en-US" dirty="0" smtClean="0"/>
              <a:t>Mastoid process: Contains air cells that drain into middle ear cavity</a:t>
            </a:r>
          </a:p>
          <a:p>
            <a:pPr lvl="1"/>
            <a:r>
              <a:rPr lang="en-US" dirty="0" smtClean="0"/>
              <a:t>Zygomatic process: Helps form the prominence of the cheek</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27</a:t>
            </a:fld>
            <a:endParaRPr lang="en-US" dirty="0"/>
          </a:p>
        </p:txBody>
      </p:sp>
    </p:spTree>
    <p:extLst>
      <p:ext uri="{BB962C8B-B14F-4D97-AF65-F5344CB8AC3E}">
        <p14:creationId xmlns:p14="http://schemas.microsoft.com/office/powerpoint/2010/main" val="31011625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Cranium</a:t>
            </a:r>
            <a:br>
              <a:rPr lang="en-US" dirty="0" smtClean="0"/>
            </a:br>
            <a:r>
              <a:rPr lang="en-US" sz="1600" dirty="0" smtClean="0"/>
              <a:t>(Slide 4 of 4) </a:t>
            </a:r>
            <a:endParaRPr lang="en-US" sz="1600" dirty="0"/>
          </a:p>
        </p:txBody>
      </p:sp>
      <p:sp>
        <p:nvSpPr>
          <p:cNvPr id="3" name="Content Placeholder 2"/>
          <p:cNvSpPr>
            <a:spLocks noGrp="1"/>
          </p:cNvSpPr>
          <p:nvPr>
            <p:ph idx="1"/>
          </p:nvPr>
        </p:nvSpPr>
        <p:spPr/>
        <p:txBody>
          <a:bodyPr/>
          <a:lstStyle/>
          <a:p>
            <a:pPr lvl="0"/>
            <a:r>
              <a:rPr lang="en-US" dirty="0" smtClean="0"/>
              <a:t>Sphenoid bone</a:t>
            </a:r>
          </a:p>
          <a:p>
            <a:pPr lvl="1"/>
            <a:r>
              <a:rPr lang="en-US" dirty="0" smtClean="0"/>
              <a:t>Spans the entire width of the cranial floor</a:t>
            </a:r>
          </a:p>
          <a:p>
            <a:pPr lvl="1"/>
            <a:r>
              <a:rPr lang="en-US" dirty="0" smtClean="0"/>
              <a:t>Optic foramina: Two openings for the passage of the optic nerve</a:t>
            </a:r>
          </a:p>
          <a:p>
            <a:pPr lvl="1"/>
            <a:r>
              <a:rPr lang="en-US" dirty="0" smtClean="0"/>
              <a:t>Contains paranasal sphenoid sinuses</a:t>
            </a:r>
          </a:p>
          <a:p>
            <a:pPr lvl="0"/>
            <a:r>
              <a:rPr lang="en-US" dirty="0" smtClean="0"/>
              <a:t>Ethmoid bone</a:t>
            </a:r>
          </a:p>
          <a:p>
            <a:pPr lvl="1"/>
            <a:r>
              <a:rPr lang="en-US" dirty="0" smtClean="0"/>
              <a:t>Forms most of the bony area between the nasal cavity and the orbits</a:t>
            </a:r>
          </a:p>
          <a:p>
            <a:pPr lvl="1"/>
            <a:r>
              <a:rPr lang="en-US" dirty="0" smtClean="0"/>
              <a:t>Contains paranasal ethmoidal sinuses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28</a:t>
            </a:fld>
            <a:endParaRPr lang="en-US" dirty="0"/>
          </a:p>
        </p:txBody>
      </p:sp>
    </p:spTree>
    <p:extLst>
      <p:ext uri="{BB962C8B-B14F-4D97-AF65-F5344CB8AC3E}">
        <p14:creationId xmlns:p14="http://schemas.microsoft.com/office/powerpoint/2010/main" val="1462105112"/>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Facial Bones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Form the basic framework and shape of the face</a:t>
            </a:r>
          </a:p>
          <a:p>
            <a:pPr lvl="0"/>
            <a:r>
              <a:rPr lang="en-US" dirty="0" smtClean="0"/>
              <a:t>Maxillary bones</a:t>
            </a:r>
          </a:p>
          <a:p>
            <a:pPr lvl="1"/>
            <a:r>
              <a:rPr lang="en-US" dirty="0" smtClean="0"/>
              <a:t>Forms upper jaw</a:t>
            </a:r>
          </a:p>
          <a:p>
            <a:pPr lvl="1"/>
            <a:r>
              <a:rPr lang="en-US" dirty="0" smtClean="0"/>
              <a:t>Alveolar process: Tooth socket</a:t>
            </a:r>
          </a:p>
          <a:p>
            <a:pPr lvl="0"/>
            <a:r>
              <a:rPr lang="en-US" dirty="0" smtClean="0"/>
              <a:t>Palatine bones</a:t>
            </a:r>
          </a:p>
          <a:p>
            <a:pPr lvl="1"/>
            <a:r>
              <a:rPr lang="en-US" dirty="0" smtClean="0"/>
              <a:t>Form posterior portion of hard palate and lateral walls of nasal cavity</a:t>
            </a:r>
          </a:p>
          <a:p>
            <a:pPr lvl="0"/>
            <a:r>
              <a:rPr lang="en-US" dirty="0" smtClean="0"/>
              <a:t>Nasal bones</a:t>
            </a:r>
          </a:p>
          <a:p>
            <a:pPr lvl="1"/>
            <a:r>
              <a:rPr lang="en-US" dirty="0" smtClean="0"/>
              <a:t>Form the bridge of the nose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29</a:t>
            </a:fld>
            <a:endParaRPr lang="en-US" dirty="0"/>
          </a:p>
        </p:txBody>
      </p:sp>
    </p:spTree>
    <p:extLst>
      <p:ext uri="{BB962C8B-B14F-4D97-AF65-F5344CB8AC3E}">
        <p14:creationId xmlns:p14="http://schemas.microsoft.com/office/powerpoint/2010/main" val="4277646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022475"/>
            <a:ext cx="7772400" cy="4454525"/>
          </a:xfrm>
        </p:spPr>
        <p:txBody>
          <a:bodyPr/>
          <a:lstStyle/>
          <a:p>
            <a:pPr marL="457200">
              <a:buFont typeface="+mj-lt"/>
              <a:buAutoNum type="arabicPeriod" startAt="4"/>
            </a:pPr>
            <a:r>
              <a:rPr lang="en-US" dirty="0" smtClean="0"/>
              <a:t>Identify the general features of a long bone.</a:t>
            </a:r>
          </a:p>
          <a:p>
            <a:pPr marL="457200">
              <a:buFont typeface="+mj-lt"/>
              <a:buAutoNum type="arabicPeriod" startAt="4"/>
            </a:pPr>
            <a:r>
              <a:rPr lang="en-US" dirty="0" smtClean="0"/>
              <a:t>Explain the process by which long bones grow in length.</a:t>
            </a:r>
          </a:p>
          <a:p>
            <a:pPr marL="457200">
              <a:buFont typeface="+mj-lt"/>
              <a:buAutoNum type="arabicPeriod" startAt="4"/>
            </a:pPr>
            <a:r>
              <a:rPr lang="en-US" dirty="0" smtClean="0"/>
              <a:t>Explain the difference between the axial and appendicular skeletons.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a:t>
            </a:fld>
            <a:endParaRPr lang="en-US" dirty="0"/>
          </a:p>
        </p:txBody>
      </p:sp>
      <p:sp>
        <p:nvSpPr>
          <p:cNvPr id="10" name="Title 1"/>
          <p:cNvSpPr>
            <a:spLocks noGrp="1"/>
          </p:cNvSpPr>
          <p:nvPr>
            <p:ph type="title"/>
          </p:nvPr>
        </p:nvSpPr>
        <p:spPr>
          <a:xfrm>
            <a:off x="685800" y="419100"/>
            <a:ext cx="7772400" cy="1219200"/>
          </a:xfrm>
        </p:spPr>
        <p:txBody>
          <a:bodyPr/>
          <a:lstStyle/>
          <a:p>
            <a:r>
              <a:rPr lang="en-US" dirty="0" smtClean="0"/>
              <a:t>Learning Objectives</a:t>
            </a:r>
            <a:br>
              <a:rPr lang="en-US" dirty="0" smtClean="0"/>
            </a:br>
            <a:r>
              <a:rPr lang="en-US" dirty="0" smtClean="0"/>
              <a:t>Lesson 7.1 Overview of </a:t>
            </a:r>
            <a:br>
              <a:rPr lang="en-US" dirty="0" smtClean="0"/>
            </a:br>
            <a:r>
              <a:rPr lang="en-US" dirty="0" smtClean="0"/>
              <a:t>the Skeletal System</a:t>
            </a:r>
            <a:br>
              <a:rPr lang="en-US" dirty="0" smtClean="0"/>
            </a:br>
            <a:r>
              <a:rPr lang="en-US" sz="1600" dirty="0" smtClean="0"/>
              <a:t>(Slide 2 of 2)</a:t>
            </a:r>
            <a:endParaRPr lang="en-US" sz="1600" dirty="0"/>
          </a:p>
        </p:txBody>
      </p:sp>
    </p:spTree>
    <p:extLst>
      <p:ext uri="{BB962C8B-B14F-4D97-AF65-F5344CB8AC3E}">
        <p14:creationId xmlns:p14="http://schemas.microsoft.com/office/powerpoint/2010/main" val="156569344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Facial Bones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Lacrimal bones</a:t>
            </a:r>
          </a:p>
          <a:p>
            <a:pPr lvl="1"/>
            <a:r>
              <a:rPr lang="en-US" dirty="0" smtClean="0"/>
              <a:t>Lacrimal groove: Pathway for a tube that carries tears from eyes to nasal cavity</a:t>
            </a:r>
          </a:p>
          <a:p>
            <a:pPr lvl="0"/>
            <a:r>
              <a:rPr lang="en-US" dirty="0" smtClean="0"/>
              <a:t>Zygomatic bones</a:t>
            </a:r>
          </a:p>
          <a:p>
            <a:pPr lvl="1"/>
            <a:r>
              <a:rPr lang="en-US" dirty="0" smtClean="0"/>
              <a:t>Form the prominences of the cheeks</a:t>
            </a:r>
          </a:p>
          <a:p>
            <a:pPr lvl="1"/>
            <a:r>
              <a:rPr lang="en-US" dirty="0" smtClean="0"/>
              <a:t>Temporal process that forms the zygomatic arch</a:t>
            </a:r>
          </a:p>
          <a:p>
            <a:pPr lvl="0"/>
            <a:r>
              <a:rPr lang="en-US" dirty="0" smtClean="0"/>
              <a:t>Inferior nasal conchae</a:t>
            </a:r>
          </a:p>
          <a:p>
            <a:pPr lvl="1"/>
            <a:r>
              <a:rPr lang="en-US" dirty="0" smtClean="0"/>
              <a:t>Thin, curved bones attached to the lateral walls of the nasal cavity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30</a:t>
            </a:fld>
            <a:endParaRPr lang="en-US" dirty="0"/>
          </a:p>
        </p:txBody>
      </p:sp>
    </p:spTree>
    <p:extLst>
      <p:ext uri="{BB962C8B-B14F-4D97-AF65-F5344CB8AC3E}">
        <p14:creationId xmlns:p14="http://schemas.microsoft.com/office/powerpoint/2010/main" val="2923134696"/>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Facial Bones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Vomer</a:t>
            </a:r>
          </a:p>
          <a:p>
            <a:pPr lvl="1"/>
            <a:r>
              <a:rPr lang="en-US" dirty="0" smtClean="0"/>
              <a:t>Helps to form the nasal septum</a:t>
            </a:r>
          </a:p>
          <a:p>
            <a:pPr lvl="0"/>
            <a:r>
              <a:rPr lang="en-US" dirty="0" smtClean="0"/>
              <a:t>Mandible</a:t>
            </a:r>
          </a:p>
          <a:p>
            <a:pPr lvl="1"/>
            <a:r>
              <a:rPr lang="en-US" dirty="0" smtClean="0"/>
              <a:t>Forms the lower jaw</a:t>
            </a:r>
          </a:p>
          <a:p>
            <a:pPr lvl="1"/>
            <a:r>
              <a:rPr lang="en-US" dirty="0" smtClean="0"/>
              <a:t>Mandibular condyle fits into mandibular fossa of the temporal bone to form the temporomandibular joint</a:t>
            </a:r>
          </a:p>
          <a:p>
            <a:pPr lvl="1"/>
            <a:r>
              <a:rPr lang="en-US" dirty="0" smtClean="0"/>
              <a:t>Alveolar process: Tooth socket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31</a:t>
            </a:fld>
            <a:endParaRPr lang="en-US" dirty="0"/>
          </a:p>
        </p:txBody>
      </p:sp>
    </p:spTree>
    <p:extLst>
      <p:ext uri="{BB962C8B-B14F-4D97-AF65-F5344CB8AC3E}">
        <p14:creationId xmlns:p14="http://schemas.microsoft.com/office/powerpoint/2010/main" val="27874279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Auditory Ossicles </a:t>
            </a:r>
            <a:endParaRPr lang="en-US" dirty="0"/>
          </a:p>
        </p:txBody>
      </p:sp>
      <p:sp>
        <p:nvSpPr>
          <p:cNvPr id="3" name="Content Placeholder 2"/>
          <p:cNvSpPr>
            <a:spLocks noGrp="1"/>
          </p:cNvSpPr>
          <p:nvPr>
            <p:ph idx="1"/>
          </p:nvPr>
        </p:nvSpPr>
        <p:spPr/>
        <p:txBody>
          <a:bodyPr/>
          <a:lstStyle/>
          <a:p>
            <a:pPr lvl="0"/>
            <a:r>
              <a:rPr lang="en-US" dirty="0" smtClean="0"/>
              <a:t>Form a chain in each middle ear cavity in the temporal bone</a:t>
            </a:r>
          </a:p>
          <a:p>
            <a:pPr lvl="0"/>
            <a:r>
              <a:rPr lang="en-US" dirty="0" smtClean="0"/>
              <a:t>Malleus, incus, stapes</a:t>
            </a:r>
          </a:p>
          <a:p>
            <a:pPr lvl="1"/>
            <a:r>
              <a:rPr lang="en-US" dirty="0" smtClean="0"/>
              <a:t>Transmit sound waves from the tympanic membrane to inner ear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32</a:t>
            </a:fld>
            <a:endParaRPr lang="en-US" dirty="0"/>
          </a:p>
        </p:txBody>
      </p:sp>
    </p:spTree>
    <p:extLst>
      <p:ext uri="{BB962C8B-B14F-4D97-AF65-F5344CB8AC3E}">
        <p14:creationId xmlns:p14="http://schemas.microsoft.com/office/powerpoint/2010/main" val="63544488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Hyoid Bone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U-shaped bone in the neck</a:t>
            </a:r>
          </a:p>
          <a:p>
            <a:pPr lvl="0"/>
            <a:r>
              <a:rPr lang="en-US" dirty="0" smtClean="0"/>
              <a:t>Located between the mandible and the larynx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33</a:t>
            </a:fld>
            <a:endParaRPr lang="en-US" dirty="0"/>
          </a:p>
        </p:txBody>
      </p:sp>
    </p:spTree>
    <p:extLst>
      <p:ext uri="{BB962C8B-B14F-4D97-AF65-F5344CB8AC3E}">
        <p14:creationId xmlns:p14="http://schemas.microsoft.com/office/powerpoint/2010/main" val="301962664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Hyoid Bone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Only bone in the body that does not articulate directly with another bone</a:t>
            </a:r>
          </a:p>
          <a:p>
            <a:pPr lvl="0"/>
            <a:r>
              <a:rPr lang="en-US" dirty="0" smtClean="0"/>
              <a:t>Functions</a:t>
            </a:r>
          </a:p>
          <a:p>
            <a:pPr lvl="1"/>
            <a:r>
              <a:rPr lang="en-US" dirty="0" smtClean="0"/>
              <a:t>Serves as a base for the tongue</a:t>
            </a:r>
          </a:p>
          <a:p>
            <a:pPr lvl="1"/>
            <a:r>
              <a:rPr lang="en-US" dirty="0" smtClean="0"/>
              <a:t>Attachment for several muscles associated with swallowing</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34</a:t>
            </a:fld>
            <a:endParaRPr lang="en-US" dirty="0"/>
          </a:p>
        </p:txBody>
      </p:sp>
    </p:spTree>
    <p:extLst>
      <p:ext uri="{BB962C8B-B14F-4D97-AF65-F5344CB8AC3E}">
        <p14:creationId xmlns:p14="http://schemas.microsoft.com/office/powerpoint/2010/main" val="2359184846"/>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Vertebral Column</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Extends from skull to pelvis</a:t>
            </a:r>
          </a:p>
          <a:p>
            <a:pPr lvl="0"/>
            <a:r>
              <a:rPr lang="en-US" dirty="0" smtClean="0"/>
              <a:t>Contains 26 vertebrae </a:t>
            </a:r>
          </a:p>
          <a:p>
            <a:pPr lvl="0"/>
            <a:r>
              <a:rPr lang="en-US" dirty="0" smtClean="0"/>
              <a:t>Intervertebral discs: Pads of fibrocartilage that separate vertebrae</a:t>
            </a:r>
          </a:p>
          <a:p>
            <a:pPr lvl="1"/>
            <a:r>
              <a:rPr lang="en-US" dirty="0" smtClean="0"/>
              <a:t>Functions</a:t>
            </a:r>
          </a:p>
          <a:p>
            <a:pPr lvl="2"/>
            <a:r>
              <a:rPr lang="en-US" dirty="0" smtClean="0"/>
              <a:t>Shock absorbers</a:t>
            </a:r>
          </a:p>
          <a:p>
            <a:pPr lvl="2"/>
            <a:r>
              <a:rPr lang="en-US" dirty="0" smtClean="0"/>
              <a:t>Allow the vertebral column to bend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35</a:t>
            </a:fld>
            <a:endParaRPr lang="en-US" dirty="0"/>
          </a:p>
        </p:txBody>
      </p:sp>
    </p:spTree>
    <p:extLst>
      <p:ext uri="{BB962C8B-B14F-4D97-AF65-F5344CB8AC3E}">
        <p14:creationId xmlns:p14="http://schemas.microsoft.com/office/powerpoint/2010/main" val="2957592667"/>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Vertebral Column</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Four curvatures: Increase strength and resilience of the column</a:t>
            </a:r>
          </a:p>
          <a:p>
            <a:pPr lvl="1"/>
            <a:r>
              <a:rPr lang="en-US" dirty="0" smtClean="0"/>
              <a:t>Cervical</a:t>
            </a:r>
          </a:p>
          <a:p>
            <a:pPr lvl="1"/>
            <a:r>
              <a:rPr lang="en-US" dirty="0" smtClean="0"/>
              <a:t>Thoracic</a:t>
            </a:r>
          </a:p>
          <a:p>
            <a:pPr lvl="1"/>
            <a:r>
              <a:rPr lang="en-US" dirty="0" smtClean="0"/>
              <a:t>Lumbar</a:t>
            </a:r>
          </a:p>
          <a:p>
            <a:pPr lvl="1"/>
            <a:r>
              <a:rPr lang="en-US" dirty="0" smtClean="0"/>
              <a:t>Sacral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36</a:t>
            </a:fld>
            <a:endParaRPr lang="en-US" dirty="0"/>
          </a:p>
        </p:txBody>
      </p:sp>
    </p:spTree>
    <p:extLst>
      <p:ext uri="{BB962C8B-B14F-4D97-AF65-F5344CB8AC3E}">
        <p14:creationId xmlns:p14="http://schemas.microsoft.com/office/powerpoint/2010/main" val="3854319359"/>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Structure of Vertebrae</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Body (centrum): Weight-bearing portion </a:t>
            </a:r>
          </a:p>
          <a:p>
            <a:pPr lvl="0"/>
            <a:r>
              <a:rPr lang="en-US" dirty="0" smtClean="0"/>
              <a:t>Vertebral arch: Posterior curved portion is the vertebral arch</a:t>
            </a:r>
          </a:p>
          <a:p>
            <a:pPr lvl="0"/>
            <a:r>
              <a:rPr lang="en-US" dirty="0" smtClean="0"/>
              <a:t>Vertebral foramen: Central large opening</a:t>
            </a:r>
          </a:p>
          <a:p>
            <a:pPr lvl="1"/>
            <a:r>
              <a:rPr lang="en-US" dirty="0" smtClean="0"/>
              <a:t>When all the vertebrae are stacked together in a column</a:t>
            </a:r>
          </a:p>
          <a:p>
            <a:pPr lvl="2"/>
            <a:r>
              <a:rPr lang="en-US" dirty="0" smtClean="0"/>
              <a:t>Vertebral foramina make a canal that contains the spinal cord</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37</a:t>
            </a:fld>
            <a:endParaRPr lang="en-US" dirty="0"/>
          </a:p>
        </p:txBody>
      </p:sp>
    </p:spTree>
    <p:extLst>
      <p:ext uri="{BB962C8B-B14F-4D97-AF65-F5344CB8AC3E}">
        <p14:creationId xmlns:p14="http://schemas.microsoft.com/office/powerpoint/2010/main" val="2832927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General Structure of Vertebrae</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Transverse processes: Project laterally from the vertebral arch</a:t>
            </a:r>
          </a:p>
          <a:p>
            <a:pPr lvl="1"/>
            <a:r>
              <a:rPr lang="en-US" dirty="0" smtClean="0"/>
              <a:t>Place for muscle attachment</a:t>
            </a:r>
          </a:p>
          <a:p>
            <a:pPr lvl="0"/>
            <a:r>
              <a:rPr lang="en-US" dirty="0" smtClean="0"/>
              <a:t>Spinous process: Projects from the posterior midline </a:t>
            </a:r>
          </a:p>
          <a:p>
            <a:pPr lvl="1"/>
            <a:r>
              <a:rPr lang="en-US" dirty="0" smtClean="0"/>
              <a:t>Place for muscle attachment</a:t>
            </a:r>
          </a:p>
          <a:p>
            <a:pPr lvl="1"/>
            <a:r>
              <a:rPr lang="en-US" dirty="0" smtClean="0"/>
              <a:t>Can be felt as bony projections along the midline of the back</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38</a:t>
            </a:fld>
            <a:endParaRPr lang="en-US" dirty="0"/>
          </a:p>
        </p:txBody>
      </p:sp>
    </p:spTree>
    <p:extLst>
      <p:ext uri="{BB962C8B-B14F-4D97-AF65-F5344CB8AC3E}">
        <p14:creationId xmlns:p14="http://schemas.microsoft.com/office/powerpoint/2010/main" val="3396218529"/>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 of the Vertebral Column </a:t>
            </a: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Cervical vertebrae: C1-C7</a:t>
            </a:r>
          </a:p>
          <a:p>
            <a:pPr lvl="0"/>
            <a:r>
              <a:rPr lang="en-US" dirty="0" smtClean="0"/>
              <a:t>Thoracic vertebrae: T1-T12</a:t>
            </a:r>
          </a:p>
          <a:p>
            <a:pPr lvl="0"/>
            <a:r>
              <a:rPr lang="en-US" dirty="0" smtClean="0"/>
              <a:t>Lumbar vertebrae: L1-L5</a:t>
            </a:r>
          </a:p>
          <a:p>
            <a:pPr lvl="1"/>
            <a:r>
              <a:rPr lang="en-US" dirty="0" smtClean="0"/>
              <a:t>Make up the small of the back</a:t>
            </a:r>
          </a:p>
          <a:p>
            <a:pPr lvl="1"/>
            <a:r>
              <a:rPr lang="en-US" dirty="0" smtClean="0"/>
              <a:t>Consist of large, heavy bodies</a:t>
            </a:r>
          </a:p>
          <a:p>
            <a:pPr lvl="2"/>
            <a:r>
              <a:rPr lang="en-US" dirty="0" smtClean="0"/>
              <a:t>Support most of body weight</a:t>
            </a:r>
          </a:p>
          <a:p>
            <a:pPr lvl="2"/>
            <a:r>
              <a:rPr lang="en-US" dirty="0" smtClean="0"/>
              <a:t>Have many back muscles attached to them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39</a:t>
            </a:fld>
            <a:endParaRPr lang="en-US" dirty="0"/>
          </a:p>
        </p:txBody>
      </p:sp>
    </p:spTree>
    <p:extLst>
      <p:ext uri="{BB962C8B-B14F-4D97-AF65-F5344CB8AC3E}">
        <p14:creationId xmlns:p14="http://schemas.microsoft.com/office/powerpoint/2010/main" val="22250633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 to the </a:t>
            </a:r>
            <a:br>
              <a:rPr lang="en-US" dirty="0" smtClean="0"/>
            </a:br>
            <a:r>
              <a:rPr lang="en-US" dirty="0" smtClean="0"/>
              <a:t>Skeletal System </a:t>
            </a:r>
            <a:endParaRPr lang="en-US" dirty="0"/>
          </a:p>
        </p:txBody>
      </p:sp>
      <p:sp>
        <p:nvSpPr>
          <p:cNvPr id="3" name="Content Placeholder 2"/>
          <p:cNvSpPr>
            <a:spLocks noGrp="1"/>
          </p:cNvSpPr>
          <p:nvPr>
            <p:ph idx="1"/>
          </p:nvPr>
        </p:nvSpPr>
        <p:spPr/>
        <p:txBody>
          <a:bodyPr/>
          <a:lstStyle/>
          <a:p>
            <a:pPr lvl="0"/>
            <a:r>
              <a:rPr lang="en-US" dirty="0" smtClean="0"/>
              <a:t>Consists of:</a:t>
            </a:r>
          </a:p>
          <a:p>
            <a:pPr lvl="1"/>
            <a:r>
              <a:rPr lang="en-US" dirty="0" smtClean="0"/>
              <a:t>Bones and cartilage</a:t>
            </a:r>
          </a:p>
          <a:p>
            <a:pPr lvl="1"/>
            <a:r>
              <a:rPr lang="en-US" dirty="0" smtClean="0"/>
              <a:t>Ligaments</a:t>
            </a:r>
          </a:p>
          <a:p>
            <a:pPr lvl="1"/>
            <a:r>
              <a:rPr lang="en-US" dirty="0" smtClean="0"/>
              <a:t>Tendons associated with bones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a:t>
            </a:fld>
            <a:endParaRPr lang="en-US" dirty="0"/>
          </a:p>
        </p:txBody>
      </p:sp>
    </p:spTree>
    <p:extLst>
      <p:ext uri="{BB962C8B-B14F-4D97-AF65-F5344CB8AC3E}">
        <p14:creationId xmlns:p14="http://schemas.microsoft.com/office/powerpoint/2010/main" val="114726332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Composition of the Vertebral Column </a:t>
            </a: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Sacrum: Triangular bone just below the lumbar vertebrae</a:t>
            </a:r>
          </a:p>
          <a:p>
            <a:pPr lvl="1"/>
            <a:r>
              <a:rPr lang="en-US" dirty="0" smtClean="0"/>
              <a:t>Forms posterior wall of pelvic cavity</a:t>
            </a:r>
          </a:p>
          <a:p>
            <a:pPr lvl="0"/>
            <a:r>
              <a:rPr lang="en-US" dirty="0" smtClean="0"/>
              <a:t>Coccyx (tailbone): Last part of vertebral column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40</a:t>
            </a:fld>
            <a:endParaRPr lang="en-US" dirty="0"/>
          </a:p>
        </p:txBody>
      </p:sp>
    </p:spTree>
    <p:extLst>
      <p:ext uri="{BB962C8B-B14F-4D97-AF65-F5344CB8AC3E}">
        <p14:creationId xmlns:p14="http://schemas.microsoft.com/office/powerpoint/2010/main" val="249490961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Thoracic Cage </a:t>
            </a:r>
            <a:endParaRPr lang="en-US" dirty="0"/>
          </a:p>
        </p:txBody>
      </p:sp>
      <p:sp>
        <p:nvSpPr>
          <p:cNvPr id="3" name="Content Placeholder 2"/>
          <p:cNvSpPr>
            <a:spLocks noGrp="1"/>
          </p:cNvSpPr>
          <p:nvPr>
            <p:ph idx="1"/>
          </p:nvPr>
        </p:nvSpPr>
        <p:spPr/>
        <p:txBody>
          <a:bodyPr/>
          <a:lstStyle/>
          <a:p>
            <a:pPr lvl="0"/>
            <a:r>
              <a:rPr lang="en-US" dirty="0" smtClean="0"/>
              <a:t>Protects heart, lungs, and great vessels</a:t>
            </a:r>
          </a:p>
          <a:p>
            <a:pPr lvl="0"/>
            <a:r>
              <a:rPr lang="en-US" dirty="0" smtClean="0"/>
              <a:t>Supports bones of the shoulder girdle</a:t>
            </a:r>
          </a:p>
          <a:p>
            <a:pPr lvl="0"/>
            <a:r>
              <a:rPr lang="en-US" dirty="0" smtClean="0"/>
              <a:t>Plays a role in breathing</a:t>
            </a:r>
          </a:p>
          <a:p>
            <a:pPr lvl="0"/>
            <a:r>
              <a:rPr lang="en-US" dirty="0" smtClean="0"/>
              <a:t>Components</a:t>
            </a:r>
          </a:p>
          <a:p>
            <a:pPr lvl="1"/>
            <a:r>
              <a:rPr lang="en-US" dirty="0" smtClean="0"/>
              <a:t>Thoracic vertebrae dorsally</a:t>
            </a:r>
          </a:p>
          <a:p>
            <a:pPr lvl="1"/>
            <a:r>
              <a:rPr lang="en-US" dirty="0" smtClean="0"/>
              <a:t>Ribs laterally</a:t>
            </a:r>
          </a:p>
          <a:p>
            <a:pPr lvl="1"/>
            <a:r>
              <a:rPr lang="en-US" dirty="0" smtClean="0"/>
              <a:t>Sternum and costal cartilage anteriorly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41</a:t>
            </a:fld>
            <a:endParaRPr lang="en-US" dirty="0"/>
          </a:p>
        </p:txBody>
      </p:sp>
    </p:spTree>
    <p:extLst>
      <p:ext uri="{BB962C8B-B14F-4D97-AF65-F5344CB8AC3E}">
        <p14:creationId xmlns:p14="http://schemas.microsoft.com/office/powerpoint/2010/main" val="1461879707"/>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Sternum </a:t>
            </a:r>
            <a:endParaRPr lang="en-US" dirty="0"/>
          </a:p>
        </p:txBody>
      </p:sp>
      <p:sp>
        <p:nvSpPr>
          <p:cNvPr id="3" name="Content Placeholder 2"/>
          <p:cNvSpPr>
            <a:spLocks noGrp="1"/>
          </p:cNvSpPr>
          <p:nvPr>
            <p:ph idx="1"/>
          </p:nvPr>
        </p:nvSpPr>
        <p:spPr/>
        <p:txBody>
          <a:bodyPr/>
          <a:lstStyle/>
          <a:p>
            <a:pPr lvl="0"/>
            <a:r>
              <a:rPr lang="en-US" dirty="0" smtClean="0"/>
              <a:t>Consists of three parts </a:t>
            </a:r>
          </a:p>
          <a:p>
            <a:pPr lvl="1"/>
            <a:r>
              <a:rPr lang="en-US" dirty="0" smtClean="0"/>
              <a:t>Manubrium: Superior</a:t>
            </a:r>
          </a:p>
          <a:p>
            <a:pPr lvl="2"/>
            <a:r>
              <a:rPr lang="en-US" dirty="0" smtClean="0"/>
              <a:t>Jugular (suprasternal) notch: Indentation in the superior margin of the manubrium</a:t>
            </a:r>
          </a:p>
          <a:p>
            <a:pPr lvl="2"/>
            <a:r>
              <a:rPr lang="en-US" dirty="0" smtClean="0"/>
              <a:t>Articulates with clavicles and first two pairs of ribs</a:t>
            </a:r>
          </a:p>
          <a:p>
            <a:pPr lvl="1"/>
            <a:r>
              <a:rPr lang="en-US" dirty="0" smtClean="0"/>
              <a:t>Body: Middle</a:t>
            </a:r>
          </a:p>
          <a:p>
            <a:pPr lvl="2"/>
            <a:r>
              <a:rPr lang="en-US" dirty="0" smtClean="0"/>
              <a:t>Sternal angle: Where manubrium and body meet (felt as a horizontal ridge)</a:t>
            </a:r>
          </a:p>
          <a:p>
            <a:pPr lvl="1"/>
            <a:r>
              <a:rPr lang="en-US" dirty="0" smtClean="0"/>
              <a:t>Xiphoid process: Inferior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42</a:t>
            </a:fld>
            <a:endParaRPr lang="en-US" dirty="0"/>
          </a:p>
        </p:txBody>
      </p:sp>
    </p:spTree>
    <p:extLst>
      <p:ext uri="{BB962C8B-B14F-4D97-AF65-F5344CB8AC3E}">
        <p14:creationId xmlns:p14="http://schemas.microsoft.com/office/powerpoint/2010/main" val="670230847"/>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Ribs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12 pairs of ribs</a:t>
            </a:r>
          </a:p>
          <a:p>
            <a:pPr lvl="0"/>
            <a:r>
              <a:rPr lang="en-US" dirty="0" smtClean="0"/>
              <a:t>One pair attached to each of 12 thoracic vertebrae</a:t>
            </a:r>
          </a:p>
          <a:p>
            <a:pPr lvl="0"/>
            <a:r>
              <a:rPr lang="en-US" dirty="0" smtClean="0"/>
              <a:t>True ribs: Upper seven pairs </a:t>
            </a:r>
          </a:p>
          <a:p>
            <a:pPr lvl="1"/>
            <a:r>
              <a:rPr lang="en-US" dirty="0" smtClean="0"/>
              <a:t>Attach to sternum directly by costal cartilage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43</a:t>
            </a:fld>
            <a:endParaRPr lang="en-US" dirty="0"/>
          </a:p>
        </p:txBody>
      </p:sp>
    </p:spTree>
    <p:extLst>
      <p:ext uri="{BB962C8B-B14F-4D97-AF65-F5344CB8AC3E}">
        <p14:creationId xmlns:p14="http://schemas.microsoft.com/office/powerpoint/2010/main" val="2120433202"/>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Ribs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False ribs: Lower five pairs </a:t>
            </a:r>
          </a:p>
          <a:p>
            <a:pPr lvl="1"/>
            <a:r>
              <a:rPr lang="en-US" dirty="0" smtClean="0"/>
              <a:t>Their costal cartilage does not reach sternum directly</a:t>
            </a:r>
          </a:p>
          <a:p>
            <a:pPr lvl="1"/>
            <a:r>
              <a:rPr lang="en-US" dirty="0" smtClean="0"/>
              <a:t>Vertebrochondral ribs: First three pairs of false ribs</a:t>
            </a:r>
          </a:p>
          <a:p>
            <a:pPr lvl="2"/>
            <a:r>
              <a:rPr lang="en-US" dirty="0" smtClean="0"/>
              <a:t>Reach sternum indirectly by joining with cartilage of ribs above</a:t>
            </a:r>
          </a:p>
          <a:p>
            <a:pPr lvl="1"/>
            <a:r>
              <a:rPr lang="en-US" dirty="0" smtClean="0"/>
              <a:t>Vertebral ribs (floating ribs): Bottom two rib pairs</a:t>
            </a:r>
          </a:p>
          <a:p>
            <a:pPr lvl="2"/>
            <a:r>
              <a:rPr lang="en-US" dirty="0" smtClean="0"/>
              <a:t>Have no anterior attachment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44</a:t>
            </a:fld>
            <a:endParaRPr lang="en-US" dirty="0"/>
          </a:p>
        </p:txBody>
      </p:sp>
    </p:spTree>
    <p:extLst>
      <p:ext uri="{BB962C8B-B14F-4D97-AF65-F5344CB8AC3E}">
        <p14:creationId xmlns:p14="http://schemas.microsoft.com/office/powerpoint/2010/main" val="488192139"/>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Bones of the </a:t>
            </a:r>
            <a:br>
              <a:rPr lang="en-US" dirty="0" smtClean="0"/>
            </a:br>
            <a:r>
              <a:rPr lang="en-US" dirty="0" smtClean="0"/>
              <a:t>Appendicular Skeleton </a:t>
            </a:r>
            <a:endParaRPr lang="en-US" dirty="0"/>
          </a:p>
        </p:txBody>
      </p:sp>
      <p:sp>
        <p:nvSpPr>
          <p:cNvPr id="3" name="Content Placeholder 2"/>
          <p:cNvSpPr>
            <a:spLocks noGrp="1"/>
          </p:cNvSpPr>
          <p:nvPr>
            <p:ph idx="1"/>
          </p:nvPr>
        </p:nvSpPr>
        <p:spPr/>
        <p:txBody>
          <a:bodyPr/>
          <a:lstStyle/>
          <a:p>
            <a:pPr lvl="0"/>
            <a:r>
              <a:rPr lang="en-US" dirty="0" smtClean="0"/>
              <a:t>126 bones</a:t>
            </a:r>
          </a:p>
          <a:p>
            <a:pPr lvl="0"/>
            <a:r>
              <a:rPr lang="en-US" dirty="0" smtClean="0"/>
              <a:t>Suspended from two yokes or girdles that are anchored to axial skeleton</a:t>
            </a:r>
          </a:p>
          <a:p>
            <a:pPr lvl="0"/>
            <a:r>
              <a:rPr lang="en-US" dirty="0" smtClean="0"/>
              <a:t>Appendages to the axis of the body</a:t>
            </a:r>
          </a:p>
          <a:p>
            <a:pPr lvl="0"/>
            <a:r>
              <a:rPr lang="en-US" dirty="0" smtClean="0"/>
              <a:t>Designed for movement</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45</a:t>
            </a:fld>
            <a:endParaRPr lang="en-US" dirty="0"/>
          </a:p>
        </p:txBody>
      </p:sp>
    </p:spTree>
    <p:extLst>
      <p:ext uri="{BB962C8B-B14F-4D97-AF65-F5344CB8AC3E}">
        <p14:creationId xmlns:p14="http://schemas.microsoft.com/office/powerpoint/2010/main" val="76545107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Pectoral Girdle </a:t>
            </a:r>
            <a:endParaRPr lang="en-US" dirty="0"/>
          </a:p>
        </p:txBody>
      </p:sp>
      <p:sp>
        <p:nvSpPr>
          <p:cNvPr id="3" name="Content Placeholder 2"/>
          <p:cNvSpPr>
            <a:spLocks noGrp="1"/>
          </p:cNvSpPr>
          <p:nvPr>
            <p:ph idx="1"/>
          </p:nvPr>
        </p:nvSpPr>
        <p:spPr/>
        <p:txBody>
          <a:bodyPr/>
          <a:lstStyle/>
          <a:p>
            <a:pPr lvl="0"/>
            <a:r>
              <a:rPr lang="en-US" dirty="0" smtClean="0"/>
              <a:t>Clavicle (commonly called collarbone)</a:t>
            </a:r>
          </a:p>
          <a:p>
            <a:pPr lvl="1"/>
            <a:r>
              <a:rPr lang="en-US" dirty="0" smtClean="0"/>
              <a:t>S-shaped bone that articulates with manubrium of sternum and scapula</a:t>
            </a:r>
          </a:p>
          <a:p>
            <a:pPr lvl="0"/>
            <a:r>
              <a:rPr lang="en-US" dirty="0" smtClean="0"/>
              <a:t>Scapula (commonly called shoulder blade) </a:t>
            </a:r>
          </a:p>
          <a:p>
            <a:pPr lvl="1"/>
            <a:r>
              <a:rPr lang="en-US" dirty="0" smtClean="0"/>
              <a:t>Thin, flat triangular bone that articulates with the clavicle and humerus</a:t>
            </a:r>
          </a:p>
          <a:p>
            <a:pPr lvl="1"/>
            <a:r>
              <a:rPr lang="en-US" dirty="0" smtClean="0"/>
              <a:t>Acromion process forms the point of the shoulder</a:t>
            </a:r>
          </a:p>
          <a:p>
            <a:pPr lvl="1"/>
            <a:r>
              <a:rPr lang="en-US" dirty="0" smtClean="0"/>
              <a:t>Glenoid cavity (fossa): Shallow depression where head of humerus connects to scapula</a:t>
            </a:r>
          </a:p>
          <a:p>
            <a:pPr lvl="1"/>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46</a:t>
            </a:fld>
            <a:endParaRPr lang="en-US" dirty="0"/>
          </a:p>
        </p:txBody>
      </p:sp>
    </p:spTree>
    <p:extLst>
      <p:ext uri="{BB962C8B-B14F-4D97-AF65-F5344CB8AC3E}">
        <p14:creationId xmlns:p14="http://schemas.microsoft.com/office/powerpoint/2010/main" val="289667407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Upper Extremity</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r>
              <a:rPr lang="en-US" dirty="0" smtClean="0"/>
              <a:t>Arm (or brachium)</a:t>
            </a:r>
          </a:p>
          <a:p>
            <a:pPr lvl="1"/>
            <a:r>
              <a:rPr lang="en-US" dirty="0" smtClean="0"/>
              <a:t>Humerus</a:t>
            </a:r>
          </a:p>
          <a:p>
            <a:pPr lvl="2"/>
            <a:r>
              <a:rPr lang="en-US" dirty="0" smtClean="0"/>
              <a:t>Head: Large, smooth, rounded end that fits into scapula</a:t>
            </a:r>
          </a:p>
          <a:p>
            <a:pPr lvl="2"/>
            <a:r>
              <a:rPr lang="en-US" dirty="0" smtClean="0"/>
              <a:t>Greater and lesser tubercle: Blunt projections for muscle attachment</a:t>
            </a:r>
          </a:p>
          <a:p>
            <a:pPr lvl="2"/>
            <a:r>
              <a:rPr lang="en-US" dirty="0" smtClean="0"/>
              <a:t>Deltoid tuberosity: Attachment for deltoid muscle </a:t>
            </a:r>
          </a:p>
          <a:p>
            <a:pPr lvl="2"/>
            <a:r>
              <a:rPr lang="en-US" dirty="0" smtClean="0"/>
              <a:t>Lateral and medial epicondyles: For attachment of forearm muscles</a:t>
            </a:r>
          </a:p>
          <a:p>
            <a:pPr lvl="2"/>
            <a:r>
              <a:rPr lang="en-US" dirty="0" smtClean="0"/>
              <a:t>Olecranon fossa: Where ulna fits with humerus to form elbow joint</a:t>
            </a:r>
          </a:p>
          <a:p>
            <a:pPr lvl="2"/>
            <a:r>
              <a:rPr lang="en-US" dirty="0" smtClean="0"/>
              <a:t>Coronoid fossa: Also for ulna to fit with humerus</a:t>
            </a:r>
          </a:p>
          <a:p>
            <a:pPr lvl="2"/>
            <a:r>
              <a:rPr lang="en-US" dirty="0" smtClean="0"/>
              <a:t>Capitulum: Articulates with radius</a:t>
            </a:r>
          </a:p>
          <a:p>
            <a:pPr lvl="2"/>
            <a:r>
              <a:rPr lang="en-US" dirty="0" smtClean="0"/>
              <a:t>Trochlea: Articulates with the ulna </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47</a:t>
            </a:fld>
            <a:endParaRPr lang="en-US" dirty="0"/>
          </a:p>
        </p:txBody>
      </p:sp>
    </p:spTree>
    <p:extLst>
      <p:ext uri="{BB962C8B-B14F-4D97-AF65-F5344CB8AC3E}">
        <p14:creationId xmlns:p14="http://schemas.microsoft.com/office/powerpoint/2010/main" val="640482117"/>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Upper Extremity</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r>
              <a:rPr lang="en-US" dirty="0" smtClean="0"/>
              <a:t>Forearm (or antebrachium)</a:t>
            </a:r>
          </a:p>
          <a:p>
            <a:pPr lvl="1"/>
            <a:r>
              <a:rPr lang="en-US" dirty="0" smtClean="0"/>
              <a:t>Radius (lateral side)</a:t>
            </a:r>
          </a:p>
          <a:p>
            <a:pPr lvl="1"/>
            <a:r>
              <a:rPr lang="en-US" dirty="0" smtClean="0"/>
              <a:t>Ulna (medial side)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48</a:t>
            </a:fld>
            <a:endParaRPr lang="en-US" dirty="0"/>
          </a:p>
        </p:txBody>
      </p:sp>
    </p:spTree>
    <p:extLst>
      <p:ext uri="{BB962C8B-B14F-4D97-AF65-F5344CB8AC3E}">
        <p14:creationId xmlns:p14="http://schemas.microsoft.com/office/powerpoint/2010/main" val="3627657443"/>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Hand </a:t>
            </a:r>
            <a:endParaRPr lang="en-US" dirty="0"/>
          </a:p>
        </p:txBody>
      </p:sp>
      <p:sp>
        <p:nvSpPr>
          <p:cNvPr id="3" name="Content Placeholder 2"/>
          <p:cNvSpPr>
            <a:spLocks noGrp="1"/>
          </p:cNvSpPr>
          <p:nvPr>
            <p:ph idx="1"/>
          </p:nvPr>
        </p:nvSpPr>
        <p:spPr/>
        <p:txBody>
          <a:bodyPr/>
          <a:lstStyle/>
          <a:p>
            <a:pPr lvl="0"/>
            <a:r>
              <a:rPr lang="en-US" dirty="0" smtClean="0"/>
              <a:t>Wrist (or carpus): Contains eight small carpal bones</a:t>
            </a:r>
          </a:p>
          <a:p>
            <a:pPr lvl="0"/>
            <a:r>
              <a:rPr lang="en-US" dirty="0" smtClean="0"/>
              <a:t>Palm (or metacarpus): Contains five metacarpal bones</a:t>
            </a:r>
          </a:p>
          <a:p>
            <a:pPr lvl="0"/>
            <a:r>
              <a:rPr lang="en-US" dirty="0" smtClean="0"/>
              <a:t>Phalanges: Bones of the fingers </a:t>
            </a:r>
          </a:p>
          <a:p>
            <a:pPr lvl="1"/>
            <a:r>
              <a:rPr lang="en-US" dirty="0" smtClean="0"/>
              <a:t>Three phalanges in each finger (a proximal, middle, and distal phalanx) </a:t>
            </a:r>
          </a:p>
          <a:p>
            <a:pPr lvl="2"/>
            <a:r>
              <a:rPr lang="en-US" dirty="0" smtClean="0"/>
              <a:t>Except the thumb, which has two (lacks a middle phalanx)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49</a:t>
            </a:fld>
            <a:endParaRPr lang="en-US" dirty="0"/>
          </a:p>
        </p:txBody>
      </p:sp>
    </p:spTree>
    <p:extLst>
      <p:ext uri="{BB962C8B-B14F-4D97-AF65-F5344CB8AC3E}">
        <p14:creationId xmlns:p14="http://schemas.microsoft.com/office/powerpoint/2010/main" val="6954587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Skeletal System</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Support</a:t>
            </a:r>
          </a:p>
          <a:p>
            <a:pPr lvl="1"/>
            <a:r>
              <a:rPr lang="en-US" dirty="0" smtClean="0"/>
              <a:t>Provides a rigid framework </a:t>
            </a:r>
          </a:p>
          <a:p>
            <a:pPr lvl="1"/>
            <a:r>
              <a:rPr lang="en-US" dirty="0" smtClean="0"/>
              <a:t>Supports the soft organs of the body</a:t>
            </a:r>
          </a:p>
          <a:p>
            <a:pPr lvl="0"/>
            <a:r>
              <a:rPr lang="en-US" dirty="0" smtClean="0"/>
              <a:t>Protection</a:t>
            </a:r>
          </a:p>
          <a:p>
            <a:pPr lvl="1"/>
            <a:r>
              <a:rPr lang="en-US" dirty="0" smtClean="0"/>
              <a:t>Protects the soft body parts</a:t>
            </a:r>
          </a:p>
          <a:p>
            <a:pPr lvl="2"/>
            <a:r>
              <a:rPr lang="en-US" dirty="0" smtClean="0"/>
              <a:t>Cranium protects the brain </a:t>
            </a:r>
          </a:p>
          <a:p>
            <a:pPr lvl="2"/>
            <a:r>
              <a:rPr lang="en-US" dirty="0" smtClean="0"/>
              <a:t>Vertebrae protect the spinal cord</a:t>
            </a:r>
          </a:p>
          <a:p>
            <a:pPr lvl="2"/>
            <a:r>
              <a:rPr lang="en-US" dirty="0" smtClean="0"/>
              <a:t>Rib cage protects heart and lungs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a:t>
            </a:fld>
            <a:endParaRPr lang="en-US" dirty="0"/>
          </a:p>
        </p:txBody>
      </p:sp>
    </p:spTree>
    <p:extLst>
      <p:ext uri="{BB962C8B-B14F-4D97-AF65-F5344CB8AC3E}">
        <p14:creationId xmlns:p14="http://schemas.microsoft.com/office/powerpoint/2010/main" val="3258985682"/>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Pelvic Girdle </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pPr lvl="0"/>
            <a:r>
              <a:rPr lang="en-US" dirty="0" smtClean="0"/>
              <a:t>Attaches lower extremities to axial skeleton</a:t>
            </a:r>
          </a:p>
          <a:p>
            <a:pPr lvl="0"/>
            <a:r>
              <a:rPr lang="en-US" dirty="0" smtClean="0"/>
              <a:t>Provides a strong support for weight of body</a:t>
            </a:r>
          </a:p>
          <a:p>
            <a:pPr lvl="0"/>
            <a:r>
              <a:rPr lang="en-US" dirty="0" smtClean="0"/>
              <a:t>Provides support and protection for:</a:t>
            </a:r>
          </a:p>
          <a:p>
            <a:pPr lvl="1"/>
            <a:r>
              <a:rPr lang="en-US" dirty="0" smtClean="0"/>
              <a:t>Urinary bladder</a:t>
            </a:r>
          </a:p>
          <a:p>
            <a:pPr lvl="1"/>
            <a:r>
              <a:rPr lang="en-US" dirty="0" smtClean="0"/>
              <a:t>A portion of large intestine</a:t>
            </a:r>
          </a:p>
          <a:p>
            <a:pPr lvl="1"/>
            <a:r>
              <a:rPr lang="en-US" dirty="0" smtClean="0"/>
              <a:t>Reproductive organs located in pelvic cavity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50</a:t>
            </a:fld>
            <a:endParaRPr lang="en-US" dirty="0"/>
          </a:p>
        </p:txBody>
      </p:sp>
    </p:spTree>
    <p:extLst>
      <p:ext uri="{BB962C8B-B14F-4D97-AF65-F5344CB8AC3E}">
        <p14:creationId xmlns:p14="http://schemas.microsoft.com/office/powerpoint/2010/main" val="3836561531"/>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Pelvic Girdle </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pPr lvl="0"/>
            <a:r>
              <a:rPr lang="en-US" dirty="0" smtClean="0"/>
              <a:t>Consists of two coxal (hip) bones</a:t>
            </a:r>
          </a:p>
          <a:p>
            <a:pPr lvl="1"/>
            <a:r>
              <a:rPr lang="en-US" dirty="0" smtClean="0"/>
              <a:t>Articulate with each other at the symphysis pubis (anteriorly)</a:t>
            </a:r>
          </a:p>
          <a:p>
            <a:pPr lvl="1"/>
            <a:r>
              <a:rPr lang="en-US" dirty="0" smtClean="0"/>
              <a:t>Articulate with the sacrum at the iliosacral joints (posteriorly)</a:t>
            </a:r>
          </a:p>
          <a:p>
            <a:pPr lvl="1"/>
            <a:r>
              <a:rPr lang="en-US" dirty="0" smtClean="0"/>
              <a:t>Made up of three fused bones:</a:t>
            </a:r>
          </a:p>
          <a:p>
            <a:pPr lvl="2"/>
            <a:r>
              <a:rPr lang="en-US" dirty="0" smtClean="0"/>
              <a:t>Ilium, ischium, and pubis</a:t>
            </a:r>
          </a:p>
          <a:p>
            <a:pPr lvl="2"/>
            <a:r>
              <a:rPr lang="en-US" dirty="0" smtClean="0"/>
              <a:t>Acetabulum: Large depression where three bones meet</a:t>
            </a:r>
          </a:p>
          <a:p>
            <a:pPr lvl="2"/>
            <a:r>
              <a:rPr lang="en-US" dirty="0" smtClean="0"/>
              <a:t>Obturator foramen: Large opening between pubis and ischium, a passageway for blood vessels, nerves, and tendons</a:t>
            </a:r>
          </a:p>
          <a:p>
            <a:pPr lvl="2"/>
            <a:r>
              <a:rPr lang="en-US" dirty="0" smtClean="0"/>
              <a:t>Iliac crest: Superior margin of ileum</a:t>
            </a:r>
          </a:p>
          <a:p>
            <a:pPr lvl="2"/>
            <a:r>
              <a:rPr lang="en-US" dirty="0" smtClean="0"/>
              <a:t>Pubis: Anterior portion of coxal bone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51</a:t>
            </a:fld>
            <a:endParaRPr lang="en-US" dirty="0"/>
          </a:p>
        </p:txBody>
      </p:sp>
    </p:spTree>
    <p:extLst>
      <p:ext uri="{BB962C8B-B14F-4D97-AF65-F5344CB8AC3E}">
        <p14:creationId xmlns:p14="http://schemas.microsoft.com/office/powerpoint/2010/main" val="201488630"/>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Lower Extremity</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Support the entire weight of the body when it is erect </a:t>
            </a:r>
          </a:p>
          <a:p>
            <a:pPr lvl="0"/>
            <a:r>
              <a:rPr lang="en-US" dirty="0" smtClean="0"/>
              <a:t>Exposed to tremendous forces during walking, running, jumping</a:t>
            </a:r>
          </a:p>
          <a:p>
            <a:pPr lvl="0"/>
            <a:r>
              <a:rPr lang="en-US" dirty="0" smtClean="0"/>
              <a:t>Bones are larger and stronger than those in upper extremity</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52</a:t>
            </a:fld>
            <a:endParaRPr lang="en-US" dirty="0"/>
          </a:p>
        </p:txBody>
      </p:sp>
    </p:spTree>
    <p:extLst>
      <p:ext uri="{BB962C8B-B14F-4D97-AF65-F5344CB8AC3E}">
        <p14:creationId xmlns:p14="http://schemas.microsoft.com/office/powerpoint/2010/main" val="3577577618"/>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Lower Extremity</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Thigh</a:t>
            </a:r>
          </a:p>
          <a:p>
            <a:pPr lvl="1"/>
            <a:r>
              <a:rPr lang="en-US" dirty="0" smtClean="0"/>
              <a:t>Region from the hip to the knee</a:t>
            </a:r>
          </a:p>
          <a:p>
            <a:pPr lvl="1"/>
            <a:r>
              <a:rPr lang="en-US" dirty="0" smtClean="0"/>
              <a:t>Contains the femur: Largest, longest and strongest bone in the body</a:t>
            </a:r>
          </a:p>
          <a:p>
            <a:pPr lvl="2"/>
            <a:r>
              <a:rPr lang="en-US" dirty="0" smtClean="0"/>
              <a:t>Head of femur has a small depression called the fovea capitis</a:t>
            </a:r>
          </a:p>
          <a:p>
            <a:pPr lvl="2"/>
            <a:r>
              <a:rPr lang="en-US" dirty="0" smtClean="0"/>
              <a:t>Greater and lesser trochanters are sites for muscle attachment</a:t>
            </a:r>
          </a:p>
          <a:p>
            <a:pPr lvl="2"/>
            <a:r>
              <a:rPr lang="en-US" dirty="0" smtClean="0"/>
              <a:t>Lateral and medial condyles form joints with bones of the leg</a:t>
            </a:r>
          </a:p>
          <a:p>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53</a:t>
            </a:fld>
            <a:endParaRPr lang="en-US" dirty="0"/>
          </a:p>
        </p:txBody>
      </p:sp>
    </p:spTree>
    <p:extLst>
      <p:ext uri="{BB962C8B-B14F-4D97-AF65-F5344CB8AC3E}">
        <p14:creationId xmlns:p14="http://schemas.microsoft.com/office/powerpoint/2010/main" val="595101323"/>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Region between knee and ankle</a:t>
            </a:r>
          </a:p>
          <a:p>
            <a:pPr lvl="0"/>
            <a:r>
              <a:rPr lang="en-US" dirty="0" smtClean="0"/>
              <a:t>Consists of:</a:t>
            </a:r>
          </a:p>
          <a:p>
            <a:pPr lvl="1"/>
            <a:r>
              <a:rPr lang="en-US" dirty="0" smtClean="0"/>
              <a:t>Fibula (lateral side) </a:t>
            </a:r>
          </a:p>
          <a:p>
            <a:pPr lvl="1"/>
            <a:r>
              <a:rPr lang="en-US" dirty="0" smtClean="0"/>
              <a:t>Tibia (medial side)</a:t>
            </a:r>
          </a:p>
          <a:p>
            <a:pPr lvl="2"/>
            <a:r>
              <a:rPr lang="en-US" dirty="0" smtClean="0"/>
              <a:t>Articulates with femur to form knee joint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54</a:t>
            </a:fld>
            <a:endParaRPr lang="en-US" dirty="0"/>
          </a:p>
        </p:txBody>
      </p:sp>
    </p:spTree>
    <p:extLst>
      <p:ext uri="{BB962C8B-B14F-4D97-AF65-F5344CB8AC3E}">
        <p14:creationId xmlns:p14="http://schemas.microsoft.com/office/powerpoint/2010/main" val="417241238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Lateral malleolus: Projection at distal end of fibula</a:t>
            </a:r>
          </a:p>
          <a:p>
            <a:pPr lvl="1"/>
            <a:r>
              <a:rPr lang="en-US" dirty="0" smtClean="0"/>
              <a:t>Forms lateral bulge of ankle</a:t>
            </a:r>
          </a:p>
          <a:p>
            <a:pPr lvl="0"/>
            <a:r>
              <a:rPr lang="en-US" dirty="0" smtClean="0"/>
              <a:t>Tibial tuberosity: Attachment of ligaments associated with knee</a:t>
            </a:r>
          </a:p>
          <a:p>
            <a:pPr lvl="0"/>
            <a:r>
              <a:rPr lang="en-US" dirty="0" smtClean="0"/>
              <a:t>Anterior crest: Sharp ridge on anterior surface of tibia</a:t>
            </a:r>
          </a:p>
          <a:p>
            <a:pPr lvl="1"/>
            <a:r>
              <a:rPr lang="en-US" dirty="0" smtClean="0"/>
              <a:t>Forms the shin</a:t>
            </a:r>
          </a:p>
          <a:p>
            <a:pPr lvl="0"/>
            <a:r>
              <a:rPr lang="en-US" dirty="0" smtClean="0"/>
              <a:t>Medial malleolus: Projection at distal end of tibia</a:t>
            </a:r>
          </a:p>
          <a:p>
            <a:pPr lvl="1"/>
            <a:r>
              <a:rPr lang="en-US" dirty="0" smtClean="0"/>
              <a:t>Forms medial bulge of ankle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55</a:t>
            </a:fld>
            <a:endParaRPr lang="en-US" dirty="0"/>
          </a:p>
        </p:txBody>
      </p:sp>
    </p:spTree>
    <p:extLst>
      <p:ext uri="{BB962C8B-B14F-4D97-AF65-F5344CB8AC3E}">
        <p14:creationId xmlns:p14="http://schemas.microsoft.com/office/powerpoint/2010/main" val="997089211"/>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Foot </a:t>
            </a:r>
            <a:endParaRPr lang="en-US" dirty="0"/>
          </a:p>
        </p:txBody>
      </p:sp>
      <p:sp>
        <p:nvSpPr>
          <p:cNvPr id="3" name="Content Placeholder 2"/>
          <p:cNvSpPr>
            <a:spLocks noGrp="1"/>
          </p:cNvSpPr>
          <p:nvPr>
            <p:ph idx="1"/>
          </p:nvPr>
        </p:nvSpPr>
        <p:spPr>
          <a:xfrm>
            <a:off x="685800" y="1641475"/>
            <a:ext cx="8216900" cy="4454525"/>
          </a:xfrm>
        </p:spPr>
        <p:txBody>
          <a:bodyPr/>
          <a:lstStyle/>
          <a:p>
            <a:pPr lvl="0"/>
            <a:r>
              <a:rPr lang="en-US" dirty="0" smtClean="0"/>
              <a:t>Composed of ankle, instep, and toes</a:t>
            </a:r>
          </a:p>
          <a:p>
            <a:pPr lvl="0"/>
            <a:r>
              <a:rPr lang="en-US" dirty="0" smtClean="0"/>
              <a:t>Tarsus (ankle)</a:t>
            </a:r>
          </a:p>
          <a:p>
            <a:pPr lvl="1"/>
            <a:r>
              <a:rPr lang="en-US" dirty="0" smtClean="0"/>
              <a:t>Contains seven tarsal bones</a:t>
            </a:r>
          </a:p>
          <a:p>
            <a:pPr lvl="2"/>
            <a:r>
              <a:rPr lang="en-US" dirty="0" smtClean="0"/>
              <a:t>Calcaneus (heel bone): Largest tarsal bone</a:t>
            </a:r>
          </a:p>
          <a:p>
            <a:pPr lvl="2"/>
            <a:r>
              <a:rPr lang="en-US" dirty="0" smtClean="0"/>
              <a:t>Talus articulates with tibia</a:t>
            </a:r>
          </a:p>
          <a:p>
            <a:pPr lvl="0"/>
            <a:r>
              <a:rPr lang="en-US" dirty="0" smtClean="0"/>
              <a:t>Metatarsus (instep)</a:t>
            </a:r>
          </a:p>
          <a:p>
            <a:pPr lvl="1"/>
            <a:r>
              <a:rPr lang="en-US" dirty="0" smtClean="0"/>
              <a:t>Five metatarsal bones; one in line with each toe</a:t>
            </a:r>
          </a:p>
          <a:p>
            <a:pPr lvl="2"/>
            <a:r>
              <a:rPr lang="en-US" dirty="0" smtClean="0"/>
              <a:t>Distal ends of these bones form ball of foot</a:t>
            </a:r>
          </a:p>
          <a:p>
            <a:pPr lvl="0"/>
            <a:r>
              <a:rPr lang="en-US" dirty="0" smtClean="0"/>
              <a:t>Phalanges (bones of the toes)</a:t>
            </a:r>
          </a:p>
          <a:p>
            <a:pPr lvl="1"/>
            <a:r>
              <a:rPr lang="en-US" dirty="0" smtClean="0"/>
              <a:t>Three phalanges in each toe (a proximal, middle, and distal phalanx)</a:t>
            </a:r>
          </a:p>
          <a:p>
            <a:pPr lvl="2"/>
            <a:r>
              <a:rPr lang="en-US" dirty="0" smtClean="0"/>
              <a:t>Except in great (or big) toe, which has two (lacks a middle phalanx)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56</a:t>
            </a:fld>
            <a:endParaRPr lang="en-US" dirty="0"/>
          </a:p>
        </p:txBody>
      </p:sp>
    </p:spTree>
    <p:extLst>
      <p:ext uri="{BB962C8B-B14F-4D97-AF65-F5344CB8AC3E}">
        <p14:creationId xmlns:p14="http://schemas.microsoft.com/office/powerpoint/2010/main" val="634520849"/>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Patella (Kneecap)</a:t>
            </a:r>
            <a:endParaRPr lang="en-US" dirty="0"/>
          </a:p>
        </p:txBody>
      </p:sp>
      <p:sp>
        <p:nvSpPr>
          <p:cNvPr id="3" name="Content Placeholder 2"/>
          <p:cNvSpPr>
            <a:spLocks noGrp="1"/>
          </p:cNvSpPr>
          <p:nvPr>
            <p:ph idx="1"/>
          </p:nvPr>
        </p:nvSpPr>
        <p:spPr/>
        <p:txBody>
          <a:bodyPr/>
          <a:lstStyle/>
          <a:p>
            <a:r>
              <a:rPr lang="en-US" dirty="0" smtClean="0"/>
              <a:t>Flat, triangular bone </a:t>
            </a:r>
          </a:p>
          <a:p>
            <a:r>
              <a:rPr lang="en-US" dirty="0" smtClean="0"/>
              <a:t>Enclosed within tendon that anchors anterior thigh muscle to tibia</a:t>
            </a:r>
          </a:p>
          <a:p>
            <a:r>
              <a:rPr lang="en-US" dirty="0" smtClean="0"/>
              <a:t>Protects the knee joint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57</a:t>
            </a:fld>
            <a:endParaRPr lang="en-US" dirty="0"/>
          </a:p>
        </p:txBody>
      </p:sp>
    </p:spTree>
    <p:extLst>
      <p:ext uri="{BB962C8B-B14F-4D97-AF65-F5344CB8AC3E}">
        <p14:creationId xmlns:p14="http://schemas.microsoft.com/office/powerpoint/2010/main" val="3179937994"/>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Articulations</a:t>
            </a:r>
            <a:br>
              <a:rPr lang="en-US" dirty="0" smtClean="0"/>
            </a:br>
            <a:r>
              <a:rPr lang="en-US" sz="1600" dirty="0" smtClean="0"/>
              <a:t>(Slide 1 of 2) </a:t>
            </a:r>
            <a:endParaRPr lang="en-US" sz="1600" dirty="0"/>
          </a:p>
        </p:txBody>
      </p:sp>
      <p:sp>
        <p:nvSpPr>
          <p:cNvPr id="3" name="Content Placeholder 2"/>
          <p:cNvSpPr>
            <a:spLocks noGrp="1"/>
          </p:cNvSpPr>
          <p:nvPr>
            <p:ph idx="1"/>
          </p:nvPr>
        </p:nvSpPr>
        <p:spPr/>
        <p:txBody>
          <a:bodyPr/>
          <a:lstStyle/>
          <a:p>
            <a:pPr lvl="0"/>
            <a:r>
              <a:rPr lang="en-US" dirty="0" smtClean="0"/>
              <a:t>Articulation (joint) is where two bones come together</a:t>
            </a:r>
          </a:p>
          <a:p>
            <a:pPr lvl="0"/>
            <a:r>
              <a:rPr lang="en-US" dirty="0" smtClean="0"/>
              <a:t>Synarthroses</a:t>
            </a:r>
          </a:p>
          <a:p>
            <a:pPr lvl="1"/>
            <a:r>
              <a:rPr lang="en-US" dirty="0" smtClean="0"/>
              <a:t>Immovable joints</a:t>
            </a:r>
          </a:p>
          <a:p>
            <a:pPr lvl="1"/>
            <a:r>
              <a:rPr lang="en-US" dirty="0" smtClean="0"/>
              <a:t>Singular form: Synarthrosis</a:t>
            </a:r>
          </a:p>
          <a:p>
            <a:pPr lvl="1"/>
            <a:r>
              <a:rPr lang="en-US" dirty="0" smtClean="0"/>
              <a:t>Bones come in very close contact</a:t>
            </a:r>
          </a:p>
          <a:p>
            <a:pPr lvl="1"/>
            <a:r>
              <a:rPr lang="en-US" dirty="0" smtClean="0"/>
              <a:t>Are separated only by a thin layer of fibrous connective tissue</a:t>
            </a:r>
          </a:p>
          <a:p>
            <a:pPr lvl="1"/>
            <a:r>
              <a:rPr lang="en-US" dirty="0" smtClean="0"/>
              <a:t>Example: Sutures in the skull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58</a:t>
            </a:fld>
            <a:endParaRPr lang="en-US" dirty="0"/>
          </a:p>
        </p:txBody>
      </p:sp>
    </p:spTree>
    <p:extLst>
      <p:ext uri="{BB962C8B-B14F-4D97-AF65-F5344CB8AC3E}">
        <p14:creationId xmlns:p14="http://schemas.microsoft.com/office/powerpoint/2010/main" val="141471680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Articulations</a:t>
            </a:r>
            <a:br>
              <a:rPr lang="en-US" dirty="0" smtClean="0"/>
            </a:br>
            <a:r>
              <a:rPr lang="en-US" sz="1600" dirty="0" smtClean="0"/>
              <a:t>(Slide 2 of 2) </a:t>
            </a:r>
            <a:endParaRPr lang="en-US" sz="1600" dirty="0"/>
          </a:p>
        </p:txBody>
      </p:sp>
      <p:sp>
        <p:nvSpPr>
          <p:cNvPr id="3" name="Content Placeholder 2"/>
          <p:cNvSpPr>
            <a:spLocks noGrp="1"/>
          </p:cNvSpPr>
          <p:nvPr>
            <p:ph idx="1"/>
          </p:nvPr>
        </p:nvSpPr>
        <p:spPr/>
        <p:txBody>
          <a:bodyPr/>
          <a:lstStyle/>
          <a:p>
            <a:pPr lvl="0"/>
            <a:r>
              <a:rPr lang="en-US" dirty="0" smtClean="0"/>
              <a:t>Amphiarthroses</a:t>
            </a:r>
          </a:p>
          <a:p>
            <a:pPr lvl="1"/>
            <a:r>
              <a:rPr lang="en-US" dirty="0" smtClean="0"/>
              <a:t>Slightly movable joints</a:t>
            </a:r>
          </a:p>
          <a:p>
            <a:pPr lvl="1"/>
            <a:r>
              <a:rPr lang="en-US" dirty="0" smtClean="0"/>
              <a:t>Singular form: Amphiarthrosis</a:t>
            </a:r>
          </a:p>
          <a:p>
            <a:pPr lvl="1"/>
            <a:r>
              <a:rPr lang="en-US" dirty="0" smtClean="0"/>
              <a:t>Bones are connected by hyaline cartilage or fibrocartilage</a:t>
            </a:r>
          </a:p>
          <a:p>
            <a:pPr lvl="1"/>
            <a:r>
              <a:rPr lang="en-US" dirty="0" smtClean="0"/>
              <a:t>Examples </a:t>
            </a:r>
          </a:p>
          <a:p>
            <a:pPr lvl="2"/>
            <a:r>
              <a:rPr lang="en-US" dirty="0" smtClean="0"/>
              <a:t>Ribs connected to sternum by costal cartilage (hyaline cartilage)</a:t>
            </a:r>
          </a:p>
          <a:p>
            <a:pPr lvl="2"/>
            <a:r>
              <a:rPr lang="en-US" dirty="0" smtClean="0"/>
              <a:t>Symphysis pubis (fibrocartilage pad between two bones)</a:t>
            </a:r>
          </a:p>
          <a:p>
            <a:pPr lvl="2"/>
            <a:r>
              <a:rPr lang="en-US" dirty="0" smtClean="0"/>
              <a:t>Joints between the vertebrae (intervertebral discs)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59</a:t>
            </a:fld>
            <a:endParaRPr lang="en-US" dirty="0"/>
          </a:p>
        </p:txBody>
      </p:sp>
    </p:spTree>
    <p:extLst>
      <p:ext uri="{BB962C8B-B14F-4D97-AF65-F5344CB8AC3E}">
        <p14:creationId xmlns:p14="http://schemas.microsoft.com/office/powerpoint/2010/main" val="30514887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Skeletal System</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Movement</a:t>
            </a:r>
          </a:p>
          <a:p>
            <a:pPr lvl="1"/>
            <a:r>
              <a:rPr lang="en-US" dirty="0" smtClean="0"/>
              <a:t>Bones and muscles work together to produce body movement</a:t>
            </a:r>
          </a:p>
          <a:p>
            <a:pPr lvl="0"/>
            <a:r>
              <a:rPr lang="en-US" dirty="0" smtClean="0"/>
              <a:t>Storage</a:t>
            </a:r>
          </a:p>
          <a:p>
            <a:pPr lvl="1"/>
            <a:r>
              <a:rPr lang="en-US" dirty="0" smtClean="0"/>
              <a:t>Calcium: Needed for vital metabolic processes</a:t>
            </a:r>
          </a:p>
          <a:p>
            <a:pPr lvl="2"/>
            <a:r>
              <a:rPr lang="en-US" dirty="0" smtClean="0"/>
              <a:t>When blood calcium levels decrease; calcium is released from the bones</a:t>
            </a:r>
          </a:p>
          <a:p>
            <a:pPr lvl="2"/>
            <a:r>
              <a:rPr lang="en-US" dirty="0" smtClean="0"/>
              <a:t>When blood calcium levels increase; excess calcium is stored in the bones </a:t>
            </a:r>
          </a:p>
          <a:p>
            <a:pPr lvl="1"/>
            <a:r>
              <a:rPr lang="en-US" dirty="0" smtClean="0"/>
              <a:t>Fat is stored in the yellow bone marrow</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a:t>
            </a:fld>
            <a:endParaRPr lang="en-US" dirty="0"/>
          </a:p>
        </p:txBody>
      </p:sp>
    </p:spTree>
    <p:extLst>
      <p:ext uri="{BB962C8B-B14F-4D97-AF65-F5344CB8AC3E}">
        <p14:creationId xmlns:p14="http://schemas.microsoft.com/office/powerpoint/2010/main" val="584017869"/>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Diarthroses</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Makes up most joints in adult body</a:t>
            </a:r>
          </a:p>
          <a:p>
            <a:pPr lvl="0"/>
            <a:r>
              <a:rPr lang="en-US" dirty="0" smtClean="0"/>
              <a:t>Freely movable joints</a:t>
            </a:r>
          </a:p>
          <a:p>
            <a:pPr lvl="0"/>
            <a:r>
              <a:rPr lang="en-US" dirty="0" smtClean="0"/>
              <a:t>Singular form: Diarthrosis</a:t>
            </a:r>
          </a:p>
          <a:p>
            <a:pPr lvl="0"/>
            <a:r>
              <a:rPr lang="en-US" dirty="0" smtClean="0"/>
              <a:t>Articular cartilage covers the ends of the opposing bones</a:t>
            </a:r>
          </a:p>
          <a:p>
            <a:pPr lvl="1"/>
            <a:r>
              <a:rPr lang="en-US" dirty="0" smtClean="0"/>
              <a:t>Consists of hyaline cartilage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60</a:t>
            </a:fld>
            <a:endParaRPr lang="en-US" dirty="0"/>
          </a:p>
        </p:txBody>
      </p:sp>
    </p:spTree>
    <p:extLst>
      <p:ext uri="{BB962C8B-B14F-4D97-AF65-F5344CB8AC3E}">
        <p14:creationId xmlns:p14="http://schemas.microsoft.com/office/powerpoint/2010/main" val="533432834"/>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Diarthroses</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Joint cavity: Space that separates the opposing bones </a:t>
            </a:r>
          </a:p>
          <a:p>
            <a:pPr lvl="0"/>
            <a:r>
              <a:rPr lang="en-US" dirty="0" smtClean="0"/>
              <a:t>Joint capsule: Encloses the components of the joint</a:t>
            </a:r>
          </a:p>
          <a:p>
            <a:pPr lvl="1"/>
            <a:r>
              <a:rPr lang="en-US" dirty="0" smtClean="0"/>
              <a:t>Outer layer consists of the ligaments that hold the bones together</a:t>
            </a:r>
          </a:p>
          <a:p>
            <a:pPr lvl="1"/>
            <a:r>
              <a:rPr lang="en-US" dirty="0" smtClean="0"/>
              <a:t>Inner layer is synovial membrane </a:t>
            </a:r>
          </a:p>
          <a:p>
            <a:pPr lvl="2"/>
            <a:r>
              <a:rPr lang="en-US" dirty="0" smtClean="0"/>
              <a:t>Secretes synovial fluid into the joint cavity for lubrication</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61</a:t>
            </a:fld>
            <a:endParaRPr lang="en-US" dirty="0"/>
          </a:p>
        </p:txBody>
      </p:sp>
    </p:spTree>
    <p:extLst>
      <p:ext uri="{BB962C8B-B14F-4D97-AF65-F5344CB8AC3E}">
        <p14:creationId xmlns:p14="http://schemas.microsoft.com/office/powerpoint/2010/main" val="3318193411"/>
      </p:ext>
    </p:extLst>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Diarthroses</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Some diarthroses have pads/cushions associated with them</a:t>
            </a:r>
          </a:p>
          <a:p>
            <a:pPr lvl="1"/>
            <a:r>
              <a:rPr lang="en-US" dirty="0" smtClean="0"/>
              <a:t>Fibrocartilaginous pads in knee (lateral meniscus and medial meniscus)</a:t>
            </a:r>
          </a:p>
          <a:p>
            <a:pPr lvl="2"/>
            <a:r>
              <a:rPr lang="en-US" dirty="0" smtClean="0"/>
              <a:t>Help stabilize joint</a:t>
            </a:r>
          </a:p>
          <a:p>
            <a:pPr lvl="2"/>
            <a:r>
              <a:rPr lang="en-US" dirty="0" smtClean="0"/>
              <a:t>Act as shock absorbers</a:t>
            </a:r>
          </a:p>
          <a:p>
            <a:pPr lvl="1"/>
            <a:r>
              <a:rPr lang="en-US" dirty="0" smtClean="0"/>
              <a:t>Bursae (fluid-filled sacs)</a:t>
            </a:r>
          </a:p>
          <a:p>
            <a:pPr lvl="2"/>
            <a:r>
              <a:rPr lang="en-US" dirty="0" smtClean="0"/>
              <a:t>Act as a cushion, help reduce friction</a:t>
            </a:r>
          </a:p>
          <a:p>
            <a:pPr lvl="2"/>
            <a:r>
              <a:rPr lang="en-US" dirty="0" smtClean="0"/>
              <a:t>Bursitis is the inflammation of a bursa </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62</a:t>
            </a:fld>
            <a:endParaRPr lang="en-US" dirty="0"/>
          </a:p>
        </p:txBody>
      </p:sp>
    </p:spTree>
    <p:extLst>
      <p:ext uri="{BB962C8B-B14F-4D97-AF65-F5344CB8AC3E}">
        <p14:creationId xmlns:p14="http://schemas.microsoft.com/office/powerpoint/2010/main" val="1184432231"/>
      </p:ext>
    </p:extLst>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Diarthroses</a:t>
            </a:r>
            <a:br>
              <a:rPr lang="en-US" dirty="0" smtClean="0"/>
            </a:br>
            <a:r>
              <a:rPr lang="en-US" sz="1600" dirty="0" smtClean="0"/>
              <a:t>(Slide 1 of 2)</a:t>
            </a:r>
            <a:endParaRPr lang="en-US" sz="1600" dirty="0"/>
          </a:p>
        </p:txBody>
      </p:sp>
      <p:sp>
        <p:nvSpPr>
          <p:cNvPr id="3" name="Content Placeholder 2"/>
          <p:cNvSpPr>
            <a:spLocks noGrp="1"/>
          </p:cNvSpPr>
          <p:nvPr>
            <p:ph idx="1"/>
          </p:nvPr>
        </p:nvSpPr>
        <p:spPr/>
        <p:txBody>
          <a:bodyPr/>
          <a:lstStyle/>
          <a:p>
            <a:r>
              <a:rPr lang="en-US" dirty="0" smtClean="0"/>
              <a:t>Ball-and-socket have widest range of movement</a:t>
            </a:r>
          </a:p>
          <a:p>
            <a:pPr lvl="1"/>
            <a:r>
              <a:rPr lang="en-US" dirty="0" smtClean="0"/>
              <a:t>Shoulder and hip</a:t>
            </a:r>
          </a:p>
          <a:p>
            <a:r>
              <a:rPr lang="en-US" dirty="0" smtClean="0"/>
              <a:t>Condyloid</a:t>
            </a:r>
          </a:p>
          <a:p>
            <a:pPr lvl="1"/>
            <a:r>
              <a:rPr lang="en-US" dirty="0" smtClean="0"/>
              <a:t>Metacarpals and metatarsals with phalanges</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63</a:t>
            </a:fld>
            <a:endParaRPr lang="en-US" dirty="0"/>
          </a:p>
        </p:txBody>
      </p:sp>
    </p:spTree>
    <p:extLst>
      <p:ext uri="{BB962C8B-B14F-4D97-AF65-F5344CB8AC3E}">
        <p14:creationId xmlns:p14="http://schemas.microsoft.com/office/powerpoint/2010/main" val="1766586879"/>
      </p:ext>
    </p:extLst>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Diarthroses</a:t>
            </a:r>
            <a:br>
              <a:rPr lang="en-US" dirty="0" smtClean="0"/>
            </a:br>
            <a:r>
              <a:rPr lang="en-US" sz="1600" dirty="0" smtClean="0"/>
              <a:t>(Slide 2 of 2)</a:t>
            </a:r>
            <a:endParaRPr lang="en-US" sz="1600" dirty="0"/>
          </a:p>
        </p:txBody>
      </p:sp>
      <p:sp>
        <p:nvSpPr>
          <p:cNvPr id="3" name="Content Placeholder 2"/>
          <p:cNvSpPr>
            <a:spLocks noGrp="1"/>
          </p:cNvSpPr>
          <p:nvPr>
            <p:ph idx="1"/>
          </p:nvPr>
        </p:nvSpPr>
        <p:spPr/>
        <p:txBody>
          <a:bodyPr/>
          <a:lstStyle/>
          <a:p>
            <a:r>
              <a:rPr lang="en-US" dirty="0" smtClean="0"/>
              <a:t>Saddle</a:t>
            </a:r>
          </a:p>
          <a:p>
            <a:pPr lvl="1"/>
            <a:r>
              <a:rPr lang="en-US" dirty="0" smtClean="0"/>
              <a:t>Thumb joint</a:t>
            </a:r>
          </a:p>
          <a:p>
            <a:r>
              <a:rPr lang="en-US" dirty="0" smtClean="0"/>
              <a:t>Pivot: Permits rotation</a:t>
            </a:r>
          </a:p>
          <a:p>
            <a:pPr lvl="1"/>
            <a:r>
              <a:rPr lang="en-US" dirty="0" smtClean="0"/>
              <a:t>Example: Between atlas and axis</a:t>
            </a:r>
          </a:p>
          <a:p>
            <a:r>
              <a:rPr lang="en-US" dirty="0" smtClean="0"/>
              <a:t>Hinge: Flexion and extension only</a:t>
            </a:r>
          </a:p>
          <a:p>
            <a:pPr lvl="1"/>
            <a:r>
              <a:rPr lang="en-US" dirty="0" smtClean="0"/>
              <a:t>Elbow and knee</a:t>
            </a:r>
          </a:p>
          <a:p>
            <a:r>
              <a:rPr lang="en-US" dirty="0" smtClean="0"/>
              <a:t>Gliding</a:t>
            </a:r>
          </a:p>
          <a:p>
            <a:pPr lvl="1"/>
            <a:r>
              <a:rPr lang="en-US" dirty="0" smtClean="0"/>
              <a:t>Carpals in wrist and tarsals in ankle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64</a:t>
            </a:fld>
            <a:endParaRPr lang="en-US" dirty="0"/>
          </a:p>
        </p:txBody>
      </p:sp>
    </p:spTree>
    <p:extLst>
      <p:ext uri="{BB962C8B-B14F-4D97-AF65-F5344CB8AC3E}">
        <p14:creationId xmlns:p14="http://schemas.microsoft.com/office/powerpoint/2010/main" val="2050044522"/>
      </p:ext>
    </p:extLst>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Aging of the Skeletal System</a:t>
            </a:r>
            <a:endParaRPr lang="en-US" dirty="0"/>
          </a:p>
        </p:txBody>
      </p:sp>
      <p:sp>
        <p:nvSpPr>
          <p:cNvPr id="3" name="Content Placeholder 2"/>
          <p:cNvSpPr>
            <a:spLocks noGrp="1"/>
          </p:cNvSpPr>
          <p:nvPr>
            <p:ph idx="1"/>
          </p:nvPr>
        </p:nvSpPr>
        <p:spPr/>
        <p:txBody>
          <a:bodyPr/>
          <a:lstStyle/>
          <a:p>
            <a:r>
              <a:rPr lang="en-US" dirty="0" smtClean="0"/>
              <a:t>Loss of calcium from the bones occurs with age</a:t>
            </a:r>
          </a:p>
          <a:p>
            <a:r>
              <a:rPr lang="en-US" dirty="0" smtClean="0"/>
              <a:t>No way to prevent the loss of calcium in bones, but adequate calcium and vitamin D in diet may help reduce effects</a:t>
            </a:r>
          </a:p>
          <a:p>
            <a:r>
              <a:rPr lang="en-US" dirty="0" smtClean="0"/>
              <a:t>Decrease in the rate of collagen synthesis</a:t>
            </a:r>
          </a:p>
          <a:p>
            <a:r>
              <a:rPr lang="en-US" dirty="0" smtClean="0"/>
              <a:t>Articular cartilage at ends of bones tends to become thinner; deteriorates with age</a:t>
            </a:r>
          </a:p>
          <a:p>
            <a:r>
              <a:rPr lang="en-US" dirty="0" smtClean="0"/>
              <a:t>Age-related changes in skeletal system cannot be prevented</a:t>
            </a:r>
            <a:endParaRPr lang="en-US" dirty="0"/>
          </a:p>
        </p:txBody>
      </p:sp>
      <p:sp>
        <p:nvSpPr>
          <p:cNvPr id="6" name="Slide Number Placeholder 5"/>
          <p:cNvSpPr>
            <a:spLocks noGrp="1"/>
          </p:cNvSpPr>
          <p:nvPr>
            <p:ph type="sldNum" sz="quarter" idx="4"/>
          </p:nvPr>
        </p:nvSpPr>
        <p:spPr/>
        <p:txBody>
          <a:bodyPr/>
          <a:lstStyle/>
          <a:p>
            <a:fld id="{04E34968-DBBB-4A86-ABF3-CD5474A4D247}" type="slidenum">
              <a:rPr lang="en-US" smtClean="0"/>
              <a:pPr/>
              <a:t>65</a:t>
            </a:fld>
            <a:endParaRPr lang="en-US" dirty="0"/>
          </a:p>
        </p:txBody>
      </p:sp>
    </p:spTree>
    <p:extLst>
      <p:ext uri="{BB962C8B-B14F-4D97-AF65-F5344CB8AC3E}">
        <p14:creationId xmlns:p14="http://schemas.microsoft.com/office/powerpoint/2010/main" val="1987929630"/>
      </p:ext>
    </p:extLst>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Common Pathology </a:t>
            </a:r>
            <a:br>
              <a:rPr lang="en-US" dirty="0" smtClean="0"/>
            </a:br>
            <a:r>
              <a:rPr lang="en-US" dirty="0" smtClean="0"/>
              <a:t>of the Skeletal System</a:t>
            </a:r>
            <a:endParaRPr lang="en-US" dirty="0"/>
          </a:p>
        </p:txBody>
      </p:sp>
      <p:sp>
        <p:nvSpPr>
          <p:cNvPr id="3" name="Content Placeholder 2"/>
          <p:cNvSpPr>
            <a:spLocks noGrp="1"/>
          </p:cNvSpPr>
          <p:nvPr>
            <p:ph idx="1"/>
          </p:nvPr>
        </p:nvSpPr>
        <p:spPr/>
        <p:txBody>
          <a:bodyPr/>
          <a:lstStyle/>
          <a:p>
            <a:r>
              <a:rPr lang="en-US" dirty="0" smtClean="0"/>
              <a:t>Sprain</a:t>
            </a:r>
          </a:p>
          <a:p>
            <a:r>
              <a:rPr lang="en-US" dirty="0" smtClean="0"/>
              <a:t>Strain</a:t>
            </a:r>
          </a:p>
          <a:p>
            <a:r>
              <a:rPr lang="en-US" dirty="0" smtClean="0"/>
              <a:t>Spina bifida</a:t>
            </a:r>
          </a:p>
          <a:p>
            <a:r>
              <a:rPr lang="en-US" dirty="0" smtClean="0"/>
              <a:t>Osteosarcoma</a:t>
            </a:r>
          </a:p>
          <a:p>
            <a:r>
              <a:rPr lang="en-US" dirty="0" smtClean="0"/>
              <a:t>Osteoporosis</a:t>
            </a:r>
          </a:p>
          <a:p>
            <a:r>
              <a:rPr lang="en-US" dirty="0" smtClean="0"/>
              <a:t>Tennis elbow</a:t>
            </a:r>
          </a:p>
          <a:p>
            <a:r>
              <a:rPr lang="en-US" dirty="0" smtClean="0"/>
              <a:t>Arthritis</a:t>
            </a:r>
          </a:p>
        </p:txBody>
      </p:sp>
      <p:sp>
        <p:nvSpPr>
          <p:cNvPr id="6" name="Slide Number Placeholder 5"/>
          <p:cNvSpPr>
            <a:spLocks noGrp="1"/>
          </p:cNvSpPr>
          <p:nvPr>
            <p:ph type="sldNum" sz="quarter" idx="4"/>
          </p:nvPr>
        </p:nvSpPr>
        <p:spPr/>
        <p:txBody>
          <a:bodyPr/>
          <a:lstStyle/>
          <a:p>
            <a:fld id="{04E34968-DBBB-4A86-ABF3-CD5474A4D247}" type="slidenum">
              <a:rPr lang="en-US" smtClean="0"/>
              <a:pPr/>
              <a:t>66</a:t>
            </a:fld>
            <a:endParaRPr lang="en-US" dirty="0"/>
          </a:p>
        </p:txBody>
      </p:sp>
      <p:sp>
        <p:nvSpPr>
          <p:cNvPr id="9" name="Content Placeholder 2"/>
          <p:cNvSpPr txBox="1">
            <a:spLocks/>
          </p:cNvSpPr>
          <p:nvPr/>
        </p:nvSpPr>
        <p:spPr bwMode="auto">
          <a:xfrm>
            <a:off x="4648926" y="1641475"/>
            <a:ext cx="4273005" cy="44545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ts val="0"/>
              </a:spcBef>
              <a:spcAft>
                <a:spcPct val="0"/>
              </a:spcAft>
              <a:buClr>
                <a:schemeClr val="bg1"/>
              </a:buClr>
              <a:buSzPct val="70000"/>
              <a:buFont typeface="Wingdings 2" pitchFamily="18" charset="2"/>
              <a:buChar char=""/>
              <a:defRPr sz="2800">
                <a:solidFill>
                  <a:schemeClr val="bg2"/>
                </a:solidFill>
                <a:latin typeface="+mn-lt"/>
                <a:ea typeface="+mn-ea"/>
                <a:cs typeface="+mn-cs"/>
              </a:defRPr>
            </a:lvl1pPr>
            <a:lvl2pPr marL="742950" indent="-285750" algn="l" rtl="0" eaLnBrk="1" fontAlgn="base" hangingPunct="1">
              <a:spcBef>
                <a:spcPts val="0"/>
              </a:spcBef>
              <a:spcAft>
                <a:spcPct val="0"/>
              </a:spcAft>
              <a:buClr>
                <a:schemeClr val="bg1"/>
              </a:buClr>
              <a:buSzPct val="70000"/>
              <a:buFont typeface="Wingdings" pitchFamily="2" charset="2"/>
              <a:buChar char="Ø"/>
              <a:defRPr sz="2400">
                <a:solidFill>
                  <a:schemeClr val="bg2"/>
                </a:solidFill>
                <a:latin typeface="+mn-lt"/>
                <a:ea typeface="+mn-ea"/>
              </a:defRPr>
            </a:lvl2pPr>
            <a:lvl3pPr marL="1143000" indent="-228600" algn="l" rtl="0" eaLnBrk="1" fontAlgn="base" hangingPunct="1">
              <a:spcBef>
                <a:spcPts val="0"/>
              </a:spcBef>
              <a:spcAft>
                <a:spcPct val="0"/>
              </a:spcAft>
              <a:buClr>
                <a:schemeClr val="bg1"/>
              </a:buClr>
              <a:buSzPct val="70000"/>
              <a:buChar char="•"/>
              <a:defRPr sz="2000">
                <a:solidFill>
                  <a:schemeClr val="bg2"/>
                </a:solidFill>
                <a:latin typeface="+mn-lt"/>
                <a:ea typeface="+mn-ea"/>
              </a:defRPr>
            </a:lvl3pPr>
            <a:lvl4pPr marL="1600200" indent="-228600" algn="l" rtl="0" eaLnBrk="1" fontAlgn="base" hangingPunct="1">
              <a:spcBef>
                <a:spcPts val="0"/>
              </a:spcBef>
              <a:spcAft>
                <a:spcPct val="0"/>
              </a:spcAft>
              <a:buClr>
                <a:schemeClr val="bg1"/>
              </a:buClr>
              <a:buSzPct val="70000"/>
              <a:buFont typeface="Wingdings 3" pitchFamily="18" charset="2"/>
              <a:buChar char=""/>
              <a:defRPr>
                <a:solidFill>
                  <a:schemeClr val="bg2"/>
                </a:solidFill>
                <a:latin typeface="+mn-lt"/>
                <a:ea typeface="+mn-ea"/>
              </a:defRPr>
            </a:lvl4pPr>
            <a:lvl5pPr marL="2057400" indent="-228600" algn="l" rtl="0" eaLnBrk="1" fontAlgn="base" hangingPunct="1">
              <a:spcBef>
                <a:spcPts val="0"/>
              </a:spcBef>
              <a:spcAft>
                <a:spcPct val="0"/>
              </a:spcAft>
              <a:buClr>
                <a:schemeClr val="bg1"/>
              </a:buClr>
              <a:buSzPct val="70000"/>
              <a:buFont typeface="Times New Roman" pitchFamily="18" charset="0"/>
              <a:buChar char="–"/>
              <a:defRPr sz="1600">
                <a:solidFill>
                  <a:schemeClr val="bg2"/>
                </a:solidFill>
                <a:latin typeface="+mn-lt"/>
                <a:ea typeface="+mn-ea"/>
              </a:defRPr>
            </a:lvl5pPr>
            <a:lvl6pPr marL="25146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6pPr>
            <a:lvl7pPr marL="29718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7pPr>
            <a:lvl8pPr marL="34290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8pPr>
            <a:lvl9pPr marL="3886200" indent="-228600" algn="l" rtl="0" eaLnBrk="1" fontAlgn="base" hangingPunct="1">
              <a:spcBef>
                <a:spcPct val="20000"/>
              </a:spcBef>
              <a:spcAft>
                <a:spcPct val="0"/>
              </a:spcAft>
              <a:buClr>
                <a:schemeClr val="bg1"/>
              </a:buClr>
              <a:buFont typeface="Times New Roman" pitchFamily="18" charset="0"/>
              <a:buChar char="–"/>
              <a:defRPr sz="1600">
                <a:solidFill>
                  <a:schemeClr val="bg2"/>
                </a:solidFill>
                <a:latin typeface="+mn-lt"/>
                <a:ea typeface="+mn-ea"/>
              </a:defRPr>
            </a:lvl9pPr>
          </a:lstStyle>
          <a:p>
            <a:pPr defTabSz="914400"/>
            <a:r>
              <a:rPr lang="en-US" kern="0" dirty="0" smtClean="0"/>
              <a:t>Osteoarthritis</a:t>
            </a:r>
          </a:p>
          <a:p>
            <a:pPr defTabSz="914400"/>
            <a:r>
              <a:rPr lang="en-US" kern="0" dirty="0" smtClean="0"/>
              <a:t>Rheumatoid arthritis</a:t>
            </a:r>
          </a:p>
          <a:p>
            <a:pPr defTabSz="914400"/>
            <a:r>
              <a:rPr lang="en-US" kern="0" dirty="0" smtClean="0"/>
              <a:t>Osteomalacia</a:t>
            </a:r>
          </a:p>
          <a:p>
            <a:pPr defTabSz="914400"/>
            <a:r>
              <a:rPr lang="en-US" kern="0" dirty="0" smtClean="0"/>
              <a:t>Osteomyelitis</a:t>
            </a:r>
          </a:p>
          <a:p>
            <a:pPr defTabSz="914400"/>
            <a:r>
              <a:rPr lang="en-US" kern="0" dirty="0" smtClean="0"/>
              <a:t>Dislocation</a:t>
            </a:r>
          </a:p>
          <a:p>
            <a:pPr defTabSz="914400"/>
            <a:r>
              <a:rPr lang="en-US" kern="0" dirty="0" smtClean="0"/>
              <a:t>Gout</a:t>
            </a:r>
          </a:p>
          <a:p>
            <a:pPr defTabSz="914400"/>
            <a:r>
              <a:rPr lang="en-US" kern="0" dirty="0" smtClean="0"/>
              <a:t>Ankylosing spondylitis</a:t>
            </a:r>
            <a:endParaRPr lang="en-US" kern="0" dirty="0"/>
          </a:p>
        </p:txBody>
      </p:sp>
    </p:spTree>
    <p:extLst>
      <p:ext uri="{BB962C8B-B14F-4D97-AF65-F5344CB8AC3E}">
        <p14:creationId xmlns:p14="http://schemas.microsoft.com/office/powerpoint/2010/main" val="380196640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2759075"/>
            <a:ext cx="7772400" cy="1863725"/>
          </a:xfrm>
        </p:spPr>
        <p:txBody>
          <a:bodyPr/>
          <a:lstStyle/>
          <a:p>
            <a:pPr marL="0" indent="0" algn="ctr">
              <a:buNone/>
            </a:pPr>
            <a:r>
              <a:rPr lang="en-US" sz="3600" dirty="0" smtClean="0"/>
              <a:t>Questions?</a:t>
            </a:r>
            <a:endParaRPr lang="en-US" sz="3600" dirty="0"/>
          </a:p>
        </p:txBody>
      </p:sp>
      <p:sp>
        <p:nvSpPr>
          <p:cNvPr id="6" name="Slide Number Placeholder 5"/>
          <p:cNvSpPr>
            <a:spLocks noGrp="1"/>
          </p:cNvSpPr>
          <p:nvPr>
            <p:ph type="sldNum" sz="quarter" idx="4"/>
          </p:nvPr>
        </p:nvSpPr>
        <p:spPr/>
        <p:txBody>
          <a:bodyPr/>
          <a:lstStyle/>
          <a:p>
            <a:fld id="{04E34968-DBBB-4A86-ABF3-CD5474A4D247}" type="slidenum">
              <a:rPr lang="en-US" smtClean="0"/>
              <a:pPr/>
              <a:t>67</a:t>
            </a:fld>
            <a:endParaRPr lang="en-US" dirty="0"/>
          </a:p>
        </p:txBody>
      </p:sp>
    </p:spTree>
    <p:extLst>
      <p:ext uri="{BB962C8B-B14F-4D97-AF65-F5344CB8AC3E}">
        <p14:creationId xmlns:p14="http://schemas.microsoft.com/office/powerpoint/2010/main" val="418020800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Skeletal System</a:t>
            </a:r>
            <a:br>
              <a:rPr lang="en-US" dirty="0" smtClean="0"/>
            </a:br>
            <a:r>
              <a:rPr lang="en-US" sz="1600" dirty="0" smtClean="0"/>
              <a:t>(Slide 3 of 3) </a:t>
            </a:r>
            <a:endParaRPr lang="en-US" sz="1600" dirty="0"/>
          </a:p>
        </p:txBody>
      </p:sp>
      <p:sp>
        <p:nvSpPr>
          <p:cNvPr id="3" name="Content Placeholder 2"/>
          <p:cNvSpPr>
            <a:spLocks noGrp="1"/>
          </p:cNvSpPr>
          <p:nvPr>
            <p:ph idx="1"/>
          </p:nvPr>
        </p:nvSpPr>
        <p:spPr/>
        <p:txBody>
          <a:bodyPr/>
          <a:lstStyle/>
          <a:p>
            <a:pPr lvl="0"/>
            <a:r>
              <a:rPr lang="en-US" dirty="0" smtClean="0"/>
              <a:t>Blood cell formation</a:t>
            </a:r>
          </a:p>
          <a:p>
            <a:pPr lvl="1"/>
            <a:r>
              <a:rPr lang="en-US" dirty="0" smtClean="0"/>
              <a:t>Hematopoiesis: Blood cell formation (red blood cells, white blood cells, platelets)</a:t>
            </a:r>
          </a:p>
          <a:p>
            <a:pPr lvl="1"/>
            <a:r>
              <a:rPr lang="en-US" dirty="0" smtClean="0"/>
              <a:t>Takes place mostly in the red bone marrow </a:t>
            </a:r>
          </a:p>
          <a:p>
            <a:pPr lvl="2"/>
            <a:r>
              <a:rPr lang="en-US" dirty="0" smtClean="0"/>
              <a:t>Found in most bones in an infant</a:t>
            </a:r>
          </a:p>
          <a:p>
            <a:pPr lvl="2"/>
            <a:r>
              <a:rPr lang="en-US" dirty="0" smtClean="0"/>
              <a:t>With age, largely replaced by yellow marrow (fat) storage</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7</a:t>
            </a:fld>
            <a:endParaRPr lang="en-US" dirty="0"/>
          </a:p>
        </p:txBody>
      </p:sp>
    </p:spTree>
    <p:extLst>
      <p:ext uri="{BB962C8B-B14F-4D97-AF65-F5344CB8AC3E}">
        <p14:creationId xmlns:p14="http://schemas.microsoft.com/office/powerpoint/2010/main" val="336953707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Bone Tissue</a:t>
            </a:r>
            <a:br>
              <a:rPr lang="en-US" dirty="0" smtClean="0"/>
            </a:br>
            <a:r>
              <a:rPr lang="en-US" sz="1600" dirty="0" smtClean="0"/>
              <a:t>(Slide 1 of 3) </a:t>
            </a:r>
            <a:endParaRPr lang="en-US" sz="1600" dirty="0"/>
          </a:p>
        </p:txBody>
      </p:sp>
      <p:sp>
        <p:nvSpPr>
          <p:cNvPr id="3" name="Content Placeholder 2"/>
          <p:cNvSpPr>
            <a:spLocks noGrp="1"/>
          </p:cNvSpPr>
          <p:nvPr>
            <p:ph idx="1"/>
          </p:nvPr>
        </p:nvSpPr>
        <p:spPr/>
        <p:txBody>
          <a:bodyPr/>
          <a:lstStyle/>
          <a:p>
            <a:pPr lvl="0"/>
            <a:r>
              <a:rPr lang="en-US" dirty="0" smtClean="0"/>
              <a:t>Compact bone</a:t>
            </a:r>
          </a:p>
          <a:p>
            <a:pPr lvl="1"/>
            <a:r>
              <a:rPr lang="en-US" dirty="0" smtClean="0"/>
              <a:t>Osteon (haversian system): Microscopic unit of compact bone</a:t>
            </a:r>
          </a:p>
          <a:p>
            <a:pPr lvl="2"/>
            <a:r>
              <a:rPr lang="en-US" dirty="0" smtClean="0"/>
              <a:t>Packed tightly together to form a solid mass</a:t>
            </a:r>
          </a:p>
          <a:p>
            <a:pPr lvl="1"/>
            <a:r>
              <a:rPr lang="en-US" dirty="0" smtClean="0"/>
              <a:t>Osteonic (haversian) canal: Central canal in the osteon</a:t>
            </a:r>
          </a:p>
          <a:p>
            <a:pPr lvl="2"/>
            <a:r>
              <a:rPr lang="en-US" dirty="0" smtClean="0"/>
              <a:t>Contains a blood vessel</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8</a:t>
            </a:fld>
            <a:endParaRPr lang="en-US" dirty="0"/>
          </a:p>
        </p:txBody>
      </p:sp>
    </p:spTree>
    <p:extLst>
      <p:ext uri="{BB962C8B-B14F-4D97-AF65-F5344CB8AC3E}">
        <p14:creationId xmlns:p14="http://schemas.microsoft.com/office/powerpoint/2010/main" val="102724413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Structure of Bone Tissue</a:t>
            </a:r>
            <a:br>
              <a:rPr lang="en-US" dirty="0" smtClean="0"/>
            </a:br>
            <a:r>
              <a:rPr lang="en-US" sz="1600" dirty="0" smtClean="0"/>
              <a:t>(Slide 2 of 3) </a:t>
            </a:r>
            <a:endParaRPr lang="en-US" sz="1600" dirty="0"/>
          </a:p>
        </p:txBody>
      </p:sp>
      <p:sp>
        <p:nvSpPr>
          <p:cNvPr id="3" name="Content Placeholder 2"/>
          <p:cNvSpPr>
            <a:spLocks noGrp="1"/>
          </p:cNvSpPr>
          <p:nvPr>
            <p:ph idx="1"/>
          </p:nvPr>
        </p:nvSpPr>
        <p:spPr/>
        <p:txBody>
          <a:bodyPr/>
          <a:lstStyle/>
          <a:p>
            <a:pPr lvl="0"/>
            <a:r>
              <a:rPr lang="en-US" dirty="0" smtClean="0"/>
              <a:t>Compact bone</a:t>
            </a:r>
          </a:p>
          <a:p>
            <a:pPr lvl="1"/>
            <a:r>
              <a:rPr lang="en-US" dirty="0" smtClean="0"/>
              <a:t>Lamellae: Concentric rings of hard calcified matrix that surrounds osteonic canals</a:t>
            </a:r>
          </a:p>
          <a:p>
            <a:pPr lvl="1"/>
            <a:r>
              <a:rPr lang="en-US" dirty="0" smtClean="0"/>
              <a:t>Osteocytes: Bone cells</a:t>
            </a:r>
          </a:p>
          <a:p>
            <a:pPr lvl="1"/>
            <a:r>
              <a:rPr lang="en-US" dirty="0" smtClean="0"/>
              <a:t>Lacunae: Spaces between the rings of matrix, which contain bone cells (osteocytes) </a:t>
            </a:r>
          </a:p>
          <a:p>
            <a:pPr lvl="1"/>
            <a:r>
              <a:rPr lang="en-US" dirty="0" smtClean="0"/>
              <a:t>Canaliculi: Small channels that radiate from the lacunae to the osteonic canal </a:t>
            </a:r>
          </a:p>
          <a:p>
            <a:pPr lvl="2"/>
            <a:r>
              <a:rPr lang="en-US" dirty="0" smtClean="0"/>
              <a:t>Provide passageways through the hard matrix</a:t>
            </a:r>
            <a:endParaRPr lang="en-US" dirty="0"/>
          </a:p>
        </p:txBody>
      </p:sp>
      <p:sp>
        <p:nvSpPr>
          <p:cNvPr id="5" name="Slide Number Placeholder 4"/>
          <p:cNvSpPr>
            <a:spLocks noGrp="1"/>
          </p:cNvSpPr>
          <p:nvPr>
            <p:ph type="sldNum" sz="quarter" idx="4"/>
          </p:nvPr>
        </p:nvSpPr>
        <p:spPr/>
        <p:txBody>
          <a:bodyPr/>
          <a:lstStyle/>
          <a:p>
            <a:fld id="{04E34968-DBBB-4A86-ABF3-CD5474A4D247}" type="slidenum">
              <a:rPr lang="en-US" smtClean="0"/>
              <a:pPr/>
              <a:t>9</a:t>
            </a:fld>
            <a:endParaRPr lang="en-US" dirty="0"/>
          </a:p>
        </p:txBody>
      </p:sp>
    </p:spTree>
    <p:extLst>
      <p:ext uri="{BB962C8B-B14F-4D97-AF65-F5344CB8AC3E}">
        <p14:creationId xmlns:p14="http://schemas.microsoft.com/office/powerpoint/2010/main" val="2040002015"/>
      </p:ext>
    </p:extLst>
  </p:cSld>
  <p:clrMapOvr>
    <a:masterClrMapping/>
  </p:clrMapOvr>
  <p:timing>
    <p:tnLst>
      <p:par>
        <p:cTn id="1" dur="indefinite" restart="never" nodeType="tmRoot"/>
      </p:par>
    </p:tnLst>
  </p:timing>
</p:sld>
</file>

<file path=ppt/theme/theme1.xml><?xml version="1.0" encoding="utf-8"?>
<a:theme xmlns:a="http://schemas.openxmlformats.org/drawingml/2006/main" name="Bonewit">
  <a:themeElements>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fontScheme name="2_Blue Diagonal">
      <a:majorFont>
        <a:latin typeface="ArialMT"/>
        <a:ea typeface="ＭＳ Ｐゴシック"/>
        <a:cs typeface=""/>
      </a:majorFont>
      <a:minorFont>
        <a:latin typeface="ArialMT"/>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2_Blue Diagonal 1">
        <a:dk1>
          <a:srgbClr val="000000"/>
        </a:dk1>
        <a:lt1>
          <a:srgbClr val="FFFFFF"/>
        </a:lt1>
        <a:dk2>
          <a:srgbClr val="0066FF"/>
        </a:dk2>
        <a:lt2>
          <a:srgbClr val="FFFF00"/>
        </a:lt2>
        <a:accent1>
          <a:srgbClr val="00CCCC"/>
        </a:accent1>
        <a:accent2>
          <a:srgbClr val="FF33CC"/>
        </a:accent2>
        <a:accent3>
          <a:srgbClr val="AAB8FF"/>
        </a:accent3>
        <a:accent4>
          <a:srgbClr val="DADADA"/>
        </a:accent4>
        <a:accent5>
          <a:srgbClr val="AAE2E2"/>
        </a:accent5>
        <a:accent6>
          <a:srgbClr val="E72DB9"/>
        </a:accent6>
        <a:hlink>
          <a:srgbClr val="FF4568"/>
        </a:hlink>
        <a:folHlink>
          <a:srgbClr val="CCECFF"/>
        </a:folHlink>
      </a:clrScheme>
      <a:clrMap bg1="dk2" tx1="lt1" bg2="dk1" tx2="lt2" accent1="accent1" accent2="accent2" accent3="accent3" accent4="accent4" accent5="accent5" accent6="accent6" hlink="hlink" folHlink="folHlink"/>
    </a:extraClrScheme>
    <a:extraClrScheme>
      <a:clrScheme name="2_Blue Diagonal 2">
        <a:dk1>
          <a:srgbClr val="000000"/>
        </a:dk1>
        <a:lt1>
          <a:srgbClr val="9999FF"/>
        </a:lt1>
        <a:dk2>
          <a:srgbClr val="6600FF"/>
        </a:dk2>
        <a:lt2>
          <a:srgbClr val="FFFFFF"/>
        </a:lt2>
        <a:accent1>
          <a:srgbClr val="CCCCFF"/>
        </a:accent1>
        <a:accent2>
          <a:srgbClr val="FF99FF"/>
        </a:accent2>
        <a:accent3>
          <a:srgbClr val="CACAFF"/>
        </a:accent3>
        <a:accent4>
          <a:srgbClr val="000000"/>
        </a:accent4>
        <a:accent5>
          <a:srgbClr val="E2E2FF"/>
        </a:accent5>
        <a:accent6>
          <a:srgbClr val="E78AE7"/>
        </a:accent6>
        <a:hlink>
          <a:srgbClr val="00CC66"/>
        </a:hlink>
        <a:folHlink>
          <a:srgbClr val="CCECFF"/>
        </a:folHlink>
      </a:clrScheme>
      <a:clrMap bg1="lt1" tx1="dk1" bg2="lt2" tx2="dk2" accent1="accent1" accent2="accent2" accent3="accent3" accent4="accent4" accent5="accent5" accent6="accent6" hlink="hlink" folHlink="folHlink"/>
    </a:extraClrScheme>
    <a:extraClrScheme>
      <a:clrScheme name="2_Blue Diagonal 3">
        <a:dk1>
          <a:srgbClr val="000000"/>
        </a:dk1>
        <a:lt1>
          <a:srgbClr val="FFFFFF"/>
        </a:lt1>
        <a:dk2>
          <a:srgbClr val="000000"/>
        </a:dk2>
        <a:lt2>
          <a:srgbClr val="CBCBCB"/>
        </a:lt2>
        <a:accent1>
          <a:srgbClr val="DDDDDD"/>
        </a:accent1>
        <a:accent2>
          <a:srgbClr val="B2B2B2"/>
        </a:accent2>
        <a:accent3>
          <a:srgbClr val="FFFFFF"/>
        </a:accent3>
        <a:accent4>
          <a:srgbClr val="000000"/>
        </a:accent4>
        <a:accent5>
          <a:srgbClr val="EBEBEB"/>
        </a:accent5>
        <a:accent6>
          <a:srgbClr val="A1A1A1"/>
        </a:accent6>
        <a:hlink>
          <a:srgbClr val="4D4D4D"/>
        </a:hlink>
        <a:folHlink>
          <a:srgbClr val="777777"/>
        </a:folHlink>
      </a:clrScheme>
      <a:clrMap bg1="lt1" tx1="dk1" bg2="lt2" tx2="dk2" accent1="accent1" accent2="accent2" accent3="accent3" accent4="accent4" accent5="accent5" accent6="accent6" hlink="hlink" folHlink="folHlink"/>
    </a:extraClrScheme>
    <a:extraClrScheme>
      <a:clrScheme name="2_Blue Diagonal 4">
        <a:dk1>
          <a:srgbClr val="000000"/>
        </a:dk1>
        <a:lt1>
          <a:srgbClr val="FFFFFF"/>
        </a:lt1>
        <a:dk2>
          <a:srgbClr val="990066"/>
        </a:dk2>
        <a:lt2>
          <a:srgbClr val="FFFF00"/>
        </a:lt2>
        <a:accent1>
          <a:srgbClr val="996633"/>
        </a:accent1>
        <a:accent2>
          <a:srgbClr val="CC6600"/>
        </a:accent2>
        <a:accent3>
          <a:srgbClr val="CAAAB8"/>
        </a:accent3>
        <a:accent4>
          <a:srgbClr val="DADADA"/>
        </a:accent4>
        <a:accent5>
          <a:srgbClr val="CAB8AD"/>
        </a:accent5>
        <a:accent6>
          <a:srgbClr val="B95C00"/>
        </a:accent6>
        <a:hlink>
          <a:srgbClr val="999933"/>
        </a:hlink>
        <a:folHlink>
          <a:srgbClr val="CCCCF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Bonewit</Template>
  <TotalTime>3043</TotalTime>
  <Words>4736</Words>
  <Application>Microsoft Office PowerPoint</Application>
  <PresentationFormat>On-screen Show (4:3)</PresentationFormat>
  <Paragraphs>676</Paragraphs>
  <Slides>67</Slides>
  <Notes>67</Notes>
  <HiddenSlides>0</HiddenSlides>
  <MMClips>0</MMClips>
  <ScaleCrop>false</ScaleCrop>
  <HeadingPairs>
    <vt:vector size="4" baseType="variant">
      <vt:variant>
        <vt:lpstr>Theme</vt:lpstr>
      </vt:variant>
      <vt:variant>
        <vt:i4>1</vt:i4>
      </vt:variant>
      <vt:variant>
        <vt:lpstr>Slide Titles</vt:lpstr>
      </vt:variant>
      <vt:variant>
        <vt:i4>67</vt:i4>
      </vt:variant>
    </vt:vector>
  </HeadingPairs>
  <TitlesOfParts>
    <vt:vector size="68" baseType="lpstr">
      <vt:lpstr>Bonewit</vt:lpstr>
      <vt:lpstr>PowerPoint Presentation</vt:lpstr>
      <vt:lpstr>Learning Objectives Lesson 7.1 Overview of  the Skeletal System (Slide 1 of 2)</vt:lpstr>
      <vt:lpstr>Learning Objectives Lesson 7.1 Overview of  the Skeletal System (Slide 2 of 2)</vt:lpstr>
      <vt:lpstr>Introduction to the  Skeletal System </vt:lpstr>
      <vt:lpstr>Functions of the Skeletal System (Slide 1 of 3) </vt:lpstr>
      <vt:lpstr>Functions of the Skeletal System (Slide 2 of 3) </vt:lpstr>
      <vt:lpstr>Functions of the Skeletal System (Slide 3 of 3) </vt:lpstr>
      <vt:lpstr>Structure of Bone Tissue (Slide 1 of 3) </vt:lpstr>
      <vt:lpstr>Structure of Bone Tissue (Slide 2 of 3) </vt:lpstr>
      <vt:lpstr>Structure of Bone Tissue (Slide 3 of 3) </vt:lpstr>
      <vt:lpstr>Classification of Bones (Slide 1 of 2) </vt:lpstr>
      <vt:lpstr>Classification of Bones (Slide 2 of 2) </vt:lpstr>
      <vt:lpstr>General Features of a Long Bone (Slide 1 of 4) </vt:lpstr>
      <vt:lpstr>General Features of a Long Bone (Slide 2 of 4) </vt:lpstr>
      <vt:lpstr>General Features of a Long Bone (Slide 3 of 4) </vt:lpstr>
      <vt:lpstr>General Features of a Long Bone (Slide 4 of 4) </vt:lpstr>
      <vt:lpstr>Bone Development and Growth (Slide 1 of 3)</vt:lpstr>
      <vt:lpstr>Bone Development and Growth (Slide 2 of 3)</vt:lpstr>
      <vt:lpstr>Bone Development and Growth (Slide 3 of 3)</vt:lpstr>
      <vt:lpstr>Divisions of the Skeleton </vt:lpstr>
      <vt:lpstr>Learning Objectives Lesson 7.2: Bones and Articulations (Slide 1 of 3) </vt:lpstr>
      <vt:lpstr>Learning Objectives Lesson 7.2: Bones and Articulations (Slide 2 of 3) </vt:lpstr>
      <vt:lpstr>Learning Objectives Lesson 7.2: Bones and Articulations (Slide 3 of 3) </vt:lpstr>
      <vt:lpstr>Skull </vt:lpstr>
      <vt:lpstr>Cranium (Slide 1 of 4) </vt:lpstr>
      <vt:lpstr>Cranium (Slide 2 of 4) </vt:lpstr>
      <vt:lpstr>Cranium (Slide 3 of 4) </vt:lpstr>
      <vt:lpstr>Cranium (Slide 4 of 4) </vt:lpstr>
      <vt:lpstr>Facial Bones (Slide 1 of 3) </vt:lpstr>
      <vt:lpstr>Facial Bones (Slide 2 of 3) </vt:lpstr>
      <vt:lpstr>Facial Bones (Slide 3 of 3) </vt:lpstr>
      <vt:lpstr>Auditory Ossicles </vt:lpstr>
      <vt:lpstr>Hyoid Bone (Slide 1 of 2) </vt:lpstr>
      <vt:lpstr>Hyoid Bone (Slide 2 of 2) </vt:lpstr>
      <vt:lpstr>Vertebral Column (Slide 1 of 2) </vt:lpstr>
      <vt:lpstr>Vertebral Column (Slide 2 of 2) </vt:lpstr>
      <vt:lpstr>General Structure of Vertebrae (Slide 1 of 2) </vt:lpstr>
      <vt:lpstr>General Structure of Vertebrae (Slide 2 of 2) </vt:lpstr>
      <vt:lpstr>Composition of the Vertebral Column (Slide 1 of 2) </vt:lpstr>
      <vt:lpstr>Composition of the Vertebral Column (Slide 2 of 2) </vt:lpstr>
      <vt:lpstr>Thoracic Cage </vt:lpstr>
      <vt:lpstr>Sternum </vt:lpstr>
      <vt:lpstr>Ribs (Slide 1 of 2) </vt:lpstr>
      <vt:lpstr>Ribs (Slide 2 of 2) </vt:lpstr>
      <vt:lpstr>Bones of the  Appendicular Skeleton </vt:lpstr>
      <vt:lpstr>Pectoral Girdle </vt:lpstr>
      <vt:lpstr>Upper Extremity (Slide 1 of 2) </vt:lpstr>
      <vt:lpstr>Upper Extremity (Slide 2 of 2) </vt:lpstr>
      <vt:lpstr>Hand </vt:lpstr>
      <vt:lpstr>Pelvic Girdle  (Slide 1 of 2)</vt:lpstr>
      <vt:lpstr>Pelvic Girdle  (Slide 2 of 2)</vt:lpstr>
      <vt:lpstr>Lower Extremity (Slide 1 of 2) </vt:lpstr>
      <vt:lpstr>Lower Extremity (Slide 2 of 2) </vt:lpstr>
      <vt:lpstr>Leg (Slide 1 of 2) </vt:lpstr>
      <vt:lpstr>Leg (Slide 2 of 2) </vt:lpstr>
      <vt:lpstr>Foot </vt:lpstr>
      <vt:lpstr>Patella (Kneecap)</vt:lpstr>
      <vt:lpstr>Articulations (Slide 1 of 2) </vt:lpstr>
      <vt:lpstr>Articulations (Slide 2 of 2) </vt:lpstr>
      <vt:lpstr>Diarthroses (Slide 1 of 3) </vt:lpstr>
      <vt:lpstr>Diarthroses (Slide 2 of 3) </vt:lpstr>
      <vt:lpstr>Diarthroses (Slide 3 of 3) </vt:lpstr>
      <vt:lpstr>Types of Diarthroses (Slide 1 of 2)</vt:lpstr>
      <vt:lpstr>Types of Diarthroses (Slide 2 of 2)</vt:lpstr>
      <vt:lpstr>Aging of the Skeletal System</vt:lpstr>
      <vt:lpstr>Common Pathology  of the Skeletal System</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Beth LoGiudice</dc:creator>
  <cp:lastModifiedBy>Jori</cp:lastModifiedBy>
  <cp:revision>86</cp:revision>
  <dcterms:created xsi:type="dcterms:W3CDTF">2015-09-03T13:34:00Z</dcterms:created>
  <dcterms:modified xsi:type="dcterms:W3CDTF">2019-11-10T02:38:02Z</dcterms:modified>
</cp:coreProperties>
</file>