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79" r:id="rId24"/>
    <p:sldId id="280" r:id="rId25"/>
    <p:sldId id="281" r:id="rId26"/>
    <p:sldId id="282" r:id="rId27"/>
    <p:sldId id="283" r:id="rId28"/>
    <p:sldId id="284" r:id="rId29"/>
    <p:sldId id="286" r:id="rId30"/>
    <p:sldId id="287" r:id="rId31"/>
    <p:sldId id="288" r:id="rId32"/>
    <p:sldId id="289" r:id="rId33"/>
    <p:sldId id="290" r:id="rId34"/>
    <p:sldId id="291" r:id="rId35"/>
    <p:sldId id="294" r:id="rId36"/>
    <p:sldId id="292" r:id="rId37"/>
    <p:sldId id="293" r:id="rId38"/>
    <p:sldId id="295" r:id="rId39"/>
    <p:sldId id="296" r:id="rId40"/>
    <p:sldId id="297" r:id="rId41"/>
    <p:sldId id="299" r:id="rId42"/>
    <p:sldId id="319" r:id="rId43"/>
    <p:sldId id="300" r:id="rId44"/>
    <p:sldId id="301" r:id="rId45"/>
    <p:sldId id="302" r:id="rId46"/>
    <p:sldId id="303" r:id="rId47"/>
    <p:sldId id="305" r:id="rId48"/>
    <p:sldId id="306" r:id="rId49"/>
    <p:sldId id="320" r:id="rId50"/>
    <p:sldId id="307" r:id="rId51"/>
    <p:sldId id="308" r:id="rId52"/>
    <p:sldId id="310" r:id="rId53"/>
    <p:sldId id="321" r:id="rId54"/>
    <p:sldId id="311" r:id="rId55"/>
    <p:sldId id="312" r:id="rId56"/>
    <p:sldId id="313" r:id="rId57"/>
    <p:sldId id="314" r:id="rId58"/>
    <p:sldId id="316" r:id="rId59"/>
    <p:sldId id="317" r:id="rId60"/>
    <p:sldId id="318" r:id="rId6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6479" autoAdjust="0"/>
    <p:restoredTop sz="89820" autoAdjust="0"/>
  </p:normalViewPr>
  <p:slideViewPr>
    <p:cSldViewPr snapToGrid="0">
      <p:cViewPr varScale="1">
        <p:scale>
          <a:sx n="75" d="100"/>
          <a:sy n="75" d="100"/>
        </p:scale>
        <p:origin x="-1620" y="-96"/>
      </p:cViewPr>
      <p:guideLst>
        <p:guide orient="horz" pos="2160"/>
        <p:guide pos="2880"/>
      </p:guideLst>
    </p:cSldViewPr>
  </p:slideViewPr>
  <p:outlineViewPr>
    <p:cViewPr>
      <p:scale>
        <a:sx n="33" d="100"/>
        <a:sy n="33" d="100"/>
      </p:scale>
      <p:origin x="0" y="-540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FEA426-18BB-46BD-BED2-52D2179C9AE5}" type="datetimeFigureOut">
              <a:rPr lang="en-US" smtClean="0"/>
              <a:t>11/9/2019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A6131-177F-4143-B16B-48BFEAFD80AE}" type="slidenum">
              <a:rPr lang="en-US" smtClean="0"/>
              <a:t>‹#›</a:t>
            </a:fld>
            <a:endParaRPr lang="en-US" dirty="0"/>
          </a:p>
        </p:txBody>
      </p:sp>
    </p:spTree>
    <p:extLst>
      <p:ext uri="{BB962C8B-B14F-4D97-AF65-F5344CB8AC3E}">
        <p14:creationId xmlns:p14="http://schemas.microsoft.com/office/powerpoint/2010/main" val="1989146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a:t>
            </a:fld>
            <a:endParaRPr lang="en-US" dirty="0"/>
          </a:p>
        </p:txBody>
      </p:sp>
    </p:spTree>
    <p:extLst>
      <p:ext uri="{BB962C8B-B14F-4D97-AF65-F5344CB8AC3E}">
        <p14:creationId xmlns:p14="http://schemas.microsoft.com/office/powerpoint/2010/main" val="14379811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10</a:t>
            </a:fld>
            <a:endParaRPr lang="en-US" dirty="0"/>
          </a:p>
        </p:txBody>
      </p:sp>
    </p:spTree>
    <p:extLst>
      <p:ext uri="{BB962C8B-B14F-4D97-AF65-F5344CB8AC3E}">
        <p14:creationId xmlns:p14="http://schemas.microsoft.com/office/powerpoint/2010/main" val="3875980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Calcium is necessary to transmit the nerve impulses to tell muscle fibers to contract, and it is also necessary for the action of contraction and relaxation or the muscle. It is stored in the sarcoplasmic reticulum.</a:t>
            </a:r>
          </a:p>
        </p:txBody>
      </p:sp>
      <p:sp>
        <p:nvSpPr>
          <p:cNvPr id="4" name="Slide Number Placeholder 3"/>
          <p:cNvSpPr>
            <a:spLocks noGrp="1"/>
          </p:cNvSpPr>
          <p:nvPr>
            <p:ph type="sldNum" sz="quarter" idx="10"/>
          </p:nvPr>
        </p:nvSpPr>
        <p:spPr/>
        <p:txBody>
          <a:bodyPr/>
          <a:lstStyle/>
          <a:p>
            <a:fld id="{605A6131-177F-4143-B16B-48BFEAFD80AE}" type="slidenum">
              <a:rPr lang="en-US" smtClean="0"/>
              <a:t>11</a:t>
            </a:fld>
            <a:endParaRPr lang="en-US" dirty="0"/>
          </a:p>
        </p:txBody>
      </p:sp>
    </p:spTree>
    <p:extLst>
      <p:ext uri="{BB962C8B-B14F-4D97-AF65-F5344CB8AC3E}">
        <p14:creationId xmlns:p14="http://schemas.microsoft.com/office/powerpoint/2010/main" val="35579503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12</a:t>
            </a:fld>
            <a:endParaRPr lang="en-US" dirty="0"/>
          </a:p>
        </p:txBody>
      </p:sp>
    </p:spTree>
    <p:extLst>
      <p:ext uri="{BB962C8B-B14F-4D97-AF65-F5344CB8AC3E}">
        <p14:creationId xmlns:p14="http://schemas.microsoft.com/office/powerpoint/2010/main" val="36744732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ATP </a:t>
            </a:r>
            <a:r>
              <a:rPr lang="en-US" sz="1200" kern="1200" dirty="0">
                <a:solidFill>
                  <a:schemeClr val="tx1"/>
                </a:solidFill>
                <a:effectLst/>
                <a:latin typeface="+mn-lt"/>
                <a:ea typeface="+mn-ea"/>
                <a:cs typeface="+mn-cs"/>
              </a:rPr>
              <a:t>is the chemical that produces energy within the muscle cell mitochondria. Energy production requires a constant supply of nutrients and oxygen.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Each nerve is usually accompanied by one artery and one vein as it penetrates the epimysium of a muscle. Branches of the vascular system supply each muscle fiber.</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13</a:t>
            </a:fld>
            <a:endParaRPr lang="en-US" dirty="0"/>
          </a:p>
        </p:txBody>
      </p:sp>
    </p:spTree>
    <p:extLst>
      <p:ext uri="{BB962C8B-B14F-4D97-AF65-F5344CB8AC3E}">
        <p14:creationId xmlns:p14="http://schemas.microsoft.com/office/powerpoint/2010/main" val="37812360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Muscles attach to bones in order to move the bones.</a:t>
            </a:r>
          </a:p>
        </p:txBody>
      </p:sp>
      <p:sp>
        <p:nvSpPr>
          <p:cNvPr id="4" name="Slide Number Placeholder 3"/>
          <p:cNvSpPr>
            <a:spLocks noGrp="1"/>
          </p:cNvSpPr>
          <p:nvPr>
            <p:ph type="sldNum" sz="quarter" idx="10"/>
          </p:nvPr>
        </p:nvSpPr>
        <p:spPr/>
        <p:txBody>
          <a:bodyPr/>
          <a:lstStyle/>
          <a:p>
            <a:fld id="{605A6131-177F-4143-B16B-48BFEAFD80AE}" type="slidenum">
              <a:rPr lang="en-US" smtClean="0"/>
              <a:t>14</a:t>
            </a:fld>
            <a:endParaRPr lang="en-US" dirty="0"/>
          </a:p>
        </p:txBody>
      </p:sp>
    </p:spTree>
    <p:extLst>
      <p:ext uri="{BB962C8B-B14F-4D97-AF65-F5344CB8AC3E}">
        <p14:creationId xmlns:p14="http://schemas.microsoft.com/office/powerpoint/2010/main" val="25138691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Usually a muscle moves one bone more than another. For example, the biceps muscle primarily flexes the forearm whereas the humerus and scapula remain still.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biceps brachii muscle runs from the scapula to the radius. On which bone is the origin of the muscle?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Scapula)</a:t>
            </a:r>
            <a:r>
              <a:rPr lang="en-US" sz="1200" kern="1200" dirty="0" smtClean="0">
                <a:solidFill>
                  <a:schemeClr val="tx1"/>
                </a:solidFill>
                <a:effectLst/>
                <a:latin typeface="+mn-lt"/>
                <a:ea typeface="+mn-ea"/>
                <a:cs typeface="+mn-cs"/>
              </a:rPr>
              <a:t>  </a:t>
            </a:r>
            <a:r>
              <a:rPr lang="en-US" sz="1200" kern="1200" dirty="0">
                <a:solidFill>
                  <a:schemeClr val="tx1"/>
                </a:solidFill>
                <a:effectLst/>
                <a:latin typeface="+mn-lt"/>
                <a:ea typeface="+mn-ea"/>
                <a:cs typeface="+mn-cs"/>
              </a:rPr>
              <a:t>On which bone is the insertion?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Radius)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15</a:t>
            </a:fld>
            <a:endParaRPr lang="en-US" dirty="0"/>
          </a:p>
        </p:txBody>
      </p:sp>
    </p:spTree>
    <p:extLst>
      <p:ext uri="{BB962C8B-B14F-4D97-AF65-F5344CB8AC3E}">
        <p14:creationId xmlns:p14="http://schemas.microsoft.com/office/powerpoint/2010/main" val="15129903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motor neuron is a nerve that conveys impulses from the central nervous system to a muscle, gland, or other effector.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axon of a neuron is the long fiber that carries outgoing messages in the neuron.</a:t>
            </a:r>
          </a:p>
        </p:txBody>
      </p:sp>
      <p:sp>
        <p:nvSpPr>
          <p:cNvPr id="4" name="Slide Number Placeholder 3"/>
          <p:cNvSpPr>
            <a:spLocks noGrp="1"/>
          </p:cNvSpPr>
          <p:nvPr>
            <p:ph type="sldNum" sz="quarter" idx="10"/>
          </p:nvPr>
        </p:nvSpPr>
        <p:spPr/>
        <p:txBody>
          <a:bodyPr/>
          <a:lstStyle/>
          <a:p>
            <a:fld id="{605A6131-177F-4143-B16B-48BFEAFD80AE}" type="slidenum">
              <a:rPr lang="en-US" smtClean="0"/>
              <a:t>16</a:t>
            </a:fld>
            <a:endParaRPr lang="en-US" dirty="0"/>
          </a:p>
        </p:txBody>
      </p:sp>
    </p:spTree>
    <p:extLst>
      <p:ext uri="{BB962C8B-B14F-4D97-AF65-F5344CB8AC3E}">
        <p14:creationId xmlns:p14="http://schemas.microsoft.com/office/powerpoint/2010/main" val="1988445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motor unit causes all fibers that it stimulates to contract at the same time.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 junction is a place where two things </a:t>
            </a:r>
            <a:r>
              <a:rPr lang="en-US" sz="1200" kern="1200" dirty="0" smtClean="0">
                <a:solidFill>
                  <a:schemeClr val="tx1"/>
                </a:solidFill>
                <a:effectLst/>
                <a:latin typeface="+mn-lt"/>
                <a:ea typeface="+mn-ea"/>
                <a:cs typeface="+mn-cs"/>
              </a:rPr>
              <a:t>join; </a:t>
            </a:r>
            <a:r>
              <a:rPr lang="en-US" sz="1200" kern="1200" dirty="0">
                <a:solidFill>
                  <a:schemeClr val="tx1"/>
                </a:solidFill>
                <a:effectLst/>
                <a:latin typeface="+mn-lt"/>
                <a:ea typeface="+mn-ea"/>
                <a:cs typeface="+mn-cs"/>
              </a:rPr>
              <a:t>at the neuromuscular junction, the axon of the nerve joins the muscle fiber.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8.1.</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17</a:t>
            </a:fld>
            <a:endParaRPr lang="en-US" dirty="0"/>
          </a:p>
        </p:txBody>
      </p:sp>
    </p:spTree>
    <p:extLst>
      <p:ext uri="{BB962C8B-B14F-4D97-AF65-F5344CB8AC3E}">
        <p14:creationId xmlns:p14="http://schemas.microsoft.com/office/powerpoint/2010/main" val="31196692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synapse is the microscopic space between the axon terminal and the muscle cell membrane (sarcolemma).</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neurotransmitter is a chemical that allows a nerve impulse to travel across the synaptic cleft.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ACh </a:t>
            </a:r>
            <a:r>
              <a:rPr lang="en-US" sz="1200" kern="1200" dirty="0">
                <a:solidFill>
                  <a:schemeClr val="tx1"/>
                </a:solidFill>
                <a:effectLst/>
                <a:latin typeface="+mn-lt"/>
                <a:ea typeface="+mn-ea"/>
                <a:cs typeface="+mn-cs"/>
              </a:rPr>
              <a:t>is the neurotransmitter chemical for skeletal muscles. There are other neurotransmitters, especially in the brain, such as dopamine.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18</a:t>
            </a:fld>
            <a:endParaRPr lang="en-US" dirty="0"/>
          </a:p>
        </p:txBody>
      </p:sp>
    </p:spTree>
    <p:extLst>
      <p:ext uri="{BB962C8B-B14F-4D97-AF65-F5344CB8AC3E}">
        <p14:creationId xmlns:p14="http://schemas.microsoft.com/office/powerpoint/2010/main" val="2560712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stimulus is something that causes a change or action. What happens when a stimulus occurs?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Response)</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When ACh binds with the receptor sites on the cell membrane, it triggers a change in the cell membrane.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19</a:t>
            </a:fld>
            <a:endParaRPr lang="en-US" dirty="0"/>
          </a:p>
        </p:txBody>
      </p:sp>
    </p:spTree>
    <p:extLst>
      <p:ext uri="{BB962C8B-B14F-4D97-AF65-F5344CB8AC3E}">
        <p14:creationId xmlns:p14="http://schemas.microsoft.com/office/powerpoint/2010/main" val="634649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a:t>
            </a:fld>
            <a:endParaRPr lang="en-US" dirty="0"/>
          </a:p>
        </p:txBody>
      </p:sp>
    </p:spTree>
    <p:extLst>
      <p:ext uri="{BB962C8B-B14F-4D97-AF65-F5344CB8AC3E}">
        <p14:creationId xmlns:p14="http://schemas.microsoft.com/office/powerpoint/2010/main" val="25803677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 tubules (transverse tubules) are inward extensions of the sarcolemma.</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20</a:t>
            </a:fld>
            <a:endParaRPr lang="en-US" dirty="0"/>
          </a:p>
        </p:txBody>
      </p:sp>
    </p:spTree>
    <p:extLst>
      <p:ext uri="{BB962C8B-B14F-4D97-AF65-F5344CB8AC3E}">
        <p14:creationId xmlns:p14="http://schemas.microsoft.com/office/powerpoint/2010/main" val="9215725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An enzyme is a protein that facilitates a chemical reaction (catalyst). Enzymes in the body usually end in the suffix </a:t>
            </a:r>
            <a:r>
              <a:rPr lang="en-US" sz="1200" i="1" kern="1200" dirty="0">
                <a:solidFill>
                  <a:schemeClr val="tx1"/>
                </a:solidFill>
                <a:effectLst/>
                <a:latin typeface="+mn-lt"/>
                <a:ea typeface="+mn-ea"/>
                <a:cs typeface="+mn-cs"/>
              </a:rPr>
              <a:t>-ase</a:t>
            </a:r>
            <a:r>
              <a:rPr lang="en-US" sz="1200" kern="1200" dirty="0">
                <a:solidFill>
                  <a:schemeClr val="tx1"/>
                </a:solidFill>
                <a:effectLst/>
                <a:latin typeface="+mn-lt"/>
                <a:ea typeface="+mn-ea"/>
                <a:cs typeface="+mn-cs"/>
              </a:rPr>
              <a: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Because acetylcholine is inactivated quickly, each nerve impulse triggers only one muscle impulse.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Muscle relaxant drugs usually interfere with neurotransmission at the synaptic cleft.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21</a:t>
            </a:fld>
            <a:endParaRPr lang="en-US" dirty="0"/>
          </a:p>
        </p:txBody>
      </p:sp>
    </p:spTree>
    <p:extLst>
      <p:ext uri="{BB962C8B-B14F-4D97-AF65-F5344CB8AC3E}">
        <p14:creationId xmlns:p14="http://schemas.microsoft.com/office/powerpoint/2010/main" val="37270675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Muscles must be energy production factories, because the demand is so great during exercise. </a:t>
            </a: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ATP </a:t>
            </a:r>
            <a:r>
              <a:rPr lang="en-US" sz="1200" kern="1200" dirty="0">
                <a:solidFill>
                  <a:schemeClr val="tx1"/>
                </a:solidFill>
                <a:effectLst/>
                <a:latin typeface="+mn-lt"/>
                <a:ea typeface="+mn-ea"/>
                <a:cs typeface="+mn-cs"/>
              </a:rPr>
              <a:t>must be produced continuously.</a:t>
            </a:r>
          </a:p>
        </p:txBody>
      </p:sp>
      <p:sp>
        <p:nvSpPr>
          <p:cNvPr id="4" name="Slide Number Placeholder 3"/>
          <p:cNvSpPr>
            <a:spLocks noGrp="1"/>
          </p:cNvSpPr>
          <p:nvPr>
            <p:ph type="sldNum" sz="quarter" idx="10"/>
          </p:nvPr>
        </p:nvSpPr>
        <p:spPr/>
        <p:txBody>
          <a:bodyPr/>
          <a:lstStyle/>
          <a:p>
            <a:fld id="{605A6131-177F-4143-B16B-48BFEAFD80AE}" type="slidenum">
              <a:rPr lang="en-US" smtClean="0"/>
              <a:t>22</a:t>
            </a:fld>
            <a:endParaRPr lang="en-US" dirty="0"/>
          </a:p>
        </p:txBody>
      </p:sp>
    </p:spTree>
    <p:extLst>
      <p:ext uri="{BB962C8B-B14F-4D97-AF65-F5344CB8AC3E}">
        <p14:creationId xmlns:p14="http://schemas.microsoft.com/office/powerpoint/2010/main" val="5245760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ATP </a:t>
            </a:r>
            <a:r>
              <a:rPr lang="en-US" sz="1200" kern="1200" dirty="0" smtClean="0">
                <a:solidFill>
                  <a:schemeClr val="tx1"/>
                </a:solidFill>
                <a:effectLst/>
                <a:latin typeface="+mn-lt"/>
                <a:ea typeface="+mn-ea"/>
                <a:cs typeface="+mn-cs"/>
              </a:rPr>
              <a:t>has </a:t>
            </a:r>
            <a:r>
              <a:rPr lang="en-US" sz="1200" kern="1200" dirty="0">
                <a:solidFill>
                  <a:schemeClr val="tx1"/>
                </a:solidFill>
                <a:effectLst/>
                <a:latin typeface="+mn-lt"/>
                <a:ea typeface="+mn-ea"/>
                <a:cs typeface="+mn-cs"/>
              </a:rPr>
              <a:t>three phosphate molecules. The free energy supplied when ATP loses a phospate group and becomes ADP (adenosine diphosphate) sustains a muscle contraction temporarily.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It takes glucose and oxygen and phosphate to change ADP back to ATP. The phosphate group is supplied by creatine phosphate.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23</a:t>
            </a:fld>
            <a:endParaRPr lang="en-US" dirty="0"/>
          </a:p>
        </p:txBody>
      </p:sp>
    </p:spTree>
    <p:extLst>
      <p:ext uri="{BB962C8B-B14F-4D97-AF65-F5344CB8AC3E}">
        <p14:creationId xmlns:p14="http://schemas.microsoft.com/office/powerpoint/2010/main" val="9040429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ATP not only sustains the muscle contraction, it also allows the phosphate group to reattach to creatine and reform creatine phosphate.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24</a:t>
            </a:fld>
            <a:endParaRPr lang="en-US" dirty="0"/>
          </a:p>
        </p:txBody>
      </p:sp>
    </p:spTree>
    <p:extLst>
      <p:ext uri="{BB962C8B-B14F-4D97-AF65-F5344CB8AC3E}">
        <p14:creationId xmlns:p14="http://schemas.microsoft.com/office/powerpoint/2010/main" val="33478168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continuous supply of nutrients is necessary to keep forming ATP and creatine phosphate.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Fatty acids and glucose are the primary energy sources in the bloodstream. </a:t>
            </a: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The </a:t>
            </a:r>
            <a:r>
              <a:rPr lang="en-US" sz="1200" kern="1200" dirty="0">
                <a:solidFill>
                  <a:schemeClr val="tx1"/>
                </a:solidFill>
                <a:effectLst/>
                <a:latin typeface="+mn-lt"/>
                <a:ea typeface="+mn-ea"/>
                <a:cs typeface="+mn-cs"/>
              </a:rPr>
              <a:t>muscles also store glucose in the form of glycogen.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25</a:t>
            </a:fld>
            <a:endParaRPr lang="en-US" dirty="0"/>
          </a:p>
        </p:txBody>
      </p:sp>
    </p:spTree>
    <p:extLst>
      <p:ext uri="{BB962C8B-B14F-4D97-AF65-F5344CB8AC3E}">
        <p14:creationId xmlns:p14="http://schemas.microsoft.com/office/powerpoint/2010/main" val="21961782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Aerobic respiration means the release of energy from glucose in the presence of oxygen. </a:t>
            </a: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Forming </a:t>
            </a:r>
            <a:r>
              <a:rPr lang="en-US" sz="1200" kern="1200" dirty="0">
                <a:solidFill>
                  <a:schemeClr val="tx1"/>
                </a:solidFill>
                <a:effectLst/>
                <a:latin typeface="+mn-lt"/>
                <a:ea typeface="+mn-ea"/>
                <a:cs typeface="+mn-cs"/>
              </a:rPr>
              <a:t>ATP provides energy. Byproducts are carbon dioxide and water.</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26</a:t>
            </a:fld>
            <a:endParaRPr lang="en-US" dirty="0"/>
          </a:p>
        </p:txBody>
      </p:sp>
    </p:spTree>
    <p:extLst>
      <p:ext uri="{BB962C8B-B14F-4D97-AF65-F5344CB8AC3E}">
        <p14:creationId xmlns:p14="http://schemas.microsoft.com/office/powerpoint/2010/main" val="11989628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smtClean="0">
                <a:solidFill>
                  <a:schemeClr val="tx1"/>
                </a:solidFill>
                <a:effectLst/>
                <a:latin typeface="+mn-lt"/>
                <a:ea typeface="+mn-ea"/>
                <a:cs typeface="+mn-cs"/>
              </a:rPr>
              <a:t>My-</a:t>
            </a:r>
            <a:r>
              <a:rPr lang="en-US" sz="1200" kern="1200" dirty="0" smtClean="0">
                <a:solidFill>
                  <a:schemeClr val="tx1"/>
                </a:solidFill>
                <a:effectLst/>
                <a:latin typeface="+mn-lt"/>
                <a:ea typeface="+mn-ea"/>
                <a:cs typeface="+mn-cs"/>
              </a:rPr>
              <a:t> </a:t>
            </a:r>
            <a:r>
              <a:rPr lang="en-US" sz="1200" kern="1200" dirty="0">
                <a:solidFill>
                  <a:schemeClr val="tx1"/>
                </a:solidFill>
                <a:effectLst/>
                <a:latin typeface="+mn-lt"/>
                <a:ea typeface="+mn-ea"/>
                <a:cs typeface="+mn-cs"/>
              </a:rPr>
              <a:t>means </a:t>
            </a:r>
            <a:r>
              <a:rPr lang="en-US" sz="1200" i="1" kern="1200" dirty="0">
                <a:solidFill>
                  <a:schemeClr val="tx1"/>
                </a:solidFill>
                <a:effectLst/>
                <a:latin typeface="+mn-lt"/>
                <a:ea typeface="+mn-ea"/>
                <a:cs typeface="+mn-cs"/>
              </a:rPr>
              <a:t>muscle</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-globin</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protein</a:t>
            </a:r>
            <a:r>
              <a:rPr lang="en-US" sz="1200" kern="1200" dirty="0">
                <a:solidFill>
                  <a:schemeClr val="tx1"/>
                </a:solidFill>
                <a:effectLst/>
                <a:latin typeface="+mn-lt"/>
                <a:ea typeface="+mn-ea"/>
                <a:cs typeface="+mn-cs"/>
              </a:rPr>
              <a:t>. Myoglobin is a protein in the muscle that can store some oxygen and release it as needed.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gives muscles their red color?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Myoglobin)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27</a:t>
            </a:fld>
            <a:endParaRPr lang="en-US" dirty="0"/>
          </a:p>
        </p:txBody>
      </p:sp>
    </p:spTree>
    <p:extLst>
      <p:ext uri="{BB962C8B-B14F-4D97-AF65-F5344CB8AC3E}">
        <p14:creationId xmlns:p14="http://schemas.microsoft.com/office/powerpoint/2010/main" val="42159820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When </a:t>
            </a:r>
            <a:r>
              <a:rPr lang="en-US" sz="1200" kern="1200" dirty="0" smtClean="0">
                <a:solidFill>
                  <a:schemeClr val="tx1"/>
                </a:solidFill>
                <a:effectLst/>
                <a:latin typeface="+mn-lt"/>
                <a:ea typeface="+mn-ea"/>
                <a:cs typeface="+mn-cs"/>
              </a:rPr>
              <a:t>stores </a:t>
            </a:r>
            <a:r>
              <a:rPr lang="en-US" sz="1200" kern="1200" dirty="0">
                <a:solidFill>
                  <a:schemeClr val="tx1"/>
                </a:solidFill>
                <a:effectLst/>
                <a:latin typeface="+mn-lt"/>
                <a:ea typeface="+mn-ea"/>
                <a:cs typeface="+mn-cs"/>
              </a:rPr>
              <a:t>of oxygen are depleted, energy cannot be produced by aerobic respiration</a:t>
            </a:r>
            <a:r>
              <a:rPr lang="en-US" sz="12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Most lactic acid diffuses out of muscle and into the bloodstream—taken to the liver.</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When sufficient oxygen is available, the liver converts lactic acid back to glycogen (storage form of glucose).</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Anaerobic respiration is a method of producing energy that does not require oxygen.  </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 body relies heavily on anaerobic respiration for prolonged vigorous activity.</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The anaerobic pathway converts glucose to lactic acid.</a:t>
            </a:r>
            <a:endParaRPr lang="en-US" dirty="0" smtClean="0"/>
          </a:p>
        </p:txBody>
      </p:sp>
      <p:sp>
        <p:nvSpPr>
          <p:cNvPr id="4" name="Slide Number Placeholder 3"/>
          <p:cNvSpPr>
            <a:spLocks noGrp="1"/>
          </p:cNvSpPr>
          <p:nvPr>
            <p:ph type="sldNum" sz="quarter" idx="10"/>
          </p:nvPr>
        </p:nvSpPr>
        <p:spPr/>
        <p:txBody>
          <a:bodyPr/>
          <a:lstStyle/>
          <a:p>
            <a:fld id="{605A6131-177F-4143-B16B-48BFEAFD80AE}" type="slidenum">
              <a:rPr lang="en-US" smtClean="0"/>
              <a:t>28</a:t>
            </a:fld>
            <a:endParaRPr lang="en-US" dirty="0"/>
          </a:p>
        </p:txBody>
      </p:sp>
    </p:spTree>
    <p:extLst>
      <p:ext uri="{BB962C8B-B14F-4D97-AF65-F5344CB8AC3E}">
        <p14:creationId xmlns:p14="http://schemas.microsoft.com/office/powerpoint/2010/main" val="33257196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Anaerobic respiration is faster than aerobic respiration but it produces much less energy.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29</a:t>
            </a:fld>
            <a:endParaRPr lang="en-US" dirty="0"/>
          </a:p>
        </p:txBody>
      </p:sp>
    </p:spTree>
    <p:extLst>
      <p:ext uri="{BB962C8B-B14F-4D97-AF65-F5344CB8AC3E}">
        <p14:creationId xmlns:p14="http://schemas.microsoft.com/office/powerpoint/2010/main" val="576932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a:t>
            </a:fld>
            <a:endParaRPr lang="en-US" dirty="0"/>
          </a:p>
        </p:txBody>
      </p:sp>
    </p:spTree>
    <p:extLst>
      <p:ext uri="{BB962C8B-B14F-4D97-AF65-F5344CB8AC3E}">
        <p14:creationId xmlns:p14="http://schemas.microsoft.com/office/powerpoint/2010/main" val="359198012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Oxygen </a:t>
            </a:r>
            <a:r>
              <a:rPr lang="en-US" sz="1200" kern="1200" dirty="0" smtClean="0">
                <a:solidFill>
                  <a:schemeClr val="tx1"/>
                </a:solidFill>
                <a:effectLst/>
                <a:latin typeface="+mn-lt"/>
                <a:ea typeface="+mn-ea"/>
                <a:cs typeface="+mn-cs"/>
              </a:rPr>
              <a:t>is </a:t>
            </a:r>
            <a:r>
              <a:rPr lang="en-US" sz="1200" kern="1200" dirty="0">
                <a:solidFill>
                  <a:schemeClr val="tx1"/>
                </a:solidFill>
                <a:effectLst/>
                <a:latin typeface="+mn-lt"/>
                <a:ea typeface="+mn-ea"/>
                <a:cs typeface="+mn-cs"/>
              </a:rPr>
              <a:t>necessary to convert lactic acid back into glycogen. This takes time.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30</a:t>
            </a:fld>
            <a:endParaRPr lang="en-US" dirty="0"/>
          </a:p>
        </p:txBody>
      </p:sp>
    </p:spTree>
    <p:extLst>
      <p:ext uri="{BB962C8B-B14F-4D97-AF65-F5344CB8AC3E}">
        <p14:creationId xmlns:p14="http://schemas.microsoft.com/office/powerpoint/2010/main" val="32096662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Oxygen debt is a term for the state that occurs after anaerobic respiration.</a:t>
            </a:r>
          </a:p>
        </p:txBody>
      </p:sp>
      <p:sp>
        <p:nvSpPr>
          <p:cNvPr id="4" name="Slide Number Placeholder 3"/>
          <p:cNvSpPr>
            <a:spLocks noGrp="1"/>
          </p:cNvSpPr>
          <p:nvPr>
            <p:ph type="sldNum" sz="quarter" idx="10"/>
          </p:nvPr>
        </p:nvSpPr>
        <p:spPr/>
        <p:txBody>
          <a:bodyPr/>
          <a:lstStyle/>
          <a:p>
            <a:fld id="{605A6131-177F-4143-B16B-48BFEAFD80AE}" type="slidenum">
              <a:rPr lang="en-US" smtClean="0"/>
              <a:t>31</a:t>
            </a:fld>
            <a:endParaRPr lang="en-US" dirty="0"/>
          </a:p>
        </p:txBody>
      </p:sp>
    </p:spTree>
    <p:extLst>
      <p:ext uri="{BB962C8B-B14F-4D97-AF65-F5344CB8AC3E}">
        <p14:creationId xmlns:p14="http://schemas.microsoft.com/office/powerpoint/2010/main" val="27911079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Which part of the muscle is attached to the bone that moves when the muscle contracts?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Insertion)</a:t>
            </a:r>
            <a:endParaRPr lang="en-US" sz="1200" i="1"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i="0" kern="1200" dirty="0">
                <a:solidFill>
                  <a:schemeClr val="tx1"/>
                </a:solidFill>
                <a:effectLst/>
                <a:latin typeface="+mn-lt"/>
                <a:ea typeface="+mn-ea"/>
                <a:cs typeface="+mn-cs"/>
              </a:rPr>
              <a:t>Refer to Figure 8.2.</a:t>
            </a:r>
            <a:endParaRPr lang="en-US" i="0" dirty="0"/>
          </a:p>
        </p:txBody>
      </p:sp>
      <p:sp>
        <p:nvSpPr>
          <p:cNvPr id="4" name="Slide Number Placeholder 3"/>
          <p:cNvSpPr>
            <a:spLocks noGrp="1"/>
          </p:cNvSpPr>
          <p:nvPr>
            <p:ph type="sldNum" sz="quarter" idx="10"/>
          </p:nvPr>
        </p:nvSpPr>
        <p:spPr/>
        <p:txBody>
          <a:bodyPr/>
          <a:lstStyle/>
          <a:p>
            <a:fld id="{605A6131-177F-4143-B16B-48BFEAFD80AE}" type="slidenum">
              <a:rPr lang="en-US" smtClean="0"/>
              <a:t>32</a:t>
            </a:fld>
            <a:endParaRPr lang="en-US" dirty="0"/>
          </a:p>
        </p:txBody>
      </p:sp>
    </p:spTree>
    <p:extLst>
      <p:ext uri="{BB962C8B-B14F-4D97-AF65-F5344CB8AC3E}">
        <p14:creationId xmlns:p14="http://schemas.microsoft.com/office/powerpoint/2010/main" val="15326990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33</a:t>
            </a:fld>
            <a:endParaRPr lang="en-US" dirty="0"/>
          </a:p>
        </p:txBody>
      </p:sp>
    </p:spTree>
    <p:extLst>
      <p:ext uri="{BB962C8B-B14F-4D97-AF65-F5344CB8AC3E}">
        <p14:creationId xmlns:p14="http://schemas.microsoft.com/office/powerpoint/2010/main" val="374943910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34</a:t>
            </a:fld>
            <a:endParaRPr lang="en-US" dirty="0"/>
          </a:p>
        </p:txBody>
      </p:sp>
    </p:spTree>
    <p:extLst>
      <p:ext uri="{BB962C8B-B14F-4D97-AF65-F5344CB8AC3E}">
        <p14:creationId xmlns:p14="http://schemas.microsoft.com/office/powerpoint/2010/main" val="43215916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35</a:t>
            </a:fld>
            <a:endParaRPr lang="en-US" dirty="0"/>
          </a:p>
        </p:txBody>
      </p:sp>
    </p:spTree>
    <p:extLst>
      <p:ext uri="{BB962C8B-B14F-4D97-AF65-F5344CB8AC3E}">
        <p14:creationId xmlns:p14="http://schemas.microsoft.com/office/powerpoint/2010/main" val="91978718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Ceps</a:t>
            </a:r>
            <a:r>
              <a:rPr lang="en-US" sz="1200" kern="1200" dirty="0">
                <a:solidFill>
                  <a:schemeClr val="tx1"/>
                </a:solidFill>
                <a:effectLst/>
                <a:latin typeface="+mn-lt"/>
                <a:ea typeface="+mn-ea"/>
                <a:cs typeface="+mn-cs"/>
              </a:rPr>
              <a:t> in a muscle name comes from Latin </a:t>
            </a:r>
            <a:r>
              <a:rPr lang="en-US" sz="1200" i="1" kern="1200" dirty="0">
                <a:solidFill>
                  <a:schemeClr val="tx1"/>
                </a:solidFill>
                <a:effectLst/>
                <a:latin typeface="+mn-lt"/>
                <a:ea typeface="+mn-ea"/>
                <a:cs typeface="+mn-cs"/>
              </a:rPr>
              <a:t>caput</a:t>
            </a:r>
            <a:r>
              <a:rPr lang="en-US" sz="1200" kern="1200" dirty="0">
                <a:solidFill>
                  <a:schemeClr val="tx1"/>
                </a:solidFill>
                <a:effectLst/>
                <a:latin typeface="+mn-lt"/>
                <a:ea typeface="+mn-ea"/>
                <a:cs typeface="+mn-cs"/>
              </a:rPr>
              <a:t>, meaning head.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does biceps mean? </a:t>
            </a:r>
            <a:r>
              <a:rPr lang="en-US" sz="1200" i="1" kern="1200" dirty="0">
                <a:solidFill>
                  <a:schemeClr val="tx1"/>
                </a:solidFill>
                <a:effectLst/>
                <a:latin typeface="+mn-lt"/>
                <a:ea typeface="+mn-ea"/>
                <a:cs typeface="+mn-cs"/>
              </a:rPr>
              <a:t>(Two </a:t>
            </a:r>
            <a:r>
              <a:rPr lang="en-US" sz="1200" i="1" kern="1200" dirty="0" smtClean="0">
                <a:solidFill>
                  <a:schemeClr val="tx1"/>
                </a:solidFill>
                <a:effectLst/>
                <a:latin typeface="+mn-lt"/>
                <a:ea typeface="+mn-ea"/>
                <a:cs typeface="+mn-cs"/>
              </a:rPr>
              <a:t>heads)</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does triceps mean? </a:t>
            </a:r>
            <a:r>
              <a:rPr lang="en-US" sz="1200" i="1" kern="1200" dirty="0">
                <a:solidFill>
                  <a:schemeClr val="tx1"/>
                </a:solidFill>
                <a:effectLst/>
                <a:latin typeface="+mn-lt"/>
                <a:ea typeface="+mn-ea"/>
                <a:cs typeface="+mn-cs"/>
              </a:rPr>
              <a:t>(Three </a:t>
            </a:r>
            <a:r>
              <a:rPr lang="en-US" sz="1200" i="1" kern="1200" dirty="0" smtClean="0">
                <a:solidFill>
                  <a:schemeClr val="tx1"/>
                </a:solidFill>
                <a:effectLst/>
                <a:latin typeface="+mn-lt"/>
                <a:ea typeface="+mn-ea"/>
                <a:cs typeface="+mn-cs"/>
              </a:rPr>
              <a:t>heads)</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does quadriceps mean? </a:t>
            </a:r>
            <a:r>
              <a:rPr lang="en-US" sz="1200" i="1" kern="1200" dirty="0">
                <a:solidFill>
                  <a:schemeClr val="tx1"/>
                </a:solidFill>
                <a:effectLst/>
                <a:latin typeface="+mn-lt"/>
                <a:ea typeface="+mn-ea"/>
                <a:cs typeface="+mn-cs"/>
              </a:rPr>
              <a:t>(Four </a:t>
            </a:r>
            <a:r>
              <a:rPr lang="en-US" sz="1200" i="1" kern="1200" dirty="0" smtClean="0">
                <a:solidFill>
                  <a:schemeClr val="tx1"/>
                </a:solidFill>
                <a:effectLst/>
                <a:latin typeface="+mn-lt"/>
                <a:ea typeface="+mn-ea"/>
                <a:cs typeface="+mn-cs"/>
              </a:rPr>
              <a:t>heads)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36</a:t>
            </a:fld>
            <a:endParaRPr lang="en-US" dirty="0"/>
          </a:p>
        </p:txBody>
      </p:sp>
    </p:spTree>
    <p:extLst>
      <p:ext uri="{BB962C8B-B14F-4D97-AF65-F5344CB8AC3E}">
        <p14:creationId xmlns:p14="http://schemas.microsoft.com/office/powerpoint/2010/main" val="162435441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37</a:t>
            </a:fld>
            <a:endParaRPr lang="en-US" dirty="0"/>
          </a:p>
        </p:txBody>
      </p:sp>
    </p:spTree>
    <p:extLst>
      <p:ext uri="{BB962C8B-B14F-4D97-AF65-F5344CB8AC3E}">
        <p14:creationId xmlns:p14="http://schemas.microsoft.com/office/powerpoint/2010/main" val="179374903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Muscles of the face usually work together. Facial expressions are extremely subtle, and express a variety of emotions.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Facial muscles are found bilaterally.</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frontalis muscle is a flat muscle that covers the forehead. The origin is the galea aponeurotica (the covering of the muscle that covers the front part of the skull). The insertion is the skin of the eyebrow and nose.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orbicularis oris is a circular muscle around the mouth. Origin is the maxilla and frontal bones. The insertion is the skin around the lips.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38</a:t>
            </a:fld>
            <a:endParaRPr lang="en-US" dirty="0"/>
          </a:p>
        </p:txBody>
      </p:sp>
    </p:spTree>
    <p:extLst>
      <p:ext uri="{BB962C8B-B14F-4D97-AF65-F5344CB8AC3E}">
        <p14:creationId xmlns:p14="http://schemas.microsoft.com/office/powerpoint/2010/main" val="374100800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orbicularis oculi is a circular muscle around the eyes. The origin is the maxilla and frontal bones. The insertion is the tissue of the eyelid.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buccinator is a horizontal cheek muscle located deep to the masseter. Its origin is the maxilla and mandible. </a:t>
            </a:r>
            <a:r>
              <a:rPr lang="en-US" sz="1200" kern="1200" dirty="0" smtClean="0">
                <a:solidFill>
                  <a:schemeClr val="tx1"/>
                </a:solidFill>
                <a:effectLst/>
                <a:latin typeface="+mn-lt"/>
                <a:ea typeface="+mn-ea"/>
                <a:cs typeface="+mn-cs"/>
              </a:rPr>
              <a:t>The </a:t>
            </a:r>
            <a:r>
              <a:rPr lang="en-US" sz="1200" kern="1200" dirty="0">
                <a:solidFill>
                  <a:schemeClr val="tx1"/>
                </a:solidFill>
                <a:effectLst/>
                <a:latin typeface="+mn-lt"/>
                <a:ea typeface="+mn-ea"/>
                <a:cs typeface="+mn-cs"/>
              </a:rPr>
              <a:t>insertion is the corner of the mouth.</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zygomaticus extends diagonally from the corner of the mouth to the cheekbone. Its origin is the zygomatic bone. </a:t>
            </a:r>
            <a:r>
              <a:rPr lang="en-US" sz="1200" kern="1200" dirty="0" smtClean="0">
                <a:solidFill>
                  <a:schemeClr val="tx1"/>
                </a:solidFill>
                <a:effectLst/>
                <a:latin typeface="+mn-lt"/>
                <a:ea typeface="+mn-ea"/>
                <a:cs typeface="+mn-cs"/>
              </a:rPr>
              <a:t>Its </a:t>
            </a:r>
            <a:r>
              <a:rPr lang="en-US" sz="1200" kern="1200" dirty="0">
                <a:solidFill>
                  <a:schemeClr val="tx1"/>
                </a:solidFill>
                <a:effectLst/>
                <a:latin typeface="+mn-lt"/>
                <a:ea typeface="+mn-ea"/>
                <a:cs typeface="+mn-cs"/>
              </a:rPr>
              <a:t>insertion is the skin and muscle at the corner of the mouth.</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39</a:t>
            </a:fld>
            <a:endParaRPr lang="en-US" dirty="0"/>
          </a:p>
        </p:txBody>
      </p:sp>
    </p:spTree>
    <p:extLst>
      <p:ext uri="{BB962C8B-B14F-4D97-AF65-F5344CB8AC3E}">
        <p14:creationId xmlns:p14="http://schemas.microsoft.com/office/powerpoint/2010/main" val="1394450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three types of muscle tissue, but only one type is under voluntary control, namely skeletal muscle.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type of muscle is found in the organs of the gastrointestinal tract? </a:t>
            </a:r>
            <a:r>
              <a:rPr lang="en-US" sz="1200" i="1" kern="1200" dirty="0">
                <a:solidFill>
                  <a:schemeClr val="tx1"/>
                </a:solidFill>
                <a:effectLst/>
                <a:latin typeface="+mn-lt"/>
                <a:ea typeface="+mn-ea"/>
                <a:cs typeface="+mn-cs"/>
              </a:rPr>
              <a:t>(Smooth </a:t>
            </a:r>
            <a:r>
              <a:rPr lang="en-US" sz="1200" i="1" kern="1200" dirty="0" smtClean="0">
                <a:solidFill>
                  <a:schemeClr val="tx1"/>
                </a:solidFill>
                <a:effectLst/>
                <a:latin typeface="+mn-lt"/>
                <a:ea typeface="+mn-ea"/>
                <a:cs typeface="+mn-cs"/>
              </a:rPr>
              <a:t>muscle)</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 what organ is cardiac muscle found?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Heart)</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type of muscle is found in the arteries of the cardiovascular system? </a:t>
            </a:r>
            <a:r>
              <a:rPr lang="en-US" sz="1200" i="1" kern="1200" dirty="0">
                <a:solidFill>
                  <a:schemeClr val="tx1"/>
                </a:solidFill>
                <a:effectLst/>
                <a:latin typeface="+mn-lt"/>
                <a:ea typeface="+mn-ea"/>
                <a:cs typeface="+mn-cs"/>
              </a:rPr>
              <a:t>(Smooth </a:t>
            </a:r>
            <a:r>
              <a:rPr lang="en-US" sz="1200" i="1" kern="1200" dirty="0" smtClean="0">
                <a:solidFill>
                  <a:schemeClr val="tx1"/>
                </a:solidFill>
                <a:effectLst/>
                <a:latin typeface="+mn-lt"/>
                <a:ea typeface="+mn-ea"/>
                <a:cs typeface="+mn-cs"/>
              </a:rPr>
              <a:t>muscle)</a:t>
            </a:r>
            <a:endParaRPr lang="en-US" sz="1200" i="1"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i="0" kern="1200" dirty="0">
                <a:solidFill>
                  <a:schemeClr val="tx1"/>
                </a:solidFill>
                <a:effectLst/>
                <a:latin typeface="+mn-lt"/>
                <a:ea typeface="+mn-ea"/>
                <a:cs typeface="+mn-cs"/>
              </a:rPr>
              <a:t>Refer to Table 8.1.</a:t>
            </a:r>
            <a:endParaRPr lang="en-US" i="0" dirty="0"/>
          </a:p>
        </p:txBody>
      </p:sp>
      <p:sp>
        <p:nvSpPr>
          <p:cNvPr id="4" name="Slide Number Placeholder 3"/>
          <p:cNvSpPr>
            <a:spLocks noGrp="1"/>
          </p:cNvSpPr>
          <p:nvPr>
            <p:ph type="sldNum" sz="quarter" idx="10"/>
          </p:nvPr>
        </p:nvSpPr>
        <p:spPr/>
        <p:txBody>
          <a:bodyPr/>
          <a:lstStyle/>
          <a:p>
            <a:fld id="{605A6131-177F-4143-B16B-48BFEAFD80AE}" type="slidenum">
              <a:rPr lang="en-US" smtClean="0"/>
              <a:t>4</a:t>
            </a:fld>
            <a:endParaRPr lang="en-US" dirty="0"/>
          </a:p>
        </p:txBody>
      </p:sp>
    </p:spTree>
    <p:extLst>
      <p:ext uri="{BB962C8B-B14F-4D97-AF65-F5344CB8AC3E}">
        <p14:creationId xmlns:p14="http://schemas.microsoft.com/office/powerpoint/2010/main" val="270813136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jaw is opened by the masseter muscle across the lateral aspect of the jaw.</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jaw is closed by the temporalis muscle, a fan-shaped muscle across the temporal bone.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 the neck, the sternocleidomastoid muscle ascends obliquely from the sternum and clavicle to the mastoid process of the temporal bone.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trapezius muscle has a triangular shape. The origin is the occipital bone and spines of the thoracic vertebrae, and the insertion is the scapula. The wide part of the trapezius is at the back. It can move the head back and can also raise the shoulder blade.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40</a:t>
            </a:fld>
            <a:endParaRPr lang="en-US" dirty="0"/>
          </a:p>
        </p:txBody>
      </p:sp>
    </p:spTree>
    <p:extLst>
      <p:ext uri="{BB962C8B-B14F-4D97-AF65-F5344CB8AC3E}">
        <p14:creationId xmlns:p14="http://schemas.microsoft.com/office/powerpoint/2010/main" val="242622198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41</a:t>
            </a:fld>
            <a:endParaRPr lang="en-US" dirty="0"/>
          </a:p>
        </p:txBody>
      </p:sp>
    </p:spTree>
    <p:extLst>
      <p:ext uri="{BB962C8B-B14F-4D97-AF65-F5344CB8AC3E}">
        <p14:creationId xmlns:p14="http://schemas.microsoft.com/office/powerpoint/2010/main" val="370890241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Muscles of the vertebral column originate from the vertebrae and help maintain posture and move the spine.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42</a:t>
            </a:fld>
            <a:endParaRPr lang="en-US" dirty="0"/>
          </a:p>
        </p:txBody>
      </p:sp>
    </p:spTree>
    <p:extLst>
      <p:ext uri="{BB962C8B-B14F-4D97-AF65-F5344CB8AC3E}">
        <p14:creationId xmlns:p14="http://schemas.microsoft.com/office/powerpoint/2010/main" val="305531806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Muscles of the thoracic wall originate from the ribs and assist with breathing, especially forced inspiration and expiration.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43</a:t>
            </a:fld>
            <a:endParaRPr lang="en-US" dirty="0"/>
          </a:p>
        </p:txBody>
      </p:sp>
    </p:spTree>
    <p:extLst>
      <p:ext uri="{BB962C8B-B14F-4D97-AF65-F5344CB8AC3E}">
        <p14:creationId xmlns:p14="http://schemas.microsoft.com/office/powerpoint/2010/main" val="352603043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diaphragm is a dome-shaped muscle that separates the thorax from the abdomen.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44</a:t>
            </a:fld>
            <a:endParaRPr lang="en-US" dirty="0"/>
          </a:p>
        </p:txBody>
      </p:sp>
    </p:spTree>
    <p:extLst>
      <p:ext uri="{BB962C8B-B14F-4D97-AF65-F5344CB8AC3E}">
        <p14:creationId xmlns:p14="http://schemas.microsoft.com/office/powerpoint/2010/main" val="201082547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When the diaphragm contracts, it results in inspiration. </a:t>
            </a:r>
            <a:r>
              <a:rPr lang="en-US" sz="1200" kern="1200" dirty="0" smtClean="0">
                <a:solidFill>
                  <a:schemeClr val="tx1"/>
                </a:solidFill>
                <a:effectLst/>
                <a:latin typeface="+mn-lt"/>
                <a:ea typeface="+mn-ea"/>
                <a:cs typeface="+mn-cs"/>
              </a:rPr>
              <a:t>When </a:t>
            </a:r>
            <a:r>
              <a:rPr lang="en-US" sz="1200" kern="1200" dirty="0">
                <a:solidFill>
                  <a:schemeClr val="tx1"/>
                </a:solidFill>
                <a:effectLst/>
                <a:latin typeface="+mn-lt"/>
                <a:ea typeface="+mn-ea"/>
                <a:cs typeface="+mn-cs"/>
              </a:rPr>
              <a:t>the diaphragm relaxes, it forces air out during expiration.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When the diaphragm is relaxed, it bulges up into the thorax. When it is contracted, it moves down and air is pulled into the lungs.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diaphragm is not under voluntary control.  </a:t>
            </a:r>
          </a:p>
        </p:txBody>
      </p:sp>
      <p:sp>
        <p:nvSpPr>
          <p:cNvPr id="4" name="Slide Number Placeholder 3"/>
          <p:cNvSpPr>
            <a:spLocks noGrp="1"/>
          </p:cNvSpPr>
          <p:nvPr>
            <p:ph type="sldNum" sz="quarter" idx="10"/>
          </p:nvPr>
        </p:nvSpPr>
        <p:spPr/>
        <p:txBody>
          <a:bodyPr/>
          <a:lstStyle/>
          <a:p>
            <a:fld id="{605A6131-177F-4143-B16B-48BFEAFD80AE}" type="slidenum">
              <a:rPr lang="en-US" smtClean="0"/>
              <a:t>45</a:t>
            </a:fld>
            <a:endParaRPr lang="en-US" dirty="0"/>
          </a:p>
        </p:txBody>
      </p:sp>
    </p:spTree>
    <p:extLst>
      <p:ext uri="{BB962C8B-B14F-4D97-AF65-F5344CB8AC3E}">
        <p14:creationId xmlns:p14="http://schemas.microsoft.com/office/powerpoint/2010/main" val="192748252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They </a:t>
            </a:r>
            <a:r>
              <a:rPr lang="en-US" sz="1200" kern="1200" dirty="0">
                <a:solidFill>
                  <a:schemeClr val="tx1"/>
                </a:solidFill>
                <a:effectLst/>
                <a:latin typeface="+mn-lt"/>
                <a:ea typeface="+mn-ea"/>
                <a:cs typeface="+mn-cs"/>
              </a:rPr>
              <a:t>are arranged in layers with fascia enveloping them and preventing separation at the midline.</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What </a:t>
            </a:r>
            <a:r>
              <a:rPr lang="en-US" sz="1200" kern="1200" dirty="0">
                <a:solidFill>
                  <a:schemeClr val="tx1"/>
                </a:solidFill>
                <a:effectLst/>
                <a:latin typeface="+mn-lt"/>
                <a:ea typeface="+mn-ea"/>
                <a:cs typeface="+mn-cs"/>
              </a:rPr>
              <a:t>does oblique mean</a:t>
            </a:r>
            <a:r>
              <a:rPr lang="en-US" sz="1200" kern="120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(Diagonal) </a:t>
            </a:r>
            <a:endParaRPr lang="en-US" sz="1200" i="1"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The </a:t>
            </a:r>
            <a:r>
              <a:rPr lang="en-US" sz="1200" kern="1200" dirty="0">
                <a:solidFill>
                  <a:schemeClr val="tx1"/>
                </a:solidFill>
                <a:effectLst/>
                <a:latin typeface="+mn-lt"/>
                <a:ea typeface="+mn-ea"/>
                <a:cs typeface="+mn-cs"/>
              </a:rPr>
              <a:t>rectus abdominis muscles are long and straight across the front of the abdomen from the pubic bone to the ribs and sternum.</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8.4.</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46</a:t>
            </a:fld>
            <a:endParaRPr lang="en-US" dirty="0"/>
          </a:p>
        </p:txBody>
      </p:sp>
    </p:spTree>
    <p:extLst>
      <p:ext uri="{BB962C8B-B14F-4D97-AF65-F5344CB8AC3E}">
        <p14:creationId xmlns:p14="http://schemas.microsoft.com/office/powerpoint/2010/main" val="21718910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pelvic outlet is formed by two muscular sheets and their fascia.</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pelvic diaphragm is deeper and lies above the urogenital diaphragm, which is more superficial.</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47</a:t>
            </a:fld>
            <a:endParaRPr lang="en-US" dirty="0"/>
          </a:p>
        </p:txBody>
      </p:sp>
    </p:spTree>
    <p:extLst>
      <p:ext uri="{BB962C8B-B14F-4D97-AF65-F5344CB8AC3E}">
        <p14:creationId xmlns:p14="http://schemas.microsoft.com/office/powerpoint/2010/main" val="171815614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trapezius muscle also moves the shoulder back and up in addition to extending the head.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serratus anterior muscle forms the medial wall for the axilla. It lies deep and inferior to the pectoralis major.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pectoralis major muscle is large and fan-shaped. It originates at the sternum, clavicle, and ribs, and it inserts into the humerus.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48</a:t>
            </a:fld>
            <a:endParaRPr lang="en-US" dirty="0"/>
          </a:p>
        </p:txBody>
      </p:sp>
    </p:spTree>
    <p:extLst>
      <p:ext uri="{BB962C8B-B14F-4D97-AF65-F5344CB8AC3E}">
        <p14:creationId xmlns:p14="http://schemas.microsoft.com/office/powerpoint/2010/main" val="48553441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Refer to </a:t>
            </a:r>
            <a:r>
              <a:rPr lang="en-US" dirty="0" smtClean="0"/>
              <a:t>Figures </a:t>
            </a:r>
            <a:r>
              <a:rPr lang="en-US" dirty="0"/>
              <a:t>8.5 and 8.6.</a:t>
            </a:r>
          </a:p>
        </p:txBody>
      </p:sp>
      <p:sp>
        <p:nvSpPr>
          <p:cNvPr id="4" name="Slide Number Placeholder 3"/>
          <p:cNvSpPr>
            <a:spLocks noGrp="1"/>
          </p:cNvSpPr>
          <p:nvPr>
            <p:ph type="sldNum" sz="quarter" idx="10"/>
          </p:nvPr>
        </p:nvSpPr>
        <p:spPr/>
        <p:txBody>
          <a:bodyPr/>
          <a:lstStyle/>
          <a:p>
            <a:fld id="{605A6131-177F-4143-B16B-48BFEAFD80AE}" type="slidenum">
              <a:rPr lang="en-US" smtClean="0"/>
              <a:t>49</a:t>
            </a:fld>
            <a:endParaRPr lang="en-US" dirty="0"/>
          </a:p>
        </p:txBody>
      </p:sp>
    </p:spTree>
    <p:extLst>
      <p:ext uri="{BB962C8B-B14F-4D97-AF65-F5344CB8AC3E}">
        <p14:creationId xmlns:p14="http://schemas.microsoft.com/office/powerpoint/2010/main" val="38038655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body system is coordinated with the muscular system? </a:t>
            </a:r>
            <a:r>
              <a:rPr lang="en-US" sz="1200" i="1" kern="1200" dirty="0">
                <a:solidFill>
                  <a:schemeClr val="tx1"/>
                </a:solidFill>
                <a:effectLst/>
                <a:latin typeface="+mn-lt"/>
                <a:ea typeface="+mn-ea"/>
                <a:cs typeface="+mn-cs"/>
              </a:rPr>
              <a:t>(Skeletal </a:t>
            </a:r>
            <a:r>
              <a:rPr lang="en-US" sz="1200" i="1" kern="1200" dirty="0" smtClean="0">
                <a:solidFill>
                  <a:schemeClr val="tx1"/>
                </a:solidFill>
                <a:effectLst/>
                <a:latin typeface="+mn-lt"/>
                <a:ea typeface="+mn-ea"/>
                <a:cs typeface="+mn-cs"/>
              </a:rPr>
              <a:t>system)</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Are muscles denser or less dense than body fat? </a:t>
            </a:r>
            <a:r>
              <a:rPr lang="en-US" sz="1200" i="1" kern="1200" dirty="0">
                <a:solidFill>
                  <a:schemeClr val="tx1"/>
                </a:solidFill>
                <a:effectLst/>
                <a:latin typeface="+mn-lt"/>
                <a:ea typeface="+mn-ea"/>
                <a:cs typeface="+mn-cs"/>
              </a:rPr>
              <a:t>(Denser so they weigh </a:t>
            </a:r>
            <a:r>
              <a:rPr lang="en-US" sz="1200" i="1" kern="1200" dirty="0" smtClean="0">
                <a:solidFill>
                  <a:schemeClr val="tx1"/>
                </a:solidFill>
                <a:effectLst/>
                <a:latin typeface="+mn-lt"/>
                <a:ea typeface="+mn-ea"/>
                <a:cs typeface="+mn-cs"/>
              </a:rPr>
              <a:t>more)</a:t>
            </a:r>
            <a:r>
              <a:rPr lang="en-US" sz="1200" kern="120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a:t>
            </a:fld>
            <a:endParaRPr lang="en-US" dirty="0"/>
          </a:p>
        </p:txBody>
      </p:sp>
    </p:spTree>
    <p:extLst>
      <p:ext uri="{BB962C8B-B14F-4D97-AF65-F5344CB8AC3E}">
        <p14:creationId xmlns:p14="http://schemas.microsoft.com/office/powerpoint/2010/main" val="344119934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latissimus dorsi is a large flat muscle of the lower back that inserts in the upper arm.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deltoid muscle is triangular. It forms the contour of the shoulder.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rotator cuff is a muscle group that allows for rotation of the upper arm.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50</a:t>
            </a:fld>
            <a:endParaRPr lang="en-US" dirty="0"/>
          </a:p>
        </p:txBody>
      </p:sp>
    </p:spTree>
    <p:extLst>
      <p:ext uri="{BB962C8B-B14F-4D97-AF65-F5344CB8AC3E}">
        <p14:creationId xmlns:p14="http://schemas.microsoft.com/office/powerpoint/2010/main" val="108984751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triceps brachii had three heads of origin in the humerus and scapula.</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biceps brachii and triceps brachii are antagonists.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brachialis is deep to the biceps in the anterior compartment of the upper arm.</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brachioradialis is a superficial muscle on the lateral forearm that also participates in flexing the forearm.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51</a:t>
            </a:fld>
            <a:endParaRPr lang="en-US" dirty="0"/>
          </a:p>
        </p:txBody>
      </p:sp>
    </p:spTree>
    <p:extLst>
      <p:ext uri="{BB962C8B-B14F-4D97-AF65-F5344CB8AC3E}">
        <p14:creationId xmlns:p14="http://schemas.microsoft.com/office/powerpoint/2010/main" val="124569529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Refer to Figures 8.5 and 8.6.</a:t>
            </a:r>
          </a:p>
        </p:txBody>
      </p:sp>
      <p:sp>
        <p:nvSpPr>
          <p:cNvPr id="4" name="Slide Number Placeholder 3"/>
          <p:cNvSpPr>
            <a:spLocks noGrp="1"/>
          </p:cNvSpPr>
          <p:nvPr>
            <p:ph type="sldNum" sz="quarter" idx="10"/>
          </p:nvPr>
        </p:nvSpPr>
        <p:spPr/>
        <p:txBody>
          <a:bodyPr/>
          <a:lstStyle/>
          <a:p>
            <a:fld id="{605A6131-177F-4143-B16B-48BFEAFD80AE}" type="slidenum">
              <a:rPr lang="en-US" smtClean="0"/>
              <a:t>52</a:t>
            </a:fld>
            <a:endParaRPr lang="en-US" dirty="0"/>
          </a:p>
        </p:txBody>
      </p:sp>
    </p:spTree>
    <p:extLst>
      <p:ext uri="{BB962C8B-B14F-4D97-AF65-F5344CB8AC3E}">
        <p14:creationId xmlns:p14="http://schemas.microsoft.com/office/powerpoint/2010/main" val="274269568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three muscles of the thigh.</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gluteus maximus forms the area of the buttocks.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gluteus medius is superior and deep to the gluteus maximus. It is the muscle used for intramuscular injections in the thigh.</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gluteus minimus lies below the other gluteal muscles in the hollow of the pelvic bone.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53</a:t>
            </a:fld>
            <a:endParaRPr lang="en-US" dirty="0"/>
          </a:p>
        </p:txBody>
      </p:sp>
    </p:spTree>
    <p:extLst>
      <p:ext uri="{BB962C8B-B14F-4D97-AF65-F5344CB8AC3E}">
        <p14:creationId xmlns:p14="http://schemas.microsoft.com/office/powerpoint/2010/main" val="429094064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iliopsoas muscles are located in the groin.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tensor fasciae latae are the most lateral muscles in the hip region.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adductor longus, adductor brevis, and adductor magnus muscles work together to adduct the </a:t>
            </a:r>
            <a:r>
              <a:rPr lang="en-US" sz="1200" kern="1200" dirty="0" smtClean="0">
                <a:solidFill>
                  <a:schemeClr val="tx1"/>
                </a:solidFill>
                <a:effectLst/>
                <a:latin typeface="+mn-lt"/>
                <a:ea typeface="+mn-ea"/>
                <a:cs typeface="+mn-cs"/>
              </a:rPr>
              <a:t>thigh,</a:t>
            </a:r>
            <a:r>
              <a:rPr lang="en-US" sz="1200" kern="1200" baseline="0" dirty="0" smtClean="0">
                <a:solidFill>
                  <a:schemeClr val="tx1"/>
                </a:solidFill>
                <a:effectLst/>
                <a:latin typeface="+mn-lt"/>
                <a:ea typeface="+mn-ea"/>
                <a:cs typeface="+mn-cs"/>
              </a:rPr>
              <a:t> or press the thighs together</a:t>
            </a:r>
            <a:r>
              <a:rPr lang="en-US" sz="1200" kern="1200" dirty="0" smtClean="0">
                <a:solidFill>
                  <a:schemeClr val="tx1"/>
                </a:solidFill>
                <a:effectLst/>
                <a:latin typeface="+mn-lt"/>
                <a:ea typeface="+mn-ea"/>
                <a:cs typeface="+mn-cs"/>
              </a:rPr>
              <a:t>. </a:t>
            </a:r>
            <a:r>
              <a:rPr lang="en-US" sz="1200" kern="1200" dirty="0">
                <a:solidFill>
                  <a:schemeClr val="tx1"/>
                </a:solidFill>
                <a:effectLst/>
                <a:latin typeface="+mn-lt"/>
                <a:ea typeface="+mn-ea"/>
                <a:cs typeface="+mn-cs"/>
              </a:rPr>
              <a:t>The </a:t>
            </a:r>
            <a:r>
              <a:rPr lang="en-US" sz="1200" kern="1200" dirty="0" smtClean="0">
                <a:solidFill>
                  <a:schemeClr val="tx1"/>
                </a:solidFill>
                <a:effectLst/>
                <a:latin typeface="+mn-lt"/>
                <a:ea typeface="+mn-ea"/>
                <a:cs typeface="+mn-cs"/>
              </a:rPr>
              <a:t>largest </a:t>
            </a:r>
            <a:r>
              <a:rPr lang="en-US" sz="1200" kern="1200" dirty="0">
                <a:solidFill>
                  <a:schemeClr val="tx1"/>
                </a:solidFill>
                <a:effectLst/>
                <a:latin typeface="+mn-lt"/>
                <a:ea typeface="+mn-ea"/>
                <a:cs typeface="+mn-cs"/>
              </a:rPr>
              <a:t>and deepest is the adductor magnus</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54</a:t>
            </a:fld>
            <a:endParaRPr lang="en-US" dirty="0"/>
          </a:p>
        </p:txBody>
      </p:sp>
    </p:spTree>
    <p:extLst>
      <p:ext uri="{BB962C8B-B14F-4D97-AF65-F5344CB8AC3E}">
        <p14:creationId xmlns:p14="http://schemas.microsoft.com/office/powerpoint/2010/main" val="331521401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four quadriceps muscles that form the quadriceps femoris.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rectus femoris runs along the top of the leg, and the vastus lateralis runs along the side of the leg.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vastus medialis runs along the medial side of the top of the leg, and the vastus intermedius lies beneath the rectus femoris.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55</a:t>
            </a:fld>
            <a:endParaRPr lang="en-US" dirty="0"/>
          </a:p>
        </p:txBody>
      </p:sp>
    </p:spTree>
    <p:extLst>
      <p:ext uri="{BB962C8B-B14F-4D97-AF65-F5344CB8AC3E}">
        <p14:creationId xmlns:p14="http://schemas.microsoft.com/office/powerpoint/2010/main" val="286258731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sartorius muscle runs obliquely across the thigh.</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hamstring group is found on the back of the upper leg.</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56</a:t>
            </a:fld>
            <a:endParaRPr lang="en-US" dirty="0"/>
          </a:p>
        </p:txBody>
      </p:sp>
    </p:spTree>
    <p:extLst>
      <p:ext uri="{BB962C8B-B14F-4D97-AF65-F5344CB8AC3E}">
        <p14:creationId xmlns:p14="http://schemas.microsoft.com/office/powerpoint/2010/main" val="410597680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tibialis anterior is a superficial muscle of the anterior lower leg.</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peroneus muscle forms the lateral compartment of the lower leg.</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gastrocnemius muscle forms the curve of the calf.</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soleus muscle lies deep to the gastrocnemius muscle.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57</a:t>
            </a:fld>
            <a:endParaRPr lang="en-US" dirty="0"/>
          </a:p>
        </p:txBody>
      </p:sp>
    </p:spTree>
    <p:extLst>
      <p:ext uri="{BB962C8B-B14F-4D97-AF65-F5344CB8AC3E}">
        <p14:creationId xmlns:p14="http://schemas.microsoft.com/office/powerpoint/2010/main" val="317314497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58</a:t>
            </a:fld>
            <a:endParaRPr lang="en-US" dirty="0"/>
          </a:p>
        </p:txBody>
      </p:sp>
    </p:spTree>
    <p:extLst>
      <p:ext uri="{BB962C8B-B14F-4D97-AF65-F5344CB8AC3E}">
        <p14:creationId xmlns:p14="http://schemas.microsoft.com/office/powerpoint/2010/main" val="212285083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charset="0"/>
              <a:buChar char="•"/>
              <a:tabLst/>
              <a:defRPr/>
            </a:pPr>
            <a:r>
              <a:rPr lang="en-US" dirty="0"/>
              <a:t>See Table in the textbook </a:t>
            </a:r>
            <a:r>
              <a:rPr lang="en-US" baseline="0" dirty="0"/>
              <a:t>titled “Common Pathology of the Muscular System”.</a:t>
            </a:r>
            <a:endParaRPr lang="en-US" dirty="0"/>
          </a:p>
          <a:p>
            <a:pPr marL="171450" indent="-171450">
              <a:buFont typeface="Arial"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59</a:t>
            </a:fld>
            <a:endParaRPr lang="en-US" dirty="0"/>
          </a:p>
        </p:txBody>
      </p:sp>
    </p:spTree>
    <p:extLst>
      <p:ext uri="{BB962C8B-B14F-4D97-AF65-F5344CB8AC3E}">
        <p14:creationId xmlns:p14="http://schemas.microsoft.com/office/powerpoint/2010/main" val="455910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It is important to understand the characteristics of skeletal muscle in order to understand how they work.</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One way to describe the characteristic of excitability is to say the cells or tissues are “on alert.” They are always ready to respond, and they will respond to a weak stimulus. When muscle cells are excitable, they want to contract. When nerve cells are excitable, they want to conduct impulses.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Muscles contract because nerve stimulus causes filaments within the muscle units to slide past each other and shorten the total length. When the nerve stimulus ends, the muscle relaxes, the filaments go back to their original position, and the total length increases. This occurs in hundreds to thousands of muscle fibers in order to see visible movement.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a:t>
            </a:fld>
            <a:endParaRPr lang="en-US" dirty="0"/>
          </a:p>
        </p:txBody>
      </p:sp>
    </p:spTree>
    <p:extLst>
      <p:ext uri="{BB962C8B-B14F-4D97-AF65-F5344CB8AC3E}">
        <p14:creationId xmlns:p14="http://schemas.microsoft.com/office/powerpoint/2010/main" val="359787463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60</a:t>
            </a:fld>
            <a:endParaRPr lang="en-US" dirty="0"/>
          </a:p>
        </p:txBody>
      </p:sp>
    </p:spTree>
    <p:extLst>
      <p:ext uri="{BB962C8B-B14F-4D97-AF65-F5344CB8AC3E}">
        <p14:creationId xmlns:p14="http://schemas.microsoft.com/office/powerpoint/2010/main" val="25695623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a:t>
            </a:fld>
            <a:endParaRPr lang="en-US" dirty="0"/>
          </a:p>
        </p:txBody>
      </p:sp>
    </p:spTree>
    <p:extLst>
      <p:ext uri="{BB962C8B-B14F-4D97-AF65-F5344CB8AC3E}">
        <p14:creationId xmlns:p14="http://schemas.microsoft.com/office/powerpoint/2010/main" val="878942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Each skeletal muscle consists of skeletal muscle tissue, connective tissue, nerve tissue, and vascular tissue.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Just as muscles are surrounded by a sheath of connective tissue (epimysium), each bundle of muscle fibers (fasciculus) within the muscle is surrounded by a sheath of connective tissue (perimysium [see next slide]).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a:t>
            </a:fld>
            <a:endParaRPr lang="en-US" dirty="0"/>
          </a:p>
        </p:txBody>
      </p:sp>
    </p:spTree>
    <p:extLst>
      <p:ext uri="{BB962C8B-B14F-4D97-AF65-F5344CB8AC3E}">
        <p14:creationId xmlns:p14="http://schemas.microsoft.com/office/powerpoint/2010/main" val="21740408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Individual muscle cells are also surrounded by connective tissue (endomysium).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a:t>
            </a:fld>
            <a:endParaRPr lang="en-US" dirty="0"/>
          </a:p>
        </p:txBody>
      </p:sp>
    </p:spTree>
    <p:extLst>
      <p:ext uri="{BB962C8B-B14F-4D97-AF65-F5344CB8AC3E}">
        <p14:creationId xmlns:p14="http://schemas.microsoft.com/office/powerpoint/2010/main" val="3843506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b="1"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9691418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231798214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GB" dirty="0"/>
          </a:p>
        </p:txBody>
      </p:sp>
      <p:sp>
        <p:nvSpPr>
          <p:cNvPr id="1027" name="Rectangle 3"/>
          <p:cNvSpPr>
            <a:spLocks noGrp="1" noChangeArrowheads="1"/>
          </p:cNvSpPr>
          <p:nvPr>
            <p:ph type="body" idx="1"/>
          </p:nvPr>
        </p:nvSpPr>
        <p:spPr bwMode="auto">
          <a:xfrm>
            <a:off x="685800" y="1641475"/>
            <a:ext cx="777240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109"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
        <p:nvSpPr>
          <p:cNvPr id="6" name="Rectangle 13">
            <a:extLst>
              <a:ext uri="{FF2B5EF4-FFF2-40B4-BE49-F238E27FC236}"/>
            </a:extLst>
          </p:cNvPr>
          <p:cNvSpPr txBox="1">
            <a:spLocks noChangeArrowheads="1"/>
          </p:cNvSpPr>
          <p:nvPr/>
        </p:nvSpPr>
        <p:spPr bwMode="auto">
          <a:xfrm>
            <a:off x="1905000" y="6543675"/>
            <a:ext cx="5562600" cy="238125"/>
          </a:xfrm>
          <a:prstGeom prst="rect">
            <a:avLst/>
          </a:prstGeom>
          <a:noFill/>
          <a:ln>
            <a:noFill/>
          </a:ln>
          <a:effectLst/>
          <a:extLst/>
        </p:spPr>
        <p:txBody>
          <a:bodyPr/>
          <a:lstStyle>
            <a:lvl1pPr algn="r">
              <a:defRPr sz="800" smtClean="0">
                <a:solidFill>
                  <a:schemeClr val="bg2"/>
                </a:solidFill>
                <a:ea typeface="ＭＳ Ｐゴシック" charset="-128"/>
                <a:cs typeface="Arial" charset="0"/>
              </a:defRPr>
            </a:lvl1pPr>
          </a:lstStyle>
          <a:p>
            <a:pPr algn="ctr">
              <a:lnSpc>
                <a:spcPct val="90000"/>
              </a:lnSpc>
              <a:spcBef>
                <a:spcPct val="50000"/>
              </a:spcBef>
              <a:buClr>
                <a:srgbClr val="FFCC00"/>
              </a:buClr>
              <a:defRPr/>
            </a:pPr>
            <a:r>
              <a:rPr lang="en-US" dirty="0">
                <a:latin typeface="Arial"/>
                <a:ea typeface="Times New Roman"/>
              </a:rPr>
              <a:t>Copyright © </a:t>
            </a:r>
            <a:r>
              <a:rPr lang="en-US" dirty="0" smtClean="0">
                <a:latin typeface="Arial"/>
                <a:ea typeface="Times New Roman"/>
              </a:rPr>
              <a:t>2021 </a:t>
            </a:r>
            <a:r>
              <a:rPr lang="en-US" dirty="0">
                <a:latin typeface="Arial"/>
                <a:ea typeface="Times New Roman"/>
              </a:rPr>
              <a:t>by Elsevier Inc. All Rights Reserved.</a:t>
            </a:r>
            <a:endParaRPr lang="en-US" dirty="0">
              <a:latin typeface="Arial" charset="0"/>
            </a:endParaRPr>
          </a:p>
        </p:txBody>
      </p:sp>
    </p:spTree>
    <p:extLst>
      <p:ext uri="{BB962C8B-B14F-4D97-AF65-F5344CB8AC3E}">
        <p14:creationId xmlns:p14="http://schemas.microsoft.com/office/powerpoint/2010/main" val="2183669527"/>
      </p:ext>
    </p:extLst>
  </p:cSld>
  <p:clrMap bg1="dk2" tx1="lt1" bg2="dk1" tx2="lt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dt="0"/>
  <p:txStyles>
    <p:titleStyle>
      <a:lvl1pPr algn="ctr" rtl="0" eaLnBrk="1" fontAlgn="base" hangingPunct="1">
        <a:spcBef>
          <a:spcPct val="0"/>
        </a:spcBef>
        <a:spcAft>
          <a:spcPct val="0"/>
        </a:spcAft>
        <a:defRPr sz="3600">
          <a:solidFill>
            <a:schemeClr val="bg2"/>
          </a:solidFill>
          <a:latin typeface="+mj-lt"/>
          <a:ea typeface="+mj-ea"/>
          <a:cs typeface="+mj-cs"/>
        </a:defRPr>
      </a:lvl1pPr>
      <a:lvl2pPr algn="ctr" rtl="0" eaLnBrk="1" fontAlgn="base" hangingPunct="1">
        <a:spcBef>
          <a:spcPct val="0"/>
        </a:spcBef>
        <a:spcAft>
          <a:spcPct val="0"/>
        </a:spcAft>
        <a:defRPr sz="3400">
          <a:solidFill>
            <a:schemeClr val="bg2"/>
          </a:solidFill>
          <a:latin typeface="ArialMT" pitchFamily="34" charset="0"/>
          <a:ea typeface="ＭＳ Ｐゴシック" charset="-128"/>
        </a:defRPr>
      </a:lvl2pPr>
      <a:lvl3pPr algn="ctr" rtl="0" eaLnBrk="1" fontAlgn="base" hangingPunct="1">
        <a:spcBef>
          <a:spcPct val="0"/>
        </a:spcBef>
        <a:spcAft>
          <a:spcPct val="0"/>
        </a:spcAft>
        <a:defRPr sz="3400">
          <a:solidFill>
            <a:schemeClr val="bg2"/>
          </a:solidFill>
          <a:latin typeface="ArialMT" pitchFamily="34" charset="0"/>
          <a:ea typeface="ＭＳ Ｐゴシック" charset="-128"/>
        </a:defRPr>
      </a:lvl3pPr>
      <a:lvl4pPr algn="ctr" rtl="0" eaLnBrk="1" fontAlgn="base" hangingPunct="1">
        <a:spcBef>
          <a:spcPct val="0"/>
        </a:spcBef>
        <a:spcAft>
          <a:spcPct val="0"/>
        </a:spcAft>
        <a:defRPr sz="3400">
          <a:solidFill>
            <a:schemeClr val="bg2"/>
          </a:solidFill>
          <a:latin typeface="ArialMT" pitchFamily="34" charset="0"/>
          <a:ea typeface="ＭＳ Ｐゴシック" charset="-128"/>
        </a:defRPr>
      </a:lvl4pPr>
      <a:lvl5pPr algn="ctr" rtl="0" eaLnBrk="1" fontAlgn="base" hangingPunct="1">
        <a:spcBef>
          <a:spcPct val="0"/>
        </a:spcBef>
        <a:spcAft>
          <a:spcPct val="0"/>
        </a:spcAft>
        <a:defRPr sz="3400">
          <a:solidFill>
            <a:schemeClr val="bg2"/>
          </a:solidFill>
          <a:latin typeface="ArialMT" pitchFamily="34" charset="0"/>
          <a:ea typeface="ＭＳ Ｐゴシック" charset="-128"/>
        </a:defRPr>
      </a:lvl5pPr>
      <a:lvl6pPr marL="457200" algn="ctr" rtl="0" eaLnBrk="1" fontAlgn="base" hangingPunct="1">
        <a:spcBef>
          <a:spcPct val="0"/>
        </a:spcBef>
        <a:spcAft>
          <a:spcPct val="0"/>
        </a:spcAft>
        <a:defRPr sz="4000">
          <a:solidFill>
            <a:schemeClr val="bg2"/>
          </a:solidFill>
          <a:latin typeface="ArialMT" pitchFamily="34" charset="0"/>
          <a:ea typeface="ＭＳ Ｐゴシック" charset="-128"/>
        </a:defRPr>
      </a:lvl6pPr>
      <a:lvl7pPr marL="914400" algn="ctr" rtl="0" eaLnBrk="1" fontAlgn="base" hangingPunct="1">
        <a:spcBef>
          <a:spcPct val="0"/>
        </a:spcBef>
        <a:spcAft>
          <a:spcPct val="0"/>
        </a:spcAft>
        <a:defRPr sz="4000">
          <a:solidFill>
            <a:schemeClr val="bg2"/>
          </a:solidFill>
          <a:latin typeface="ArialMT" pitchFamily="34" charset="0"/>
          <a:ea typeface="ＭＳ Ｐゴシック" charset="-128"/>
        </a:defRPr>
      </a:lvl7pPr>
      <a:lvl8pPr marL="1371600" algn="ctr" rtl="0" eaLnBrk="1" fontAlgn="base" hangingPunct="1">
        <a:spcBef>
          <a:spcPct val="0"/>
        </a:spcBef>
        <a:spcAft>
          <a:spcPct val="0"/>
        </a:spcAft>
        <a:defRPr sz="4000">
          <a:solidFill>
            <a:schemeClr val="bg2"/>
          </a:solidFill>
          <a:latin typeface="ArialMT" pitchFamily="34" charset="0"/>
          <a:ea typeface="ＭＳ Ｐゴシック" charset="-128"/>
        </a:defRPr>
      </a:lvl8pPr>
      <a:lvl9pPr marL="1828800" algn="ctr" rtl="0" eaLnBrk="1" fontAlgn="base" hangingPunct="1">
        <a:spcBef>
          <a:spcPct val="0"/>
        </a:spcBef>
        <a:spcAft>
          <a:spcPct val="0"/>
        </a:spcAft>
        <a:defRPr sz="4000">
          <a:solidFill>
            <a:schemeClr val="bg2"/>
          </a:solidFill>
          <a:latin typeface="ArialMT" pitchFamily="34" charset="0"/>
          <a:ea typeface="ＭＳ Ｐゴシック" charset="-128"/>
        </a:defRPr>
      </a:lvl9pPr>
    </p:titleStyle>
    <p:body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701925"/>
            <a:ext cx="7772400" cy="1470025"/>
          </a:xfrm>
        </p:spPr>
        <p:txBody>
          <a:bodyPr/>
          <a:lstStyle/>
          <a:p>
            <a:r>
              <a:rPr lang="en-US" dirty="0" smtClean="0"/>
              <a:t>Muscular System</a:t>
            </a:r>
            <a:br>
              <a:rPr lang="en-US" dirty="0" smtClean="0"/>
            </a:br>
            <a:r>
              <a:rPr lang="en-US" dirty="0"/>
              <a:t/>
            </a:r>
            <a:br>
              <a:rPr lang="en-US" dirty="0"/>
            </a:br>
            <a:r>
              <a:rPr lang="en-US" sz="3000" dirty="0" smtClean="0"/>
              <a:t>Chapter 8</a:t>
            </a:r>
            <a:endParaRPr lang="en-US" dirty="0"/>
          </a:p>
        </p:txBody>
      </p:sp>
      <p:sp>
        <p:nvSpPr>
          <p:cNvPr id="3" name="Slide Number Placeholder 2"/>
          <p:cNvSpPr>
            <a:spLocks noGrp="1"/>
          </p:cNvSpPr>
          <p:nvPr>
            <p:ph type="sldNum" sz="quarter" idx="4"/>
          </p:nvPr>
        </p:nvSpPr>
        <p:spPr/>
        <p:txBody>
          <a:bodyPr/>
          <a:lstStyle/>
          <a:p>
            <a:fld id="{04E34968-DBBB-4A86-ABF3-CD5474A4D247}" type="slidenum">
              <a:rPr lang="en-US" smtClean="0"/>
              <a:pPr/>
              <a:t>1</a:t>
            </a:fld>
            <a:endParaRPr lang="en-US" dirty="0"/>
          </a:p>
        </p:txBody>
      </p:sp>
    </p:spTree>
    <p:extLst>
      <p:ext uri="{BB962C8B-B14F-4D97-AF65-F5344CB8AC3E}">
        <p14:creationId xmlns:p14="http://schemas.microsoft.com/office/powerpoint/2010/main" val="21698255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Skeletal Muscle</a:t>
            </a:r>
            <a:br>
              <a:rPr lang="en-US" dirty="0" smtClean="0"/>
            </a:br>
            <a:r>
              <a:rPr lang="en-US" sz="1600" dirty="0" smtClean="0"/>
              <a:t>(Slide 3 of 4) </a:t>
            </a:r>
            <a:endParaRPr lang="en-US" sz="1600" dirty="0"/>
          </a:p>
        </p:txBody>
      </p:sp>
      <p:sp>
        <p:nvSpPr>
          <p:cNvPr id="3" name="Content Placeholder 2"/>
          <p:cNvSpPr>
            <a:spLocks noGrp="1"/>
          </p:cNvSpPr>
          <p:nvPr>
            <p:ph idx="1"/>
          </p:nvPr>
        </p:nvSpPr>
        <p:spPr/>
        <p:txBody>
          <a:bodyPr/>
          <a:lstStyle/>
          <a:p>
            <a:pPr lvl="0"/>
            <a:r>
              <a:rPr lang="en-US" dirty="0" smtClean="0"/>
              <a:t>Skeletal muscle fibers</a:t>
            </a:r>
          </a:p>
          <a:p>
            <a:pPr lvl="1"/>
            <a:r>
              <a:rPr lang="en-US" dirty="0" smtClean="0"/>
              <a:t>Each skeletal muscle fiber consists of a single cylindrical muscle cell</a:t>
            </a:r>
          </a:p>
          <a:p>
            <a:pPr lvl="1"/>
            <a:r>
              <a:rPr lang="en-US" dirty="0" smtClean="0"/>
              <a:t>Sarcolemma: Cell membrane of a muscle fiber (cell)</a:t>
            </a:r>
          </a:p>
          <a:p>
            <a:pPr lvl="1"/>
            <a:r>
              <a:rPr lang="en-US" dirty="0" smtClean="0"/>
              <a:t>Sarcoplasm: Cytoplasm of a muscle fiber (cell)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a:t>
            </a:fld>
            <a:endParaRPr lang="en-US" dirty="0"/>
          </a:p>
        </p:txBody>
      </p:sp>
    </p:spTree>
    <p:extLst>
      <p:ext uri="{BB962C8B-B14F-4D97-AF65-F5344CB8AC3E}">
        <p14:creationId xmlns:p14="http://schemas.microsoft.com/office/powerpoint/2010/main" val="2382079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Skeletal Muscle</a:t>
            </a:r>
            <a:br>
              <a:rPr lang="en-US" dirty="0" smtClean="0"/>
            </a:br>
            <a:r>
              <a:rPr lang="en-US" sz="1600" dirty="0" smtClean="0"/>
              <a:t>(Slide 4 of 4) </a:t>
            </a:r>
            <a:endParaRPr lang="en-US" sz="1600" dirty="0"/>
          </a:p>
        </p:txBody>
      </p:sp>
      <p:sp>
        <p:nvSpPr>
          <p:cNvPr id="3" name="Content Placeholder 2"/>
          <p:cNvSpPr>
            <a:spLocks noGrp="1"/>
          </p:cNvSpPr>
          <p:nvPr>
            <p:ph idx="1"/>
          </p:nvPr>
        </p:nvSpPr>
        <p:spPr/>
        <p:txBody>
          <a:bodyPr/>
          <a:lstStyle/>
          <a:p>
            <a:pPr lvl="0"/>
            <a:r>
              <a:rPr lang="en-US" dirty="0" smtClean="0"/>
              <a:t>Skeletal muscle </a:t>
            </a:r>
            <a:r>
              <a:rPr lang="en-US" dirty="0"/>
              <a:t>f</a:t>
            </a:r>
            <a:r>
              <a:rPr lang="en-US" dirty="0" smtClean="0"/>
              <a:t>ibers</a:t>
            </a:r>
          </a:p>
          <a:p>
            <a:pPr lvl="1"/>
            <a:r>
              <a:rPr lang="en-US" dirty="0" smtClean="0"/>
              <a:t>Sarcoplasmic reticulum: Specialized form of smooth endoplasmic reticulum in muscle fibers that stores calcium</a:t>
            </a:r>
          </a:p>
          <a:p>
            <a:pPr lvl="2"/>
            <a:r>
              <a:rPr lang="en-US" dirty="0" smtClean="0"/>
              <a:t>Calcium is necessary for muscle contractions</a:t>
            </a:r>
          </a:p>
          <a:p>
            <a:pPr lvl="1"/>
            <a:r>
              <a:rPr lang="en-US" dirty="0" smtClean="0"/>
              <a:t>Multiple nuclei: Next to sarcolemma at periphery of cell</a:t>
            </a:r>
          </a:p>
          <a:p>
            <a:pPr lvl="1"/>
            <a:r>
              <a:rPr lang="en-US" dirty="0" smtClean="0"/>
              <a:t>Numerous mitochondria because muscle cell needs energy for contraction</a:t>
            </a:r>
          </a:p>
          <a:p>
            <a:pPr lvl="1"/>
            <a:r>
              <a:rPr lang="en-US" dirty="0" smtClean="0"/>
              <a:t>T tubules: Multiple inward extensions of the sarcolemma</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11</a:t>
            </a:fld>
            <a:endParaRPr lang="en-US" dirty="0"/>
          </a:p>
        </p:txBody>
      </p:sp>
    </p:spTree>
    <p:extLst>
      <p:ext uri="{BB962C8B-B14F-4D97-AF65-F5344CB8AC3E}">
        <p14:creationId xmlns:p14="http://schemas.microsoft.com/office/powerpoint/2010/main" val="24981586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Nerve and Blood Supply</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Skeletal muscles: Abundant supply of blood vessels and nerves</a:t>
            </a:r>
          </a:p>
          <a:p>
            <a:pPr lvl="1"/>
            <a:r>
              <a:rPr lang="en-US" dirty="0" smtClean="0"/>
              <a:t>Directly related to the function of skeletal muscle: contraction</a:t>
            </a:r>
          </a:p>
          <a:p>
            <a:pPr lvl="0"/>
            <a:r>
              <a:rPr lang="en-US" dirty="0" smtClean="0"/>
              <a:t>Before a skeletal muscle fiber can contract, it must receive an impulse from a nerve cell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12</a:t>
            </a:fld>
            <a:endParaRPr lang="en-US" dirty="0"/>
          </a:p>
        </p:txBody>
      </p:sp>
    </p:spTree>
    <p:extLst>
      <p:ext uri="{BB962C8B-B14F-4D97-AF65-F5344CB8AC3E}">
        <p14:creationId xmlns:p14="http://schemas.microsoft.com/office/powerpoint/2010/main" val="10188591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Nerve and Blood Supply</a:t>
            </a:r>
            <a:br>
              <a:rPr lang="en-US" dirty="0" smtClean="0"/>
            </a:br>
            <a:r>
              <a:rPr lang="en-US" sz="1400" dirty="0" smtClean="0"/>
              <a:t>(Slide 2 of 2) </a:t>
            </a:r>
            <a:endParaRPr lang="en-US" sz="1400" dirty="0"/>
          </a:p>
        </p:txBody>
      </p:sp>
      <p:sp>
        <p:nvSpPr>
          <p:cNvPr id="3" name="Content Placeholder 2"/>
          <p:cNvSpPr>
            <a:spLocks noGrp="1"/>
          </p:cNvSpPr>
          <p:nvPr>
            <p:ph idx="1"/>
          </p:nvPr>
        </p:nvSpPr>
        <p:spPr/>
        <p:txBody>
          <a:bodyPr/>
          <a:lstStyle/>
          <a:p>
            <a:pPr lvl="0"/>
            <a:r>
              <a:rPr lang="en-US" dirty="0" smtClean="0"/>
              <a:t>Muscle contraction requires adenosine triphosphate (ATP)</a:t>
            </a:r>
          </a:p>
          <a:p>
            <a:pPr lvl="1"/>
            <a:r>
              <a:rPr lang="en-US" dirty="0" smtClean="0"/>
              <a:t>Blood vessels deliver nutrients and oxygen to produce ATP</a:t>
            </a:r>
          </a:p>
          <a:p>
            <a:pPr lvl="2"/>
            <a:r>
              <a:rPr lang="en-US" dirty="0" smtClean="0"/>
              <a:t>Also remove waste products produced as a result of muscle contraction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13</a:t>
            </a:fld>
            <a:endParaRPr lang="en-US" dirty="0"/>
          </a:p>
        </p:txBody>
      </p:sp>
    </p:spTree>
    <p:extLst>
      <p:ext uri="{BB962C8B-B14F-4D97-AF65-F5344CB8AC3E}">
        <p14:creationId xmlns:p14="http://schemas.microsoft.com/office/powerpoint/2010/main" val="35397000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Skeletal Muscle Attachments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Direct attachment: Fibers of the epimysium fuse directly with the periosteum of a bone </a:t>
            </a:r>
          </a:p>
          <a:p>
            <a:pPr lvl="0"/>
            <a:r>
              <a:rPr lang="en-US" dirty="0" smtClean="0"/>
              <a:t>Indirect attachment: Epimysium, perimysium, and endomysium extend beyond the belly of the muscle </a:t>
            </a:r>
          </a:p>
          <a:p>
            <a:pPr lvl="1"/>
            <a:r>
              <a:rPr lang="en-US" dirty="0" smtClean="0"/>
              <a:t>To form a thick, ropelike tendon </a:t>
            </a:r>
          </a:p>
          <a:p>
            <a:pPr lvl="1"/>
            <a:r>
              <a:rPr lang="en-US" dirty="0" smtClean="0"/>
              <a:t>Or a broad, flat, sheetlike aponeurosis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14</a:t>
            </a:fld>
            <a:endParaRPr lang="en-US" dirty="0"/>
          </a:p>
        </p:txBody>
      </p:sp>
    </p:spTree>
    <p:extLst>
      <p:ext uri="{BB962C8B-B14F-4D97-AF65-F5344CB8AC3E}">
        <p14:creationId xmlns:p14="http://schemas.microsoft.com/office/powerpoint/2010/main" val="12172882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Skeletal Muscle Attachments</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Typically muscles span a joint</a:t>
            </a:r>
          </a:p>
          <a:p>
            <a:pPr lvl="1"/>
            <a:r>
              <a:rPr lang="en-US" dirty="0" smtClean="0"/>
              <a:t>Attached to bones by tendons at both ends</a:t>
            </a:r>
          </a:p>
          <a:p>
            <a:pPr lvl="2"/>
            <a:r>
              <a:rPr lang="en-US" dirty="0" smtClean="0"/>
              <a:t>Origin: End of the muscle that is attached to a relatively immovable part</a:t>
            </a:r>
          </a:p>
          <a:p>
            <a:pPr lvl="2"/>
            <a:r>
              <a:rPr lang="en-US" dirty="0" smtClean="0"/>
              <a:t>Insertion: End of the muscle that is attached to a relatively movable part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15</a:t>
            </a:fld>
            <a:endParaRPr lang="en-US" dirty="0"/>
          </a:p>
        </p:txBody>
      </p:sp>
    </p:spTree>
    <p:extLst>
      <p:ext uri="{BB962C8B-B14F-4D97-AF65-F5344CB8AC3E}">
        <p14:creationId xmlns:p14="http://schemas.microsoft.com/office/powerpoint/2010/main" val="8881343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Stimulus for Contraction</a:t>
            </a:r>
            <a:br>
              <a:rPr lang="en-US" dirty="0" smtClean="0"/>
            </a:br>
            <a:r>
              <a:rPr lang="en-US" sz="1600" dirty="0" smtClean="0"/>
              <a:t>(Slide 1 of 6) </a:t>
            </a:r>
            <a:endParaRPr lang="en-US" sz="1600" dirty="0"/>
          </a:p>
        </p:txBody>
      </p:sp>
      <p:sp>
        <p:nvSpPr>
          <p:cNvPr id="3" name="Content Placeholder 2"/>
          <p:cNvSpPr>
            <a:spLocks noGrp="1"/>
          </p:cNvSpPr>
          <p:nvPr>
            <p:ph idx="1"/>
          </p:nvPr>
        </p:nvSpPr>
        <p:spPr/>
        <p:txBody>
          <a:bodyPr/>
          <a:lstStyle/>
          <a:p>
            <a:pPr lvl="0"/>
            <a:r>
              <a:rPr lang="en-US" dirty="0" smtClean="0"/>
              <a:t>Motor neurons stimulate skeletal muscles to contract </a:t>
            </a:r>
          </a:p>
          <a:p>
            <a:pPr lvl="0"/>
            <a:r>
              <a:rPr lang="en-US" dirty="0" smtClean="0"/>
              <a:t>Axon of motor neuron penetrates the muscle</a:t>
            </a:r>
          </a:p>
          <a:p>
            <a:pPr lvl="0"/>
            <a:r>
              <a:rPr lang="en-US" dirty="0" smtClean="0"/>
              <a:t>Axon branches</a:t>
            </a:r>
          </a:p>
          <a:p>
            <a:pPr lvl="1"/>
            <a:r>
              <a:rPr lang="en-US" dirty="0" smtClean="0"/>
              <a:t>Axon terminal for each muscle fiber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16</a:t>
            </a:fld>
            <a:endParaRPr lang="en-US" dirty="0"/>
          </a:p>
        </p:txBody>
      </p:sp>
    </p:spTree>
    <p:extLst>
      <p:ext uri="{BB962C8B-B14F-4D97-AF65-F5344CB8AC3E}">
        <p14:creationId xmlns:p14="http://schemas.microsoft.com/office/powerpoint/2010/main" val="35328348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Stimulus for Contraction</a:t>
            </a:r>
            <a:br>
              <a:rPr lang="en-US" dirty="0" smtClean="0"/>
            </a:br>
            <a:r>
              <a:rPr lang="en-US" sz="1600" dirty="0" smtClean="0"/>
              <a:t>(Slide 2 of 6) </a:t>
            </a:r>
            <a:endParaRPr lang="en-US" sz="1600" dirty="0"/>
          </a:p>
        </p:txBody>
      </p:sp>
      <p:sp>
        <p:nvSpPr>
          <p:cNvPr id="3" name="Content Placeholder 2"/>
          <p:cNvSpPr>
            <a:spLocks noGrp="1"/>
          </p:cNvSpPr>
          <p:nvPr>
            <p:ph idx="1"/>
          </p:nvPr>
        </p:nvSpPr>
        <p:spPr/>
        <p:txBody>
          <a:bodyPr/>
          <a:lstStyle/>
          <a:p>
            <a:pPr lvl="0"/>
            <a:r>
              <a:rPr lang="en-US" dirty="0" smtClean="0"/>
              <a:t>Motor unit: Single motor neuron and all the muscle fibers it stimulates </a:t>
            </a:r>
          </a:p>
          <a:p>
            <a:pPr lvl="1"/>
            <a:r>
              <a:rPr lang="en-US" dirty="0" smtClean="0"/>
              <a:t>Some motor units include several hundred fibers</a:t>
            </a:r>
          </a:p>
          <a:p>
            <a:pPr lvl="1"/>
            <a:r>
              <a:rPr lang="en-US" dirty="0" smtClean="0"/>
              <a:t>Others contain fewer than ten</a:t>
            </a:r>
          </a:p>
          <a:p>
            <a:pPr lvl="0"/>
            <a:r>
              <a:rPr lang="en-US" dirty="0" smtClean="0"/>
              <a:t>Neuromuscular junction: Region in which an axon terminal meets a muscle fiber </a:t>
            </a:r>
          </a:p>
          <a:p>
            <a:pPr lvl="0"/>
            <a:r>
              <a:rPr lang="en-US" dirty="0" smtClean="0"/>
              <a:t>Axon terminal does not touch the sarcolemma of the muscle cell</a:t>
            </a:r>
          </a:p>
          <a:p>
            <a:pPr lvl="0"/>
            <a:r>
              <a:rPr lang="en-US" dirty="0" smtClean="0"/>
              <a:t>Fits into a shallow depression in the cell membrane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17</a:t>
            </a:fld>
            <a:endParaRPr lang="en-US" dirty="0"/>
          </a:p>
        </p:txBody>
      </p:sp>
    </p:spTree>
    <p:extLst>
      <p:ext uri="{BB962C8B-B14F-4D97-AF65-F5344CB8AC3E}">
        <p14:creationId xmlns:p14="http://schemas.microsoft.com/office/powerpoint/2010/main" val="27402882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Stimulus for Contraction</a:t>
            </a:r>
            <a:br>
              <a:rPr lang="en-US" dirty="0" smtClean="0"/>
            </a:br>
            <a:r>
              <a:rPr lang="en-US" sz="1600" dirty="0" smtClean="0"/>
              <a:t>(Slide 3 of 6) </a:t>
            </a:r>
            <a:endParaRPr lang="en-US" sz="1600" dirty="0"/>
          </a:p>
        </p:txBody>
      </p:sp>
      <p:sp>
        <p:nvSpPr>
          <p:cNvPr id="3" name="Content Placeholder 2"/>
          <p:cNvSpPr>
            <a:spLocks noGrp="1"/>
          </p:cNvSpPr>
          <p:nvPr>
            <p:ph idx="1"/>
          </p:nvPr>
        </p:nvSpPr>
        <p:spPr/>
        <p:txBody>
          <a:bodyPr/>
          <a:lstStyle/>
          <a:p>
            <a:pPr lvl="0"/>
            <a:r>
              <a:rPr lang="en-US" dirty="0" smtClean="0"/>
              <a:t>Synaptic cleft: Fluid-filled space between the axon terminal and sarcolemma </a:t>
            </a:r>
          </a:p>
          <a:p>
            <a:pPr lvl="0"/>
            <a:r>
              <a:rPr lang="en-US" dirty="0" smtClean="0"/>
              <a:t>Acetylcholine (ACh) (neurotransmitter): contained within synaptic vesicles in the axon terminal</a:t>
            </a:r>
          </a:p>
          <a:p>
            <a:pPr lvl="1"/>
            <a:r>
              <a:rPr lang="en-US" dirty="0" smtClean="0"/>
              <a:t>Receptor sites for ACh are located on the sarcolemma</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18</a:t>
            </a:fld>
            <a:endParaRPr lang="en-US" dirty="0"/>
          </a:p>
        </p:txBody>
      </p:sp>
    </p:spTree>
    <p:extLst>
      <p:ext uri="{BB962C8B-B14F-4D97-AF65-F5344CB8AC3E}">
        <p14:creationId xmlns:p14="http://schemas.microsoft.com/office/powerpoint/2010/main" val="20178385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Stimulus for Contraction</a:t>
            </a:r>
            <a:br>
              <a:rPr lang="en-US" dirty="0" smtClean="0"/>
            </a:br>
            <a:r>
              <a:rPr lang="en-US" sz="1600" dirty="0" smtClean="0"/>
              <a:t>(Slide 4 of 6) </a:t>
            </a:r>
            <a:endParaRPr lang="en-US" sz="1600" dirty="0"/>
          </a:p>
        </p:txBody>
      </p:sp>
      <p:sp>
        <p:nvSpPr>
          <p:cNvPr id="3" name="Content Placeholder 2"/>
          <p:cNvSpPr>
            <a:spLocks noGrp="1"/>
          </p:cNvSpPr>
          <p:nvPr>
            <p:ph idx="1"/>
          </p:nvPr>
        </p:nvSpPr>
        <p:spPr/>
        <p:txBody>
          <a:bodyPr/>
          <a:lstStyle/>
          <a:p>
            <a:pPr lvl="0"/>
            <a:r>
              <a:rPr lang="en-US" dirty="0" smtClean="0"/>
              <a:t>When a nerve impulse reaches the axon terminal, ACh is released</a:t>
            </a:r>
          </a:p>
          <a:p>
            <a:pPr lvl="1"/>
            <a:r>
              <a:rPr lang="en-US" dirty="0" smtClean="0"/>
              <a:t>Diffuses across the synaptic cleft</a:t>
            </a:r>
          </a:p>
          <a:p>
            <a:pPr lvl="1"/>
            <a:r>
              <a:rPr lang="en-US" dirty="0" smtClean="0"/>
              <a:t>Binds with the receptor sites on the sarcolemma</a:t>
            </a:r>
          </a:p>
          <a:p>
            <a:pPr lvl="1"/>
            <a:r>
              <a:rPr lang="en-US" dirty="0" smtClean="0"/>
              <a:t>This reaction is the stimulus for contraction</a:t>
            </a:r>
          </a:p>
          <a:p>
            <a:pPr lvl="2"/>
            <a:r>
              <a:rPr lang="en-US" dirty="0" smtClean="0"/>
              <a:t>Stimulus: A change in the cellular environment that alters the cell membrane (i.e., ACh binding with the receptor sites) </a:t>
            </a:r>
          </a:p>
          <a:p>
            <a:pPr lvl="1"/>
            <a:r>
              <a:rPr lang="en-US" dirty="0" smtClean="0"/>
              <a:t>The stimulus causes a response</a:t>
            </a:r>
          </a:p>
          <a:p>
            <a:pPr lvl="2"/>
            <a:r>
              <a:rPr lang="en-US" dirty="0" smtClean="0"/>
              <a:t>The response is a muscle impulse that travels in all directions on the sarcolemma</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19</a:t>
            </a:fld>
            <a:endParaRPr lang="en-US" dirty="0"/>
          </a:p>
        </p:txBody>
      </p:sp>
    </p:spTree>
    <p:extLst>
      <p:ext uri="{BB962C8B-B14F-4D97-AF65-F5344CB8AC3E}">
        <p14:creationId xmlns:p14="http://schemas.microsoft.com/office/powerpoint/2010/main" val="11342050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55600"/>
            <a:ext cx="7772400" cy="1219200"/>
          </a:xfrm>
        </p:spPr>
        <p:txBody>
          <a:bodyPr/>
          <a:lstStyle/>
          <a:p>
            <a:r>
              <a:rPr lang="en-US" dirty="0" smtClean="0"/>
              <a:t>Learning Objectives</a:t>
            </a:r>
            <a:br>
              <a:rPr lang="en-US" dirty="0" smtClean="0"/>
            </a:br>
            <a:r>
              <a:rPr lang="en-US" dirty="0" smtClean="0"/>
              <a:t>Lesson 8.1: Characteristics and Function of the Muscular System</a:t>
            </a:r>
            <a:br>
              <a:rPr lang="en-US" dirty="0" smtClean="0"/>
            </a:br>
            <a:r>
              <a:rPr lang="en-US" sz="1600" dirty="0" smtClean="0"/>
              <a:t>(Slide 1 of 2)</a:t>
            </a:r>
            <a:endParaRPr lang="en-US" sz="1600" dirty="0"/>
          </a:p>
        </p:txBody>
      </p:sp>
      <p:sp>
        <p:nvSpPr>
          <p:cNvPr id="3" name="Content Placeholder 2"/>
          <p:cNvSpPr>
            <a:spLocks noGrp="1"/>
          </p:cNvSpPr>
          <p:nvPr>
            <p:ph idx="1"/>
          </p:nvPr>
        </p:nvSpPr>
        <p:spPr>
          <a:xfrm>
            <a:off x="685800" y="1933575"/>
            <a:ext cx="7772400" cy="4454525"/>
          </a:xfrm>
        </p:spPr>
        <p:txBody>
          <a:bodyPr/>
          <a:lstStyle/>
          <a:p>
            <a:pPr marL="457200">
              <a:buFont typeface="+mj-lt"/>
              <a:buAutoNum type="arabicPeriod"/>
            </a:pPr>
            <a:r>
              <a:rPr lang="en-US" dirty="0" smtClean="0"/>
              <a:t>State the characteristics and functions of muscle tissue.</a:t>
            </a:r>
          </a:p>
          <a:p>
            <a:pPr marL="457200">
              <a:buFont typeface="+mj-lt"/>
              <a:buAutoNum type="arabicPeriod"/>
            </a:pPr>
            <a:r>
              <a:rPr lang="en-US" dirty="0" smtClean="0"/>
              <a:t>Describe the structure of a skeletal muscle.</a:t>
            </a:r>
          </a:p>
          <a:p>
            <a:pPr marL="457200">
              <a:buFont typeface="+mj-lt"/>
              <a:buAutoNum type="arabicPeriod"/>
            </a:pPr>
            <a:r>
              <a:rPr lang="en-US" dirty="0" smtClean="0"/>
              <a:t>List and describe the sequence of events involved in the contraction of a skeletal muscle fiber.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a:t>
            </a:fld>
            <a:endParaRPr lang="en-US" dirty="0"/>
          </a:p>
        </p:txBody>
      </p:sp>
    </p:spTree>
    <p:extLst>
      <p:ext uri="{BB962C8B-B14F-4D97-AF65-F5344CB8AC3E}">
        <p14:creationId xmlns:p14="http://schemas.microsoft.com/office/powerpoint/2010/main" val="30086278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Stimulus for Contraction</a:t>
            </a:r>
            <a:br>
              <a:rPr lang="en-US" dirty="0" smtClean="0"/>
            </a:br>
            <a:r>
              <a:rPr lang="en-US" sz="1600" dirty="0" smtClean="0"/>
              <a:t>(Slide 5 of 6) </a:t>
            </a:r>
            <a:endParaRPr lang="en-US" sz="1600" dirty="0"/>
          </a:p>
        </p:txBody>
      </p:sp>
      <p:sp>
        <p:nvSpPr>
          <p:cNvPr id="3" name="Content Placeholder 2"/>
          <p:cNvSpPr>
            <a:spLocks noGrp="1"/>
          </p:cNvSpPr>
          <p:nvPr>
            <p:ph idx="1"/>
          </p:nvPr>
        </p:nvSpPr>
        <p:spPr/>
        <p:txBody>
          <a:bodyPr/>
          <a:lstStyle/>
          <a:p>
            <a:pPr lvl="0"/>
            <a:r>
              <a:rPr lang="en-US" dirty="0" smtClean="0"/>
              <a:t>Muscle impulse travels into the T tubules</a:t>
            </a:r>
          </a:p>
          <a:p>
            <a:pPr lvl="1"/>
            <a:r>
              <a:rPr lang="en-US" dirty="0" smtClean="0"/>
              <a:t>Initiates physiologic activity within the muscle cell that results in contraction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20</a:t>
            </a:fld>
            <a:endParaRPr lang="en-US" dirty="0"/>
          </a:p>
        </p:txBody>
      </p:sp>
    </p:spTree>
    <p:extLst>
      <p:ext uri="{BB962C8B-B14F-4D97-AF65-F5344CB8AC3E}">
        <p14:creationId xmlns:p14="http://schemas.microsoft.com/office/powerpoint/2010/main" val="37113346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Stimulus for Contraction</a:t>
            </a:r>
            <a:br>
              <a:rPr lang="en-US" dirty="0" smtClean="0"/>
            </a:br>
            <a:r>
              <a:rPr lang="en-US" sz="1600" dirty="0" smtClean="0"/>
              <a:t>(Slide 6 of 6) </a:t>
            </a:r>
            <a:endParaRPr lang="en-US" sz="1600" dirty="0"/>
          </a:p>
        </p:txBody>
      </p:sp>
      <p:sp>
        <p:nvSpPr>
          <p:cNvPr id="3" name="Content Placeholder 2"/>
          <p:cNvSpPr>
            <a:spLocks noGrp="1"/>
          </p:cNvSpPr>
          <p:nvPr>
            <p:ph idx="1"/>
          </p:nvPr>
        </p:nvSpPr>
        <p:spPr/>
        <p:txBody>
          <a:bodyPr/>
          <a:lstStyle/>
          <a:p>
            <a:pPr lvl="0"/>
            <a:r>
              <a:rPr lang="en-US" dirty="0" smtClean="0"/>
              <a:t>At the synaptic cleft ACh is rapidly inactivated by the enzyme acetylcholinesterase </a:t>
            </a:r>
          </a:p>
          <a:p>
            <a:pPr lvl="1"/>
            <a:r>
              <a:rPr lang="en-US" dirty="0" smtClean="0"/>
              <a:t>Ensures that one nerve impulse will result in:</a:t>
            </a:r>
          </a:p>
          <a:p>
            <a:pPr lvl="2"/>
            <a:r>
              <a:rPr lang="en-US" dirty="0" smtClean="0"/>
              <a:t>Only one muscle impulse </a:t>
            </a:r>
          </a:p>
          <a:p>
            <a:pPr lvl="2"/>
            <a:r>
              <a:rPr lang="en-US" dirty="0" smtClean="0"/>
              <a:t>Only one contraction of the muscle fiber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21</a:t>
            </a:fld>
            <a:endParaRPr lang="en-US" dirty="0"/>
          </a:p>
        </p:txBody>
      </p:sp>
    </p:spTree>
    <p:extLst>
      <p:ext uri="{BB962C8B-B14F-4D97-AF65-F5344CB8AC3E}">
        <p14:creationId xmlns:p14="http://schemas.microsoft.com/office/powerpoint/2010/main" val="34017780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Sources and Oxygen Debt </a:t>
            </a:r>
            <a:br>
              <a:rPr lang="en-US" dirty="0" smtClean="0"/>
            </a:br>
            <a:r>
              <a:rPr lang="en-US" sz="1600" dirty="0" smtClean="0"/>
              <a:t>(Slide 1 of 10)</a:t>
            </a:r>
            <a:endParaRPr lang="en-US" sz="1600" dirty="0"/>
          </a:p>
        </p:txBody>
      </p:sp>
      <p:sp>
        <p:nvSpPr>
          <p:cNvPr id="3" name="Content Placeholder 2"/>
          <p:cNvSpPr>
            <a:spLocks noGrp="1"/>
          </p:cNvSpPr>
          <p:nvPr>
            <p:ph idx="1"/>
          </p:nvPr>
        </p:nvSpPr>
        <p:spPr/>
        <p:txBody>
          <a:bodyPr/>
          <a:lstStyle/>
          <a:p>
            <a:pPr lvl="0"/>
            <a:r>
              <a:rPr lang="en-US" dirty="0" smtClean="0"/>
              <a:t>ATP is the source of energy for muscle contraction </a:t>
            </a:r>
          </a:p>
          <a:p>
            <a:pPr lvl="1"/>
            <a:r>
              <a:rPr lang="en-US" dirty="0" smtClean="0"/>
              <a:t>Muscles have limited storage facilities for ATP</a:t>
            </a:r>
          </a:p>
          <a:p>
            <a:pPr lvl="1"/>
            <a:r>
              <a:rPr lang="en-US" dirty="0" smtClean="0"/>
              <a:t>Stored ATP is depleted in 6 seconds</a:t>
            </a:r>
          </a:p>
          <a:p>
            <a:pPr lvl="1"/>
            <a:r>
              <a:rPr lang="en-US" dirty="0" smtClean="0"/>
              <a:t>New ATP must be regenerated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22</a:t>
            </a:fld>
            <a:endParaRPr lang="en-US" dirty="0"/>
          </a:p>
        </p:txBody>
      </p:sp>
    </p:spTree>
    <p:extLst>
      <p:ext uri="{BB962C8B-B14F-4D97-AF65-F5344CB8AC3E}">
        <p14:creationId xmlns:p14="http://schemas.microsoft.com/office/powerpoint/2010/main" val="17352330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Creatine phosphate is a high-energy compound stored in muscles </a:t>
            </a:r>
          </a:p>
          <a:p>
            <a:pPr lvl="1"/>
            <a:r>
              <a:rPr lang="en-US" dirty="0" smtClean="0"/>
              <a:t>Provides an instantaneous transfer of its energy</a:t>
            </a:r>
          </a:p>
          <a:p>
            <a:pPr lvl="1"/>
            <a:r>
              <a:rPr lang="en-US" dirty="0" smtClean="0"/>
              <a:t>Provides a phosphate group to ADP molecules to regenerate ATP</a:t>
            </a:r>
          </a:p>
          <a:p>
            <a:pPr lvl="2"/>
            <a:r>
              <a:rPr lang="en-US" dirty="0" smtClean="0"/>
              <a:t>Creatine phosphate + ADP → creatine + ATP</a:t>
            </a:r>
          </a:p>
          <a:p>
            <a:pPr lvl="1"/>
            <a:r>
              <a:rPr lang="en-US" dirty="0" smtClean="0"/>
              <a:t>Reaction is so effective: </a:t>
            </a:r>
          </a:p>
          <a:p>
            <a:pPr lvl="2"/>
            <a:r>
              <a:rPr lang="en-US" dirty="0" smtClean="0"/>
              <a:t>Very little change in ATP levels during initial stages of muscle contraction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23</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Energy Sources and Oxygen Debt </a:t>
            </a:r>
            <a:br>
              <a:rPr lang="en-US" dirty="0" smtClean="0"/>
            </a:br>
            <a:r>
              <a:rPr lang="en-US" sz="1600" dirty="0" smtClean="0"/>
              <a:t>(Slide 2 of 10)</a:t>
            </a:r>
            <a:endParaRPr lang="en-US" sz="1600" dirty="0"/>
          </a:p>
        </p:txBody>
      </p:sp>
    </p:spTree>
    <p:extLst>
      <p:ext uri="{BB962C8B-B14F-4D97-AF65-F5344CB8AC3E}">
        <p14:creationId xmlns:p14="http://schemas.microsoft.com/office/powerpoint/2010/main" val="1518719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Creatine phosphate</a:t>
            </a:r>
          </a:p>
          <a:p>
            <a:pPr lvl="1"/>
            <a:r>
              <a:rPr lang="en-US" dirty="0" smtClean="0"/>
              <a:t>When ATP levels are high, this reaction is reversed to form more creatine phosphate</a:t>
            </a:r>
          </a:p>
          <a:p>
            <a:pPr lvl="1"/>
            <a:r>
              <a:rPr lang="en-US" dirty="0" smtClean="0"/>
              <a:t>Muscles store enough creatine phosphate to regenerate sufficient ATP to sustain contraction for about 10 seconds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24</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Energy Sources and Oxygen Debt </a:t>
            </a:r>
            <a:br>
              <a:rPr lang="en-US" dirty="0" smtClean="0"/>
            </a:br>
            <a:r>
              <a:rPr lang="en-US" sz="1600" dirty="0" smtClean="0"/>
              <a:t>(Slide 3 of 10)</a:t>
            </a:r>
            <a:endParaRPr lang="en-US" sz="1600" dirty="0"/>
          </a:p>
        </p:txBody>
      </p:sp>
    </p:spTree>
    <p:extLst>
      <p:ext uri="{BB962C8B-B14F-4D97-AF65-F5344CB8AC3E}">
        <p14:creationId xmlns:p14="http://schemas.microsoft.com/office/powerpoint/2010/main" val="10436774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When muscles are actively contracting for extended periods of time</a:t>
            </a:r>
          </a:p>
          <a:p>
            <a:pPr lvl="1"/>
            <a:r>
              <a:rPr lang="en-US" dirty="0" smtClean="0"/>
              <a:t>Fatty acids and glucose become the primary  energy sources</a:t>
            </a:r>
          </a:p>
          <a:p>
            <a:pPr lvl="2"/>
            <a:r>
              <a:rPr lang="en-US" dirty="0" smtClean="0"/>
              <a:t>Are present in the blood that circulates through the muscles</a:t>
            </a:r>
          </a:p>
          <a:p>
            <a:pPr lvl="2"/>
            <a:r>
              <a:rPr lang="en-US" dirty="0" smtClean="0"/>
              <a:t>Glucose is also stored in muscles as glycogen</a:t>
            </a:r>
          </a:p>
          <a:p>
            <a:pPr lvl="0"/>
            <a:r>
              <a:rPr lang="en-US" dirty="0" smtClean="0"/>
              <a:t>As the stored ATP and creatine phosphate are being used, more ATP is produced from metabolism of glucose and fatty acids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25</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Energy Sources and Oxygen Debt </a:t>
            </a:r>
            <a:br>
              <a:rPr lang="en-US" dirty="0" smtClean="0"/>
            </a:br>
            <a:r>
              <a:rPr lang="en-US" sz="1600" dirty="0" smtClean="0"/>
              <a:t>(Slide 4 of 10)</a:t>
            </a:r>
            <a:endParaRPr lang="en-US" sz="1600" dirty="0"/>
          </a:p>
        </p:txBody>
      </p:sp>
    </p:spTree>
    <p:extLst>
      <p:ext uri="{BB962C8B-B14F-4D97-AF65-F5344CB8AC3E}">
        <p14:creationId xmlns:p14="http://schemas.microsoft.com/office/powerpoint/2010/main" val="26677457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If adequate oxygen is available: </a:t>
            </a:r>
          </a:p>
          <a:p>
            <a:pPr lvl="1"/>
            <a:r>
              <a:rPr lang="en-US" dirty="0" smtClean="0"/>
              <a:t>Fatty acids and glucose are broken down in the mitochondria </a:t>
            </a:r>
          </a:p>
          <a:p>
            <a:pPr lvl="2"/>
            <a:r>
              <a:rPr lang="en-US" dirty="0" smtClean="0"/>
              <a:t>By a process called aerobic respiration </a:t>
            </a:r>
          </a:p>
          <a:p>
            <a:pPr lvl="2"/>
            <a:r>
              <a:rPr lang="en-US" dirty="0" smtClean="0"/>
              <a:t>Products are carbon dioxide, water, and large amounts of ATP</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26</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Energy Sources and Oxygen Debt </a:t>
            </a:r>
            <a:br>
              <a:rPr lang="en-US" dirty="0" smtClean="0"/>
            </a:br>
            <a:r>
              <a:rPr lang="en-US" sz="1600" dirty="0" smtClean="0"/>
              <a:t>(Slide 5 of 10)</a:t>
            </a:r>
            <a:endParaRPr lang="en-US" sz="1600" dirty="0"/>
          </a:p>
        </p:txBody>
      </p:sp>
    </p:spTree>
    <p:extLst>
      <p:ext uri="{BB962C8B-B14F-4D97-AF65-F5344CB8AC3E}">
        <p14:creationId xmlns:p14="http://schemas.microsoft.com/office/powerpoint/2010/main" val="36560332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Small amount of oxygen can be stored in red muscle fibers</a:t>
            </a:r>
          </a:p>
          <a:p>
            <a:pPr lvl="1"/>
            <a:r>
              <a:rPr lang="en-US" dirty="0" smtClean="0"/>
              <a:t>Red fibers contain myoglobin</a:t>
            </a:r>
          </a:p>
          <a:p>
            <a:pPr lvl="2"/>
            <a:r>
              <a:rPr lang="en-US" dirty="0" smtClean="0"/>
              <a:t>Iron-containing protein in the sarcoplasm of muscle cells</a:t>
            </a:r>
          </a:p>
          <a:p>
            <a:pPr lvl="2"/>
            <a:r>
              <a:rPr lang="en-US" dirty="0" smtClean="0"/>
              <a:t>Temporarily binds with oxygen and stores it</a:t>
            </a:r>
          </a:p>
          <a:p>
            <a:pPr lvl="2"/>
            <a:r>
              <a:rPr lang="en-US" dirty="0" smtClean="0"/>
              <a:t>Gives muscle its red color</a:t>
            </a:r>
          </a:p>
          <a:p>
            <a:pPr lvl="1"/>
            <a:r>
              <a:rPr lang="en-US" dirty="0" smtClean="0"/>
              <a:t>When oxygen levels inside muscle fiber diminish: </a:t>
            </a:r>
          </a:p>
          <a:p>
            <a:pPr lvl="2"/>
            <a:r>
              <a:rPr lang="en-US" dirty="0" smtClean="0"/>
              <a:t>Oxygen can be resupplied from myoglobin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27</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Energy Sources and Oxygen Debt </a:t>
            </a:r>
            <a:br>
              <a:rPr lang="en-US" dirty="0" smtClean="0"/>
            </a:br>
            <a:r>
              <a:rPr lang="en-US" sz="1600" dirty="0" smtClean="0"/>
              <a:t>(Slide 6 of 10)</a:t>
            </a:r>
            <a:endParaRPr lang="en-US" sz="1600" dirty="0"/>
          </a:p>
        </p:txBody>
      </p:sp>
    </p:spTree>
    <p:extLst>
      <p:ext uri="{BB962C8B-B14F-4D97-AF65-F5344CB8AC3E}">
        <p14:creationId xmlns:p14="http://schemas.microsoft.com/office/powerpoint/2010/main" val="8288367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When muscles are contracting vigorously for long periods of time:</a:t>
            </a:r>
          </a:p>
          <a:p>
            <a:pPr lvl="1"/>
            <a:r>
              <a:rPr lang="en-US" dirty="0" smtClean="0"/>
              <a:t>Myoglobin and circulatory system are unable to deliver oxygen fast enough to maintain aerobic pathways</a:t>
            </a:r>
          </a:p>
          <a:p>
            <a:pPr lvl="1"/>
            <a:r>
              <a:rPr lang="en-US" dirty="0" smtClean="0"/>
              <a:t>Processes that do not require oxygen are necessary</a:t>
            </a:r>
          </a:p>
          <a:p>
            <a:pPr lvl="2"/>
            <a:r>
              <a:rPr lang="en-US" dirty="0" smtClean="0"/>
              <a:t>Glucose is broken down by anaerobic respiration </a:t>
            </a:r>
          </a:p>
          <a:p>
            <a:pPr lvl="2"/>
            <a:r>
              <a:rPr lang="en-US" dirty="0" smtClean="0"/>
              <a:t>Products of anaerobic pathway: Lactic acid and a small amount of ATP</a:t>
            </a:r>
          </a:p>
          <a:p>
            <a:pPr lvl="2"/>
            <a:r>
              <a:rPr lang="en-US" dirty="0" smtClean="0"/>
              <a:t>Some of lactic acid accumulates in muscle and causes a burning sensation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28</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Energy Sources and Oxygen Debt </a:t>
            </a:r>
            <a:br>
              <a:rPr lang="en-US" dirty="0" smtClean="0"/>
            </a:br>
            <a:r>
              <a:rPr lang="en-US" sz="1600" dirty="0" smtClean="0"/>
              <a:t>(Slide 7 of 10)</a:t>
            </a:r>
            <a:endParaRPr lang="en-US" sz="1600" dirty="0"/>
          </a:p>
        </p:txBody>
      </p:sp>
    </p:spTree>
    <p:extLst>
      <p:ext uri="{BB962C8B-B14F-4D97-AF65-F5344CB8AC3E}">
        <p14:creationId xmlns:p14="http://schemas.microsoft.com/office/powerpoint/2010/main" val="377146992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Aerobic pathway produces 20 times more ATP than anaerobic pathway</a:t>
            </a:r>
          </a:p>
          <a:p>
            <a:pPr lvl="1"/>
            <a:r>
              <a:rPr lang="en-US" dirty="0" smtClean="0"/>
              <a:t>Prolonged activities requiring endurance depend on aerobic mechanisms</a:t>
            </a:r>
          </a:p>
          <a:p>
            <a:pPr lvl="0"/>
            <a:r>
              <a:rPr lang="en-US" dirty="0" smtClean="0"/>
              <a:t>Anaerobic pathway provides ATP faster than the aerobic pathway</a:t>
            </a:r>
          </a:p>
          <a:p>
            <a:pPr lvl="1"/>
            <a:r>
              <a:rPr lang="en-US" dirty="0" smtClean="0"/>
              <a:t>Provides most of the energy for vigorous activity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29</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Energy Sources and Oxygen Debt </a:t>
            </a:r>
            <a:br>
              <a:rPr lang="en-US" dirty="0" smtClean="0"/>
            </a:br>
            <a:r>
              <a:rPr lang="en-US" sz="1600" dirty="0" smtClean="0"/>
              <a:t>(Slide 8 of 10)</a:t>
            </a:r>
            <a:endParaRPr lang="en-US" sz="1600" dirty="0"/>
          </a:p>
        </p:txBody>
      </p:sp>
    </p:spTree>
    <p:extLst>
      <p:ext uri="{BB962C8B-B14F-4D97-AF65-F5344CB8AC3E}">
        <p14:creationId xmlns:p14="http://schemas.microsoft.com/office/powerpoint/2010/main" val="14507937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933575"/>
            <a:ext cx="7772400" cy="4454525"/>
          </a:xfrm>
        </p:spPr>
        <p:txBody>
          <a:bodyPr/>
          <a:lstStyle/>
          <a:p>
            <a:pPr marL="457200">
              <a:buFont typeface="+mj-lt"/>
              <a:buAutoNum type="arabicPeriod" startAt="4"/>
            </a:pPr>
            <a:r>
              <a:rPr lang="en-US" dirty="0" smtClean="0"/>
              <a:t>Explain how energy is provided for a muscle contraction.</a:t>
            </a:r>
          </a:p>
          <a:p>
            <a:pPr marL="457200">
              <a:buFont typeface="+mj-lt"/>
              <a:buAutoNum type="arabicPeriod" startAt="4"/>
            </a:pPr>
            <a:r>
              <a:rPr lang="en-US" dirty="0" smtClean="0"/>
              <a:t>Describe oxygen debt.</a:t>
            </a:r>
          </a:p>
          <a:p>
            <a:pPr marL="457200">
              <a:buFont typeface="+mj-lt"/>
              <a:buAutoNum type="arabicPeriod" startAt="4"/>
            </a:pPr>
            <a:r>
              <a:rPr lang="en-US" dirty="0" smtClean="0"/>
              <a:t>Describe and illustrate the movements accomplished by the contraction of skeletal muscle.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a:t>
            </a:fld>
            <a:endParaRPr lang="en-US" dirty="0"/>
          </a:p>
        </p:txBody>
      </p:sp>
      <p:sp>
        <p:nvSpPr>
          <p:cNvPr id="10" name="Title 1"/>
          <p:cNvSpPr>
            <a:spLocks noGrp="1"/>
          </p:cNvSpPr>
          <p:nvPr>
            <p:ph type="title"/>
          </p:nvPr>
        </p:nvSpPr>
        <p:spPr>
          <a:xfrm>
            <a:off x="685800" y="355600"/>
            <a:ext cx="7772400" cy="1219200"/>
          </a:xfrm>
        </p:spPr>
        <p:txBody>
          <a:bodyPr/>
          <a:lstStyle/>
          <a:p>
            <a:r>
              <a:rPr lang="en-US" dirty="0" smtClean="0"/>
              <a:t>Learning Objectives</a:t>
            </a:r>
            <a:br>
              <a:rPr lang="en-US" dirty="0" smtClean="0"/>
            </a:br>
            <a:r>
              <a:rPr lang="en-US" dirty="0" smtClean="0"/>
              <a:t>Lesson 8.1: Characteristics and Function of the Muscular System</a:t>
            </a:r>
            <a:br>
              <a:rPr lang="en-US" dirty="0" smtClean="0"/>
            </a:br>
            <a:r>
              <a:rPr lang="en-US" sz="1600" dirty="0" smtClean="0"/>
              <a:t>(Slide 2 of 2)</a:t>
            </a:r>
            <a:endParaRPr lang="en-US" sz="1600" dirty="0"/>
          </a:p>
        </p:txBody>
      </p:sp>
    </p:spTree>
    <p:extLst>
      <p:ext uri="{BB962C8B-B14F-4D97-AF65-F5344CB8AC3E}">
        <p14:creationId xmlns:p14="http://schemas.microsoft.com/office/powerpoint/2010/main" val="13325687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After periods of strenuous exercise that require anaerobic mechanisms:</a:t>
            </a:r>
          </a:p>
          <a:p>
            <a:pPr lvl="1"/>
            <a:r>
              <a:rPr lang="en-US" dirty="0" smtClean="0"/>
              <a:t>Accumulation of lactic acid in the muscle causes temporary muscle pain and cramping</a:t>
            </a:r>
          </a:p>
          <a:p>
            <a:pPr lvl="1"/>
            <a:r>
              <a:rPr lang="en-US" dirty="0" smtClean="0"/>
              <a:t>ATP and creatine phosphate in the muscle are depleted and need to be replenished</a:t>
            </a:r>
          </a:p>
          <a:p>
            <a:pPr lvl="1"/>
            <a:r>
              <a:rPr lang="en-US" dirty="0" smtClean="0"/>
              <a:t>Additional oxygen needed to convert lactic acid into glycogen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30</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Energy Sources and Oxygen Debt </a:t>
            </a:r>
            <a:br>
              <a:rPr lang="en-US" dirty="0" smtClean="0"/>
            </a:br>
            <a:r>
              <a:rPr lang="en-US" sz="1600" dirty="0" smtClean="0"/>
              <a:t>(Slide 9 of 10)</a:t>
            </a:r>
            <a:endParaRPr lang="en-US" sz="1600" dirty="0"/>
          </a:p>
        </p:txBody>
      </p:sp>
    </p:spTree>
    <p:extLst>
      <p:ext uri="{BB962C8B-B14F-4D97-AF65-F5344CB8AC3E}">
        <p14:creationId xmlns:p14="http://schemas.microsoft.com/office/powerpoint/2010/main" val="3275219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Sources and Oxygen Debt </a:t>
            </a:r>
            <a:br>
              <a:rPr lang="en-US" dirty="0" smtClean="0"/>
            </a:br>
            <a:r>
              <a:rPr lang="en-US" sz="1600" dirty="0" smtClean="0"/>
              <a:t>(Slide 10 of 10)</a:t>
            </a:r>
            <a:endParaRPr lang="en-US" sz="1600" dirty="0"/>
          </a:p>
        </p:txBody>
      </p:sp>
      <p:sp>
        <p:nvSpPr>
          <p:cNvPr id="3" name="Content Placeholder 2"/>
          <p:cNvSpPr>
            <a:spLocks noGrp="1"/>
          </p:cNvSpPr>
          <p:nvPr>
            <p:ph idx="1"/>
          </p:nvPr>
        </p:nvSpPr>
        <p:spPr/>
        <p:txBody>
          <a:bodyPr/>
          <a:lstStyle/>
          <a:p>
            <a:pPr lvl="0"/>
            <a:r>
              <a:rPr lang="en-US" dirty="0" smtClean="0"/>
              <a:t>After periods of strenuous exercise that require anaerobic mechanisms:</a:t>
            </a:r>
          </a:p>
          <a:p>
            <a:pPr lvl="1"/>
            <a:r>
              <a:rPr lang="en-US" dirty="0" smtClean="0"/>
              <a:t>Oxygen needed to replenish ATP and creatine phosphate in the muscle</a:t>
            </a:r>
          </a:p>
          <a:p>
            <a:pPr lvl="1"/>
            <a:r>
              <a:rPr lang="en-US" dirty="0" smtClean="0"/>
              <a:t>Creates an oxygen debt that must be repaid before equilibrium can be restored</a:t>
            </a:r>
          </a:p>
          <a:p>
            <a:pPr lvl="2"/>
            <a:r>
              <a:rPr lang="en-US" dirty="0" smtClean="0"/>
              <a:t>Oxygen debt: The additional oxygen required after physical activity to restore resting conditions</a:t>
            </a:r>
          </a:p>
          <a:p>
            <a:pPr lvl="1"/>
            <a:r>
              <a:rPr lang="en-US" dirty="0" smtClean="0"/>
              <a:t>Debt is paid back by labored breathing that continues after the activity has stopped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31</a:t>
            </a:fld>
            <a:endParaRPr lang="en-US" dirty="0"/>
          </a:p>
        </p:txBody>
      </p:sp>
    </p:spTree>
    <p:extLst>
      <p:ext uri="{BB962C8B-B14F-4D97-AF65-F5344CB8AC3E}">
        <p14:creationId xmlns:p14="http://schemas.microsoft.com/office/powerpoint/2010/main" val="297615067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Movements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Skeletal muscles are attached to bones by tendons that span joints</a:t>
            </a:r>
          </a:p>
          <a:p>
            <a:pPr lvl="0"/>
            <a:r>
              <a:rPr lang="en-US" dirty="0" smtClean="0"/>
              <a:t>When the muscle contracts, one bone (the insertion) moves relative to the other bone (the origin)</a:t>
            </a:r>
          </a:p>
          <a:p>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32</a:t>
            </a:fld>
            <a:endParaRPr lang="en-US" dirty="0"/>
          </a:p>
        </p:txBody>
      </p:sp>
    </p:spTree>
    <p:extLst>
      <p:ext uri="{BB962C8B-B14F-4D97-AF65-F5344CB8AC3E}">
        <p14:creationId xmlns:p14="http://schemas.microsoft.com/office/powerpoint/2010/main" val="356509183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Movements</a:t>
            </a:r>
            <a:br>
              <a:rPr lang="en-US" dirty="0" smtClean="0"/>
            </a:br>
            <a:r>
              <a:rPr lang="en-US" sz="1600" dirty="0" smtClean="0"/>
              <a:t>(Slide 2 of 2) </a:t>
            </a:r>
            <a:endParaRPr lang="en-US" sz="1600" dirty="0"/>
          </a:p>
        </p:txBody>
      </p:sp>
      <p:sp>
        <p:nvSpPr>
          <p:cNvPr id="3" name="Content Placeholder 2"/>
          <p:cNvSpPr>
            <a:spLocks noGrp="1"/>
          </p:cNvSpPr>
          <p:nvPr>
            <p:ph idx="1"/>
          </p:nvPr>
        </p:nvSpPr>
        <p:spPr>
          <a:xfrm>
            <a:off x="685800" y="1641475"/>
            <a:ext cx="8026400" cy="4454525"/>
          </a:xfrm>
        </p:spPr>
        <p:txBody>
          <a:bodyPr/>
          <a:lstStyle/>
          <a:p>
            <a:pPr lvl="0"/>
            <a:r>
              <a:rPr lang="en-US" dirty="0" smtClean="0"/>
              <a:t>Frequently muscles work in groups to perform a particular movement</a:t>
            </a:r>
          </a:p>
          <a:p>
            <a:pPr lvl="1"/>
            <a:r>
              <a:rPr lang="en-US" sz="2300" dirty="0" smtClean="0"/>
              <a:t>Prime mover: The muscle that is mainly responsible for a particular body movement</a:t>
            </a:r>
          </a:p>
          <a:p>
            <a:pPr lvl="1"/>
            <a:r>
              <a:rPr lang="en-US" sz="2300" dirty="0" smtClean="0"/>
              <a:t>Synergists: Muscles that work with, or assist, the prime mover to cause a movement</a:t>
            </a:r>
          </a:p>
          <a:p>
            <a:pPr lvl="0"/>
            <a:r>
              <a:rPr lang="en-US" dirty="0" smtClean="0"/>
              <a:t>Antagonists: Muscles that oppose, or reverse, a particular movement</a:t>
            </a:r>
          </a:p>
          <a:p>
            <a:pPr lvl="1"/>
            <a:r>
              <a:rPr lang="en-US" sz="2300" dirty="0" smtClean="0"/>
              <a:t>Following muscles are on opposite sides of the humerus and have opposite functions (are antagonists)</a:t>
            </a:r>
          </a:p>
          <a:p>
            <a:pPr lvl="2"/>
            <a:r>
              <a:rPr lang="en-US" dirty="0" smtClean="0"/>
              <a:t>Biceps brachii: Flexes the forearm at the elbow</a:t>
            </a:r>
          </a:p>
          <a:p>
            <a:pPr lvl="2"/>
            <a:r>
              <a:rPr lang="en-US" dirty="0" smtClean="0"/>
              <a:t>Triceps brachii: Extends the forearm at the elbow</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33</a:t>
            </a:fld>
            <a:endParaRPr lang="en-US" dirty="0"/>
          </a:p>
        </p:txBody>
      </p:sp>
    </p:spTree>
    <p:extLst>
      <p:ext uri="{BB962C8B-B14F-4D97-AF65-F5344CB8AC3E}">
        <p14:creationId xmlns:p14="http://schemas.microsoft.com/office/powerpoint/2010/main" val="204405310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br>
              <a:rPr lang="en-US" dirty="0" smtClean="0"/>
            </a:br>
            <a:r>
              <a:rPr lang="en-US" dirty="0" smtClean="0"/>
              <a:t>Lesson 8.2: Skeletal Muscle Groups</a:t>
            </a:r>
            <a:endParaRPr lang="en-US" dirty="0"/>
          </a:p>
        </p:txBody>
      </p:sp>
      <p:sp>
        <p:nvSpPr>
          <p:cNvPr id="3" name="Content Placeholder 2"/>
          <p:cNvSpPr>
            <a:spLocks noGrp="1"/>
          </p:cNvSpPr>
          <p:nvPr>
            <p:ph idx="1"/>
          </p:nvPr>
        </p:nvSpPr>
        <p:spPr/>
        <p:txBody>
          <a:bodyPr/>
          <a:lstStyle/>
          <a:p>
            <a:pPr marL="457200">
              <a:buFont typeface="+mj-lt"/>
              <a:buAutoNum type="arabicPeriod" startAt="7"/>
              <a:tabLst>
                <a:tab pos="114300" algn="l"/>
              </a:tabLst>
            </a:pPr>
            <a:r>
              <a:rPr lang="en-US" dirty="0" smtClean="0"/>
              <a:t>Identify and describe the major muscles making up the axial skeleton.</a:t>
            </a:r>
          </a:p>
          <a:p>
            <a:pPr marL="457200">
              <a:buFont typeface="+mj-lt"/>
              <a:buAutoNum type="arabicPeriod" startAt="7"/>
              <a:tabLst>
                <a:tab pos="114300" algn="l"/>
              </a:tabLst>
            </a:pPr>
            <a:r>
              <a:rPr lang="en-US" dirty="0" smtClean="0"/>
              <a:t>Identify and describe the major muscles making up the appendicular skeleton.</a:t>
            </a:r>
          </a:p>
          <a:p>
            <a:pPr marL="457200">
              <a:buFont typeface="+mj-lt"/>
              <a:buAutoNum type="arabicPeriod" startAt="7"/>
              <a:tabLst>
                <a:tab pos="114300" algn="l"/>
              </a:tabLst>
            </a:pPr>
            <a:r>
              <a:rPr lang="en-US" dirty="0" smtClean="0"/>
              <a:t>Describe ways in which aging of an individual affects the muscular system.</a:t>
            </a:r>
          </a:p>
          <a:p>
            <a:pPr marL="457200" indent="-457200">
              <a:buFont typeface="+mj-lt"/>
              <a:buAutoNum type="arabicPeriod" startAt="7"/>
            </a:pPr>
            <a:r>
              <a:rPr lang="en-US" dirty="0" smtClean="0"/>
              <a:t>Identify pathology related to the muscular system.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34</a:t>
            </a:fld>
            <a:endParaRPr lang="en-US" dirty="0"/>
          </a:p>
        </p:txBody>
      </p:sp>
    </p:spTree>
    <p:extLst>
      <p:ext uri="{BB962C8B-B14F-4D97-AF65-F5344CB8AC3E}">
        <p14:creationId xmlns:p14="http://schemas.microsoft.com/office/powerpoint/2010/main" val="149788917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Skeletal Muscle Groups</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Naming muscles</a:t>
            </a:r>
          </a:p>
          <a:p>
            <a:pPr lvl="1"/>
            <a:r>
              <a:rPr lang="en-US" dirty="0" smtClean="0"/>
              <a:t>Size: Vastus (huge); maximus (large); longus (long); minimus (small); brevis (short)</a:t>
            </a:r>
          </a:p>
          <a:p>
            <a:pPr lvl="1"/>
            <a:r>
              <a:rPr lang="en-US" dirty="0" smtClean="0"/>
              <a:t>Shape: Deltoid (triangular); rhomboid (like a rhombus with equal and parallel sides); latissimus (wide); teres (round); trapezius (like a trapezoid, a four-sided figure with two sides parallel)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35</a:t>
            </a:fld>
            <a:endParaRPr lang="en-US" dirty="0"/>
          </a:p>
        </p:txBody>
      </p:sp>
    </p:spTree>
    <p:extLst>
      <p:ext uri="{BB962C8B-B14F-4D97-AF65-F5344CB8AC3E}">
        <p14:creationId xmlns:p14="http://schemas.microsoft.com/office/powerpoint/2010/main" val="56058604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Skeletal Muscle Groups</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Naming muscles</a:t>
            </a:r>
          </a:p>
          <a:p>
            <a:pPr lvl="1"/>
            <a:r>
              <a:rPr lang="en-US" dirty="0" smtClean="0"/>
              <a:t>Direction of fibers: Rectus (straight); transverse (across); oblique (diagonal); orbicularis (circular)</a:t>
            </a:r>
          </a:p>
          <a:p>
            <a:pPr lvl="1"/>
            <a:r>
              <a:rPr lang="en-US" dirty="0" smtClean="0"/>
              <a:t>Location: Pectoralis (chest); gluteus (buttock or rump); brachii (arm); supra- (above); infra- (below); sub- (under or beneath); lateralis (lateral) </a:t>
            </a:r>
          </a:p>
          <a:p>
            <a:pPr lvl="1"/>
            <a:r>
              <a:rPr lang="en-US" dirty="0" smtClean="0"/>
              <a:t>Number of origins: Biceps (two heads); triceps (three heads); quadriceps (four heads)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36</a:t>
            </a:fld>
            <a:endParaRPr lang="en-US" dirty="0"/>
          </a:p>
        </p:txBody>
      </p:sp>
    </p:spTree>
    <p:extLst>
      <p:ext uri="{BB962C8B-B14F-4D97-AF65-F5344CB8AC3E}">
        <p14:creationId xmlns:p14="http://schemas.microsoft.com/office/powerpoint/2010/main" val="14037086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Skeletal Muscle Groups</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Naming muscles</a:t>
            </a:r>
          </a:p>
          <a:p>
            <a:pPr lvl="1"/>
            <a:r>
              <a:rPr lang="en-US" dirty="0" smtClean="0"/>
              <a:t>Origin and insertion: Sternocleidomastoid (origin on the sternum and clavicle, insertion on the mastoid process); brachioradialis (origin on the brachium or arm, insertion on the radius)</a:t>
            </a:r>
          </a:p>
          <a:p>
            <a:pPr lvl="1"/>
            <a:r>
              <a:rPr lang="en-US" dirty="0" smtClean="0"/>
              <a:t>Action: Abductor (to abduct a structure); adductor (to adduct a structure); flexor (to flex a structure); extensor (to extend a structure); levator (to lift or elevate a structure); masseter (to chew)</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37</a:t>
            </a:fld>
            <a:endParaRPr lang="en-US" dirty="0"/>
          </a:p>
        </p:txBody>
      </p:sp>
    </p:spTree>
    <p:extLst>
      <p:ext uri="{BB962C8B-B14F-4D97-AF65-F5344CB8AC3E}">
        <p14:creationId xmlns:p14="http://schemas.microsoft.com/office/powerpoint/2010/main" val="89893301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Muscles of the Head and Neck</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Muscles of facial expression</a:t>
            </a:r>
          </a:p>
          <a:p>
            <a:pPr lvl="1"/>
            <a:r>
              <a:rPr lang="en-US" dirty="0" smtClean="0"/>
              <a:t>Frontalis raises the eyebrows and wrinkles the forehead</a:t>
            </a:r>
          </a:p>
          <a:p>
            <a:pPr lvl="1"/>
            <a:r>
              <a:rPr lang="en-US" dirty="0" smtClean="0"/>
              <a:t>Orbicularis oris is used to close the mouth, form words, and pucker the lips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38</a:t>
            </a:fld>
            <a:endParaRPr lang="en-US" dirty="0"/>
          </a:p>
        </p:txBody>
      </p:sp>
    </p:spTree>
    <p:extLst>
      <p:ext uri="{BB962C8B-B14F-4D97-AF65-F5344CB8AC3E}">
        <p14:creationId xmlns:p14="http://schemas.microsoft.com/office/powerpoint/2010/main" val="287235663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Muscles of the Head and Neck</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Muscles of facial expression</a:t>
            </a:r>
          </a:p>
          <a:p>
            <a:pPr lvl="1"/>
            <a:r>
              <a:rPr lang="en-US" dirty="0" smtClean="0"/>
              <a:t>Orbicularis oculi is used to wink, blink, squint</a:t>
            </a:r>
          </a:p>
          <a:p>
            <a:pPr lvl="1"/>
            <a:r>
              <a:rPr lang="en-US" dirty="0" smtClean="0"/>
              <a:t>Buccinator is used to compress the cheek when whistling, sucking, or blowing air out</a:t>
            </a:r>
          </a:p>
          <a:p>
            <a:pPr lvl="1"/>
            <a:r>
              <a:rPr lang="en-US" dirty="0" smtClean="0"/>
              <a:t>Zygomaticus is used to raise the corner of the mouth when smiling</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39</a:t>
            </a:fld>
            <a:endParaRPr lang="en-US" dirty="0"/>
          </a:p>
        </p:txBody>
      </p:sp>
    </p:spTree>
    <p:extLst>
      <p:ext uri="{BB962C8B-B14F-4D97-AF65-F5344CB8AC3E}">
        <p14:creationId xmlns:p14="http://schemas.microsoft.com/office/powerpoint/2010/main" val="36252858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the Muscular System </a:t>
            </a: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Three types of muscle tissue </a:t>
            </a:r>
          </a:p>
          <a:p>
            <a:pPr lvl="1"/>
            <a:r>
              <a:rPr lang="en-US" dirty="0" smtClean="0"/>
              <a:t>Skeletal</a:t>
            </a:r>
          </a:p>
          <a:p>
            <a:pPr lvl="1"/>
            <a:r>
              <a:rPr lang="en-US" dirty="0" smtClean="0"/>
              <a:t>Visceral (smooth)</a:t>
            </a:r>
          </a:p>
          <a:p>
            <a:pPr lvl="1"/>
            <a:r>
              <a:rPr lang="en-US" dirty="0" smtClean="0"/>
              <a:t>Cardiac</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a:t>
            </a:fld>
            <a:endParaRPr lang="en-US" dirty="0"/>
          </a:p>
        </p:txBody>
      </p:sp>
    </p:spTree>
    <p:extLst>
      <p:ext uri="{BB962C8B-B14F-4D97-AF65-F5344CB8AC3E}">
        <p14:creationId xmlns:p14="http://schemas.microsoft.com/office/powerpoint/2010/main" val="20085018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Muscles of the Head and Neck</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Muscles of mastication</a:t>
            </a:r>
          </a:p>
          <a:p>
            <a:pPr lvl="1"/>
            <a:r>
              <a:rPr lang="en-US" dirty="0" smtClean="0"/>
              <a:t>Muscles responsible for chewing movements (mastication)</a:t>
            </a:r>
          </a:p>
          <a:p>
            <a:pPr lvl="2"/>
            <a:r>
              <a:rPr lang="en-US" dirty="0" smtClean="0"/>
              <a:t>Temporalis: Closes jaw</a:t>
            </a:r>
          </a:p>
          <a:p>
            <a:pPr lvl="2"/>
            <a:r>
              <a:rPr lang="en-US" dirty="0" smtClean="0"/>
              <a:t>Masseter: Opens jaw </a:t>
            </a:r>
          </a:p>
          <a:p>
            <a:pPr lvl="0"/>
            <a:r>
              <a:rPr lang="en-US" dirty="0" smtClean="0"/>
              <a:t>Neck muscles</a:t>
            </a:r>
          </a:p>
          <a:p>
            <a:pPr lvl="1"/>
            <a:r>
              <a:rPr lang="en-US" dirty="0" smtClean="0"/>
              <a:t>Sternocleidomastoid flexes and rotates the head</a:t>
            </a:r>
          </a:p>
          <a:p>
            <a:pPr lvl="1"/>
            <a:r>
              <a:rPr lang="en-US" dirty="0" smtClean="0"/>
              <a:t>Trapezius extends head and moves the scapula</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40</a:t>
            </a:fld>
            <a:endParaRPr lang="en-US" dirty="0"/>
          </a:p>
        </p:txBody>
      </p:sp>
    </p:spTree>
    <p:extLst>
      <p:ext uri="{BB962C8B-B14F-4D97-AF65-F5344CB8AC3E}">
        <p14:creationId xmlns:p14="http://schemas.microsoft.com/office/powerpoint/2010/main" val="111438063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Muscles of the Trunk</a:t>
            </a:r>
            <a:endParaRPr lang="en-US" dirty="0"/>
          </a:p>
        </p:txBody>
      </p:sp>
      <p:sp>
        <p:nvSpPr>
          <p:cNvPr id="3" name="Content Placeholder 2"/>
          <p:cNvSpPr>
            <a:spLocks noGrp="1"/>
          </p:cNvSpPr>
          <p:nvPr>
            <p:ph idx="1"/>
          </p:nvPr>
        </p:nvSpPr>
        <p:spPr/>
        <p:txBody>
          <a:bodyPr/>
          <a:lstStyle/>
          <a:p>
            <a:r>
              <a:rPr lang="en-US" dirty="0" smtClean="0"/>
              <a:t>Those that move the vertebral column</a:t>
            </a:r>
          </a:p>
          <a:p>
            <a:r>
              <a:rPr lang="en-US" dirty="0" smtClean="0"/>
              <a:t>Muscles that form thoracic and abdominal walls</a:t>
            </a:r>
          </a:p>
          <a:p>
            <a:r>
              <a:rPr lang="en-US" dirty="0" smtClean="0"/>
              <a:t>Those that cover the pelvic outlet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41</a:t>
            </a:fld>
            <a:endParaRPr lang="en-US" dirty="0"/>
          </a:p>
        </p:txBody>
      </p:sp>
    </p:spTree>
    <p:extLst>
      <p:ext uri="{BB962C8B-B14F-4D97-AF65-F5344CB8AC3E}">
        <p14:creationId xmlns:p14="http://schemas.microsoft.com/office/powerpoint/2010/main" val="142640793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Vertebral Column Muscles</a:t>
            </a:r>
            <a:endParaRPr lang="en-US" dirty="0"/>
          </a:p>
        </p:txBody>
      </p:sp>
      <p:sp>
        <p:nvSpPr>
          <p:cNvPr id="3" name="Content Placeholder 2"/>
          <p:cNvSpPr>
            <a:spLocks noGrp="1"/>
          </p:cNvSpPr>
          <p:nvPr>
            <p:ph idx="1"/>
          </p:nvPr>
        </p:nvSpPr>
        <p:spPr/>
        <p:txBody>
          <a:bodyPr/>
          <a:lstStyle/>
          <a:p>
            <a:r>
              <a:rPr lang="en-US" dirty="0" smtClean="0"/>
              <a:t>Erector spinae extends the vertebral column to maintain erect posture</a:t>
            </a:r>
          </a:p>
          <a:p>
            <a:r>
              <a:rPr lang="en-US" dirty="0" smtClean="0"/>
              <a:t>Deep back muscles move vertebral column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42</a:t>
            </a:fld>
            <a:endParaRPr lang="en-US" dirty="0"/>
          </a:p>
        </p:txBody>
      </p:sp>
    </p:spTree>
    <p:extLst>
      <p:ext uri="{BB962C8B-B14F-4D97-AF65-F5344CB8AC3E}">
        <p14:creationId xmlns:p14="http://schemas.microsoft.com/office/powerpoint/2010/main" val="167803015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Thoracic Wall Muscles</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Involved primarily in the process of breathing</a:t>
            </a:r>
          </a:p>
          <a:p>
            <a:pPr lvl="1"/>
            <a:r>
              <a:rPr lang="en-US" dirty="0" smtClean="0"/>
              <a:t>External intercostal muscles: Inspiration </a:t>
            </a:r>
          </a:p>
          <a:p>
            <a:pPr lvl="1"/>
            <a:r>
              <a:rPr lang="en-US" dirty="0" smtClean="0"/>
              <a:t>Internal intercostal muscles: Forced expiration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43</a:t>
            </a:fld>
            <a:endParaRPr lang="en-US" dirty="0"/>
          </a:p>
        </p:txBody>
      </p:sp>
    </p:spTree>
    <p:extLst>
      <p:ext uri="{BB962C8B-B14F-4D97-AF65-F5344CB8AC3E}">
        <p14:creationId xmlns:p14="http://schemas.microsoft.com/office/powerpoint/2010/main" val="190556658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Thoracic Wall Muscles</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Diaphragm: Dome-shaped muscle </a:t>
            </a:r>
          </a:p>
          <a:p>
            <a:pPr lvl="1"/>
            <a:r>
              <a:rPr lang="en-US" dirty="0" smtClean="0"/>
              <a:t>Forms a partition between the thorax and abdomen</a:t>
            </a:r>
          </a:p>
          <a:p>
            <a:pPr lvl="1"/>
            <a:r>
              <a:rPr lang="en-US" dirty="0" smtClean="0"/>
              <a:t>Three openings for structures that have to pass from thorax to abdomen</a:t>
            </a:r>
          </a:p>
          <a:p>
            <a:pPr lvl="2"/>
            <a:r>
              <a:rPr lang="en-US" dirty="0" smtClean="0"/>
              <a:t>Inferior vena cava</a:t>
            </a:r>
          </a:p>
          <a:p>
            <a:pPr lvl="2"/>
            <a:r>
              <a:rPr lang="en-US" dirty="0" smtClean="0"/>
              <a:t>Esophagus</a:t>
            </a:r>
          </a:p>
          <a:p>
            <a:pPr lvl="2"/>
            <a:r>
              <a:rPr lang="en-US" dirty="0" smtClean="0"/>
              <a:t>Aorta</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44</a:t>
            </a:fld>
            <a:endParaRPr lang="en-US" dirty="0"/>
          </a:p>
        </p:txBody>
      </p:sp>
    </p:spTree>
    <p:extLst>
      <p:ext uri="{BB962C8B-B14F-4D97-AF65-F5344CB8AC3E}">
        <p14:creationId xmlns:p14="http://schemas.microsoft.com/office/powerpoint/2010/main" val="178730387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Thoracic Wall Muscles</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Diaphragm</a:t>
            </a:r>
          </a:p>
          <a:p>
            <a:pPr lvl="1"/>
            <a:r>
              <a:rPr lang="en-US" dirty="0" smtClean="0"/>
              <a:t>Responsible for major movement in thoracic cavity during quiet, relaxed breathing</a:t>
            </a:r>
          </a:p>
          <a:p>
            <a:pPr lvl="2"/>
            <a:r>
              <a:rPr lang="en-US" dirty="0" smtClean="0"/>
              <a:t>When diaphragm contracts: Increases volume of thoracic cavity</a:t>
            </a:r>
          </a:p>
          <a:p>
            <a:pPr lvl="2"/>
            <a:r>
              <a:rPr lang="en-US" dirty="0" smtClean="0"/>
              <a:t>When diaphragm relaxes: Decreases volume of thoracic cavity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45</a:t>
            </a:fld>
            <a:endParaRPr lang="en-US" dirty="0"/>
          </a:p>
        </p:txBody>
      </p:sp>
    </p:spTree>
    <p:extLst>
      <p:ext uri="{BB962C8B-B14F-4D97-AF65-F5344CB8AC3E}">
        <p14:creationId xmlns:p14="http://schemas.microsoft.com/office/powerpoint/2010/main" val="40435017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Abdominal Wall Muscles</a:t>
            </a:r>
            <a:endParaRPr lang="en-US" dirty="0"/>
          </a:p>
        </p:txBody>
      </p:sp>
      <p:sp>
        <p:nvSpPr>
          <p:cNvPr id="3" name="Content Placeholder 2"/>
          <p:cNvSpPr>
            <a:spLocks noGrp="1"/>
          </p:cNvSpPr>
          <p:nvPr>
            <p:ph idx="1"/>
          </p:nvPr>
        </p:nvSpPr>
        <p:spPr/>
        <p:txBody>
          <a:bodyPr/>
          <a:lstStyle/>
          <a:p>
            <a:r>
              <a:rPr lang="en-US" dirty="0" smtClean="0"/>
              <a:t>Four pairs of muscles form the abdominal wall and compress the abdomen:</a:t>
            </a:r>
          </a:p>
          <a:p>
            <a:pPr lvl="1"/>
            <a:r>
              <a:rPr lang="en-US" dirty="0" smtClean="0"/>
              <a:t>External oblique: Most superficial lateral abdominal wall muscles</a:t>
            </a:r>
          </a:p>
          <a:p>
            <a:pPr lvl="1"/>
            <a:r>
              <a:rPr lang="en-US" dirty="0" smtClean="0"/>
              <a:t>Internal oblique: Lie below the external oblique muscles</a:t>
            </a:r>
          </a:p>
          <a:p>
            <a:pPr lvl="1"/>
            <a:r>
              <a:rPr lang="en-US" dirty="0" smtClean="0"/>
              <a:t>Transversus abdominis: Run horizontally and are the deepest muscles</a:t>
            </a:r>
          </a:p>
          <a:p>
            <a:pPr lvl="1"/>
            <a:r>
              <a:rPr lang="en-US" dirty="0" smtClean="0"/>
              <a:t>Rectus abdominis: Flexes vertebral column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46</a:t>
            </a:fld>
            <a:endParaRPr lang="en-US" dirty="0"/>
          </a:p>
        </p:txBody>
      </p:sp>
    </p:spTree>
    <p:extLst>
      <p:ext uri="{BB962C8B-B14F-4D97-AF65-F5344CB8AC3E}">
        <p14:creationId xmlns:p14="http://schemas.microsoft.com/office/powerpoint/2010/main" val="254356466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Pelvic Floor Muscles</a:t>
            </a:r>
            <a:endParaRPr lang="en-US" dirty="0"/>
          </a:p>
        </p:txBody>
      </p:sp>
      <p:sp>
        <p:nvSpPr>
          <p:cNvPr id="3" name="Content Placeholder 2"/>
          <p:cNvSpPr>
            <a:spLocks noGrp="1"/>
          </p:cNvSpPr>
          <p:nvPr>
            <p:ph idx="1"/>
          </p:nvPr>
        </p:nvSpPr>
        <p:spPr/>
        <p:txBody>
          <a:bodyPr/>
          <a:lstStyle/>
          <a:p>
            <a:r>
              <a:rPr lang="en-US" dirty="0" smtClean="0"/>
              <a:t>Pelvic diaphragm: Forms the floor of the pelvic cavity</a:t>
            </a:r>
          </a:p>
          <a:p>
            <a:pPr lvl="1"/>
            <a:r>
              <a:rPr lang="en-US" dirty="0" smtClean="0"/>
              <a:t>Formed by the two levator ani muscles</a:t>
            </a:r>
          </a:p>
          <a:p>
            <a:pPr lvl="1"/>
            <a:r>
              <a:rPr lang="en-US" dirty="0" smtClean="0"/>
              <a:t>Supports and maintains position of pelvic viscera </a:t>
            </a:r>
          </a:p>
          <a:p>
            <a:r>
              <a:rPr lang="en-US" dirty="0" smtClean="0"/>
              <a:t>Urogenital diaphragm: Fills the space within the pubic arch</a:t>
            </a:r>
          </a:p>
          <a:p>
            <a:pPr lvl="1"/>
            <a:r>
              <a:rPr lang="en-US" dirty="0" smtClean="0"/>
              <a:t>Supports pelvic viscera and assists in function of genitalia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47</a:t>
            </a:fld>
            <a:endParaRPr lang="en-US" dirty="0"/>
          </a:p>
        </p:txBody>
      </p:sp>
    </p:spTree>
    <p:extLst>
      <p:ext uri="{BB962C8B-B14F-4D97-AF65-F5344CB8AC3E}">
        <p14:creationId xmlns:p14="http://schemas.microsoft.com/office/powerpoint/2010/main" val="73376870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Muscles of the Upper Extremity </a:t>
            </a:r>
            <a:endParaRPr lang="en-US" dirty="0"/>
          </a:p>
        </p:txBody>
      </p:sp>
      <p:sp>
        <p:nvSpPr>
          <p:cNvPr id="3" name="Content Placeholder 2"/>
          <p:cNvSpPr>
            <a:spLocks noGrp="1"/>
          </p:cNvSpPr>
          <p:nvPr>
            <p:ph idx="1"/>
          </p:nvPr>
        </p:nvSpPr>
        <p:spPr/>
        <p:txBody>
          <a:bodyPr/>
          <a:lstStyle/>
          <a:p>
            <a:pPr lvl="0"/>
            <a:r>
              <a:rPr lang="en-US" dirty="0" smtClean="0"/>
              <a:t>Muscles that move the shoulder and arm</a:t>
            </a:r>
          </a:p>
          <a:p>
            <a:pPr lvl="1"/>
            <a:r>
              <a:rPr lang="en-US" dirty="0" smtClean="0"/>
              <a:t>Trapezius: Adducts, elevates, and rotates scapula (shrugging the shoulders)</a:t>
            </a:r>
          </a:p>
          <a:p>
            <a:pPr lvl="1"/>
            <a:r>
              <a:rPr lang="en-US" dirty="0" smtClean="0"/>
              <a:t>Serratus anterior: Pulls the shoulder downward and forward, as in pushing something</a:t>
            </a:r>
          </a:p>
          <a:p>
            <a:pPr lvl="1"/>
            <a:r>
              <a:rPr lang="en-US" dirty="0" smtClean="0"/>
              <a:t>Pectoralis major: Adducts and flexes arm across the chest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48</a:t>
            </a:fld>
            <a:endParaRPr lang="en-US" dirty="0"/>
          </a:p>
        </p:txBody>
      </p:sp>
    </p:spTree>
    <p:extLst>
      <p:ext uri="{BB962C8B-B14F-4D97-AF65-F5344CB8AC3E}">
        <p14:creationId xmlns:p14="http://schemas.microsoft.com/office/powerpoint/2010/main" val="179249432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Muscles of the Upper Extremity </a:t>
            </a:r>
            <a:endParaRPr lang="en-US" dirty="0"/>
          </a:p>
        </p:txBody>
      </p:sp>
      <p:sp>
        <p:nvSpPr>
          <p:cNvPr id="3" name="Content Placeholder 2"/>
          <p:cNvSpPr>
            <a:spLocks noGrp="1"/>
          </p:cNvSpPr>
          <p:nvPr>
            <p:ph idx="1"/>
          </p:nvPr>
        </p:nvSpPr>
        <p:spPr/>
        <p:txBody>
          <a:bodyPr/>
          <a:lstStyle/>
          <a:p>
            <a:pPr lvl="0"/>
            <a:r>
              <a:rPr lang="en-US" dirty="0" smtClean="0"/>
              <a:t>Muscles that attach scapula to thorax</a:t>
            </a:r>
          </a:p>
          <a:p>
            <a:pPr lvl="0"/>
            <a:r>
              <a:rPr lang="en-US" dirty="0" smtClean="0"/>
              <a:t>Muscles that move the scapula</a:t>
            </a:r>
          </a:p>
          <a:p>
            <a:pPr lvl="0"/>
            <a:r>
              <a:rPr lang="en-US" dirty="0" smtClean="0"/>
              <a:t>Muscles that attach humerus to scapula</a:t>
            </a:r>
          </a:p>
          <a:p>
            <a:pPr lvl="0"/>
            <a:r>
              <a:rPr lang="en-US" dirty="0" smtClean="0"/>
              <a:t>Muscles that move the arm</a:t>
            </a:r>
          </a:p>
          <a:p>
            <a:pPr lvl="0"/>
            <a:r>
              <a:rPr lang="en-US" dirty="0" smtClean="0"/>
              <a:t>Muscles that are located in the arm or forearm and move the forearm, wrist, and hand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49</a:t>
            </a:fld>
            <a:endParaRPr lang="en-US" dirty="0"/>
          </a:p>
        </p:txBody>
      </p:sp>
    </p:spTree>
    <p:extLst>
      <p:ext uri="{BB962C8B-B14F-4D97-AF65-F5344CB8AC3E}">
        <p14:creationId xmlns:p14="http://schemas.microsoft.com/office/powerpoint/2010/main" val="14516387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the Muscular </a:t>
            </a:r>
            <a:r>
              <a:rPr lang="en-US" dirty="0"/>
              <a:t>System </a:t>
            </a:r>
            <a:r>
              <a:rPr lang="en-US" sz="1600" dirty="0"/>
              <a:t>(Slide </a:t>
            </a:r>
            <a:r>
              <a:rPr lang="en-US" sz="1600" dirty="0" smtClean="0"/>
              <a:t>2 of </a:t>
            </a:r>
            <a:r>
              <a:rPr lang="en-US" sz="1600" dirty="0"/>
              <a:t>2)</a:t>
            </a:r>
            <a:endParaRPr lang="en-US" sz="1600" dirty="0"/>
          </a:p>
        </p:txBody>
      </p:sp>
      <p:sp>
        <p:nvSpPr>
          <p:cNvPr id="3" name="Content Placeholder 2"/>
          <p:cNvSpPr>
            <a:spLocks noGrp="1"/>
          </p:cNvSpPr>
          <p:nvPr>
            <p:ph idx="1"/>
          </p:nvPr>
        </p:nvSpPr>
        <p:spPr/>
        <p:txBody>
          <a:bodyPr/>
          <a:lstStyle/>
          <a:p>
            <a:pPr lvl="0"/>
            <a:r>
              <a:rPr lang="en-US" dirty="0" smtClean="0"/>
              <a:t>Skeletal muscle makes up 40% of body weight</a:t>
            </a:r>
          </a:p>
          <a:p>
            <a:pPr lvl="1"/>
            <a:r>
              <a:rPr lang="en-US" dirty="0" smtClean="0"/>
              <a:t>Forms more than 600 muscles</a:t>
            </a:r>
          </a:p>
          <a:p>
            <a:pPr lvl="1"/>
            <a:r>
              <a:rPr lang="en-US" dirty="0" smtClean="0"/>
              <a:t>Attached to the bones of the skeleton</a:t>
            </a:r>
          </a:p>
          <a:p>
            <a:pPr lvl="1"/>
            <a:r>
              <a:rPr lang="en-US" dirty="0" smtClean="0"/>
              <a:t>Under conscious (voluntary) control</a:t>
            </a:r>
          </a:p>
          <a:p>
            <a:pPr lvl="1"/>
            <a:r>
              <a:rPr lang="en-US" dirty="0" smtClean="0"/>
              <a:t>When skeletal muscle contracts: </a:t>
            </a:r>
          </a:p>
          <a:p>
            <a:pPr lvl="2"/>
            <a:r>
              <a:rPr lang="en-US" dirty="0" smtClean="0"/>
              <a:t>Moves the bones</a:t>
            </a:r>
          </a:p>
          <a:p>
            <a:pPr lvl="2"/>
            <a:r>
              <a:rPr lang="en-US" dirty="0" smtClean="0"/>
              <a:t>Exhibits facial expressions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a:t>
            </a:fld>
            <a:endParaRPr lang="en-US" dirty="0"/>
          </a:p>
        </p:txBody>
      </p:sp>
    </p:spTree>
    <p:extLst>
      <p:ext uri="{BB962C8B-B14F-4D97-AF65-F5344CB8AC3E}">
        <p14:creationId xmlns:p14="http://schemas.microsoft.com/office/powerpoint/2010/main" val="211457702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Muscles that Move the </a:t>
            </a:r>
            <a:br>
              <a:rPr lang="en-US" dirty="0" smtClean="0"/>
            </a:br>
            <a:r>
              <a:rPr lang="en-US" dirty="0" smtClean="0"/>
              <a:t>Shoulder and Arm</a:t>
            </a:r>
            <a:endParaRPr lang="en-US" dirty="0"/>
          </a:p>
        </p:txBody>
      </p:sp>
      <p:sp>
        <p:nvSpPr>
          <p:cNvPr id="3" name="Content Placeholder 2"/>
          <p:cNvSpPr>
            <a:spLocks noGrp="1"/>
          </p:cNvSpPr>
          <p:nvPr>
            <p:ph idx="1"/>
          </p:nvPr>
        </p:nvSpPr>
        <p:spPr/>
        <p:txBody>
          <a:bodyPr/>
          <a:lstStyle/>
          <a:p>
            <a:r>
              <a:rPr lang="en-US" dirty="0" smtClean="0"/>
              <a:t>Latissimus dorsi: Adducts and rotates the arm medially and lowers the shoulder</a:t>
            </a:r>
          </a:p>
          <a:p>
            <a:pPr lvl="1"/>
            <a:r>
              <a:rPr lang="en-US" dirty="0" smtClean="0"/>
              <a:t>Important muscle in swimming and rowing motions</a:t>
            </a:r>
          </a:p>
          <a:p>
            <a:r>
              <a:rPr lang="en-US" dirty="0" smtClean="0"/>
              <a:t>Deltoid: Abducts the arm to a horizontal position</a:t>
            </a:r>
          </a:p>
          <a:p>
            <a:pPr lvl="1"/>
            <a:r>
              <a:rPr lang="en-US" dirty="0" smtClean="0"/>
              <a:t>Common site for administering intramuscular (IM) injections</a:t>
            </a:r>
          </a:p>
          <a:p>
            <a:r>
              <a:rPr lang="en-US" dirty="0" smtClean="0"/>
              <a:t>Rotator cuff</a:t>
            </a:r>
          </a:p>
          <a:p>
            <a:pPr lvl="1"/>
            <a:r>
              <a:rPr lang="en-US" dirty="0" smtClean="0"/>
              <a:t>Group of four muscles that attach humerus to scapula</a:t>
            </a:r>
          </a:p>
          <a:p>
            <a:pPr lvl="1"/>
            <a:r>
              <a:rPr lang="en-US" dirty="0" smtClean="0"/>
              <a:t>Form cap or cuff over humerus</a:t>
            </a:r>
          </a:p>
          <a:p>
            <a:pPr lvl="1"/>
            <a:r>
              <a:rPr lang="en-US" dirty="0" smtClean="0"/>
              <a:t>Rotates arm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50</a:t>
            </a:fld>
            <a:endParaRPr lang="en-US" dirty="0"/>
          </a:p>
        </p:txBody>
      </p:sp>
    </p:spTree>
    <p:extLst>
      <p:ext uri="{BB962C8B-B14F-4D97-AF65-F5344CB8AC3E}">
        <p14:creationId xmlns:p14="http://schemas.microsoft.com/office/powerpoint/2010/main" val="110920773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Muscles that Move the </a:t>
            </a:r>
            <a:br>
              <a:rPr lang="en-US" dirty="0" smtClean="0"/>
            </a:br>
            <a:r>
              <a:rPr lang="en-US" dirty="0" smtClean="0"/>
              <a:t>Forearm and Hand</a:t>
            </a:r>
            <a:endParaRPr lang="en-US" dirty="0"/>
          </a:p>
        </p:txBody>
      </p:sp>
      <p:sp>
        <p:nvSpPr>
          <p:cNvPr id="3" name="Content Placeholder 2"/>
          <p:cNvSpPr>
            <a:spLocks noGrp="1"/>
          </p:cNvSpPr>
          <p:nvPr>
            <p:ph idx="1"/>
          </p:nvPr>
        </p:nvSpPr>
        <p:spPr/>
        <p:txBody>
          <a:bodyPr/>
          <a:lstStyle/>
          <a:p>
            <a:r>
              <a:rPr lang="en-US" dirty="0" smtClean="0"/>
              <a:t>Triceps brachii: Extends forearm</a:t>
            </a:r>
          </a:p>
          <a:p>
            <a:r>
              <a:rPr lang="en-US" dirty="0" smtClean="0"/>
              <a:t>Biceps brachii: Flexes and supinates forearm </a:t>
            </a:r>
          </a:p>
          <a:p>
            <a:r>
              <a:rPr lang="en-US" dirty="0" smtClean="0"/>
              <a:t>Brachialis: Flexes forearm </a:t>
            </a:r>
          </a:p>
          <a:p>
            <a:r>
              <a:rPr lang="en-US" dirty="0" smtClean="0"/>
              <a:t>Brachioradialis: Flexes forearm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51</a:t>
            </a:fld>
            <a:endParaRPr lang="en-US" dirty="0"/>
          </a:p>
        </p:txBody>
      </p:sp>
    </p:spTree>
    <p:extLst>
      <p:ext uri="{BB962C8B-B14F-4D97-AF65-F5344CB8AC3E}">
        <p14:creationId xmlns:p14="http://schemas.microsoft.com/office/powerpoint/2010/main" val="226716785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Muscles of the Lower Extremity</a:t>
            </a:r>
            <a:endParaRPr lang="en-US" dirty="0"/>
          </a:p>
        </p:txBody>
      </p:sp>
      <p:sp>
        <p:nvSpPr>
          <p:cNvPr id="3" name="Content Placeholder 2"/>
          <p:cNvSpPr>
            <a:spLocks noGrp="1"/>
          </p:cNvSpPr>
          <p:nvPr>
            <p:ph idx="1"/>
          </p:nvPr>
        </p:nvSpPr>
        <p:spPr/>
        <p:txBody>
          <a:bodyPr/>
          <a:lstStyle/>
          <a:p>
            <a:pPr lvl="0"/>
            <a:r>
              <a:rPr lang="en-US" dirty="0" smtClean="0"/>
              <a:t>Muscles that are located in hip region</a:t>
            </a:r>
          </a:p>
          <a:p>
            <a:pPr lvl="0"/>
            <a:r>
              <a:rPr lang="en-US" dirty="0" smtClean="0"/>
              <a:t>Muscles that move the thigh</a:t>
            </a:r>
          </a:p>
          <a:p>
            <a:pPr lvl="0"/>
            <a:r>
              <a:rPr lang="en-US" dirty="0" smtClean="0"/>
              <a:t>Muscles that are located in the thigh and move the leg</a:t>
            </a:r>
          </a:p>
          <a:p>
            <a:pPr lvl="0"/>
            <a:r>
              <a:rPr lang="en-US" dirty="0" smtClean="0"/>
              <a:t>Muscles that are located in the leg and move the ankle and foot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52</a:t>
            </a:fld>
            <a:endParaRPr lang="en-US" dirty="0"/>
          </a:p>
        </p:txBody>
      </p:sp>
    </p:spTree>
    <p:extLst>
      <p:ext uri="{BB962C8B-B14F-4D97-AF65-F5344CB8AC3E}">
        <p14:creationId xmlns:p14="http://schemas.microsoft.com/office/powerpoint/2010/main" val="260703840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Muscles that Move the Thigh</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r>
              <a:rPr lang="en-US" dirty="0" smtClean="0"/>
              <a:t>Gluteus maximus</a:t>
            </a:r>
          </a:p>
          <a:p>
            <a:pPr lvl="1"/>
            <a:r>
              <a:rPr lang="en-US" dirty="0" smtClean="0"/>
              <a:t>Largest gluteal muscle</a:t>
            </a:r>
          </a:p>
          <a:p>
            <a:pPr lvl="1"/>
            <a:r>
              <a:rPr lang="en-US" dirty="0" smtClean="0"/>
              <a:t>Extends thigh (antagonist of iliopsoas)</a:t>
            </a:r>
          </a:p>
          <a:p>
            <a:r>
              <a:rPr lang="en-US" dirty="0" smtClean="0"/>
              <a:t>Gluteus medius</a:t>
            </a:r>
          </a:p>
          <a:p>
            <a:pPr lvl="1"/>
            <a:r>
              <a:rPr lang="en-US" dirty="0" smtClean="0"/>
              <a:t>Common site for intramuscular injections</a:t>
            </a:r>
          </a:p>
          <a:p>
            <a:pPr lvl="1"/>
            <a:r>
              <a:rPr lang="en-US" dirty="0" smtClean="0"/>
              <a:t>Abducts and rotates thigh</a:t>
            </a:r>
          </a:p>
          <a:p>
            <a:r>
              <a:rPr lang="en-US" dirty="0" smtClean="0"/>
              <a:t>Gluteus minimus</a:t>
            </a:r>
          </a:p>
          <a:p>
            <a:pPr lvl="1"/>
            <a:r>
              <a:rPr lang="en-US" dirty="0" smtClean="0"/>
              <a:t>Smallest and deepest of gluteal muscles</a:t>
            </a:r>
          </a:p>
          <a:p>
            <a:pPr lvl="1"/>
            <a:r>
              <a:rPr lang="en-US" dirty="0" smtClean="0"/>
              <a:t>Abducts and rotates thigh</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53</a:t>
            </a:fld>
            <a:endParaRPr lang="en-US" dirty="0"/>
          </a:p>
        </p:txBody>
      </p:sp>
    </p:spTree>
    <p:extLst>
      <p:ext uri="{BB962C8B-B14F-4D97-AF65-F5344CB8AC3E}">
        <p14:creationId xmlns:p14="http://schemas.microsoft.com/office/powerpoint/2010/main" val="119711197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Muscles that Move the Thigh</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r>
              <a:rPr lang="en-US" dirty="0" smtClean="0"/>
              <a:t>Iliopsoas: Flexes and rotates thigh</a:t>
            </a:r>
          </a:p>
          <a:p>
            <a:r>
              <a:rPr lang="en-US" dirty="0" smtClean="0"/>
              <a:t>Tensor fasciae latae: Flexes and abducts thigh (synergist of iliopsoas)</a:t>
            </a:r>
          </a:p>
          <a:p>
            <a:r>
              <a:rPr lang="en-US" dirty="0" smtClean="0"/>
              <a:t>Medial muscles adduct the thigh</a:t>
            </a:r>
          </a:p>
          <a:p>
            <a:pPr lvl="1"/>
            <a:r>
              <a:rPr lang="en-US" dirty="0" smtClean="0"/>
              <a:t>Adductor longus</a:t>
            </a:r>
          </a:p>
          <a:p>
            <a:pPr lvl="1"/>
            <a:r>
              <a:rPr lang="en-US" dirty="0" smtClean="0"/>
              <a:t>Adductor brevis</a:t>
            </a:r>
          </a:p>
          <a:p>
            <a:pPr lvl="1"/>
            <a:r>
              <a:rPr lang="en-US" dirty="0" smtClean="0"/>
              <a:t>Adductor magnus</a:t>
            </a:r>
          </a:p>
          <a:p>
            <a:pPr lvl="1"/>
            <a:r>
              <a:rPr lang="en-US" dirty="0" smtClean="0"/>
              <a:t>Gracilis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54</a:t>
            </a:fld>
            <a:endParaRPr lang="en-US" dirty="0"/>
          </a:p>
        </p:txBody>
      </p:sp>
    </p:spTree>
    <p:extLst>
      <p:ext uri="{BB962C8B-B14F-4D97-AF65-F5344CB8AC3E}">
        <p14:creationId xmlns:p14="http://schemas.microsoft.com/office/powerpoint/2010/main" val="90980676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Muscles that Move the Leg</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r>
              <a:rPr lang="en-US" dirty="0" smtClean="0"/>
              <a:t>Quadriceps femoris: Four muscles that extend the leg at the knee</a:t>
            </a:r>
          </a:p>
          <a:p>
            <a:pPr lvl="1"/>
            <a:r>
              <a:rPr lang="en-US" dirty="0" smtClean="0"/>
              <a:t>Vastus lateralis</a:t>
            </a:r>
          </a:p>
          <a:p>
            <a:pPr lvl="1"/>
            <a:r>
              <a:rPr lang="en-US" dirty="0" smtClean="0"/>
              <a:t>Vastus intermedius</a:t>
            </a:r>
          </a:p>
          <a:p>
            <a:pPr lvl="1"/>
            <a:r>
              <a:rPr lang="en-US" dirty="0" smtClean="0"/>
              <a:t>Vastus medialis</a:t>
            </a:r>
          </a:p>
          <a:p>
            <a:pPr lvl="1"/>
            <a:r>
              <a:rPr lang="en-US" dirty="0" smtClean="0"/>
              <a:t>Rectus femoris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55</a:t>
            </a:fld>
            <a:endParaRPr lang="en-US" dirty="0"/>
          </a:p>
        </p:txBody>
      </p:sp>
    </p:spTree>
    <p:extLst>
      <p:ext uri="{BB962C8B-B14F-4D97-AF65-F5344CB8AC3E}">
        <p14:creationId xmlns:p14="http://schemas.microsoft.com/office/powerpoint/2010/main" val="11840101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Muscles that Move the Leg</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r>
              <a:rPr lang="en-US" dirty="0" smtClean="0"/>
              <a:t>Sartorius</a:t>
            </a:r>
          </a:p>
          <a:p>
            <a:pPr lvl="1"/>
            <a:r>
              <a:rPr lang="en-US" dirty="0" smtClean="0"/>
              <a:t>Longest muscle in the body</a:t>
            </a:r>
          </a:p>
          <a:p>
            <a:pPr lvl="1"/>
            <a:r>
              <a:rPr lang="en-US" dirty="0" smtClean="0"/>
              <a:t>Flexes thigh and flexes and rotates leg</a:t>
            </a:r>
          </a:p>
          <a:p>
            <a:r>
              <a:rPr lang="en-US" dirty="0" smtClean="0"/>
              <a:t>Hamstrings: Flex leg and extend thigh</a:t>
            </a:r>
          </a:p>
          <a:p>
            <a:pPr lvl="1"/>
            <a:r>
              <a:rPr lang="en-US" dirty="0" smtClean="0"/>
              <a:t>Biceps femoris</a:t>
            </a:r>
          </a:p>
          <a:p>
            <a:pPr lvl="1"/>
            <a:r>
              <a:rPr lang="en-US" dirty="0" smtClean="0"/>
              <a:t>Semimembranosus </a:t>
            </a:r>
          </a:p>
          <a:p>
            <a:pPr lvl="1"/>
            <a:r>
              <a:rPr lang="en-US" dirty="0" smtClean="0"/>
              <a:t>Semitendinosus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56</a:t>
            </a:fld>
            <a:endParaRPr lang="en-US" dirty="0"/>
          </a:p>
        </p:txBody>
      </p:sp>
    </p:spTree>
    <p:extLst>
      <p:ext uri="{BB962C8B-B14F-4D97-AF65-F5344CB8AC3E}">
        <p14:creationId xmlns:p14="http://schemas.microsoft.com/office/powerpoint/2010/main" val="82598557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Muscles that Move</a:t>
            </a:r>
            <a:br>
              <a:rPr lang="en-US" dirty="0" smtClean="0"/>
            </a:br>
            <a:r>
              <a:rPr lang="en-US" dirty="0" smtClean="0"/>
              <a:t>the Ankle and Foot </a:t>
            </a:r>
            <a:endParaRPr lang="en-US" dirty="0"/>
          </a:p>
        </p:txBody>
      </p:sp>
      <p:sp>
        <p:nvSpPr>
          <p:cNvPr id="3" name="Content Placeholder 2"/>
          <p:cNvSpPr>
            <a:spLocks noGrp="1"/>
          </p:cNvSpPr>
          <p:nvPr>
            <p:ph idx="1"/>
          </p:nvPr>
        </p:nvSpPr>
        <p:spPr/>
        <p:txBody>
          <a:bodyPr/>
          <a:lstStyle/>
          <a:p>
            <a:r>
              <a:rPr lang="en-US" dirty="0" smtClean="0"/>
              <a:t>Tibialis anterior: Dorsiflexes foot</a:t>
            </a:r>
          </a:p>
          <a:p>
            <a:r>
              <a:rPr lang="en-US" dirty="0" smtClean="0"/>
              <a:t>Peroneus: Plantar flexes and everts foot</a:t>
            </a:r>
          </a:p>
          <a:p>
            <a:r>
              <a:rPr lang="en-US" dirty="0" smtClean="0"/>
              <a:t>Gastrocnemius and soleus: Plantar flexes foot</a:t>
            </a:r>
          </a:p>
          <a:p>
            <a:pPr lvl="1"/>
            <a:r>
              <a:rPr lang="en-US" dirty="0" smtClean="0"/>
              <a:t>Have a common tendon: Calcaneal tendon (Achilles tendon)</a:t>
            </a:r>
          </a:p>
          <a:p>
            <a:pPr lvl="1"/>
            <a:r>
              <a:rPr lang="en-US" dirty="0" smtClean="0"/>
              <a:t>Allow you to stand on tiptoe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57</a:t>
            </a:fld>
            <a:endParaRPr lang="en-US" dirty="0"/>
          </a:p>
        </p:txBody>
      </p:sp>
    </p:spTree>
    <p:extLst>
      <p:ext uri="{BB962C8B-B14F-4D97-AF65-F5344CB8AC3E}">
        <p14:creationId xmlns:p14="http://schemas.microsoft.com/office/powerpoint/2010/main" val="141921476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Aging of the Muscular System</a:t>
            </a:r>
            <a:endParaRPr lang="en-US" dirty="0"/>
          </a:p>
        </p:txBody>
      </p:sp>
      <p:sp>
        <p:nvSpPr>
          <p:cNvPr id="6" name="Content Placeholder 5"/>
          <p:cNvSpPr>
            <a:spLocks noGrp="1"/>
          </p:cNvSpPr>
          <p:nvPr>
            <p:ph idx="1"/>
          </p:nvPr>
        </p:nvSpPr>
        <p:spPr/>
        <p:txBody>
          <a:bodyPr/>
          <a:lstStyle/>
          <a:p>
            <a:r>
              <a:rPr lang="en-US" dirty="0" smtClean="0"/>
              <a:t>Loss of muscle mass</a:t>
            </a:r>
          </a:p>
          <a:p>
            <a:r>
              <a:rPr lang="en-US" dirty="0" smtClean="0"/>
              <a:t>Decrease in both number of muscle fibers and diameter of remaining fibers</a:t>
            </a:r>
          </a:p>
          <a:p>
            <a:r>
              <a:rPr lang="en-US" dirty="0" smtClean="0"/>
              <a:t>Age-related loss of motor neurons</a:t>
            </a:r>
          </a:p>
          <a:p>
            <a:r>
              <a:rPr lang="en-US" dirty="0" smtClean="0"/>
              <a:t>As muscle mass decreases, there is a corresponding reduction in muscle strength</a:t>
            </a:r>
          </a:p>
          <a:p>
            <a:r>
              <a:rPr lang="en-US" dirty="0" smtClean="0"/>
              <a:t>Continued physical activity and good nutrition are best deterrents to loss of muscle mass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58</a:t>
            </a:fld>
            <a:endParaRPr lang="en-US" dirty="0"/>
          </a:p>
        </p:txBody>
      </p:sp>
    </p:spTree>
    <p:extLst>
      <p:ext uri="{BB962C8B-B14F-4D97-AF65-F5344CB8AC3E}">
        <p14:creationId xmlns:p14="http://schemas.microsoft.com/office/powerpoint/2010/main" val="263879137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Pathology </a:t>
            </a:r>
            <a:br>
              <a:rPr lang="en-US" dirty="0" smtClean="0"/>
            </a:br>
            <a:r>
              <a:rPr lang="en-US" dirty="0" smtClean="0"/>
              <a:t>of the Muscular System</a:t>
            </a:r>
            <a:endParaRPr lang="en-US" dirty="0"/>
          </a:p>
        </p:txBody>
      </p:sp>
      <p:sp>
        <p:nvSpPr>
          <p:cNvPr id="6" name="Content Placeholder 5"/>
          <p:cNvSpPr>
            <a:spLocks noGrp="1"/>
          </p:cNvSpPr>
          <p:nvPr>
            <p:ph idx="1"/>
          </p:nvPr>
        </p:nvSpPr>
        <p:spPr/>
        <p:txBody>
          <a:bodyPr/>
          <a:lstStyle/>
          <a:p>
            <a:r>
              <a:rPr lang="en-US" dirty="0" smtClean="0"/>
              <a:t>Myopathy</a:t>
            </a:r>
          </a:p>
          <a:p>
            <a:r>
              <a:rPr lang="en-US" dirty="0" smtClean="0"/>
              <a:t>Myalgia</a:t>
            </a:r>
          </a:p>
          <a:p>
            <a:r>
              <a:rPr lang="en-US" dirty="0" smtClean="0"/>
              <a:t>Myositis</a:t>
            </a:r>
          </a:p>
          <a:p>
            <a:r>
              <a:rPr lang="en-US" dirty="0" smtClean="0"/>
              <a:t>Repetitive stress disorder (RSD)</a:t>
            </a:r>
          </a:p>
          <a:p>
            <a:r>
              <a:rPr lang="en-US" dirty="0" smtClean="0"/>
              <a:t>Shin splint</a:t>
            </a:r>
          </a:p>
          <a:p>
            <a:r>
              <a:rPr lang="en-US" dirty="0" smtClean="0"/>
              <a:t>Contusion</a:t>
            </a:r>
          </a:p>
          <a:p>
            <a:r>
              <a:rPr lang="en-US" dirty="0" smtClean="0"/>
              <a:t>Muscular dystrophy</a:t>
            </a:r>
          </a:p>
          <a:p>
            <a:r>
              <a:rPr lang="en-US" dirty="0" smtClean="0"/>
              <a:t>Myasthenia gravis</a:t>
            </a:r>
          </a:p>
          <a:p>
            <a:r>
              <a:rPr lang="en-US" dirty="0" smtClean="0"/>
              <a:t>Poliomyelitis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59</a:t>
            </a:fld>
            <a:endParaRPr lang="en-US" dirty="0"/>
          </a:p>
        </p:txBody>
      </p:sp>
    </p:spTree>
    <p:extLst>
      <p:ext uri="{BB962C8B-B14F-4D97-AF65-F5344CB8AC3E}">
        <p14:creationId xmlns:p14="http://schemas.microsoft.com/office/powerpoint/2010/main" val="41440102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and Functions </a:t>
            </a:r>
            <a:br>
              <a:rPr lang="en-US" dirty="0" smtClean="0"/>
            </a:br>
            <a:r>
              <a:rPr lang="en-US" dirty="0" smtClean="0"/>
              <a:t>of the Muscular System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Characteristics of skeletal muscle</a:t>
            </a:r>
          </a:p>
          <a:p>
            <a:pPr lvl="1"/>
            <a:r>
              <a:rPr lang="en-US" dirty="0" smtClean="0"/>
              <a:t>Excitability: Ability to receive and respond to a stimulus from the nervous system</a:t>
            </a:r>
          </a:p>
          <a:p>
            <a:pPr lvl="1"/>
            <a:r>
              <a:rPr lang="en-US" dirty="0" smtClean="0"/>
              <a:t>Contractility: Ability to shorten or contract to produce movement</a:t>
            </a:r>
          </a:p>
          <a:p>
            <a:pPr lvl="1"/>
            <a:r>
              <a:rPr lang="en-US" dirty="0" smtClean="0"/>
              <a:t>Extensibility: Can be stretched or extended</a:t>
            </a:r>
          </a:p>
          <a:p>
            <a:pPr lvl="2"/>
            <a:r>
              <a:rPr lang="en-US" dirty="0" smtClean="0"/>
              <a:t>Skeletal muscles are often arranged in opposing pairs</a:t>
            </a:r>
          </a:p>
          <a:p>
            <a:pPr lvl="2"/>
            <a:r>
              <a:rPr lang="en-US" dirty="0" smtClean="0"/>
              <a:t>When one muscle contracts, other muscle is relaxed and stretched</a:t>
            </a:r>
          </a:p>
          <a:p>
            <a:pPr lvl="1"/>
            <a:r>
              <a:rPr lang="en-US" dirty="0" smtClean="0"/>
              <a:t>Elasticity: Capacity to recoil or return to the original shape and length after contraction or extension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a:t>
            </a:fld>
            <a:endParaRPr lang="en-US" dirty="0"/>
          </a:p>
        </p:txBody>
      </p:sp>
    </p:spTree>
    <p:extLst>
      <p:ext uri="{BB962C8B-B14F-4D97-AF65-F5344CB8AC3E}">
        <p14:creationId xmlns:p14="http://schemas.microsoft.com/office/powerpoint/2010/main" val="400959145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685800" y="2895600"/>
            <a:ext cx="7772400" cy="3200400"/>
          </a:xfrm>
        </p:spPr>
        <p:txBody>
          <a:bodyPr/>
          <a:lstStyle/>
          <a:p>
            <a:pPr marL="0" indent="0" algn="ctr">
              <a:buNone/>
            </a:pPr>
            <a:r>
              <a:rPr lang="en-US" sz="3600" dirty="0" smtClean="0"/>
              <a:t>Questions?</a:t>
            </a:r>
            <a:endParaRPr lang="en-US" sz="3600"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60</a:t>
            </a:fld>
            <a:endParaRPr lang="en-US" dirty="0"/>
          </a:p>
        </p:txBody>
      </p:sp>
    </p:spTree>
    <p:extLst>
      <p:ext uri="{BB962C8B-B14F-4D97-AF65-F5344CB8AC3E}">
        <p14:creationId xmlns:p14="http://schemas.microsoft.com/office/powerpoint/2010/main" val="738793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Muscle contraction fulfills four functions in body:</a:t>
            </a:r>
          </a:p>
          <a:p>
            <a:pPr lvl="1"/>
            <a:r>
              <a:rPr lang="en-US" dirty="0" smtClean="0"/>
              <a:t>Movement</a:t>
            </a:r>
          </a:p>
          <a:p>
            <a:pPr lvl="1"/>
            <a:r>
              <a:rPr lang="en-US" dirty="0" smtClean="0"/>
              <a:t>Posture</a:t>
            </a:r>
          </a:p>
          <a:p>
            <a:pPr lvl="1"/>
            <a:r>
              <a:rPr lang="en-US" dirty="0" smtClean="0"/>
              <a:t>Joint stability</a:t>
            </a:r>
          </a:p>
          <a:p>
            <a:pPr lvl="1"/>
            <a:r>
              <a:rPr lang="en-US" dirty="0" smtClean="0"/>
              <a:t>Heat production</a:t>
            </a:r>
          </a:p>
          <a:p>
            <a:pPr lvl="2"/>
            <a:r>
              <a:rPr lang="en-US" dirty="0" smtClean="0"/>
              <a:t>85% of the heat produced in the body is the result of muscle contraction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Characteristics and Functions </a:t>
            </a:r>
            <a:br>
              <a:rPr lang="en-US" dirty="0" smtClean="0"/>
            </a:br>
            <a:r>
              <a:rPr lang="en-US" dirty="0" smtClean="0"/>
              <a:t>of the Muscular System </a:t>
            </a:r>
            <a:br>
              <a:rPr lang="en-US" dirty="0" smtClean="0"/>
            </a:br>
            <a:r>
              <a:rPr lang="en-US" sz="1600" dirty="0" smtClean="0"/>
              <a:t>(Slide 2 of 2)</a:t>
            </a:r>
            <a:endParaRPr lang="en-US" sz="1600" dirty="0"/>
          </a:p>
        </p:txBody>
      </p:sp>
    </p:spTree>
    <p:extLst>
      <p:ext uri="{BB962C8B-B14F-4D97-AF65-F5344CB8AC3E}">
        <p14:creationId xmlns:p14="http://schemas.microsoft.com/office/powerpoint/2010/main" val="21367750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Skeletal Muscle</a:t>
            </a:r>
            <a:br>
              <a:rPr lang="en-US" dirty="0" smtClean="0"/>
            </a:br>
            <a:r>
              <a:rPr lang="en-US" sz="1600" dirty="0" smtClean="0"/>
              <a:t>(Slide 1 of 4) </a:t>
            </a:r>
            <a:endParaRPr lang="en-US" sz="1600" dirty="0"/>
          </a:p>
        </p:txBody>
      </p:sp>
      <p:sp>
        <p:nvSpPr>
          <p:cNvPr id="3" name="Content Placeholder 2"/>
          <p:cNvSpPr>
            <a:spLocks noGrp="1"/>
          </p:cNvSpPr>
          <p:nvPr>
            <p:ph idx="1"/>
          </p:nvPr>
        </p:nvSpPr>
        <p:spPr/>
        <p:txBody>
          <a:bodyPr/>
          <a:lstStyle/>
          <a:p>
            <a:pPr lvl="0"/>
            <a:r>
              <a:rPr lang="en-US" dirty="0" smtClean="0"/>
              <a:t>Whole skeletal muscle</a:t>
            </a:r>
          </a:p>
          <a:p>
            <a:pPr lvl="1"/>
            <a:r>
              <a:rPr lang="en-US" dirty="0" smtClean="0"/>
              <a:t>Epimysium: Connective tissue sheath that surrounds a muscle</a:t>
            </a:r>
          </a:p>
          <a:p>
            <a:pPr lvl="1"/>
            <a:r>
              <a:rPr lang="en-US" dirty="0" smtClean="0"/>
              <a:t>Fascia: Connective tissue outside the epimysium</a:t>
            </a:r>
          </a:p>
          <a:p>
            <a:pPr lvl="2"/>
            <a:r>
              <a:rPr lang="en-US" dirty="0" smtClean="0"/>
              <a:t>Surrounds and separates the muscles</a:t>
            </a:r>
          </a:p>
          <a:p>
            <a:pPr lvl="1"/>
            <a:r>
              <a:rPr lang="en-US" dirty="0" smtClean="0"/>
              <a:t>Fasciculus: Bundle of muscle fibers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a:t>
            </a:fld>
            <a:endParaRPr lang="en-US" dirty="0"/>
          </a:p>
        </p:txBody>
      </p:sp>
    </p:spTree>
    <p:extLst>
      <p:ext uri="{BB962C8B-B14F-4D97-AF65-F5344CB8AC3E}">
        <p14:creationId xmlns:p14="http://schemas.microsoft.com/office/powerpoint/2010/main" val="23974628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Skeletal Muscle</a:t>
            </a:r>
            <a:br>
              <a:rPr lang="en-US" dirty="0" smtClean="0"/>
            </a:br>
            <a:r>
              <a:rPr lang="en-US" sz="1600" dirty="0" smtClean="0"/>
              <a:t>(Slide 2 of 4) </a:t>
            </a:r>
            <a:endParaRPr lang="en-US" sz="1600" dirty="0"/>
          </a:p>
        </p:txBody>
      </p:sp>
      <p:sp>
        <p:nvSpPr>
          <p:cNvPr id="3" name="Content Placeholder 2"/>
          <p:cNvSpPr>
            <a:spLocks noGrp="1"/>
          </p:cNvSpPr>
          <p:nvPr>
            <p:ph idx="1"/>
          </p:nvPr>
        </p:nvSpPr>
        <p:spPr/>
        <p:txBody>
          <a:bodyPr/>
          <a:lstStyle/>
          <a:p>
            <a:pPr lvl="0"/>
            <a:r>
              <a:rPr lang="en-US" dirty="0" smtClean="0"/>
              <a:t>Whole skeletal muscle</a:t>
            </a:r>
          </a:p>
          <a:p>
            <a:pPr lvl="1"/>
            <a:r>
              <a:rPr lang="en-US" dirty="0" smtClean="0"/>
              <a:t>Perimysium: Fibrous connective tissue that surrounds a fasciculus</a:t>
            </a:r>
          </a:p>
          <a:p>
            <a:pPr lvl="1"/>
            <a:r>
              <a:rPr lang="en-US" dirty="0" smtClean="0"/>
              <a:t>Muscle fiber: Each individual muscle cell</a:t>
            </a:r>
          </a:p>
          <a:p>
            <a:pPr lvl="1"/>
            <a:r>
              <a:rPr lang="en-US" dirty="0" smtClean="0"/>
              <a:t>Endomysium: Connective tissue that surrounds an individual muscle fiber (cell)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a:t>
            </a:fld>
            <a:endParaRPr lang="en-US" dirty="0"/>
          </a:p>
        </p:txBody>
      </p:sp>
    </p:spTree>
    <p:extLst>
      <p:ext uri="{BB962C8B-B14F-4D97-AF65-F5344CB8AC3E}">
        <p14:creationId xmlns:p14="http://schemas.microsoft.com/office/powerpoint/2010/main" val="2557850558"/>
      </p:ext>
    </p:extLst>
  </p:cSld>
  <p:clrMapOvr>
    <a:masterClrMapping/>
  </p:clrMapOvr>
  <p:timing>
    <p:tnLst>
      <p:par>
        <p:cTn id="1" dur="indefinite" restart="never" nodeType="tmRoot"/>
      </p:par>
    </p:tnLst>
  </p:timing>
</p:sld>
</file>

<file path=ppt/theme/theme1.xml><?xml version="1.0" encoding="utf-8"?>
<a:theme xmlns:a="http://schemas.openxmlformats.org/drawingml/2006/main" name="Bonewit">
  <a:themeElements>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2_Blue Diagonal">
      <a:majorFont>
        <a:latin typeface="ArialMT"/>
        <a:ea typeface="ＭＳ Ｐゴシック"/>
        <a:cs typeface=""/>
      </a:majorFont>
      <a:minorFont>
        <a:latin typeface="ArialMT"/>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2_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2_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2_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Bonewit</Template>
  <TotalTime>4054</TotalTime>
  <Words>4735</Words>
  <Application>Microsoft Office PowerPoint</Application>
  <PresentationFormat>On-screen Show (4:3)</PresentationFormat>
  <Paragraphs>566</Paragraphs>
  <Slides>60</Slides>
  <Notes>60</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Bonewit</vt:lpstr>
      <vt:lpstr>Muscular System  Chapter 8</vt:lpstr>
      <vt:lpstr>Learning Objectives Lesson 8.1: Characteristics and Function of the Muscular System (Slide 1 of 2)</vt:lpstr>
      <vt:lpstr>Learning Objectives Lesson 8.1: Characteristics and Function of the Muscular System (Slide 2 of 2)</vt:lpstr>
      <vt:lpstr>Introduction to the Muscular System (Slide 1 of 2)</vt:lpstr>
      <vt:lpstr>Introduction to the Muscular System (Slide 2 of 2)</vt:lpstr>
      <vt:lpstr>Characteristics and Functions  of the Muscular System  (Slide 1 of 2)</vt:lpstr>
      <vt:lpstr>Characteristics and Functions  of the Muscular System  (Slide 2 of 2)</vt:lpstr>
      <vt:lpstr>Structure of Skeletal Muscle (Slide 1 of 4) </vt:lpstr>
      <vt:lpstr>Structure of Skeletal Muscle (Slide 2 of 4) </vt:lpstr>
      <vt:lpstr>Structure of Skeletal Muscle (Slide 3 of 4) </vt:lpstr>
      <vt:lpstr>Structure of Skeletal Muscle (Slide 4 of 4) </vt:lpstr>
      <vt:lpstr>Nerve and Blood Supply (Slide 1 of 2) </vt:lpstr>
      <vt:lpstr>Nerve and Blood Supply (Slide 2 of 2) </vt:lpstr>
      <vt:lpstr>Skeletal Muscle Attachments (Slide 1 of 2) </vt:lpstr>
      <vt:lpstr>Skeletal Muscle Attachments (Slide 2 of 2) </vt:lpstr>
      <vt:lpstr>Stimulus for Contraction (Slide 1 of 6) </vt:lpstr>
      <vt:lpstr>Stimulus for Contraction (Slide 2 of 6) </vt:lpstr>
      <vt:lpstr>Stimulus for Contraction (Slide 3 of 6) </vt:lpstr>
      <vt:lpstr>Stimulus for Contraction (Slide 4 of 6) </vt:lpstr>
      <vt:lpstr>Stimulus for Contraction (Slide 5 of 6) </vt:lpstr>
      <vt:lpstr>Stimulus for Contraction (Slide 6 of 6) </vt:lpstr>
      <vt:lpstr>Energy Sources and Oxygen Debt  (Slide 1 of 10)</vt:lpstr>
      <vt:lpstr>Energy Sources and Oxygen Debt  (Slide 2 of 10)</vt:lpstr>
      <vt:lpstr>Energy Sources and Oxygen Debt  (Slide 3 of 10)</vt:lpstr>
      <vt:lpstr>Energy Sources and Oxygen Debt  (Slide 4 of 10)</vt:lpstr>
      <vt:lpstr>Energy Sources and Oxygen Debt  (Slide 5 of 10)</vt:lpstr>
      <vt:lpstr>Energy Sources and Oxygen Debt  (Slide 6 of 10)</vt:lpstr>
      <vt:lpstr>Energy Sources and Oxygen Debt  (Slide 7 of 10)</vt:lpstr>
      <vt:lpstr>Energy Sources and Oxygen Debt  (Slide 8 of 10)</vt:lpstr>
      <vt:lpstr>Energy Sources and Oxygen Debt  (Slide 9 of 10)</vt:lpstr>
      <vt:lpstr>Energy Sources and Oxygen Debt  (Slide 10 of 10)</vt:lpstr>
      <vt:lpstr>Movements (Slide 1 of 2) </vt:lpstr>
      <vt:lpstr>Movements (Slide 2 of 2) </vt:lpstr>
      <vt:lpstr>Learning Objectives Lesson 8.2: Skeletal Muscle Groups</vt:lpstr>
      <vt:lpstr>Skeletal Muscle Groups (Slide 1 of 3) </vt:lpstr>
      <vt:lpstr>Skeletal Muscle Groups (Slide 2 of 3) </vt:lpstr>
      <vt:lpstr>Skeletal Muscle Groups (Slide 3 of 3) </vt:lpstr>
      <vt:lpstr>Muscles of the Head and Neck (Slide 1 of 3) </vt:lpstr>
      <vt:lpstr>Muscles of the Head and Neck (Slide 2 of 3) </vt:lpstr>
      <vt:lpstr>Muscles of the Head and Neck (Slide 3 of 3) </vt:lpstr>
      <vt:lpstr>Muscles of the Trunk</vt:lpstr>
      <vt:lpstr>Vertebral Column Muscles</vt:lpstr>
      <vt:lpstr>Thoracic Wall Muscles (Slide 1 of 3) </vt:lpstr>
      <vt:lpstr>Thoracic Wall Muscles (Slide 2 of 3) </vt:lpstr>
      <vt:lpstr>Thoracic Wall Muscles (Slide 3 of 3) </vt:lpstr>
      <vt:lpstr>Abdominal Wall Muscles</vt:lpstr>
      <vt:lpstr>Pelvic Floor Muscles</vt:lpstr>
      <vt:lpstr>Muscles of the Upper Extremity </vt:lpstr>
      <vt:lpstr>Muscles of the Upper Extremity </vt:lpstr>
      <vt:lpstr>Muscles that Move the  Shoulder and Arm</vt:lpstr>
      <vt:lpstr>Muscles that Move the  Forearm and Hand</vt:lpstr>
      <vt:lpstr>Muscles of the Lower Extremity</vt:lpstr>
      <vt:lpstr>Muscles that Move the Thigh (Slide 1 of 2)</vt:lpstr>
      <vt:lpstr>Muscles that Move the Thigh (Slide 2 of 2)</vt:lpstr>
      <vt:lpstr>Muscles that Move the Leg (Slide 1 of 2)</vt:lpstr>
      <vt:lpstr>Muscles that Move the Leg (Slide 2 of 2)</vt:lpstr>
      <vt:lpstr>Muscles that Move the Ankle and Foot </vt:lpstr>
      <vt:lpstr>Aging of the Muscular System</vt:lpstr>
      <vt:lpstr>Common Pathology  of the Muscular System</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LoGiudice</dc:creator>
  <cp:lastModifiedBy>Jori</cp:lastModifiedBy>
  <cp:revision>79</cp:revision>
  <dcterms:created xsi:type="dcterms:W3CDTF">2015-09-03T13:34:00Z</dcterms:created>
  <dcterms:modified xsi:type="dcterms:W3CDTF">2019-11-10T03:38:37Z</dcterms:modified>
</cp:coreProperties>
</file>