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7"/>
  </p:notes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76" r:id="rId20"/>
    <p:sldId id="278" r:id="rId21"/>
    <p:sldId id="279" r:id="rId22"/>
    <p:sldId id="280" r:id="rId23"/>
    <p:sldId id="281" r:id="rId24"/>
    <p:sldId id="282" r:id="rId25"/>
    <p:sldId id="283" r:id="rId26"/>
    <p:sldId id="284" r:id="rId27"/>
    <p:sldId id="285" r:id="rId28"/>
    <p:sldId id="286" r:id="rId29"/>
    <p:sldId id="287" r:id="rId30"/>
    <p:sldId id="356" r:id="rId31"/>
    <p:sldId id="289" r:id="rId32"/>
    <p:sldId id="290" r:id="rId33"/>
    <p:sldId id="292" r:id="rId34"/>
    <p:sldId id="293" r:id="rId35"/>
    <p:sldId id="294" r:id="rId36"/>
    <p:sldId id="295" r:id="rId37"/>
    <p:sldId id="296" r:id="rId38"/>
    <p:sldId id="297" r:id="rId39"/>
    <p:sldId id="299" r:id="rId40"/>
    <p:sldId id="300" r:id="rId41"/>
    <p:sldId id="302" r:id="rId42"/>
    <p:sldId id="303" r:id="rId43"/>
    <p:sldId id="304" r:id="rId44"/>
    <p:sldId id="305" r:id="rId45"/>
    <p:sldId id="306" r:id="rId46"/>
    <p:sldId id="307" r:id="rId47"/>
    <p:sldId id="340" r:id="rId48"/>
    <p:sldId id="339" r:id="rId49"/>
    <p:sldId id="308" r:id="rId50"/>
    <p:sldId id="341" r:id="rId51"/>
    <p:sldId id="310" r:id="rId52"/>
    <p:sldId id="311" r:id="rId53"/>
    <p:sldId id="312" r:id="rId54"/>
    <p:sldId id="343" r:id="rId55"/>
    <p:sldId id="344" r:id="rId56"/>
    <p:sldId id="345" r:id="rId57"/>
    <p:sldId id="347" r:id="rId58"/>
    <p:sldId id="348" r:id="rId59"/>
    <p:sldId id="313" r:id="rId60"/>
    <p:sldId id="314" r:id="rId61"/>
    <p:sldId id="349" r:id="rId62"/>
    <p:sldId id="315" r:id="rId63"/>
    <p:sldId id="350" r:id="rId64"/>
    <p:sldId id="316" r:id="rId65"/>
    <p:sldId id="353" r:id="rId66"/>
    <p:sldId id="354" r:id="rId67"/>
    <p:sldId id="317" r:id="rId68"/>
    <p:sldId id="318" r:id="rId69"/>
    <p:sldId id="355" r:id="rId70"/>
    <p:sldId id="319" r:id="rId71"/>
    <p:sldId id="320" r:id="rId72"/>
    <p:sldId id="322" r:id="rId73"/>
    <p:sldId id="358" r:id="rId74"/>
    <p:sldId id="359" r:id="rId75"/>
    <p:sldId id="357" r:id="rId7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72" autoAdjust="0"/>
    <p:restoredTop sz="90269" autoAdjust="0"/>
  </p:normalViewPr>
  <p:slideViewPr>
    <p:cSldViewPr snapToGrid="0">
      <p:cViewPr varScale="1">
        <p:scale>
          <a:sx n="75" d="100"/>
          <a:sy n="75" d="100"/>
        </p:scale>
        <p:origin x="-1620" y="-102"/>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4" d="100"/>
          <a:sy n="64" d="100"/>
        </p:scale>
        <p:origin x="-329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11/9/2019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219125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somatic nervous system includes fibers that carry impulses to the skeletal muscles for voluntary movement.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Somatic literally means </a:t>
            </a:r>
            <a:r>
              <a:rPr lang="en-US" sz="1200" i="1" kern="1200" dirty="0">
                <a:solidFill>
                  <a:schemeClr val="tx1"/>
                </a:solidFill>
                <a:effectLst/>
                <a:latin typeface="+mn-lt"/>
                <a:ea typeface="+mn-ea"/>
                <a:cs typeface="+mn-cs"/>
              </a:rPr>
              <a:t>related to body structures</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Are impulses to skeletal muscles afferent impulses or efferent impulses? </a:t>
            </a:r>
            <a:r>
              <a:rPr lang="en-US" sz="1200" i="1" kern="1200" dirty="0">
                <a:solidFill>
                  <a:schemeClr val="tx1"/>
                </a:solidFill>
                <a:effectLst/>
                <a:latin typeface="+mn-lt"/>
                <a:ea typeface="+mn-ea"/>
                <a:cs typeface="+mn-cs"/>
              </a:rPr>
              <a:t>(Efferent)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autonomic nervous system supplies motor impulses to cardiac muscle, smooth muscle, and glandular epithelium.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autonomic nervous system includes motor fibers to the heart, organs, and glands that are not under voluntary control.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organs under involuntary control have both sympathetic and parasympathetic fibers. The two divisions of the autonomic (involuntary) nervous system will be discussed in detail later.</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4195567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Nerve tissue is composed of conducting cells (neurons), which are long and thin, embedded in a matrix of supportive cells (neuroglia).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suffix </a:t>
            </a:r>
            <a:r>
              <a:rPr lang="en-US" sz="1200" i="1" kern="1200" dirty="0">
                <a:solidFill>
                  <a:schemeClr val="tx1"/>
                </a:solidFill>
                <a:effectLst/>
                <a:latin typeface="+mn-lt"/>
                <a:ea typeface="+mn-ea"/>
                <a:cs typeface="+mn-cs"/>
              </a:rPr>
              <a:t>-glia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glue</a:t>
            </a:r>
            <a:r>
              <a:rPr lang="en-US" sz="1200" kern="1200" dirty="0">
                <a:solidFill>
                  <a:schemeClr val="tx1"/>
                </a:solidFill>
                <a:effectLst/>
                <a:latin typeface="+mn-lt"/>
                <a:ea typeface="+mn-ea"/>
                <a:cs typeface="+mn-cs"/>
              </a:rPr>
              <a:t>. Neuroglia are special types of connective tissue.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2549659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prefix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means not or without. Nerve cells are amitotic (without mitosis).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Although it was previously believed that neurons could not be replaced, research in the 1990s and 2000s has demonstrated that new neurons are formed in the brains of adult mammals and humans.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600329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9.2.</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neuron consists of three parts.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 the fibers of the dendrite carry impulses toward the cell body or away from the cell body? </a:t>
            </a:r>
            <a:r>
              <a:rPr lang="en-US" sz="1200" i="1" kern="1200" dirty="0">
                <a:solidFill>
                  <a:schemeClr val="tx1"/>
                </a:solidFill>
                <a:effectLst/>
                <a:latin typeface="+mn-lt"/>
                <a:ea typeface="+mn-ea"/>
                <a:cs typeface="+mn-cs"/>
              </a:rPr>
              <a:t>(Toward)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Does the axon carry impulses toward the cell body or away from the cell body? </a:t>
            </a:r>
            <a:r>
              <a:rPr lang="en-US" sz="1200" i="1" kern="1200" dirty="0">
                <a:solidFill>
                  <a:schemeClr val="tx1"/>
                </a:solidFill>
                <a:effectLst/>
                <a:latin typeface="+mn-lt"/>
                <a:ea typeface="+mn-ea"/>
                <a:cs typeface="+mn-cs"/>
              </a:rPr>
              <a:t>(Away)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1928809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collateral mean? </a:t>
            </a:r>
            <a:r>
              <a:rPr lang="en-US" sz="1200" i="1" kern="1200" dirty="0">
                <a:solidFill>
                  <a:schemeClr val="tx1"/>
                </a:solidFill>
                <a:effectLst/>
                <a:latin typeface="+mn-lt"/>
                <a:ea typeface="+mn-ea"/>
                <a:cs typeface="+mn-cs"/>
              </a:rPr>
              <a:t>(Secondary or supporting)</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Telodendria are short branches found near the synapse of the axon or axon collateral.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534670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Fibers surrounded by myelin appear white. Cell bodies and fibers without myelin appear gray.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of the color difference, the terms “gray matter” and “white matter” came into common use before the structure was understood.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Myelin is like an insulator.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3576440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there is no neurilemma in the CNS, fibers do not regenerate.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outermost layer of cells surrounding a nerve fiber is called the neurilemma. The suffix </a:t>
            </a:r>
            <a:r>
              <a:rPr lang="en-US" sz="1200" i="1" kern="1200" dirty="0">
                <a:solidFill>
                  <a:schemeClr val="tx1"/>
                </a:solidFill>
                <a:effectLst/>
                <a:latin typeface="+mn-lt"/>
                <a:ea typeface="+mn-ea"/>
                <a:cs typeface="+mn-cs"/>
              </a:rPr>
              <a:t>-lemma</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husk </a:t>
            </a:r>
            <a:r>
              <a:rPr lang="en-US" sz="1200" kern="1200" dirty="0">
                <a:solidFill>
                  <a:schemeClr val="tx1"/>
                </a:solidFill>
                <a:effectLst/>
                <a:latin typeface="+mn-lt"/>
                <a:ea typeface="+mn-ea"/>
                <a:cs typeface="+mn-cs"/>
              </a:rPr>
              <a:t>or </a:t>
            </a:r>
            <a:r>
              <a:rPr lang="en-US" sz="1200" i="1" kern="1200" dirty="0">
                <a:solidFill>
                  <a:schemeClr val="tx1"/>
                </a:solidFill>
                <a:effectLst/>
                <a:latin typeface="+mn-lt"/>
                <a:ea typeface="+mn-ea"/>
                <a:cs typeface="+mn-cs"/>
              </a:rPr>
              <a:t>outer covering</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the peripheral nervous system, myelin is produced by the Schwann cells that make up the neurilemma. In the central nervous cells, oligodenrocytes produce myelin.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peripheral nervous system, damaged nerves can regenerate. For example, if you cut your finger, even though nerve fibers may have been cut, after healing you can still perceive touch, hot, and cold, etc.</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14591550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Table 9.1.</a:t>
            </a:r>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3610276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Interneurons are located in the spinal cord or brain. They are connecting neurons.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13191329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several types of neuroglial cells. Schwann cells and oligodentrocytes have already been mentioned.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most abundant glial cells are astrocytes, which are star-shaped.</a:t>
            </a:r>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2068636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1146365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Neurons are excitable (able to respond to stimuli) and can conduct impulses. This forms the basis of all functions associated with the nervous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Sodium and potassium are maintained on different sides of a neuron’s resting membrane.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impermeable mean? </a:t>
            </a:r>
            <a:r>
              <a:rPr lang="en-US" sz="1200" i="1" kern="1200" dirty="0">
                <a:solidFill>
                  <a:schemeClr val="tx1"/>
                </a:solidFill>
                <a:effectLst/>
                <a:latin typeface="+mn-lt"/>
                <a:ea typeface="+mn-ea"/>
                <a:cs typeface="+mn-cs"/>
              </a:rPr>
              <a:t>(Not easily penetrated)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diffusion is possible, the concentration of ions of sodium or potassium gradually equalizes on both sides of a membrane. When the membrane is impermeable, there can be a difference in the concentration from one side of the membrane to the other. This is called a </a:t>
            </a:r>
            <a:r>
              <a:rPr lang="en-US" sz="1200" i="1" kern="1200" dirty="0">
                <a:solidFill>
                  <a:schemeClr val="tx1"/>
                </a:solidFill>
                <a:effectLst/>
                <a:latin typeface="+mn-lt"/>
                <a:ea typeface="+mn-ea"/>
                <a:cs typeface="+mn-cs"/>
              </a:rPr>
              <a:t>concentration gradient</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13956328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cell uses energy to move sodium and potassium ions to set up the resting membrane. This is called the sodium-potassium pump.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Both sodium ions and potassium ions have a positive charge, but there is a greater positive charge outside the cell. </a:t>
            </a:r>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1580433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the nerve impulse is transmitted, the cell membrane becomes permeable to sodium ions that enter the cell both by diffusion and because of electrical attraction to the negative charge.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process is called depolarization, meaning that the negative charge inside the cell shifts toward zero.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enough sodium ions have entered, the electric charge begins to become positive.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22580239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repolarization, potassium diffusing to the outside of the cell removes intracellular positive charge and restores resting membrane potential.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electrical charge inside the cell shifts from highly negative to highly positive just for an instant (reverse polarization).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cell membrane quickly becomes impermeable to sodium, and the sodium–potassium pump moves sodium out of the cell. Potassium ions are briefly diffused out of the cell, so a positive charge builds up outside the cell and restores the resting membrane potential.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resting membrane potential is about −70 millivolts.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21843900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action potential involves the sequence: depolarization, reverse polarization, and repolarization.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9.3.</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sodium ions during the resting membrane potential? </a:t>
            </a:r>
            <a:r>
              <a:rPr lang="en-US" sz="1200" i="1" kern="1200" dirty="0">
                <a:solidFill>
                  <a:schemeClr val="tx1"/>
                </a:solidFill>
                <a:effectLst/>
                <a:latin typeface="+mn-lt"/>
                <a:ea typeface="+mn-ea"/>
                <a:cs typeface="+mn-cs"/>
              </a:rPr>
              <a:t>(Outside the cell)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sodium ions during depolarization? </a:t>
            </a:r>
            <a:r>
              <a:rPr lang="en-US" sz="1200" i="1" kern="1200" dirty="0">
                <a:solidFill>
                  <a:schemeClr val="tx1"/>
                </a:solidFill>
                <a:effectLst/>
                <a:latin typeface="+mn-lt"/>
                <a:ea typeface="+mn-ea"/>
                <a:cs typeface="+mn-cs"/>
              </a:rPr>
              <a:t>(Entering the cell)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sodium ions during reverse polarization? </a:t>
            </a:r>
            <a:r>
              <a:rPr lang="en-US" sz="1200" i="1" kern="1200" dirty="0">
                <a:solidFill>
                  <a:schemeClr val="tx1"/>
                </a:solidFill>
                <a:effectLst/>
                <a:latin typeface="+mn-lt"/>
                <a:ea typeface="+mn-ea"/>
                <a:cs typeface="+mn-cs"/>
              </a:rPr>
              <a:t>(Inside the cell)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sodium ions during repolarization? </a:t>
            </a:r>
            <a:r>
              <a:rPr lang="en-US" sz="1200" i="1" kern="1200" dirty="0">
                <a:solidFill>
                  <a:schemeClr val="tx1"/>
                </a:solidFill>
                <a:effectLst/>
                <a:latin typeface="+mn-lt"/>
                <a:ea typeface="+mn-ea"/>
                <a:cs typeface="+mn-cs"/>
              </a:rPr>
              <a:t>(Being pumped out of the cell)</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happens if a stimulus is less than the threshold stimulus? </a:t>
            </a:r>
            <a:r>
              <a:rPr lang="en-US" sz="1200" i="1" kern="1200" dirty="0">
                <a:solidFill>
                  <a:schemeClr val="tx1"/>
                </a:solidFill>
                <a:effectLst/>
                <a:latin typeface="+mn-lt"/>
                <a:ea typeface="+mn-ea"/>
                <a:cs typeface="+mn-cs"/>
              </a:rPr>
              <a:t>(Nothing)</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971891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impulse is conducted along the nerve, because the localized area of depolarization starts a current flow.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impulse is conducted in one direction toward the area with a negative charge.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2609100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Saltatory conduction is faster than conduction in unmyelinated fibers.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relative refractory period occurs briefly after the absolute refractory period.</a:t>
            </a:r>
          </a:p>
          <a:p>
            <a:pPr marL="171450" indent="-171450">
              <a:buFont typeface="Arial" panose="020B0604020202020204" pitchFamily="34" charset="0"/>
              <a:buChar char="•"/>
            </a:pPr>
            <a:r>
              <a:rPr lang="en-US" dirty="0"/>
              <a:t>Nerve fibers obey the all-or-none principle. </a:t>
            </a:r>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3093311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20732894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the prefix </a:t>
            </a:r>
            <a:r>
              <a:rPr lang="en-US" sz="1200" i="1" kern="1200" dirty="0">
                <a:solidFill>
                  <a:schemeClr val="tx1"/>
                </a:solidFill>
                <a:effectLst/>
                <a:latin typeface="+mn-lt"/>
                <a:ea typeface="+mn-ea"/>
                <a:cs typeface="+mn-cs"/>
              </a:rPr>
              <a:t>pre-</a:t>
            </a:r>
            <a:r>
              <a:rPr lang="en-US" sz="1200" kern="1200" dirty="0">
                <a:solidFill>
                  <a:schemeClr val="tx1"/>
                </a:solidFill>
                <a:effectLst/>
                <a:latin typeface="+mn-lt"/>
                <a:ea typeface="+mn-ea"/>
                <a:cs typeface="+mn-cs"/>
              </a:rPr>
              <a:t> mean in presynaptic neuron? </a:t>
            </a:r>
            <a:r>
              <a:rPr lang="en-US" sz="1200" i="1" kern="1200" dirty="0">
                <a:solidFill>
                  <a:schemeClr val="tx1"/>
                </a:solidFill>
                <a:effectLst/>
                <a:latin typeface="+mn-lt"/>
                <a:ea typeface="+mn-ea"/>
                <a:cs typeface="+mn-cs"/>
              </a:rPr>
              <a:t>(Before)</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the prefix </a:t>
            </a:r>
            <a:r>
              <a:rPr lang="en-US" sz="1200" i="1" kern="1200" dirty="0">
                <a:solidFill>
                  <a:schemeClr val="tx1"/>
                </a:solidFill>
                <a:effectLst/>
                <a:latin typeface="+mn-lt"/>
                <a:ea typeface="+mn-ea"/>
                <a:cs typeface="+mn-cs"/>
              </a:rPr>
              <a:t>post-</a:t>
            </a:r>
            <a:r>
              <a:rPr lang="en-US" sz="1200" kern="1200" dirty="0">
                <a:solidFill>
                  <a:schemeClr val="tx1"/>
                </a:solidFill>
                <a:effectLst/>
                <a:latin typeface="+mn-lt"/>
                <a:ea typeface="+mn-ea"/>
                <a:cs typeface="+mn-cs"/>
              </a:rPr>
              <a:t> mean in postsynaptic neuron? </a:t>
            </a:r>
            <a:r>
              <a:rPr lang="en-US" sz="1200" i="1" kern="1200" dirty="0">
                <a:solidFill>
                  <a:schemeClr val="tx1"/>
                </a:solidFill>
                <a:effectLst/>
                <a:latin typeface="+mn-lt"/>
                <a:ea typeface="+mn-ea"/>
                <a:cs typeface="+mn-cs"/>
              </a:rPr>
              <a:t>(After)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3083660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nerve stimulus is transmitted electrically along the neuron and chemically across the synapse.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several chemicals that can be neurotransmitters. </a:t>
            </a:r>
            <a:r>
              <a:rPr lang="en-US" sz="1200" kern="1200" dirty="0" smtClean="0">
                <a:solidFill>
                  <a:schemeClr val="tx1"/>
                </a:solidFill>
                <a:effectLst/>
                <a:latin typeface="+mn-lt"/>
                <a:ea typeface="+mn-ea"/>
                <a:cs typeface="+mn-cs"/>
              </a:rPr>
              <a:t>Acetylcholine </a:t>
            </a:r>
            <a:r>
              <a:rPr lang="en-US" sz="1200" kern="1200" dirty="0">
                <a:solidFill>
                  <a:schemeClr val="tx1"/>
                </a:solidFill>
                <a:effectLst/>
                <a:latin typeface="+mn-lt"/>
                <a:ea typeface="+mn-ea"/>
                <a:cs typeface="+mn-cs"/>
              </a:rPr>
              <a:t>is found in skeletal muscles as well as many synapses of the autonomic nervous system.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Specific neurotransmitters may excite the adjacent neuron or inhibit nerve transmission.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Table 9.2 lists some of the common neurotransmitters.</a:t>
            </a:r>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3997063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is homeostasis?</a:t>
            </a:r>
            <a:r>
              <a:rPr lang="en-US" sz="1200" i="1" kern="1200" dirty="0">
                <a:solidFill>
                  <a:schemeClr val="tx1"/>
                </a:solidFill>
                <a:effectLst/>
                <a:latin typeface="+mn-lt"/>
                <a:ea typeface="+mn-ea"/>
                <a:cs typeface="+mn-cs"/>
              </a:rPr>
              <a:t> (The constant internal environment that must be maintained for the cells of the body</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nervous system helps maintain homeostasis by regulating vital functions (body temperature, heart rate, breathing), and responding to internal and external stimuli.</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34405923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9.5.</a:t>
            </a:r>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18612896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 simple reflex arc consists of two or three neurons that form a connection between a sensory neuron and a motor neuron.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9.6 and Table 9.3.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4163320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Reflexes operate through the spinal cord and do not require input from the conscious brain.</a:t>
            </a:r>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28219973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33104959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41388185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18469016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The CNS consists of the brain and spinal cord, which are located in the dorsal body cavity. </a:t>
            </a:r>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998933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dural sinuses collect venous blood to return it to the cardiovascular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meninges form a continuous covering around the brain and spinal cord.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They provide a channel for the circulation of cerebrospinal fluid, which also cushions the brain and spinal cord.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Sinuses (cavities or channels) contained in the dura mater collect venous blood in the head instead of in the large veins.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2534729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space below the middle layer of the meninges is called the subarachnoid space. Normally it is filled with the clear cerebrospinal fluid and contains blood vessels.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Cerebrospinal fluid can be collected through a lumbar puncture. An arterial bleed in the brain will cause blood to be found in the subarachnoid space (subarachnoid hemorrhage).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pia mater adheres to brain tissue and the spinal cord.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42569019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cerebrum controls thinking, memory, personality, voluntary movement, and interpretation of sensation.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convolutions of the cerebrum increase its surface area, which is believed to increase capacity.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9.8.</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2725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The nervous system is the major controlling, regulatory, and communicating system in the body. </a:t>
            </a:r>
          </a:p>
          <a:p>
            <a:pPr marL="171450" lvl="0" indent="-171450">
              <a:buFont typeface="Arial" panose="020B0604020202020204" pitchFamily="34" charset="0"/>
              <a:buChar char="•"/>
            </a:pPr>
            <a:r>
              <a:rPr lang="en-US" dirty="0"/>
              <a:t>Like other systems in the body, the nervous system is composed of organs, principally the brain, spinal cord, nerves, and ganglia.</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Sensory means related to sensation or responding to stimuli.  </a:t>
            </a:r>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20363389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Four of the lobes of the brain and the bones of the skull have the same names.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insula is covered by parts of the frontal, parietal, and temporal lobes.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17114505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center for sensory functions is located in the parietal lobe.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frontal lobe controls motor functions as well as reasoning, intelligence, personality, behavior.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speech is controlled primarily by Broca’s area in the frontal lobe, whereas understanding of language is primarily located in Wernicke’s area in the temporal lobe.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Table 9.4.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9706741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Association pathways transmit impulses from one gyrus to another.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Commissural pathways transmit impulses from one hemisphere to another.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Projection pathways transmit impulses to other parts of the brain.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28851863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diencephalon includes the thalamus, hypothalamus, and epithalamus. </a:t>
            </a:r>
            <a:r>
              <a:rPr lang="en-US" sz="1200" i="1" kern="1200" dirty="0">
                <a:solidFill>
                  <a:schemeClr val="tx1"/>
                </a:solidFill>
                <a:effectLst/>
                <a:latin typeface="+mn-lt"/>
                <a:ea typeface="+mn-ea"/>
                <a:cs typeface="+mn-cs"/>
              </a:rPr>
              <a:t>Encephal-</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inside the head</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brain.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thalamus is the largest part of the diencephalon. At the level of the thalamus, a person knows that he or she is experiencing sensation without being able to localize it.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9.9.</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349453534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hypothalamus is located below the thalamus. It regulates many body functions.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hypothalamus serves as a connection between the central nervous system and the endocrine system.</a:t>
            </a:r>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44242968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482281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midbrain is the superior of the three parts of the brain 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motor and sensory tracts pass through the </a:t>
            </a:r>
            <a:r>
              <a:rPr lang="en-US" sz="1200" kern="1200" dirty="0" smtClean="0">
                <a:solidFill>
                  <a:schemeClr val="tx1"/>
                </a:solidFill>
                <a:effectLst/>
                <a:latin typeface="+mn-lt"/>
                <a:ea typeface="+mn-ea"/>
                <a:cs typeface="+mn-cs"/>
              </a:rPr>
              <a:t>brain stem </a:t>
            </a:r>
            <a:r>
              <a:rPr lang="en-US" sz="1200" kern="1200" dirty="0">
                <a:solidFill>
                  <a:schemeClr val="tx1"/>
                </a:solidFill>
                <a:effectLst/>
                <a:latin typeface="+mn-lt"/>
                <a:ea typeface="+mn-ea"/>
                <a:cs typeface="+mn-cs"/>
              </a:rPr>
              <a:t>as white matter.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addition, there are visual and auditory reflex centers in the midbrain.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32184954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pons is the middle part of the brain stem. Pons means </a:t>
            </a:r>
            <a:r>
              <a:rPr lang="en-US" sz="1200" i="1" kern="1200" dirty="0">
                <a:solidFill>
                  <a:schemeClr val="tx1"/>
                </a:solidFill>
                <a:effectLst/>
                <a:latin typeface="+mn-lt"/>
                <a:ea typeface="+mn-ea"/>
                <a:cs typeface="+mn-cs"/>
              </a:rPr>
              <a:t>bridge</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Four cranial nerves arise from the pons.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17404164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Medulla</a:t>
            </a:r>
            <a:r>
              <a:rPr lang="en-US" sz="1200" kern="1200" dirty="0">
                <a:solidFill>
                  <a:schemeClr val="tx1"/>
                </a:solidFill>
                <a:effectLst/>
                <a:latin typeface="+mn-lt"/>
                <a:ea typeface="+mn-ea"/>
                <a:cs typeface="+mn-cs"/>
              </a:rPr>
              <a:t> comes from a Latin word meaning </a:t>
            </a:r>
            <a:r>
              <a:rPr lang="en-US" sz="1200" i="1" kern="1200" dirty="0">
                <a:solidFill>
                  <a:schemeClr val="tx1"/>
                </a:solidFill>
                <a:effectLst/>
                <a:latin typeface="+mn-lt"/>
                <a:ea typeface="+mn-ea"/>
                <a:cs typeface="+mn-cs"/>
              </a:rPr>
              <a:t>marrow</a:t>
            </a:r>
            <a:r>
              <a:rPr lang="en-US" sz="1200" kern="1200" dirty="0">
                <a:solidFill>
                  <a:schemeClr val="tx1"/>
                </a:solidFill>
                <a:effectLst/>
                <a:latin typeface="+mn-lt"/>
                <a:ea typeface="+mn-ea"/>
                <a:cs typeface="+mn-cs"/>
              </a:rPr>
              <a:t>. This word often designates a structure beneath or within the cortex, a word that comes from the Latin word meaning </a:t>
            </a:r>
            <a:r>
              <a:rPr lang="en-US" sz="1200" i="1" kern="1200" dirty="0">
                <a:solidFill>
                  <a:schemeClr val="tx1"/>
                </a:solidFill>
                <a:effectLst/>
                <a:latin typeface="+mn-lt"/>
                <a:ea typeface="+mn-ea"/>
                <a:cs typeface="+mn-cs"/>
              </a:rPr>
              <a:t>bark</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husk</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Breathing is regulated in centers in the pons and medulla. There are centers to regulate the heartbeat and blood pressure in the medulla. Even if there is no activity of the cerebral cortex, an individual can continue to breathe and have a heartbeat if the brainstem is functioning.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fibers cross over (decussate) in the medulla so that motor impulses that originate in the left frontal lobe result in movement of the right side of the body. Sensory fibers cross over to the other side in the spinal cord.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77312887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Cerebellum is a diminutive form of cerebrum.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two cerebellar hemispheres lie posterior and inferior to the cerebrum.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4148089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effector causes an effect in response to directions from the nervous system. In muscles, it causes them to contract. In glands, it causes them to produce secretions.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Motor signals travel away from the brain.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output travels away from the brain.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impulses stimulate effectors, muscles, or glands that cause an effect.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1167315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Motor impulses originate in the frontal lobes of the cerebrum, but they are refined by impulses from the cerebellum (and other parts of the brains).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Uncoordinated motor movements result in ataxia.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cerebellum responds to impulses from the semicircular canals of the ear and maintains body balance and posture.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22997151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Ventricle means </a:t>
            </a:r>
            <a:r>
              <a:rPr lang="en-US" sz="1200" i="1" kern="1200" dirty="0">
                <a:solidFill>
                  <a:schemeClr val="tx1"/>
                </a:solidFill>
                <a:effectLst/>
                <a:latin typeface="+mn-lt"/>
                <a:ea typeface="+mn-ea"/>
                <a:cs typeface="+mn-cs"/>
              </a:rPr>
              <a:t>little belly</a:t>
            </a:r>
            <a:r>
              <a:rPr lang="en-US" sz="1200" kern="1200" dirty="0">
                <a:solidFill>
                  <a:schemeClr val="tx1"/>
                </a:solidFill>
                <a:effectLst/>
                <a:latin typeface="+mn-lt"/>
                <a:ea typeface="+mn-ea"/>
                <a:cs typeface="+mn-cs"/>
              </a:rPr>
              <a:t>. The term is used for belly-shaped hollow spaces formed by one or more organs.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Cerebrospinal fluid is produced in the lateral ventricles and circulates through the third and fourth ventricles to the cerebral aqueduct and central canal of the spinal cord and throughout the subarachnoid layer of the meninges.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3965608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cerebrospinal fluid is reabsorbed in the dural sinuses and returned to the blood. Normally the same amount of CSF is reabsorbed as is produced.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12442982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9.10.</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spinal cord is encased in the vertebrae. Between the dura of the meninges and the bone is a small space (epidural space) containing loose connective tissue and adipose tissue.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Each segment of the spinal cord gives rise to a pair of spinal nerves.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50584074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 cross section of the spinal cord shows a typical butterfly shape formed by the central gray matter of the spinal cord.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9.11.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5761905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Within the white matter of the spinal cord are motor and sensory tracts.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Fibers that carry similar impulses tend to be grouped together within the white matter of the spinal cord.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48715363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Descending tracts carry motor impulses and ascending tracts carry sensory impulses.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326727533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386593016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Table 9.5 describes some clinically significant reflexes.</a:t>
            </a:r>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194321240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peripheral nervous system completes the communication between the brain, spinal cord, and body organs and tissues.</a:t>
            </a:r>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857746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There is really only one nervous system in the body, although terminology seems to indicate otherwise. </a:t>
            </a:r>
          </a:p>
          <a:p>
            <a:pPr marL="171450" indent="-171450">
              <a:buFont typeface="Arial" panose="020B0604020202020204" pitchFamily="34" charset="0"/>
              <a:buChar char="•"/>
            </a:pPr>
            <a:r>
              <a:rPr lang="en-US" b="0" dirty="0"/>
              <a:t>Refer to Figure 9.1.</a:t>
            </a:r>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4721140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412821879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epineurium is the sheath that surrounds a nerve. Within the nerve are individual nerve fibers and bundles of nerve fibers.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connective tissue surrounds a nerve fiber? </a:t>
            </a:r>
            <a:r>
              <a:rPr lang="en-US" sz="1200" i="1" kern="1200" dirty="0">
                <a:solidFill>
                  <a:schemeClr val="tx1"/>
                </a:solidFill>
                <a:effectLst/>
                <a:latin typeface="+mn-lt"/>
                <a:ea typeface="+mn-ea"/>
                <a:cs typeface="+mn-cs"/>
              </a:rPr>
              <a:t>(Endoneurium)</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connective tissue surrounds a bundle of nerve fibers or fasciculus? </a:t>
            </a:r>
            <a:r>
              <a:rPr lang="en-US" sz="1200" i="1" kern="1200" dirty="0">
                <a:solidFill>
                  <a:schemeClr val="tx1"/>
                </a:solidFill>
                <a:effectLst/>
                <a:latin typeface="+mn-lt"/>
                <a:ea typeface="+mn-ea"/>
                <a:cs typeface="+mn-cs"/>
              </a:rPr>
              <a:t>(Perineurium)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25522483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9.12.</a:t>
            </a:r>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29144039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many mnemonic devices to remember the cranial nerves and their composition (sensory, motor, or both):</a:t>
            </a:r>
          </a:p>
          <a:p>
            <a:pPr marL="404813" lvl="0">
              <a:tabLst>
                <a:tab pos="1379538" algn="l"/>
                <a:tab pos="2863850" algn="l"/>
              </a:tabLst>
            </a:pPr>
            <a:r>
              <a:rPr lang="en-US" sz="1200" kern="1200" dirty="0">
                <a:solidFill>
                  <a:schemeClr val="tx1"/>
                </a:solidFill>
                <a:effectLst/>
                <a:latin typeface="+mn-lt"/>
                <a:ea typeface="+mn-ea"/>
                <a:cs typeface="+mn-cs"/>
              </a:rPr>
              <a:t>On	 I. Olfactory	</a:t>
            </a:r>
            <a:r>
              <a:rPr lang="en-US" sz="1200" kern="1200" dirty="0" smtClean="0">
                <a:solidFill>
                  <a:schemeClr val="tx1"/>
                </a:solidFill>
                <a:effectLst/>
                <a:latin typeface="+mn-lt"/>
                <a:ea typeface="+mn-ea"/>
                <a:cs typeface="+mn-cs"/>
              </a:rPr>
              <a:t>Some </a:t>
            </a:r>
            <a:r>
              <a:rPr lang="en-US" sz="1200" kern="1200" dirty="0">
                <a:solidFill>
                  <a:schemeClr val="tx1"/>
                </a:solidFill>
                <a:effectLst/>
                <a:latin typeface="+mn-lt"/>
                <a:ea typeface="+mn-ea"/>
                <a:cs typeface="+mn-cs"/>
              </a:rPr>
              <a:t>(sensory)</a:t>
            </a:r>
          </a:p>
          <a:p>
            <a:pPr marL="404813" lvl="0">
              <a:tabLst>
                <a:tab pos="1379538" algn="l"/>
                <a:tab pos="2863850" algn="l"/>
              </a:tabLst>
            </a:pPr>
            <a:r>
              <a:rPr lang="en-US" sz="1200" kern="1200" dirty="0">
                <a:solidFill>
                  <a:schemeClr val="tx1"/>
                </a:solidFill>
                <a:effectLst/>
                <a:latin typeface="+mn-lt"/>
                <a:ea typeface="+mn-ea"/>
                <a:cs typeface="+mn-cs"/>
              </a:rPr>
              <a:t>Occasion	 II. Optic	</a:t>
            </a:r>
            <a:r>
              <a:rPr lang="en-US" sz="1200" kern="1200" dirty="0" smtClean="0">
                <a:solidFill>
                  <a:schemeClr val="tx1"/>
                </a:solidFill>
                <a:effectLst/>
                <a:latin typeface="+mn-lt"/>
                <a:ea typeface="+mn-ea"/>
                <a:cs typeface="+mn-cs"/>
              </a:rPr>
              <a:t>Say </a:t>
            </a:r>
            <a:r>
              <a:rPr lang="en-US" sz="1200" kern="1200" dirty="0">
                <a:solidFill>
                  <a:schemeClr val="tx1"/>
                </a:solidFill>
                <a:effectLst/>
                <a:latin typeface="+mn-lt"/>
                <a:ea typeface="+mn-ea"/>
                <a:cs typeface="+mn-cs"/>
              </a:rPr>
              <a:t>(sensory)</a:t>
            </a:r>
          </a:p>
          <a:p>
            <a:pPr marL="404813" lvl="0">
              <a:tabLst>
                <a:tab pos="1379538" algn="l"/>
                <a:tab pos="2863850" algn="l"/>
              </a:tabLst>
            </a:pPr>
            <a:r>
              <a:rPr lang="en-US" sz="1200" kern="1200" dirty="0">
                <a:solidFill>
                  <a:schemeClr val="tx1"/>
                </a:solidFill>
                <a:effectLst/>
                <a:latin typeface="+mn-lt"/>
                <a:ea typeface="+mn-ea"/>
                <a:cs typeface="+mn-cs"/>
              </a:rPr>
              <a:t>Our 	III. Oculomotor	Money (motor)</a:t>
            </a:r>
          </a:p>
          <a:p>
            <a:pPr marL="404813" lvl="0">
              <a:tabLst>
                <a:tab pos="1379538" algn="l"/>
                <a:tab pos="2863850" algn="l"/>
              </a:tabLst>
            </a:pPr>
            <a:r>
              <a:rPr lang="en-US" sz="1200" kern="1200" dirty="0">
                <a:solidFill>
                  <a:schemeClr val="tx1"/>
                </a:solidFill>
                <a:effectLst/>
                <a:latin typeface="+mn-lt"/>
                <a:ea typeface="+mn-ea"/>
                <a:cs typeface="+mn-cs"/>
              </a:rPr>
              <a:t>Trusty	IV. Trochlear	</a:t>
            </a:r>
            <a:r>
              <a:rPr lang="en-US" sz="1200" kern="1200" dirty="0" smtClean="0">
                <a:solidFill>
                  <a:schemeClr val="tx1"/>
                </a:solidFill>
                <a:effectLst/>
                <a:latin typeface="+mn-lt"/>
                <a:ea typeface="+mn-ea"/>
                <a:cs typeface="+mn-cs"/>
              </a:rPr>
              <a:t>Matters </a:t>
            </a:r>
            <a:r>
              <a:rPr lang="en-US" sz="1200" kern="1200" dirty="0">
                <a:solidFill>
                  <a:schemeClr val="tx1"/>
                </a:solidFill>
                <a:effectLst/>
                <a:latin typeface="+mn-lt"/>
                <a:ea typeface="+mn-ea"/>
                <a:cs typeface="+mn-cs"/>
              </a:rPr>
              <a:t>(motor)</a:t>
            </a:r>
          </a:p>
          <a:p>
            <a:pPr marL="404813" lvl="0">
              <a:tabLst>
                <a:tab pos="1379538" algn="l"/>
                <a:tab pos="2863850" algn="l"/>
              </a:tabLst>
            </a:pPr>
            <a:r>
              <a:rPr lang="en-US" sz="1200" kern="1200" dirty="0">
                <a:solidFill>
                  <a:schemeClr val="tx1"/>
                </a:solidFill>
                <a:effectLst/>
                <a:latin typeface="+mn-lt"/>
                <a:ea typeface="+mn-ea"/>
                <a:cs typeface="+mn-cs"/>
              </a:rPr>
              <a:t>Truck	V. Trigeminal	</a:t>
            </a:r>
            <a:r>
              <a:rPr lang="en-US" sz="1200" kern="1200" dirty="0" smtClean="0">
                <a:solidFill>
                  <a:schemeClr val="tx1"/>
                </a:solidFill>
                <a:effectLst/>
                <a:latin typeface="+mn-lt"/>
                <a:ea typeface="+mn-ea"/>
                <a:cs typeface="+mn-cs"/>
              </a:rPr>
              <a:t>But </a:t>
            </a:r>
            <a:r>
              <a:rPr lang="en-US" sz="1200" kern="1200" dirty="0">
                <a:solidFill>
                  <a:schemeClr val="tx1"/>
                </a:solidFill>
                <a:effectLst/>
                <a:latin typeface="+mn-lt"/>
                <a:ea typeface="+mn-ea"/>
                <a:cs typeface="+mn-cs"/>
              </a:rPr>
              <a:t>(both)</a:t>
            </a:r>
          </a:p>
          <a:p>
            <a:pPr marL="404813" lvl="0">
              <a:tabLst>
                <a:tab pos="1379538" algn="l"/>
                <a:tab pos="2863850" algn="l"/>
              </a:tabLst>
            </a:pPr>
            <a:r>
              <a:rPr lang="en-US" sz="1200" kern="1200" dirty="0">
                <a:solidFill>
                  <a:schemeClr val="tx1"/>
                </a:solidFill>
                <a:effectLst/>
                <a:latin typeface="+mn-lt"/>
                <a:ea typeface="+mn-ea"/>
                <a:cs typeface="+mn-cs"/>
              </a:rPr>
              <a:t>Acts 	VI. Abducens	</a:t>
            </a:r>
            <a:r>
              <a:rPr lang="en-US" sz="1200" kern="1200" dirty="0" smtClean="0">
                <a:solidFill>
                  <a:schemeClr val="tx1"/>
                </a:solidFill>
                <a:effectLst/>
                <a:latin typeface="+mn-lt"/>
                <a:ea typeface="+mn-ea"/>
                <a:cs typeface="+mn-cs"/>
              </a:rPr>
              <a:t>My </a:t>
            </a:r>
            <a:r>
              <a:rPr lang="en-US" sz="1200" kern="1200" dirty="0">
                <a:solidFill>
                  <a:schemeClr val="tx1"/>
                </a:solidFill>
                <a:effectLst/>
                <a:latin typeface="+mn-lt"/>
                <a:ea typeface="+mn-ea"/>
                <a:cs typeface="+mn-cs"/>
              </a:rPr>
              <a:t>(motor)</a:t>
            </a:r>
          </a:p>
          <a:p>
            <a:pPr marL="404813" lvl="0">
              <a:tabLst>
                <a:tab pos="1379538" algn="l"/>
                <a:tab pos="2863850" algn="l"/>
              </a:tabLst>
            </a:pPr>
            <a:r>
              <a:rPr lang="en-US" sz="1200" kern="1200" dirty="0">
                <a:solidFill>
                  <a:schemeClr val="tx1"/>
                </a:solidFill>
                <a:effectLst/>
                <a:latin typeface="+mn-lt"/>
                <a:ea typeface="+mn-ea"/>
                <a:cs typeface="+mn-cs"/>
              </a:rPr>
              <a:t>Funny	VII. Facial	</a:t>
            </a:r>
            <a:r>
              <a:rPr lang="en-US" sz="1200" kern="1200" dirty="0" smtClean="0">
                <a:solidFill>
                  <a:schemeClr val="tx1"/>
                </a:solidFill>
                <a:effectLst/>
                <a:latin typeface="+mn-lt"/>
                <a:ea typeface="+mn-ea"/>
                <a:cs typeface="+mn-cs"/>
              </a:rPr>
              <a:t>Brother </a:t>
            </a:r>
            <a:r>
              <a:rPr lang="en-US" sz="1200" kern="1200" dirty="0">
                <a:solidFill>
                  <a:schemeClr val="tx1"/>
                </a:solidFill>
                <a:effectLst/>
                <a:latin typeface="+mn-lt"/>
                <a:ea typeface="+mn-ea"/>
                <a:cs typeface="+mn-cs"/>
              </a:rPr>
              <a:t>(both)</a:t>
            </a:r>
          </a:p>
          <a:p>
            <a:pPr marL="404813" lvl="0">
              <a:tabLst>
                <a:tab pos="1379538" algn="l"/>
                <a:tab pos="2863850" algn="l"/>
              </a:tabLst>
            </a:pPr>
            <a:r>
              <a:rPr lang="en-US" sz="1200" kern="1200" dirty="0">
                <a:solidFill>
                  <a:schemeClr val="tx1"/>
                </a:solidFill>
                <a:effectLst/>
                <a:latin typeface="+mn-lt"/>
                <a:ea typeface="+mn-ea"/>
                <a:cs typeface="+mn-cs"/>
              </a:rPr>
              <a:t>Very	VIII. Vestibular 	Says (sensory)</a:t>
            </a:r>
          </a:p>
          <a:p>
            <a:pPr marL="404813" lvl="0">
              <a:tabLst>
                <a:tab pos="1379538" algn="l"/>
                <a:tab pos="2863850" algn="l"/>
              </a:tabLst>
            </a:pPr>
            <a:r>
              <a:rPr lang="en-US" sz="1200" kern="1200" dirty="0">
                <a:solidFill>
                  <a:schemeClr val="tx1"/>
                </a:solidFill>
                <a:effectLst/>
                <a:latin typeface="+mn-lt"/>
                <a:ea typeface="+mn-ea"/>
                <a:cs typeface="+mn-cs"/>
              </a:rPr>
              <a:t>Good	IX. Glossopharyngeal	Big (both)</a:t>
            </a:r>
          </a:p>
          <a:p>
            <a:pPr marL="404813" lvl="0">
              <a:tabLst>
                <a:tab pos="1379538" algn="l"/>
                <a:tab pos="2863850" algn="l"/>
              </a:tabLst>
            </a:pPr>
            <a:r>
              <a:rPr lang="en-US" sz="1200" kern="1200" dirty="0">
                <a:solidFill>
                  <a:schemeClr val="tx1"/>
                </a:solidFill>
                <a:effectLst/>
                <a:latin typeface="+mn-lt"/>
                <a:ea typeface="+mn-ea"/>
                <a:cs typeface="+mn-cs"/>
              </a:rPr>
              <a:t>Vehicle	X. Vagus	</a:t>
            </a:r>
            <a:r>
              <a:rPr lang="en-US" sz="1200" kern="1200" dirty="0" smtClean="0">
                <a:solidFill>
                  <a:schemeClr val="tx1"/>
                </a:solidFill>
                <a:effectLst/>
                <a:latin typeface="+mn-lt"/>
                <a:ea typeface="+mn-ea"/>
                <a:cs typeface="+mn-cs"/>
              </a:rPr>
              <a:t>Brains </a:t>
            </a:r>
            <a:r>
              <a:rPr lang="en-US" sz="1200" kern="1200" dirty="0">
                <a:solidFill>
                  <a:schemeClr val="tx1"/>
                </a:solidFill>
                <a:effectLst/>
                <a:latin typeface="+mn-lt"/>
                <a:ea typeface="+mn-ea"/>
                <a:cs typeface="+mn-cs"/>
              </a:rPr>
              <a:t>(both)</a:t>
            </a:r>
          </a:p>
          <a:p>
            <a:pPr marL="404813" lvl="0">
              <a:tabLst>
                <a:tab pos="1379538" algn="l"/>
                <a:tab pos="2863850" algn="l"/>
              </a:tabLst>
            </a:pPr>
            <a:r>
              <a:rPr lang="en-US" sz="1200" kern="1200" dirty="0">
                <a:solidFill>
                  <a:schemeClr val="tx1"/>
                </a:solidFill>
                <a:effectLst/>
                <a:latin typeface="+mn-lt"/>
                <a:ea typeface="+mn-ea"/>
                <a:cs typeface="+mn-cs"/>
              </a:rPr>
              <a:t>Any	XI. Accessory	Matter (motor)</a:t>
            </a:r>
          </a:p>
          <a:p>
            <a:pPr marL="404813">
              <a:tabLst>
                <a:tab pos="1379538" algn="l"/>
                <a:tab pos="2863850" algn="l"/>
              </a:tabLst>
            </a:pPr>
            <a:r>
              <a:rPr lang="en-US" sz="1200" kern="1200" dirty="0">
                <a:solidFill>
                  <a:schemeClr val="tx1"/>
                </a:solidFill>
                <a:effectLst/>
                <a:latin typeface="+mn-lt"/>
                <a:ea typeface="+mn-ea"/>
                <a:cs typeface="+mn-cs"/>
              </a:rPr>
              <a:t>How	XII. Hypoglossal	More (motor)</a:t>
            </a:r>
          </a:p>
          <a:p>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302920106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144806295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Sensory fibers from the dorsal part of the spinal cord form the dorsal root.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fibers from the ventral part of the spinal cord form the ventral root.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263758987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Spinal nerves divide into branches.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At several places, portions of the nerves form complex networks (plexuses).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cervical plexus (C1-C4) supplies the skin, muscles of the neck and shoulder, and the diaphragm.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brachial plexus (C5-C8, T1) supplies skin and muscles of the upper arm.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lumbosacral plexus (T12, L1-L5, S1-4) supplies the skin and muscles of the lower abdominal wall, lower extremities, buttocks, and external genitalia.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38015159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autonomic nervous system controls the visceral organs including vital functions of the heart and lungs.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260842892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preganglionic fiber of the sympathetic nervous system is generally shorter than the preganglionic fiber of the parasympathetic nervous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287613762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sympathetic nervous system is involved with the “fight or flight” reaction.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parasympathetic nervous system maintains normal function.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Table 9.7.</a:t>
            </a:r>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2234870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of these organs has more parts? </a:t>
            </a:r>
            <a:r>
              <a:rPr lang="en-US" sz="1200" i="1" kern="1200" dirty="0">
                <a:solidFill>
                  <a:schemeClr val="tx1"/>
                </a:solidFill>
                <a:effectLst/>
                <a:latin typeface="+mn-lt"/>
                <a:ea typeface="+mn-ea"/>
                <a:cs typeface="+mn-cs"/>
              </a:rPr>
              <a:t>(Brain)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214467577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9.13.</a:t>
            </a:r>
          </a:p>
          <a:p>
            <a:pPr marL="171450" indent="-171450">
              <a:buFont typeface="Arial" panose="020B0604020202020204" pitchFamily="34" charset="0"/>
              <a:buChar char="•"/>
            </a:pPr>
            <a:r>
              <a:rPr lang="en-US" sz="9600" dirty="0"/>
              <a:t>During an emergency,</a:t>
            </a:r>
            <a:r>
              <a:rPr lang="en-US" sz="9600" baseline="0" dirty="0"/>
              <a:t> the s</a:t>
            </a:r>
            <a:r>
              <a:rPr lang="en-US" sz="9600" dirty="0"/>
              <a:t>ympathetic system increases breathing rate, heart rate, blood flow to skeletal muscle</a:t>
            </a:r>
            <a:r>
              <a:rPr lang="en-US" sz="9600" baseline="0" dirty="0"/>
              <a:t> while d</a:t>
            </a:r>
            <a:r>
              <a:rPr lang="en-US" sz="9600" dirty="0"/>
              <a:t>ecreasing activity in the digestive tract.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65863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again to Figure 9.13.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337472071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208097436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r>
              <a:rPr lang="en-US" dirty="0"/>
              <a:t>See the</a:t>
            </a:r>
            <a:r>
              <a:rPr lang="en-US" baseline="0" dirty="0"/>
              <a:t> unnumbered table in the textbook titled “Common Pathology of the Nervous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257521867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r>
              <a:rPr lang="en-US" dirty="0"/>
              <a:t>See the</a:t>
            </a:r>
            <a:r>
              <a:rPr lang="en-US" baseline="0" dirty="0"/>
              <a:t> unnumbered table in the textbook titled “Common Pathology of the Nervous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54560539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2946822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Both cranial nerves and peripheral nerves consist of motor and sensory fibers.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Cranial nerves arise from the brain, and peripheral nerves arise from the spinal cord.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Areas where nerve cell bodies are joined into small knots are called ganglia (singular form is ganglion).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2259504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efferent division causes an affect or action.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Nerve impulses that travel toward the brain (sensory input) are called “afferent” impulses. It may be helpful to remember that sensory input </a:t>
            </a:r>
            <a:r>
              <a:rPr lang="en-US" sz="1200" i="1" kern="1200" dirty="0">
                <a:solidFill>
                  <a:schemeClr val="tx1"/>
                </a:solidFill>
                <a:effectLst/>
                <a:latin typeface="+mn-lt"/>
                <a:ea typeface="+mn-ea"/>
                <a:cs typeface="+mn-cs"/>
              </a:rPr>
              <a:t>affects</a:t>
            </a:r>
            <a:r>
              <a:rPr lang="en-US" sz="1200" kern="1200" dirty="0">
                <a:solidFill>
                  <a:schemeClr val="tx1"/>
                </a:solidFill>
                <a:effectLst/>
                <a:latin typeface="+mn-lt"/>
                <a:ea typeface="+mn-ea"/>
                <a:cs typeface="+mn-cs"/>
              </a:rPr>
              <a:t> the nervous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prefix </a:t>
            </a:r>
            <a:r>
              <a:rPr lang="en-US" sz="1200" i="1" kern="1200" dirty="0">
                <a:solidFill>
                  <a:schemeClr val="tx1"/>
                </a:solidFill>
                <a:effectLst/>
                <a:latin typeface="+mn-lt"/>
                <a:ea typeface="+mn-ea"/>
                <a:cs typeface="+mn-cs"/>
              </a:rPr>
              <a:t>ad-</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toward</a:t>
            </a:r>
            <a:r>
              <a:rPr lang="en-US" sz="1200" kern="1200" dirty="0">
                <a:solidFill>
                  <a:schemeClr val="tx1"/>
                </a:solidFill>
                <a:effectLst/>
                <a:latin typeface="+mn-lt"/>
                <a:ea typeface="+mn-ea"/>
                <a:cs typeface="+mn-cs"/>
              </a:rPr>
              <a:t>. The prefix changes before some consonants to become easier to pronounce.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Motor output occurs in the form of efferent impulses. The prefix </a:t>
            </a:r>
            <a:r>
              <a:rPr lang="en-US" sz="1200" i="1" kern="1200" dirty="0">
                <a:solidFill>
                  <a:schemeClr val="tx1"/>
                </a:solidFill>
                <a:effectLst/>
                <a:latin typeface="+mn-lt"/>
                <a:ea typeface="+mn-ea"/>
                <a:cs typeface="+mn-cs"/>
              </a:rPr>
              <a:t>ex-</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away from</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Ex-</a:t>
            </a:r>
            <a:r>
              <a:rPr lang="en-US" sz="1200" kern="1200" dirty="0">
                <a:solidFill>
                  <a:schemeClr val="tx1"/>
                </a:solidFill>
                <a:effectLst/>
                <a:latin typeface="+mn-lt"/>
                <a:ea typeface="+mn-ea"/>
                <a:cs typeface="+mn-cs"/>
              </a:rPr>
              <a:t> changes to </a:t>
            </a:r>
            <a:r>
              <a:rPr lang="en-US" sz="1200" i="1" kern="1200" dirty="0">
                <a:solidFill>
                  <a:schemeClr val="tx1"/>
                </a:solidFill>
                <a:effectLst/>
                <a:latin typeface="+mn-lt"/>
                <a:ea typeface="+mn-ea"/>
                <a:cs typeface="+mn-cs"/>
              </a:rPr>
              <a:t>ef-</a:t>
            </a:r>
            <a:r>
              <a:rPr lang="en-US" sz="1200" kern="1200" dirty="0">
                <a:solidFill>
                  <a:schemeClr val="tx1"/>
                </a:solidFill>
                <a:effectLst/>
                <a:latin typeface="+mn-lt"/>
                <a:ea typeface="+mn-ea"/>
                <a:cs typeface="+mn-cs"/>
              </a:rPr>
              <a:t> when joined with a word that begins with “</a:t>
            </a:r>
            <a:r>
              <a:rPr lang="en-US" sz="1200" i="1" kern="1200" dirty="0">
                <a:solidFill>
                  <a:schemeClr val="tx1"/>
                </a:solidFill>
                <a:effectLst/>
                <a:latin typeface="+mn-lt"/>
                <a:ea typeface="+mn-ea"/>
                <a:cs typeface="+mn-cs"/>
              </a:rPr>
              <a:t>f</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2165831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590800"/>
            <a:ext cx="6400800" cy="1752600"/>
          </a:xfrm>
        </p:spPr>
        <p:txBody>
          <a:bodyPr/>
          <a:lstStyle/>
          <a:p>
            <a:r>
              <a:rPr lang="en-US" sz="4000" dirty="0" smtClean="0"/>
              <a:t>Nervous System</a:t>
            </a:r>
          </a:p>
          <a:p>
            <a:endParaRPr lang="en-US" sz="4000" dirty="0"/>
          </a:p>
          <a:p>
            <a:r>
              <a:rPr lang="en-US" dirty="0" smtClean="0"/>
              <a:t>Chapter 9</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Peripheral Nervous System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Efferent division subdivided into: </a:t>
            </a:r>
          </a:p>
          <a:p>
            <a:pPr lvl="1"/>
            <a:r>
              <a:rPr lang="en-US" dirty="0" smtClean="0"/>
              <a:t>Somatic nervous system (voluntary control)</a:t>
            </a:r>
          </a:p>
          <a:p>
            <a:pPr lvl="2"/>
            <a:r>
              <a:rPr lang="en-US" dirty="0" smtClean="0"/>
              <a:t>Supplies motor impulses to skeletal muscles</a:t>
            </a:r>
          </a:p>
          <a:p>
            <a:pPr lvl="2"/>
            <a:r>
              <a:rPr lang="en-US" dirty="0" smtClean="0"/>
              <a:t>Permits conscious control of the skeletal muscle</a:t>
            </a:r>
          </a:p>
          <a:p>
            <a:pPr lvl="1"/>
            <a:r>
              <a:rPr lang="en-US" dirty="0" smtClean="0"/>
              <a:t>Autonomic nervous system (ANS) (involuntary control)</a:t>
            </a:r>
          </a:p>
          <a:p>
            <a:pPr lvl="2"/>
            <a:r>
              <a:rPr lang="en-US" dirty="0" smtClean="0"/>
              <a:t>Further subdivided into sympathetic and parasympathetic divisions</a:t>
            </a:r>
          </a:p>
          <a:p>
            <a:pPr lvl="2"/>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1062229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Nerve Tissue </a:t>
            </a:r>
            <a:endParaRPr lang="en-US" dirty="0"/>
          </a:p>
        </p:txBody>
      </p:sp>
      <p:sp>
        <p:nvSpPr>
          <p:cNvPr id="3" name="Content Placeholder 2"/>
          <p:cNvSpPr>
            <a:spLocks noGrp="1"/>
          </p:cNvSpPr>
          <p:nvPr>
            <p:ph idx="1"/>
          </p:nvPr>
        </p:nvSpPr>
        <p:spPr/>
        <p:txBody>
          <a:bodyPr/>
          <a:lstStyle/>
          <a:p>
            <a:pPr lvl="0"/>
            <a:r>
              <a:rPr lang="en-US" dirty="0" smtClean="0"/>
              <a:t>Types of cells in nerve tissue</a:t>
            </a:r>
          </a:p>
          <a:p>
            <a:pPr lvl="1"/>
            <a:r>
              <a:rPr lang="en-US" dirty="0" smtClean="0"/>
              <a:t>Neuron (nerve cell)</a:t>
            </a:r>
          </a:p>
          <a:p>
            <a:pPr lvl="2"/>
            <a:r>
              <a:rPr lang="en-US" dirty="0" smtClean="0"/>
              <a:t>Transmits impulses</a:t>
            </a:r>
          </a:p>
          <a:p>
            <a:pPr lvl="1"/>
            <a:r>
              <a:rPr lang="en-US" dirty="0" smtClean="0"/>
              <a:t>Neuroglia </a:t>
            </a:r>
          </a:p>
          <a:p>
            <a:pPr lvl="2"/>
            <a:r>
              <a:rPr lang="en-US" dirty="0" smtClean="0"/>
              <a:t>Nonconductive cells</a:t>
            </a:r>
          </a:p>
          <a:p>
            <a:pPr lvl="2"/>
            <a:r>
              <a:rPr lang="en-US" dirty="0" smtClean="0"/>
              <a:t>Provide a support system for neurons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754895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1 of 7) </a:t>
            </a:r>
            <a:endParaRPr lang="en-US" sz="1600" dirty="0"/>
          </a:p>
        </p:txBody>
      </p:sp>
      <p:sp>
        <p:nvSpPr>
          <p:cNvPr id="3" name="Content Placeholder 2"/>
          <p:cNvSpPr>
            <a:spLocks noGrp="1"/>
          </p:cNvSpPr>
          <p:nvPr>
            <p:ph idx="1"/>
          </p:nvPr>
        </p:nvSpPr>
        <p:spPr/>
        <p:txBody>
          <a:bodyPr/>
          <a:lstStyle/>
          <a:p>
            <a:pPr lvl="0"/>
            <a:r>
              <a:rPr lang="en-US" dirty="0" smtClean="0"/>
              <a:t>Conduct nerve impulses</a:t>
            </a:r>
          </a:p>
          <a:p>
            <a:pPr lvl="0"/>
            <a:r>
              <a:rPr lang="en-US" dirty="0" smtClean="0"/>
              <a:t>Are amitotic</a:t>
            </a:r>
          </a:p>
          <a:p>
            <a:pPr lvl="1"/>
            <a:r>
              <a:rPr lang="en-US" dirty="0" smtClean="0"/>
              <a:t>Neurons do not undergo mitosis</a:t>
            </a:r>
          </a:p>
          <a:p>
            <a:pPr lvl="1"/>
            <a:r>
              <a:rPr lang="en-US" dirty="0" smtClean="0"/>
              <a:t>If a neuron is destroyed, it cannot be replaced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23252047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2 of 7) </a:t>
            </a:r>
            <a:endParaRPr lang="en-US" sz="1600" dirty="0"/>
          </a:p>
        </p:txBody>
      </p:sp>
      <p:sp>
        <p:nvSpPr>
          <p:cNvPr id="3" name="Content Placeholder 2"/>
          <p:cNvSpPr>
            <a:spLocks noGrp="1"/>
          </p:cNvSpPr>
          <p:nvPr>
            <p:ph idx="1"/>
          </p:nvPr>
        </p:nvSpPr>
        <p:spPr/>
        <p:txBody>
          <a:bodyPr/>
          <a:lstStyle/>
          <a:p>
            <a:pPr lvl="0"/>
            <a:r>
              <a:rPr lang="en-US" dirty="0" smtClean="0"/>
              <a:t>Parts of a neuron</a:t>
            </a:r>
          </a:p>
          <a:p>
            <a:pPr lvl="1"/>
            <a:r>
              <a:rPr lang="en-US" dirty="0" smtClean="0"/>
              <a:t>Cell body</a:t>
            </a:r>
          </a:p>
          <a:p>
            <a:pPr lvl="2"/>
            <a:r>
              <a:rPr lang="en-US" dirty="0" smtClean="0"/>
              <a:t>Main part of the neuron</a:t>
            </a:r>
          </a:p>
          <a:p>
            <a:pPr lvl="2"/>
            <a:r>
              <a:rPr lang="en-US" dirty="0" smtClean="0"/>
              <a:t>Contains a nucleus</a:t>
            </a:r>
          </a:p>
          <a:p>
            <a:pPr lvl="1"/>
            <a:r>
              <a:rPr lang="en-US" dirty="0" smtClean="0"/>
              <a:t>One or more dendrites</a:t>
            </a:r>
          </a:p>
          <a:p>
            <a:pPr lvl="2"/>
            <a:r>
              <a:rPr lang="en-US" dirty="0" smtClean="0"/>
              <a:t>Cytoplasmic extensions that are short and branching</a:t>
            </a:r>
          </a:p>
          <a:p>
            <a:pPr lvl="2"/>
            <a:r>
              <a:rPr lang="en-US" dirty="0" smtClean="0"/>
              <a:t>Transmit impulses to the cell body</a:t>
            </a:r>
          </a:p>
          <a:p>
            <a:pPr lvl="1"/>
            <a:r>
              <a:rPr lang="en-US" dirty="0" smtClean="0"/>
              <a:t>A single axon</a:t>
            </a:r>
          </a:p>
          <a:p>
            <a:pPr lvl="2"/>
            <a:r>
              <a:rPr lang="en-US" dirty="0" smtClean="0"/>
              <a:t>Cytoplasmic extension that is elongated</a:t>
            </a:r>
          </a:p>
          <a:p>
            <a:pPr lvl="2"/>
            <a:r>
              <a:rPr lang="en-US" dirty="0" smtClean="0"/>
              <a:t>Carries impulses away from the cell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4127875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3 of 7) </a:t>
            </a:r>
            <a:endParaRPr lang="en-US" sz="1600" dirty="0"/>
          </a:p>
        </p:txBody>
      </p:sp>
      <p:sp>
        <p:nvSpPr>
          <p:cNvPr id="3" name="Content Placeholder 2"/>
          <p:cNvSpPr>
            <a:spLocks noGrp="1"/>
          </p:cNvSpPr>
          <p:nvPr>
            <p:ph idx="1"/>
          </p:nvPr>
        </p:nvSpPr>
        <p:spPr/>
        <p:txBody>
          <a:bodyPr/>
          <a:lstStyle/>
          <a:p>
            <a:pPr lvl="0"/>
            <a:r>
              <a:rPr lang="en-US" dirty="0" smtClean="0"/>
              <a:t>Structures related to a neuron</a:t>
            </a:r>
          </a:p>
          <a:p>
            <a:pPr lvl="1"/>
            <a:r>
              <a:rPr lang="en-US" dirty="0" smtClean="0"/>
              <a:t>Axon collateral: One or more side branches of an axon</a:t>
            </a:r>
          </a:p>
          <a:p>
            <a:pPr lvl="1"/>
            <a:r>
              <a:rPr lang="en-US" dirty="0" smtClean="0"/>
              <a:t>Telodendria: Short branches at the distal end of an axon or axon collateral</a:t>
            </a:r>
          </a:p>
          <a:p>
            <a:pPr lvl="1"/>
            <a:r>
              <a:rPr lang="en-US" dirty="0" smtClean="0"/>
              <a:t>Synaptic knob: An enlargement at the distal end of telodendria</a:t>
            </a:r>
          </a:p>
          <a:p>
            <a:pPr lvl="2"/>
            <a:r>
              <a:rPr lang="en-US" dirty="0" smtClean="0"/>
              <a:t>Contains vesicles of neurotransmitters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906271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4 of 7) </a:t>
            </a:r>
            <a:endParaRPr lang="en-US" sz="1600" dirty="0"/>
          </a:p>
        </p:txBody>
      </p:sp>
      <p:sp>
        <p:nvSpPr>
          <p:cNvPr id="3" name="Content Placeholder 2"/>
          <p:cNvSpPr>
            <a:spLocks noGrp="1"/>
          </p:cNvSpPr>
          <p:nvPr>
            <p:ph idx="1"/>
          </p:nvPr>
        </p:nvSpPr>
        <p:spPr/>
        <p:txBody>
          <a:bodyPr/>
          <a:lstStyle/>
          <a:p>
            <a:pPr lvl="0"/>
            <a:r>
              <a:rPr lang="en-US" dirty="0" smtClean="0"/>
              <a:t>Structures related to a neuron</a:t>
            </a:r>
          </a:p>
          <a:p>
            <a:pPr lvl="1"/>
            <a:r>
              <a:rPr lang="en-US" dirty="0" smtClean="0"/>
              <a:t>Myelin (or myelin sheath): White fatty substance that surrounds nerve fibers</a:t>
            </a:r>
          </a:p>
          <a:p>
            <a:pPr lvl="2"/>
            <a:r>
              <a:rPr lang="en-US" dirty="0" smtClean="0"/>
              <a:t>Myelinated fibers make up white matter in the CNS</a:t>
            </a:r>
          </a:p>
          <a:p>
            <a:pPr lvl="2"/>
            <a:r>
              <a:rPr lang="en-US" dirty="0" smtClean="0"/>
              <a:t>Cell bodies and unmyelinated fibers make up gray matter in the CNS</a:t>
            </a:r>
          </a:p>
          <a:p>
            <a:pPr lvl="1"/>
            <a:r>
              <a:rPr lang="en-US" dirty="0" smtClean="0"/>
              <a:t>Nodes of Ranvier: Short, unmyelinated regions between two segments of myelin in myelinated nerve fiber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4224984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5 of 7) </a:t>
            </a:r>
            <a:endParaRPr lang="en-US" sz="1600" dirty="0"/>
          </a:p>
        </p:txBody>
      </p:sp>
      <p:sp>
        <p:nvSpPr>
          <p:cNvPr id="3" name="Content Placeholder 2"/>
          <p:cNvSpPr>
            <a:spLocks noGrp="1"/>
          </p:cNvSpPr>
          <p:nvPr>
            <p:ph idx="1"/>
          </p:nvPr>
        </p:nvSpPr>
        <p:spPr/>
        <p:txBody>
          <a:bodyPr/>
          <a:lstStyle/>
          <a:p>
            <a:pPr lvl="0"/>
            <a:r>
              <a:rPr lang="en-US" dirty="0" smtClean="0"/>
              <a:t>Structures related to a neuron</a:t>
            </a:r>
          </a:p>
          <a:p>
            <a:pPr lvl="1"/>
            <a:r>
              <a:rPr lang="en-US" dirty="0" smtClean="0"/>
              <a:t>Neurilemma: Consists of a layer of Schwann cells that surrounds a nerve fiber in the PNS</a:t>
            </a:r>
          </a:p>
          <a:p>
            <a:pPr lvl="2"/>
            <a:r>
              <a:rPr lang="en-US" dirty="0" smtClean="0"/>
              <a:t>Produces myelin that surrounds axons in the PNS</a:t>
            </a:r>
          </a:p>
          <a:p>
            <a:pPr lvl="2"/>
            <a:r>
              <a:rPr lang="en-US" dirty="0" smtClean="0"/>
              <a:t>Plays a role in regeneration of nerve fibers</a:t>
            </a:r>
          </a:p>
          <a:p>
            <a:pPr lvl="1"/>
            <a:r>
              <a:rPr lang="en-US" dirty="0" smtClean="0"/>
              <a:t>Oligodendrocytes: Neuroglial cells that produce myelin that surrounds axons within the CNS</a:t>
            </a:r>
          </a:p>
          <a:p>
            <a:pPr lvl="2"/>
            <a:r>
              <a:rPr lang="en-US" dirty="0" smtClean="0"/>
              <a:t>There is no neurilemma in the CNS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127874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6 of 7) </a:t>
            </a:r>
            <a:endParaRPr lang="en-US" sz="1600" dirty="0"/>
          </a:p>
        </p:txBody>
      </p:sp>
      <p:sp>
        <p:nvSpPr>
          <p:cNvPr id="3" name="Content Placeholder 2"/>
          <p:cNvSpPr>
            <a:spLocks noGrp="1"/>
          </p:cNvSpPr>
          <p:nvPr>
            <p:ph idx="1"/>
          </p:nvPr>
        </p:nvSpPr>
        <p:spPr/>
        <p:txBody>
          <a:bodyPr/>
          <a:lstStyle/>
          <a:p>
            <a:pPr lvl="0"/>
            <a:r>
              <a:rPr lang="en-US" dirty="0" smtClean="0"/>
              <a:t>Classifications of neurons</a:t>
            </a:r>
          </a:p>
          <a:p>
            <a:pPr lvl="1"/>
            <a:r>
              <a:rPr lang="en-US" dirty="0" smtClean="0"/>
              <a:t>Afferent (sensory) neurons carry impulses from peripheral sense receptors to the CNS</a:t>
            </a:r>
          </a:p>
          <a:p>
            <a:pPr lvl="2"/>
            <a:r>
              <a:rPr lang="en-US" dirty="0" smtClean="0"/>
              <a:t>Have long dendrites and short axons</a:t>
            </a:r>
          </a:p>
          <a:p>
            <a:pPr lvl="1"/>
            <a:r>
              <a:rPr lang="en-US" dirty="0" smtClean="0"/>
              <a:t>Efferent (motor) neurons transmit impulses from the CNS to effector organs, such as muscles and glands</a:t>
            </a:r>
          </a:p>
          <a:p>
            <a:pPr lvl="2"/>
            <a:r>
              <a:rPr lang="en-US" dirty="0" smtClean="0"/>
              <a:t>Have short dendrites and long axons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867635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Neurons</a:t>
            </a:r>
            <a:br>
              <a:rPr lang="en-US" dirty="0" smtClean="0"/>
            </a:br>
            <a:r>
              <a:rPr lang="en-US" sz="1600" dirty="0" smtClean="0"/>
              <a:t>(Slide 7 of 7) </a:t>
            </a:r>
            <a:endParaRPr lang="en-US" sz="1600" dirty="0"/>
          </a:p>
        </p:txBody>
      </p:sp>
      <p:sp>
        <p:nvSpPr>
          <p:cNvPr id="3" name="Content Placeholder 2"/>
          <p:cNvSpPr>
            <a:spLocks noGrp="1"/>
          </p:cNvSpPr>
          <p:nvPr>
            <p:ph idx="1"/>
          </p:nvPr>
        </p:nvSpPr>
        <p:spPr/>
        <p:txBody>
          <a:bodyPr/>
          <a:lstStyle/>
          <a:p>
            <a:pPr lvl="0"/>
            <a:r>
              <a:rPr lang="en-US" dirty="0" smtClean="0"/>
              <a:t>Classification of neurons</a:t>
            </a:r>
          </a:p>
          <a:p>
            <a:pPr lvl="1"/>
            <a:r>
              <a:rPr lang="en-US" dirty="0" smtClean="0"/>
              <a:t>Interneurons (association neurons) form the connecting link between the afferent and efferent neurons</a:t>
            </a:r>
          </a:p>
          <a:p>
            <a:pPr lvl="2"/>
            <a:r>
              <a:rPr lang="en-US" dirty="0" smtClean="0"/>
              <a:t>Located within the CNS</a:t>
            </a:r>
          </a:p>
          <a:p>
            <a:pPr lvl="2"/>
            <a:r>
              <a:rPr lang="en-US" dirty="0" smtClean="0"/>
              <a:t>Have short dendrites and a short or long axon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3065239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Neuroglia </a:t>
            </a:r>
            <a:endParaRPr lang="en-US" dirty="0"/>
          </a:p>
        </p:txBody>
      </p:sp>
      <p:sp>
        <p:nvSpPr>
          <p:cNvPr id="3" name="Content Placeholder 2"/>
          <p:cNvSpPr>
            <a:spLocks noGrp="1"/>
          </p:cNvSpPr>
          <p:nvPr>
            <p:ph idx="1"/>
          </p:nvPr>
        </p:nvSpPr>
        <p:spPr/>
        <p:txBody>
          <a:bodyPr/>
          <a:lstStyle/>
          <a:p>
            <a:pPr lvl="0"/>
            <a:r>
              <a:rPr lang="en-US" dirty="0" smtClean="0"/>
              <a:t>Do not conduct nerve impulses</a:t>
            </a:r>
          </a:p>
          <a:p>
            <a:pPr lvl="0"/>
            <a:r>
              <a:rPr lang="en-US" dirty="0" smtClean="0"/>
              <a:t>Support, nourish, and protect neurons</a:t>
            </a:r>
          </a:p>
          <a:p>
            <a:pPr lvl="0"/>
            <a:r>
              <a:rPr lang="en-US" dirty="0" smtClean="0"/>
              <a:t>Are capable of mitosis</a:t>
            </a:r>
          </a:p>
          <a:p>
            <a:pPr lvl="0"/>
            <a:r>
              <a:rPr lang="en-US" dirty="0" smtClean="0"/>
              <a:t>Examples of neuroglia cells</a:t>
            </a:r>
          </a:p>
          <a:p>
            <a:pPr lvl="1"/>
            <a:r>
              <a:rPr lang="en-US" dirty="0" smtClean="0"/>
              <a:t>Schwann cells</a:t>
            </a:r>
          </a:p>
          <a:p>
            <a:pPr lvl="1"/>
            <a:r>
              <a:rPr lang="en-US" dirty="0" smtClean="0"/>
              <a:t>Oligodendrocytes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2871240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9.1: Nerve Tissues and Impulses</a:t>
            </a:r>
            <a:endParaRPr lang="en-US" dirty="0"/>
          </a:p>
        </p:txBody>
      </p:sp>
      <p:sp>
        <p:nvSpPr>
          <p:cNvPr id="3" name="Content Placeholder 2"/>
          <p:cNvSpPr>
            <a:spLocks noGrp="1"/>
          </p:cNvSpPr>
          <p:nvPr>
            <p:ph idx="1"/>
          </p:nvPr>
        </p:nvSpPr>
        <p:spPr/>
        <p:txBody>
          <a:bodyPr/>
          <a:lstStyle/>
          <a:p>
            <a:pPr marL="457200">
              <a:buFont typeface="+mj-lt"/>
              <a:buAutoNum type="arabicPeriod"/>
            </a:pPr>
            <a:r>
              <a:rPr lang="en-US" dirty="0" smtClean="0"/>
              <a:t>Describe the organization and functions of the nervous system.</a:t>
            </a:r>
          </a:p>
          <a:p>
            <a:pPr marL="457200">
              <a:buFont typeface="+mj-lt"/>
              <a:buAutoNum type="arabicPeriod"/>
            </a:pPr>
            <a:r>
              <a:rPr lang="en-US" dirty="0" smtClean="0"/>
              <a:t>Describe the structure and functions of neurons and neuroglia.</a:t>
            </a:r>
          </a:p>
          <a:p>
            <a:pPr marL="457200">
              <a:buFont typeface="+mj-lt"/>
              <a:buAutoNum type="arabicPeriod"/>
            </a:pPr>
            <a:r>
              <a:rPr lang="en-US" dirty="0" smtClean="0"/>
              <a:t>Explain how an impulse is conducted along the length of a neuron.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Resting Membrane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Resting membrane: Cell membrane of a nonconducting neuron</a:t>
            </a:r>
          </a:p>
          <a:p>
            <a:pPr lvl="1"/>
            <a:r>
              <a:rPr lang="en-US" dirty="0" smtClean="0"/>
              <a:t>Impermeable to passive diffusion of sodium (Na</a:t>
            </a:r>
            <a:r>
              <a:rPr lang="en-US" baseline="30000" dirty="0"/>
              <a:t>+</a:t>
            </a:r>
            <a:r>
              <a:rPr lang="en-US" dirty="0" smtClean="0"/>
              <a:t>) and potassium (K</a:t>
            </a:r>
            <a:r>
              <a:rPr lang="en-US" baseline="30000" dirty="0" smtClean="0"/>
              <a:t>+</a:t>
            </a:r>
            <a:r>
              <a:rPr lang="en-US" dirty="0" smtClean="0"/>
              <a:t>) ions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2212161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Resting Membrane</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Sodium-potassium pump: Active transport mechanism</a:t>
            </a:r>
          </a:p>
          <a:p>
            <a:pPr lvl="1"/>
            <a:r>
              <a:rPr lang="en-US" dirty="0" smtClean="0"/>
              <a:t>Maintains a difference in concentration of Na+ and K</a:t>
            </a:r>
            <a:r>
              <a:rPr lang="en-US" baseline="30000" dirty="0"/>
              <a:t>+</a:t>
            </a:r>
            <a:r>
              <a:rPr lang="en-US" dirty="0" smtClean="0"/>
              <a:t> on the two sides of the membrane </a:t>
            </a:r>
          </a:p>
          <a:p>
            <a:pPr lvl="2"/>
            <a:r>
              <a:rPr lang="en-US" dirty="0" smtClean="0"/>
              <a:t>Sodium ions: concentrated in extracellular fluid</a:t>
            </a:r>
          </a:p>
          <a:p>
            <a:pPr lvl="2"/>
            <a:r>
              <a:rPr lang="en-US" dirty="0" smtClean="0"/>
              <a:t>Potassium ions: inside the cell</a:t>
            </a:r>
          </a:p>
          <a:p>
            <a:pPr lvl="1"/>
            <a:r>
              <a:rPr lang="en-US" dirty="0" smtClean="0"/>
              <a:t>Results in polarized membrane</a:t>
            </a:r>
          </a:p>
          <a:p>
            <a:pPr lvl="2"/>
            <a:r>
              <a:rPr lang="en-US" dirty="0" smtClean="0"/>
              <a:t>Positive charges outside cell </a:t>
            </a:r>
          </a:p>
          <a:p>
            <a:pPr lvl="2"/>
            <a:r>
              <a:rPr lang="en-US" dirty="0" smtClean="0"/>
              <a:t>Negative charges inside cell</a:t>
            </a:r>
          </a:p>
          <a:p>
            <a:pPr lvl="0"/>
            <a:r>
              <a:rPr lang="en-US" dirty="0" smtClean="0"/>
              <a:t>Resting membrane potential: Difference in charges on the two sides of the resting membrane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35526078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Stimulation of a Neuron</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Stimulus: Event that alters the neuron cell membrane </a:t>
            </a:r>
          </a:p>
          <a:p>
            <a:pPr lvl="1"/>
            <a:r>
              <a:rPr lang="en-US" dirty="0" smtClean="0"/>
              <a:t>Allows it to become permeable to sodium ions</a:t>
            </a:r>
          </a:p>
          <a:p>
            <a:pPr lvl="2"/>
            <a:r>
              <a:rPr lang="en-US" dirty="0" smtClean="0"/>
              <a:t>Na</a:t>
            </a:r>
            <a:r>
              <a:rPr lang="en-US" baseline="30000" dirty="0"/>
              <a:t>+</a:t>
            </a:r>
            <a:r>
              <a:rPr lang="en-US" dirty="0" smtClean="0"/>
              <a:t> ions diffuse into the cell</a:t>
            </a:r>
          </a:p>
          <a:p>
            <a:pPr lvl="0"/>
            <a:r>
              <a:rPr lang="en-US" dirty="0" smtClean="0"/>
              <a:t>Depolarization</a:t>
            </a:r>
          </a:p>
          <a:p>
            <a:pPr lvl="1"/>
            <a:r>
              <a:rPr lang="en-US" dirty="0" smtClean="0"/>
              <a:t>As the positive Na</a:t>
            </a:r>
            <a:r>
              <a:rPr lang="en-US" baseline="30000" dirty="0"/>
              <a:t>+</a:t>
            </a:r>
            <a:r>
              <a:rPr lang="en-US" dirty="0" smtClean="0"/>
              <a:t> ions enter the cell, the inside of the membrane becomes more positively charged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41980289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Stimulation of a Neuron</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Reverse polarization</a:t>
            </a:r>
          </a:p>
          <a:p>
            <a:pPr lvl="1"/>
            <a:r>
              <a:rPr lang="en-US" dirty="0" smtClean="0"/>
              <a:t>For just an instant, an influx of sodium ions reverses the membrane polarity</a:t>
            </a:r>
          </a:p>
          <a:p>
            <a:pPr lvl="2"/>
            <a:r>
              <a:rPr lang="en-US" dirty="0" smtClean="0"/>
              <a:t>More positive charges inside the cell than outside</a:t>
            </a:r>
          </a:p>
          <a:p>
            <a:pPr lvl="0"/>
            <a:r>
              <a:rPr lang="en-US" dirty="0" smtClean="0"/>
              <a:t>Repolarization</a:t>
            </a:r>
          </a:p>
          <a:p>
            <a:pPr lvl="1"/>
            <a:r>
              <a:rPr lang="en-US" dirty="0" smtClean="0"/>
              <a:t>Very quickly, the membrane again becomes impermeable to sodium</a:t>
            </a:r>
          </a:p>
          <a:p>
            <a:pPr lvl="1"/>
            <a:r>
              <a:rPr lang="en-US" dirty="0" smtClean="0"/>
              <a:t>Membrane becomes permeable to potassium ions for a fraction of a millisecond</a:t>
            </a:r>
          </a:p>
          <a:p>
            <a:pPr lvl="2"/>
            <a:r>
              <a:rPr lang="en-US" dirty="0" smtClean="0"/>
              <a:t>Potassium diffuses to outside of cell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24164477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Stimulation of a Neuron</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Action potential: Rapid sequence of events in response to a stimulus (depolarization, reverse polarization, and repolarization)</a:t>
            </a:r>
          </a:p>
          <a:p>
            <a:pPr lvl="0"/>
            <a:r>
              <a:rPr lang="en-US" dirty="0" smtClean="0"/>
              <a:t>Threshold stimulus: Minimum stimulus necessary to initiate an action potential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41551005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Conduction Along a Neuron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Propagated action potentials</a:t>
            </a:r>
          </a:p>
          <a:p>
            <a:pPr lvl="1"/>
            <a:r>
              <a:rPr lang="en-US" dirty="0" smtClean="0"/>
              <a:t>Threshold stimulus causes a localized area of reverse polarization on the membrane</a:t>
            </a:r>
          </a:p>
          <a:p>
            <a:pPr lvl="2"/>
            <a:r>
              <a:rPr lang="en-US" dirty="0" smtClean="0"/>
              <a:t>In that one area the membrane is negative on the outside and positive on the inside</a:t>
            </a:r>
          </a:p>
          <a:p>
            <a:pPr lvl="2"/>
            <a:r>
              <a:rPr lang="en-US" dirty="0" smtClean="0"/>
              <a:t>Rest of the membrane is in the resting condition</a:t>
            </a:r>
          </a:p>
          <a:p>
            <a:pPr lvl="1"/>
            <a:r>
              <a:rPr lang="en-US" dirty="0" smtClean="0"/>
              <a:t>Creates a current flow</a:t>
            </a:r>
          </a:p>
          <a:p>
            <a:pPr lvl="2"/>
            <a:r>
              <a:rPr lang="en-US" dirty="0" smtClean="0"/>
              <a:t>Depolarizes the second point </a:t>
            </a:r>
          </a:p>
          <a:p>
            <a:pPr lvl="1"/>
            <a:r>
              <a:rPr lang="en-US" dirty="0" smtClean="0"/>
              <a:t>Continues point by point in domino fashion along the entire length of the neuron</a:t>
            </a:r>
          </a:p>
          <a:p>
            <a:pPr lvl="1"/>
            <a:r>
              <a:rPr lang="en-US" dirty="0" smtClean="0"/>
              <a:t>Creates a propagated action potential or nerve impulse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9876149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Conduction Along a Neuron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Saltatory conduction</a:t>
            </a:r>
          </a:p>
          <a:p>
            <a:pPr lvl="1"/>
            <a:r>
              <a:rPr lang="en-US" dirty="0" smtClean="0"/>
              <a:t>In myelinated fibers, depolarization occurs only at the places where there is no myelin</a:t>
            </a:r>
          </a:p>
          <a:p>
            <a:pPr lvl="2"/>
            <a:r>
              <a:rPr lang="en-US" dirty="0" smtClean="0"/>
              <a:t>Nodes of Ranvier</a:t>
            </a:r>
          </a:p>
          <a:p>
            <a:pPr lvl="1"/>
            <a:r>
              <a:rPr lang="en-US" dirty="0" smtClean="0"/>
              <a:t>Action potential “jumps”</a:t>
            </a:r>
          </a:p>
          <a:p>
            <a:pPr lvl="0"/>
            <a:r>
              <a:rPr lang="en-US" dirty="0" smtClean="0"/>
              <a:t>Refractory period</a:t>
            </a:r>
          </a:p>
          <a:p>
            <a:pPr lvl="1"/>
            <a:r>
              <a:rPr lang="en-US" dirty="0" smtClean="0"/>
              <a:t>Period of cell membrane “recovery”</a:t>
            </a:r>
          </a:p>
          <a:p>
            <a:pPr lvl="1"/>
            <a:r>
              <a:rPr lang="en-US" dirty="0" smtClean="0"/>
              <a:t>Absolute refractory period</a:t>
            </a:r>
          </a:p>
          <a:p>
            <a:pPr lvl="2"/>
            <a:r>
              <a:rPr lang="en-US" dirty="0" smtClean="0"/>
              <a:t>Permeable to sodium ions</a:t>
            </a:r>
          </a:p>
          <a:p>
            <a:pPr lvl="2"/>
            <a:r>
              <a:rPr lang="en-US" dirty="0" smtClean="0"/>
              <a:t>Cannot respond to second stimulus</a:t>
            </a:r>
          </a:p>
          <a:p>
            <a:pPr lvl="1"/>
            <a:r>
              <a:rPr lang="en-US" dirty="0" smtClean="0"/>
              <a:t>Relative refractory period</a:t>
            </a:r>
          </a:p>
          <a:p>
            <a:pPr lvl="2"/>
            <a:r>
              <a:rPr lang="en-US" dirty="0" smtClean="0"/>
              <a:t>Stronger than normal stimulus required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2951561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Conduction Across a Synapse</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Nerve impulse travels along a nerve fiber until it reaches the end of the axon</a:t>
            </a:r>
          </a:p>
          <a:p>
            <a:pPr lvl="0"/>
            <a:r>
              <a:rPr lang="en-US" dirty="0" smtClean="0"/>
              <a:t>Must be transmitted to next neuron</a:t>
            </a:r>
          </a:p>
          <a:p>
            <a:pPr lvl="0"/>
            <a:r>
              <a:rPr lang="en-US" dirty="0" smtClean="0"/>
              <a:t>Synapse: Region of communication between two neurons </a:t>
            </a:r>
          </a:p>
          <a:p>
            <a:pPr lvl="1"/>
            <a:r>
              <a:rPr lang="en-US" dirty="0" smtClean="0"/>
              <a:t>Three parts of a synapse</a:t>
            </a:r>
          </a:p>
          <a:p>
            <a:pPr lvl="2"/>
            <a:r>
              <a:rPr lang="en-US" dirty="0" smtClean="0"/>
              <a:t>Synaptic knob</a:t>
            </a:r>
          </a:p>
          <a:p>
            <a:pPr lvl="2"/>
            <a:r>
              <a:rPr lang="en-US" dirty="0" smtClean="0"/>
              <a:t>Synaptic cleft</a:t>
            </a:r>
          </a:p>
          <a:p>
            <a:pPr lvl="2"/>
            <a:r>
              <a:rPr lang="en-US" dirty="0" smtClean="0"/>
              <a:t>Postsynaptic membrane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15453643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Conduction Across a Synapse</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Presynaptic neuron: Neuron preceding the synapse</a:t>
            </a:r>
          </a:p>
          <a:p>
            <a:pPr lvl="0"/>
            <a:r>
              <a:rPr lang="en-US" dirty="0" smtClean="0"/>
              <a:t>Postsynaptic neuron: Neuron following the synapse</a:t>
            </a:r>
          </a:p>
          <a:p>
            <a:pPr lvl="0"/>
            <a:r>
              <a:rPr lang="en-US" dirty="0" smtClean="0"/>
              <a:t>Synaptic knobs: Tiny bulges at the end of the telodendria on the presynaptic neuron</a:t>
            </a:r>
          </a:p>
          <a:p>
            <a:pPr lvl="0"/>
            <a:r>
              <a:rPr lang="en-US" dirty="0" smtClean="0"/>
              <a:t>Synaptic vesicles: Small sacs within the synaptic knobs</a:t>
            </a:r>
          </a:p>
          <a:p>
            <a:pPr lvl="1"/>
            <a:r>
              <a:rPr lang="en-US" dirty="0" smtClean="0"/>
              <a:t>Contain chemicals known as neurotransmitters (e.g., acetylcholine)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17584413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Conduction Across a Synapse</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Synaptic cleft: Small space between the synaptic knob of a neuron and the cell membrane of an adjacent neuron</a:t>
            </a:r>
          </a:p>
          <a:p>
            <a:pPr lvl="0"/>
            <a:r>
              <a:rPr lang="en-US" dirty="0" smtClean="0"/>
              <a:t>Synaptic transmission: When a nerve impulse reaches the synaptic knob</a:t>
            </a:r>
          </a:p>
          <a:p>
            <a:pPr lvl="1"/>
            <a:r>
              <a:rPr lang="en-US" dirty="0" smtClean="0"/>
              <a:t>Series of reactions releases neurotransmitters into the synaptic cleft</a:t>
            </a:r>
          </a:p>
          <a:p>
            <a:pPr lvl="1"/>
            <a:r>
              <a:rPr lang="en-US" dirty="0" smtClean="0"/>
              <a:t>Neurotransmitters diffuse across synaptic cleft</a:t>
            </a:r>
          </a:p>
          <a:p>
            <a:pPr lvl="1"/>
            <a:r>
              <a:rPr lang="en-US" dirty="0" smtClean="0"/>
              <a:t>React with receptors on the postsynaptic cell membrane</a:t>
            </a:r>
          </a:p>
          <a:p>
            <a:pPr lvl="1"/>
            <a:r>
              <a:rPr lang="en-US" dirty="0" smtClean="0"/>
              <a:t>Transmitters are quickly inactivated by enzymes</a:t>
            </a:r>
          </a:p>
          <a:p>
            <a:pPr lvl="2"/>
            <a:r>
              <a:rPr lang="en-US" dirty="0" smtClean="0"/>
              <a:t>Example: Cholinesterase inactivates acetylcholine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3517874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Nervous System </a:t>
            </a:r>
            <a:endParaRPr lang="en-US" dirty="0"/>
          </a:p>
        </p:txBody>
      </p:sp>
      <p:sp>
        <p:nvSpPr>
          <p:cNvPr id="3" name="Content Placeholder 2"/>
          <p:cNvSpPr>
            <a:spLocks noGrp="1"/>
          </p:cNvSpPr>
          <p:nvPr>
            <p:ph idx="1"/>
          </p:nvPr>
        </p:nvSpPr>
        <p:spPr/>
        <p:txBody>
          <a:bodyPr/>
          <a:lstStyle/>
          <a:p>
            <a:pPr lvl="0"/>
            <a:r>
              <a:rPr lang="en-US" dirty="0" smtClean="0"/>
              <a:t>Major controlling, regulatory, and communicating system in the body</a:t>
            </a:r>
          </a:p>
          <a:p>
            <a:pPr lvl="0"/>
            <a:r>
              <a:rPr lang="en-US" dirty="0" smtClean="0"/>
              <a:t>Center of all mental activity</a:t>
            </a:r>
          </a:p>
          <a:p>
            <a:pPr lvl="1"/>
            <a:r>
              <a:rPr lang="en-US" dirty="0" smtClean="0"/>
              <a:t>Thought</a:t>
            </a:r>
          </a:p>
          <a:p>
            <a:pPr lvl="1"/>
            <a:r>
              <a:rPr lang="en-US" dirty="0" smtClean="0"/>
              <a:t>Learning</a:t>
            </a:r>
          </a:p>
          <a:p>
            <a:pPr lvl="1"/>
            <a:r>
              <a:rPr lang="en-US" dirty="0" smtClean="0"/>
              <a:t>Memory</a:t>
            </a:r>
          </a:p>
          <a:p>
            <a:pPr lvl="0"/>
            <a:r>
              <a:rPr lang="en-US" dirty="0" smtClean="0"/>
              <a:t>Responsible for maintaining homeostasis (along with endocrine system)</a:t>
            </a:r>
          </a:p>
          <a:p>
            <a:pPr lvl="0"/>
            <a:r>
              <a:rPr lang="en-US" dirty="0" smtClean="0"/>
              <a:t>Composed of brain, spinal cord, nerves, and ganglia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Tree>
    <p:extLst>
      <p:ext uri="{BB962C8B-B14F-4D97-AF65-F5344CB8AC3E}">
        <p14:creationId xmlns:p14="http://schemas.microsoft.com/office/powerpoint/2010/main" val="4562233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Neuronal Pools</a:t>
            </a:r>
            <a:endParaRPr lang="en-US" dirty="0"/>
          </a:p>
        </p:txBody>
      </p:sp>
      <p:sp>
        <p:nvSpPr>
          <p:cNvPr id="3" name="Content Placeholder 2"/>
          <p:cNvSpPr>
            <a:spLocks noGrp="1"/>
          </p:cNvSpPr>
          <p:nvPr>
            <p:ph idx="1"/>
          </p:nvPr>
        </p:nvSpPr>
        <p:spPr/>
        <p:txBody>
          <a:bodyPr/>
          <a:lstStyle/>
          <a:p>
            <a:pPr lvl="0"/>
            <a:r>
              <a:rPr lang="en-US" dirty="0" smtClean="0"/>
              <a:t>Billions of neurons in the CNS are organized into functional groups</a:t>
            </a:r>
          </a:p>
          <a:p>
            <a:pPr lvl="0"/>
            <a:r>
              <a:rPr lang="en-US" dirty="0" smtClean="0"/>
              <a:t>Functions</a:t>
            </a:r>
          </a:p>
          <a:p>
            <a:pPr lvl="1"/>
            <a:r>
              <a:rPr lang="en-US" dirty="0" smtClean="0"/>
              <a:t>Receive information</a:t>
            </a:r>
          </a:p>
          <a:p>
            <a:pPr lvl="1"/>
            <a:r>
              <a:rPr lang="en-US" dirty="0" smtClean="0"/>
              <a:t>Process and integrate that information</a:t>
            </a:r>
          </a:p>
          <a:p>
            <a:pPr lvl="1"/>
            <a:r>
              <a:rPr lang="en-US" dirty="0" smtClean="0"/>
              <a:t>Transmit it to some other destination</a:t>
            </a:r>
          </a:p>
          <a:p>
            <a:r>
              <a:rPr lang="en-US" dirty="0" smtClean="0"/>
              <a:t>Arranged in pathways, or circuits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35654836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 Arcs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A type of conduction pathway</a:t>
            </a:r>
          </a:p>
          <a:p>
            <a:pPr lvl="0"/>
            <a:r>
              <a:rPr lang="en-US" dirty="0" smtClean="0"/>
              <a:t>Impulses can only travel in one direction</a:t>
            </a:r>
          </a:p>
          <a:p>
            <a:pPr lvl="0"/>
            <a:r>
              <a:rPr lang="en-US" dirty="0" smtClean="0"/>
              <a:t>Five basic components in a reflex arc</a:t>
            </a:r>
          </a:p>
          <a:p>
            <a:pPr lvl="1"/>
            <a:r>
              <a:rPr lang="en-US" dirty="0" smtClean="0"/>
              <a:t>Receptor</a:t>
            </a:r>
          </a:p>
          <a:p>
            <a:pPr lvl="1"/>
            <a:r>
              <a:rPr lang="en-US" dirty="0" smtClean="0"/>
              <a:t>Sensory neuron</a:t>
            </a:r>
          </a:p>
          <a:p>
            <a:pPr lvl="1"/>
            <a:r>
              <a:rPr lang="en-US" dirty="0" smtClean="0"/>
              <a:t>Center</a:t>
            </a:r>
          </a:p>
          <a:p>
            <a:pPr lvl="1"/>
            <a:r>
              <a:rPr lang="en-US" dirty="0" smtClean="0"/>
              <a:t>Motor neuron</a:t>
            </a:r>
          </a:p>
          <a:p>
            <a:pPr lvl="1"/>
            <a:r>
              <a:rPr lang="en-US" dirty="0" smtClean="0"/>
              <a:t>Effector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5395160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 Arcs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Reflex: An automatic, involuntary response to some change</a:t>
            </a:r>
          </a:p>
          <a:p>
            <a:pPr lvl="1"/>
            <a:r>
              <a:rPr lang="en-US" dirty="0" smtClean="0"/>
              <a:t>Either inside or outside the body</a:t>
            </a:r>
          </a:p>
          <a:p>
            <a:pPr lvl="1"/>
            <a:r>
              <a:rPr lang="en-US" dirty="0" smtClean="0"/>
              <a:t>Helps to maintain homeostasis</a:t>
            </a:r>
          </a:p>
          <a:p>
            <a:pPr lvl="2"/>
            <a:r>
              <a:rPr lang="en-US" dirty="0" smtClean="0"/>
              <a:t>Makes adjustments to heart rate, breathing rate, blood pressure</a:t>
            </a:r>
          </a:p>
          <a:p>
            <a:pPr lvl="1"/>
            <a:r>
              <a:rPr lang="en-US" dirty="0" smtClean="0"/>
              <a:t>Also involved in:</a:t>
            </a:r>
          </a:p>
          <a:p>
            <a:pPr lvl="2"/>
            <a:r>
              <a:rPr lang="en-US" dirty="0" smtClean="0"/>
              <a:t>Coughing</a:t>
            </a:r>
          </a:p>
          <a:p>
            <a:pPr lvl="2"/>
            <a:r>
              <a:rPr lang="en-US" dirty="0" smtClean="0"/>
              <a:t>Sneezing</a:t>
            </a:r>
          </a:p>
          <a:p>
            <a:pPr lvl="2"/>
            <a:r>
              <a:rPr lang="en-US" dirty="0" smtClean="0"/>
              <a:t>Reactions to painful stimuli</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37783170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19100"/>
            <a:ext cx="7772400" cy="1219200"/>
          </a:xfrm>
        </p:spPr>
        <p:txBody>
          <a:bodyPr/>
          <a:lstStyle/>
          <a:p>
            <a:r>
              <a:rPr lang="en-US" dirty="0" smtClean="0"/>
              <a:t>Learning Objectives</a:t>
            </a:r>
            <a:br>
              <a:rPr lang="en-US" dirty="0" smtClean="0"/>
            </a:br>
            <a:r>
              <a:rPr lang="en-US" dirty="0" smtClean="0"/>
              <a:t>Lesson 9.2: Central and </a:t>
            </a:r>
            <a:br>
              <a:rPr lang="en-US" dirty="0" smtClean="0"/>
            </a:br>
            <a:r>
              <a:rPr lang="en-US" dirty="0" smtClean="0"/>
              <a:t>Peripheral Nervous Systems</a:t>
            </a:r>
            <a:br>
              <a:rPr lang="en-US" dirty="0" smtClean="0"/>
            </a:br>
            <a:r>
              <a:rPr lang="en-US" sz="1600" dirty="0" smtClean="0"/>
              <a:t>(Slide 1 of 3)</a:t>
            </a:r>
            <a:endParaRPr lang="en-US" sz="1600" dirty="0"/>
          </a:p>
        </p:txBody>
      </p:sp>
      <p:sp>
        <p:nvSpPr>
          <p:cNvPr id="3" name="Content Placeholder 2"/>
          <p:cNvSpPr>
            <a:spLocks noGrp="1"/>
          </p:cNvSpPr>
          <p:nvPr>
            <p:ph idx="1"/>
          </p:nvPr>
        </p:nvSpPr>
        <p:spPr>
          <a:xfrm>
            <a:off x="685800" y="2035175"/>
            <a:ext cx="8089900" cy="4454525"/>
          </a:xfrm>
        </p:spPr>
        <p:txBody>
          <a:bodyPr/>
          <a:lstStyle/>
          <a:p>
            <a:pPr marL="457200">
              <a:buFont typeface="+mj-lt"/>
              <a:buAutoNum type="arabicPeriod" startAt="4"/>
            </a:pPr>
            <a:r>
              <a:rPr lang="en-US" dirty="0" smtClean="0"/>
              <a:t>List and describe the three layers of meninges around the central nervous system.</a:t>
            </a:r>
          </a:p>
          <a:p>
            <a:pPr marL="457200">
              <a:buFont typeface="+mj-lt"/>
              <a:buAutoNum type="arabicPeriod" startAt="4"/>
            </a:pPr>
            <a:r>
              <a:rPr lang="en-US" dirty="0" smtClean="0"/>
              <a:t>Describe the location, components, and functional areas of the cerebrum, diencephalon, brain stem, and cerebellum.</a:t>
            </a:r>
          </a:p>
          <a:p>
            <a:pPr marL="457200">
              <a:buFont typeface="+mj-lt"/>
              <a:buAutoNum type="arabicPeriod" startAt="4"/>
            </a:pPr>
            <a:r>
              <a:rPr lang="en-US" dirty="0" smtClean="0"/>
              <a:t>Compare the composition of gray matter and white matter.</a:t>
            </a:r>
          </a:p>
          <a:p>
            <a:pPr marL="457200">
              <a:buFont typeface="+mj-lt"/>
              <a:buAutoNum type="arabicPeriod" startAt="4"/>
            </a:pPr>
            <a:r>
              <a:rPr lang="en-US" dirty="0" smtClean="0"/>
              <a:t>Explain the function of cerebrospinal fluid.</a:t>
            </a:r>
          </a:p>
          <a:p>
            <a:pPr marL="457200">
              <a:buFont typeface="+mj-lt"/>
              <a:buAutoNum type="arabicPeriod" startAt="4"/>
            </a:pPr>
            <a:r>
              <a:rPr lang="en-US" dirty="0" smtClean="0"/>
              <a:t>Describe the structure and functions of the spinal cord.</a:t>
            </a:r>
          </a:p>
          <a:p>
            <a:pPr marL="457200">
              <a:buFont typeface="+mj-lt"/>
              <a:buAutoNum type="arabicPeriod" startAt="4"/>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39929345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035175"/>
            <a:ext cx="7772400" cy="4454525"/>
          </a:xfrm>
        </p:spPr>
        <p:txBody>
          <a:bodyPr/>
          <a:lstStyle/>
          <a:p>
            <a:pPr marL="457200">
              <a:buFont typeface="+mj-lt"/>
              <a:buAutoNum type="arabicPeriod" startAt="9"/>
            </a:pPr>
            <a:r>
              <a:rPr lang="en-US" dirty="0" smtClean="0"/>
              <a:t>Explain the difference in composition of sensory, motor, and mixed nerves.</a:t>
            </a:r>
          </a:p>
          <a:p>
            <a:pPr marL="457200" indent="-457200">
              <a:buFont typeface="+mj-lt"/>
              <a:buAutoNum type="arabicPeriod" startAt="9"/>
            </a:pPr>
            <a:r>
              <a:rPr lang="en-US" dirty="0" smtClean="0"/>
              <a:t>List the 12 cranial nerves, and state the function of each.</a:t>
            </a:r>
          </a:p>
          <a:p>
            <a:pPr marL="457200" indent="-457200">
              <a:buFont typeface="+mj-lt"/>
              <a:buAutoNum type="arabicPeriod" startAt="9"/>
            </a:pPr>
            <a:r>
              <a:rPr lang="en-US" dirty="0" smtClean="0"/>
              <a:t>Identify the region of the body that is innervated by each of the following spinal nerve plexuses: cervical, brachial, lumbosacral.</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
        <p:nvSpPr>
          <p:cNvPr id="10" name="Title 1"/>
          <p:cNvSpPr>
            <a:spLocks noGrp="1"/>
          </p:cNvSpPr>
          <p:nvPr>
            <p:ph type="title"/>
          </p:nvPr>
        </p:nvSpPr>
        <p:spPr>
          <a:xfrm>
            <a:off x="685800" y="419100"/>
            <a:ext cx="7772400" cy="1219200"/>
          </a:xfrm>
        </p:spPr>
        <p:txBody>
          <a:bodyPr/>
          <a:lstStyle/>
          <a:p>
            <a:r>
              <a:rPr lang="en-US" dirty="0" smtClean="0"/>
              <a:t>Learning Objectives</a:t>
            </a:r>
            <a:br>
              <a:rPr lang="en-US" dirty="0" smtClean="0"/>
            </a:br>
            <a:r>
              <a:rPr lang="en-US" dirty="0" smtClean="0"/>
              <a:t>Lesson 9.2: Central and </a:t>
            </a:r>
            <a:br>
              <a:rPr lang="en-US" dirty="0" smtClean="0"/>
            </a:br>
            <a:r>
              <a:rPr lang="en-US" dirty="0" smtClean="0"/>
              <a:t>Peripheral Nervous Systems</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33168235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035175"/>
            <a:ext cx="7772400" cy="4454525"/>
          </a:xfrm>
        </p:spPr>
        <p:txBody>
          <a:bodyPr/>
          <a:lstStyle/>
          <a:p>
            <a:pPr marL="457200" indent="-457200">
              <a:buFont typeface="+mj-lt"/>
              <a:buAutoNum type="arabicPeriod" startAt="12"/>
            </a:pPr>
            <a:r>
              <a:rPr lang="en-US" dirty="0" smtClean="0"/>
              <a:t>Explain the difference between the sympathetic and parasympathetic divisions of the autonomic nervous system.</a:t>
            </a:r>
          </a:p>
          <a:p>
            <a:pPr marL="457200" indent="-457200">
              <a:buFont typeface="+mj-lt"/>
              <a:buAutoNum type="arabicPeriod" startAt="12"/>
            </a:pPr>
            <a:r>
              <a:rPr lang="en-US" dirty="0" smtClean="0"/>
              <a:t>Describe ways in which aging of an individual affects the nervous system.</a:t>
            </a:r>
          </a:p>
          <a:p>
            <a:pPr marL="457200" indent="-457200">
              <a:buFont typeface="+mj-lt"/>
              <a:buAutoNum type="arabicPeriod" startAt="12"/>
            </a:pPr>
            <a:r>
              <a:rPr lang="en-US" dirty="0" smtClean="0"/>
              <a:t>Identify pathology related to the nervous system.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
        <p:nvSpPr>
          <p:cNvPr id="10" name="Title 1"/>
          <p:cNvSpPr>
            <a:spLocks noGrp="1"/>
          </p:cNvSpPr>
          <p:nvPr>
            <p:ph type="title"/>
          </p:nvPr>
        </p:nvSpPr>
        <p:spPr>
          <a:xfrm>
            <a:off x="685800" y="419100"/>
            <a:ext cx="7772400" cy="1219200"/>
          </a:xfrm>
        </p:spPr>
        <p:txBody>
          <a:bodyPr/>
          <a:lstStyle/>
          <a:p>
            <a:r>
              <a:rPr lang="en-US" dirty="0" smtClean="0"/>
              <a:t>Learning Objectives</a:t>
            </a:r>
            <a:br>
              <a:rPr lang="en-US" dirty="0" smtClean="0"/>
            </a:br>
            <a:r>
              <a:rPr lang="en-US" dirty="0" smtClean="0"/>
              <a:t>Lesson 9.2: Central and </a:t>
            </a:r>
            <a:br>
              <a:rPr lang="en-US" dirty="0" smtClean="0"/>
            </a:br>
            <a:r>
              <a:rPr lang="en-US" dirty="0" smtClean="0"/>
              <a:t>Peripheral Nervous Systems</a:t>
            </a:r>
            <a:br>
              <a:rPr lang="en-US" dirty="0" smtClean="0"/>
            </a:br>
            <a:r>
              <a:rPr lang="en-US" sz="1600" dirty="0" smtClean="0"/>
              <a:t>(Slide 1 of 3)</a:t>
            </a:r>
            <a:endParaRPr lang="en-US" sz="1600" dirty="0"/>
          </a:p>
        </p:txBody>
      </p:sp>
    </p:spTree>
    <p:extLst>
      <p:ext uri="{BB962C8B-B14F-4D97-AF65-F5344CB8AC3E}">
        <p14:creationId xmlns:p14="http://schemas.microsoft.com/office/powerpoint/2010/main" val="17589236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 Nervous System (CNS)</a:t>
            </a:r>
            <a:endParaRPr lang="en-US" dirty="0"/>
          </a:p>
        </p:txBody>
      </p:sp>
      <p:sp>
        <p:nvSpPr>
          <p:cNvPr id="3" name="Content Placeholder 2"/>
          <p:cNvSpPr>
            <a:spLocks noGrp="1"/>
          </p:cNvSpPr>
          <p:nvPr>
            <p:ph idx="1"/>
          </p:nvPr>
        </p:nvSpPr>
        <p:spPr/>
        <p:txBody>
          <a:bodyPr/>
          <a:lstStyle/>
          <a:p>
            <a:pPr lvl="0"/>
            <a:r>
              <a:rPr lang="en-US" dirty="0" smtClean="0"/>
              <a:t>Includes:</a:t>
            </a:r>
          </a:p>
          <a:p>
            <a:pPr lvl="1"/>
            <a:r>
              <a:rPr lang="en-US" dirty="0" smtClean="0"/>
              <a:t>Brain</a:t>
            </a:r>
          </a:p>
          <a:p>
            <a:pPr lvl="1"/>
            <a:r>
              <a:rPr lang="en-US" dirty="0" smtClean="0"/>
              <a:t>Spinal cord</a:t>
            </a:r>
          </a:p>
          <a:p>
            <a:pPr lvl="0"/>
            <a:r>
              <a:rPr lang="en-US" dirty="0" smtClean="0"/>
              <a:t>Consists of:</a:t>
            </a:r>
          </a:p>
          <a:p>
            <a:pPr lvl="1"/>
            <a:r>
              <a:rPr lang="en-US" dirty="0" smtClean="0"/>
              <a:t>Gray matter: Neuron cell bodies and unmyelinated fibers</a:t>
            </a:r>
          </a:p>
          <a:p>
            <a:pPr lvl="1"/>
            <a:r>
              <a:rPr lang="en-US" dirty="0" smtClean="0"/>
              <a:t>White matter: Myelinated fibers</a:t>
            </a:r>
          </a:p>
          <a:p>
            <a:pPr lvl="0"/>
            <a:r>
              <a:rPr lang="en-US" dirty="0" smtClean="0"/>
              <a:t>Located in dorsal body cavity</a:t>
            </a:r>
          </a:p>
          <a:p>
            <a:pPr lvl="0"/>
            <a:r>
              <a:rPr lang="en-US" dirty="0" smtClean="0"/>
              <a:t>Enclosed in bone for protection</a:t>
            </a:r>
          </a:p>
          <a:p>
            <a:pPr lvl="1"/>
            <a:r>
              <a:rPr lang="en-US" dirty="0" smtClean="0"/>
              <a:t>Cranium: Surrounds and protects brain</a:t>
            </a:r>
          </a:p>
          <a:p>
            <a:pPr lvl="1"/>
            <a:r>
              <a:rPr lang="en-US" dirty="0" smtClean="0"/>
              <a:t>Vertebrae: Surround and protect spinal cord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37419401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Meninges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Connective tissue membranes that surround the brain and spinal cord </a:t>
            </a:r>
          </a:p>
          <a:p>
            <a:pPr lvl="0"/>
            <a:r>
              <a:rPr lang="en-US" dirty="0" smtClean="0"/>
              <a:t>Three layers</a:t>
            </a:r>
          </a:p>
          <a:p>
            <a:pPr lvl="1"/>
            <a:r>
              <a:rPr lang="en-US" dirty="0" smtClean="0"/>
              <a:t>Dura mater: Outer layer</a:t>
            </a:r>
          </a:p>
          <a:p>
            <a:pPr lvl="2"/>
            <a:r>
              <a:rPr lang="en-US" dirty="0" smtClean="0"/>
              <a:t>Tough, white fibrous connective tissue</a:t>
            </a:r>
          </a:p>
          <a:p>
            <a:pPr lvl="2"/>
            <a:r>
              <a:rPr lang="en-US" dirty="0" smtClean="0"/>
              <a:t>Contains channels: Dural sinuses</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10113514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Meninges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Three layers</a:t>
            </a:r>
          </a:p>
          <a:p>
            <a:pPr lvl="1"/>
            <a:r>
              <a:rPr lang="en-US" dirty="0" smtClean="0"/>
              <a:t>Arachnoid: Middle layer </a:t>
            </a:r>
          </a:p>
          <a:p>
            <a:pPr lvl="2"/>
            <a:r>
              <a:rPr lang="en-US" dirty="0" smtClean="0"/>
              <a:t>Resembles a cobweb </a:t>
            </a:r>
          </a:p>
          <a:p>
            <a:pPr lvl="2"/>
            <a:r>
              <a:rPr lang="en-US" dirty="0" smtClean="0"/>
              <a:t>Thin layer with numerous threadlike strands </a:t>
            </a:r>
          </a:p>
          <a:p>
            <a:pPr lvl="2"/>
            <a:r>
              <a:rPr lang="en-US" dirty="0" smtClean="0"/>
              <a:t>Subarachnoid space: Space under the arachnoid</a:t>
            </a:r>
          </a:p>
          <a:p>
            <a:pPr lvl="1"/>
            <a:r>
              <a:rPr lang="en-US" dirty="0" smtClean="0"/>
              <a:t>Pia mater: Innermost layer </a:t>
            </a:r>
          </a:p>
          <a:p>
            <a:pPr lvl="2"/>
            <a:r>
              <a:rPr lang="en-US" dirty="0" smtClean="0"/>
              <a:t>Thin, delicate membrane </a:t>
            </a:r>
          </a:p>
          <a:p>
            <a:pPr lvl="2"/>
            <a:r>
              <a:rPr lang="en-US" dirty="0" smtClean="0"/>
              <a:t>Tightly bound to surface of brain and spinal cord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27373717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Cerebrum</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Largest part of the brain </a:t>
            </a:r>
          </a:p>
          <a:p>
            <a:pPr lvl="0"/>
            <a:r>
              <a:rPr lang="en-US" dirty="0" smtClean="0"/>
              <a:t>Longitudinal fissure divides cerebrum into two cerebral hemispheres</a:t>
            </a:r>
          </a:p>
          <a:p>
            <a:pPr lvl="0"/>
            <a:r>
              <a:rPr lang="en-US" dirty="0" smtClean="0"/>
              <a:t>Corpus callosum: Band of white fibers that connects cerebral hemispheres</a:t>
            </a:r>
          </a:p>
          <a:p>
            <a:pPr lvl="1"/>
            <a:r>
              <a:rPr lang="en-US" dirty="0" smtClean="0"/>
              <a:t>Provides a communication pathway between the two halves</a:t>
            </a:r>
          </a:p>
          <a:p>
            <a:pPr lvl="0"/>
            <a:r>
              <a:rPr lang="en-US" dirty="0" smtClean="0"/>
              <a:t>Gyri: Convolutions on the surface of the cerebrum </a:t>
            </a:r>
          </a:p>
          <a:p>
            <a:pPr lvl="0"/>
            <a:r>
              <a:rPr lang="en-US" dirty="0" smtClean="0"/>
              <a:t>Sulci: Grooves that separate gyri</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84084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Nervous System</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General functions</a:t>
            </a:r>
          </a:p>
          <a:p>
            <a:pPr lvl="1"/>
            <a:r>
              <a:rPr lang="en-US" dirty="0" smtClean="0"/>
              <a:t>Sensory functions</a:t>
            </a:r>
          </a:p>
          <a:p>
            <a:pPr lvl="2"/>
            <a:r>
              <a:rPr lang="en-US" dirty="0" smtClean="0"/>
              <a:t>Sensory input is information that is gathered from stimuli</a:t>
            </a:r>
          </a:p>
          <a:p>
            <a:pPr lvl="2"/>
            <a:r>
              <a:rPr lang="en-US" dirty="0" smtClean="0"/>
              <a:t>Converted into nerve impulses </a:t>
            </a:r>
          </a:p>
          <a:p>
            <a:pPr lvl="2"/>
            <a:r>
              <a:rPr lang="en-US" dirty="0" smtClean="0"/>
              <a:t>Transmitted to brain</a:t>
            </a:r>
          </a:p>
          <a:p>
            <a:pPr lvl="1"/>
            <a:r>
              <a:rPr lang="en-US" dirty="0" smtClean="0"/>
              <a:t>Integrative functions</a:t>
            </a:r>
          </a:p>
          <a:p>
            <a:pPr lvl="2"/>
            <a:r>
              <a:rPr lang="en-US" dirty="0" smtClean="0"/>
              <a:t>Decisions are made on the basis of the sensory input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22123460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Cerebrum</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Lobes of the cerebrum</a:t>
            </a:r>
          </a:p>
          <a:p>
            <a:pPr lvl="1"/>
            <a:r>
              <a:rPr lang="en-US" dirty="0" smtClean="0"/>
              <a:t>Frontal lobe</a:t>
            </a:r>
          </a:p>
          <a:p>
            <a:pPr lvl="1"/>
            <a:r>
              <a:rPr lang="en-US" dirty="0" smtClean="0"/>
              <a:t>Parietal lobe</a:t>
            </a:r>
          </a:p>
          <a:p>
            <a:pPr lvl="1"/>
            <a:r>
              <a:rPr lang="en-US" dirty="0" smtClean="0"/>
              <a:t>Occipital lobe</a:t>
            </a:r>
          </a:p>
          <a:p>
            <a:pPr lvl="1"/>
            <a:r>
              <a:rPr lang="en-US" dirty="0" smtClean="0"/>
              <a:t>Temporal lobe</a:t>
            </a:r>
          </a:p>
          <a:p>
            <a:pPr lvl="1"/>
            <a:r>
              <a:rPr lang="en-US" dirty="0" smtClean="0"/>
              <a:t>Insula: Lies deep within lateral sulcus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5430827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Cerebrum</a:t>
            </a:r>
            <a:br>
              <a:rPr lang="en-US" dirty="0" smtClean="0"/>
            </a:br>
            <a:r>
              <a:rPr lang="en-US" sz="1600" dirty="0" smtClean="0"/>
              <a:t>(Slide 3 of 4) </a:t>
            </a:r>
            <a:endParaRPr lang="en-US" sz="1600" dirty="0"/>
          </a:p>
        </p:txBody>
      </p:sp>
      <p:sp>
        <p:nvSpPr>
          <p:cNvPr id="3" name="Content Placeholder 2"/>
          <p:cNvSpPr>
            <a:spLocks noGrp="1"/>
          </p:cNvSpPr>
          <p:nvPr>
            <p:ph idx="1"/>
          </p:nvPr>
        </p:nvSpPr>
        <p:spPr>
          <a:xfrm>
            <a:off x="685800" y="1641475"/>
            <a:ext cx="8051800" cy="4454525"/>
          </a:xfrm>
        </p:spPr>
        <p:txBody>
          <a:bodyPr/>
          <a:lstStyle/>
          <a:p>
            <a:pPr lvl="0"/>
            <a:r>
              <a:rPr lang="en-US" dirty="0" smtClean="0"/>
              <a:t>Cerebral cortex: Outermost portion of cerebrum</a:t>
            </a:r>
          </a:p>
          <a:p>
            <a:pPr lvl="1"/>
            <a:r>
              <a:rPr lang="en-US" dirty="0" smtClean="0"/>
              <a:t>Consists of gray matter: Neuron cell bodies, and  unmyelinated fibers</a:t>
            </a:r>
          </a:p>
          <a:p>
            <a:pPr lvl="1"/>
            <a:r>
              <a:rPr lang="en-US" dirty="0" smtClean="0"/>
              <a:t>Center for sensory functions</a:t>
            </a:r>
          </a:p>
          <a:p>
            <a:pPr lvl="2"/>
            <a:r>
              <a:rPr lang="en-US" dirty="0" smtClean="0"/>
              <a:t>Examples: vision, hearing, taste, smell</a:t>
            </a:r>
          </a:p>
          <a:p>
            <a:pPr lvl="1"/>
            <a:r>
              <a:rPr lang="en-US" dirty="0" smtClean="0"/>
              <a:t>Center for motor functions</a:t>
            </a:r>
          </a:p>
          <a:p>
            <a:pPr lvl="2"/>
            <a:r>
              <a:rPr lang="en-US" dirty="0" smtClean="0"/>
              <a:t>Responsible for muscle contractions</a:t>
            </a:r>
          </a:p>
          <a:p>
            <a:pPr lvl="1"/>
            <a:r>
              <a:rPr lang="en-US" dirty="0" smtClean="0"/>
              <a:t>Functions in:</a:t>
            </a:r>
          </a:p>
          <a:p>
            <a:pPr lvl="2"/>
            <a:r>
              <a:rPr lang="en-US" dirty="0" smtClean="0"/>
              <a:t>Memory</a:t>
            </a:r>
          </a:p>
          <a:p>
            <a:pPr lvl="2"/>
            <a:r>
              <a:rPr lang="en-US" dirty="0" smtClean="0"/>
              <a:t>Language</a:t>
            </a:r>
          </a:p>
          <a:p>
            <a:pPr lvl="2"/>
            <a:r>
              <a:rPr lang="en-US" dirty="0" smtClean="0"/>
              <a:t>Reasoning</a:t>
            </a:r>
          </a:p>
          <a:p>
            <a:pPr lvl="2"/>
            <a:r>
              <a:rPr lang="en-US" dirty="0" smtClean="0"/>
              <a:t>Intelligence</a:t>
            </a:r>
          </a:p>
          <a:p>
            <a:pPr lvl="2"/>
            <a:r>
              <a:rPr lang="en-US" dirty="0" smtClean="0"/>
              <a:t>Personality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29730673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Cerebrum</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White matter makes up the bulk of the cerebrum</a:t>
            </a:r>
          </a:p>
          <a:p>
            <a:pPr lvl="1"/>
            <a:r>
              <a:rPr lang="en-US" dirty="0" smtClean="0"/>
              <a:t>Located just beneath the cerebral cortex</a:t>
            </a:r>
          </a:p>
          <a:p>
            <a:pPr lvl="1"/>
            <a:r>
              <a:rPr lang="en-US" dirty="0" smtClean="0"/>
              <a:t>Consists of myelinated nerve fibers</a:t>
            </a:r>
          </a:p>
          <a:p>
            <a:pPr lvl="1"/>
            <a:r>
              <a:rPr lang="en-US" dirty="0" smtClean="0"/>
              <a:t>Forms communication pathways in the cerebrum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34481205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Diencephalon</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Thalamus</a:t>
            </a:r>
          </a:p>
          <a:p>
            <a:pPr lvl="1"/>
            <a:r>
              <a:rPr lang="en-US" dirty="0" smtClean="0"/>
              <a:t>Relay station for sensory impulses going to the cerebral cortex</a:t>
            </a:r>
          </a:p>
          <a:p>
            <a:pPr lvl="1"/>
            <a:r>
              <a:rPr lang="en-US" dirty="0" smtClean="0"/>
              <a:t>Channels the impulses to the appropriate region of the cortex for interpretation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11820059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Diencephalon</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Hypothalamus</a:t>
            </a:r>
          </a:p>
          <a:p>
            <a:pPr lvl="1"/>
            <a:r>
              <a:rPr lang="en-US" dirty="0" smtClean="0"/>
              <a:t>Functions of the hypothalamus</a:t>
            </a:r>
          </a:p>
          <a:p>
            <a:pPr lvl="2"/>
            <a:r>
              <a:rPr lang="en-US" dirty="0" smtClean="0"/>
              <a:t>Regulates and integrates the ANS</a:t>
            </a:r>
          </a:p>
          <a:p>
            <a:pPr lvl="2"/>
            <a:r>
              <a:rPr lang="en-US" dirty="0" smtClean="0"/>
              <a:t>Regulates emotional responses and behavior</a:t>
            </a:r>
          </a:p>
          <a:p>
            <a:pPr lvl="2"/>
            <a:r>
              <a:rPr lang="en-US" dirty="0" smtClean="0"/>
              <a:t>Regulates body temperature</a:t>
            </a:r>
          </a:p>
          <a:p>
            <a:pPr lvl="2"/>
            <a:r>
              <a:rPr lang="en-US" dirty="0" smtClean="0"/>
              <a:t>Regulates food intake</a:t>
            </a:r>
          </a:p>
          <a:p>
            <a:pPr lvl="2"/>
            <a:r>
              <a:rPr lang="en-US" dirty="0" smtClean="0"/>
              <a:t>Regulates water balance and thirst</a:t>
            </a:r>
          </a:p>
          <a:p>
            <a:pPr lvl="2"/>
            <a:r>
              <a:rPr lang="en-US" dirty="0" smtClean="0"/>
              <a:t>Regulates sleep–wake cycles</a:t>
            </a:r>
          </a:p>
          <a:p>
            <a:pPr lvl="2"/>
            <a:r>
              <a:rPr lang="en-US" dirty="0" smtClean="0"/>
              <a:t>Regulates secretion of hormones from pituitary gland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23521206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Diencephalon</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Hypothalamus</a:t>
            </a:r>
          </a:p>
          <a:p>
            <a:pPr lvl="1"/>
            <a:r>
              <a:rPr lang="en-US" dirty="0" smtClean="0"/>
              <a:t>Infundibulum extends from floor of hypothalamus to pituitary gland</a:t>
            </a:r>
          </a:p>
          <a:p>
            <a:pPr lvl="2"/>
            <a:r>
              <a:rPr lang="en-US" dirty="0" smtClean="0"/>
              <a:t>Acts as a connector between the two structures</a:t>
            </a:r>
          </a:p>
          <a:p>
            <a:pPr lvl="1"/>
            <a:r>
              <a:rPr lang="en-US" dirty="0" smtClean="0"/>
              <a:t>Mammillary bodies: Two “bumps” on posterior portion of hypothalamus</a:t>
            </a:r>
          </a:p>
          <a:p>
            <a:pPr lvl="2"/>
            <a:r>
              <a:rPr lang="en-US" dirty="0" smtClean="0"/>
              <a:t>Involved in memory and emotional responses to different odors </a:t>
            </a:r>
          </a:p>
          <a:p>
            <a:pPr lvl="0"/>
            <a:r>
              <a:rPr lang="en-US" dirty="0" smtClean="0"/>
              <a:t>Epithalamus</a:t>
            </a:r>
          </a:p>
          <a:p>
            <a:pPr lvl="1"/>
            <a:r>
              <a:rPr lang="en-US" dirty="0" smtClean="0"/>
              <a:t>Pineal gland extends from posterior margin of epithalamus</a:t>
            </a:r>
          </a:p>
          <a:p>
            <a:pPr lvl="2"/>
            <a:r>
              <a:rPr lang="en-US" dirty="0" smtClean="0"/>
              <a:t>Involved with onset of puberty</a:t>
            </a:r>
          </a:p>
          <a:p>
            <a:pPr lvl="2"/>
            <a:r>
              <a:rPr lang="en-US" dirty="0" smtClean="0"/>
              <a:t>Regulates rhythmic cycles in body (biologic clock)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132272520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Stem</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Midbrain: Superior portion of brain stem</a:t>
            </a:r>
          </a:p>
          <a:p>
            <a:pPr lvl="1"/>
            <a:r>
              <a:rPr lang="en-US" dirty="0" smtClean="0"/>
              <a:t>Cerebral peduncles: Bundles of myelinated fibers</a:t>
            </a:r>
          </a:p>
          <a:p>
            <a:pPr lvl="2"/>
            <a:r>
              <a:rPr lang="en-US" dirty="0" smtClean="0"/>
              <a:t>Contain voluntary motor tracts that descend from cerebral cortex</a:t>
            </a:r>
          </a:p>
          <a:p>
            <a:pPr lvl="1"/>
            <a:r>
              <a:rPr lang="en-US" dirty="0" smtClean="0"/>
              <a:t>Corpora quadrigemina made up of:</a:t>
            </a:r>
          </a:p>
          <a:p>
            <a:pPr lvl="2"/>
            <a:r>
              <a:rPr lang="en-US" dirty="0" smtClean="0"/>
              <a:t>Superior colliculi: Visual reflex centers</a:t>
            </a:r>
          </a:p>
          <a:p>
            <a:pPr lvl="2"/>
            <a:r>
              <a:rPr lang="en-US" dirty="0" smtClean="0"/>
              <a:t>Inferior colliculi: Auditory reflex centers</a:t>
            </a:r>
          </a:p>
          <a:p>
            <a:pPr lvl="1"/>
            <a:r>
              <a:rPr lang="en-US" dirty="0" smtClean="0"/>
              <a:t>Cerebral aqueduct: Narrow channel for CSF</a:t>
            </a:r>
          </a:p>
          <a:p>
            <a:pPr lvl="2"/>
            <a:r>
              <a:rPr lang="en-US" dirty="0" smtClean="0"/>
              <a:t>Descends through the center of the midbrain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79265424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Stem</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Pons: Middle portion of brain stem</a:t>
            </a:r>
          </a:p>
          <a:p>
            <a:pPr lvl="1"/>
            <a:r>
              <a:rPr lang="en-US" dirty="0" smtClean="0"/>
              <a:t>Consists of nerve fibers</a:t>
            </a:r>
          </a:p>
          <a:p>
            <a:pPr lvl="2"/>
            <a:r>
              <a:rPr lang="en-US" dirty="0" smtClean="0"/>
              <a:t>Form conduction tracts between higher brain centers and spinal cord</a:t>
            </a:r>
          </a:p>
          <a:p>
            <a:pPr lvl="1"/>
            <a:r>
              <a:rPr lang="en-US" dirty="0" smtClean="0"/>
              <a:t>Contains the pneumotaxic and apneustic areas: help regulate breathing movements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42406578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Stem</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Medulla oblongata: Inferior portion of brain stem</a:t>
            </a:r>
          </a:p>
          <a:p>
            <a:pPr lvl="1"/>
            <a:r>
              <a:rPr lang="en-US" dirty="0" smtClean="0"/>
              <a:t>Consists of:</a:t>
            </a:r>
          </a:p>
          <a:p>
            <a:pPr lvl="2"/>
            <a:r>
              <a:rPr lang="en-US" dirty="0" smtClean="0"/>
              <a:t>Ascending (sensory) and descending (motor) nerve fibers that connect brain and spinal cord</a:t>
            </a:r>
          </a:p>
          <a:p>
            <a:pPr lvl="2"/>
            <a:r>
              <a:rPr lang="en-US" dirty="0" smtClean="0"/>
              <a:t>Cardiac center: Adjusts heart rate and contraction strength</a:t>
            </a:r>
          </a:p>
          <a:p>
            <a:pPr lvl="2"/>
            <a:r>
              <a:rPr lang="en-US" dirty="0" smtClean="0"/>
              <a:t>Vasomotor center: Regulates blood pressure</a:t>
            </a:r>
          </a:p>
          <a:p>
            <a:pPr lvl="2"/>
            <a:r>
              <a:rPr lang="en-US" dirty="0" smtClean="0"/>
              <a:t>Respiratory center: Regulates the rate, rhythm, and depth of breathing</a:t>
            </a:r>
          </a:p>
          <a:p>
            <a:pPr lvl="2"/>
            <a:r>
              <a:rPr lang="en-US" dirty="0" smtClean="0"/>
              <a:t>Centers involved in coughing, sneezing, swallowing, and vomiting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34414152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Cerebellum</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Second largest portion of brain</a:t>
            </a:r>
          </a:p>
          <a:p>
            <a:pPr lvl="0"/>
            <a:r>
              <a:rPr lang="en-US" dirty="0" smtClean="0"/>
              <a:t>Two cerebellar hemispheres connected by the vermis</a:t>
            </a:r>
          </a:p>
          <a:p>
            <a:pPr lvl="0"/>
            <a:r>
              <a:rPr lang="en-US" dirty="0" smtClean="0"/>
              <a:t>Consists of white matter </a:t>
            </a:r>
          </a:p>
          <a:p>
            <a:pPr lvl="1"/>
            <a:r>
              <a:rPr lang="en-US" dirty="0" smtClean="0"/>
              <a:t>Surrounded by a thin layer of gray matter: Cerebellar cortex</a:t>
            </a:r>
          </a:p>
          <a:p>
            <a:pPr lvl="1"/>
            <a:r>
              <a:rPr lang="en-US" dirty="0" smtClean="0"/>
              <a:t>Branching arrangement of white matter: Arbor vitae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2271203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Nervous System</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General functions</a:t>
            </a:r>
          </a:p>
          <a:p>
            <a:pPr lvl="1"/>
            <a:r>
              <a:rPr lang="en-US" dirty="0" smtClean="0"/>
              <a:t>Motor functions</a:t>
            </a:r>
          </a:p>
          <a:p>
            <a:pPr lvl="2"/>
            <a:r>
              <a:rPr lang="en-US" dirty="0" smtClean="0"/>
              <a:t>Nervous system responds to sensory input and integration </a:t>
            </a:r>
          </a:p>
          <a:p>
            <a:pPr lvl="2"/>
            <a:r>
              <a:rPr lang="en-US" dirty="0" smtClean="0"/>
              <a:t>Sends signals to effectors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21815511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Cerebellum</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Cerebellar peduncles: Myelinated nerve fibers form communication pathways between cerebellum and other parts of the CNS</a:t>
            </a:r>
          </a:p>
          <a:p>
            <a:pPr lvl="0"/>
            <a:r>
              <a:rPr lang="en-US" dirty="0" smtClean="0"/>
              <a:t>Function of cerebellum</a:t>
            </a:r>
          </a:p>
          <a:p>
            <a:pPr lvl="1"/>
            <a:r>
              <a:rPr lang="en-US" dirty="0" smtClean="0"/>
              <a:t>Mediates subconscious contractions of skeletal muscles for:</a:t>
            </a:r>
          </a:p>
          <a:p>
            <a:pPr lvl="2"/>
            <a:r>
              <a:rPr lang="en-US" dirty="0" smtClean="0"/>
              <a:t>Coordination</a:t>
            </a:r>
          </a:p>
          <a:p>
            <a:pPr lvl="2"/>
            <a:r>
              <a:rPr lang="en-US" dirty="0" smtClean="0"/>
              <a:t>Posture</a:t>
            </a:r>
          </a:p>
          <a:p>
            <a:pPr lvl="2"/>
            <a:r>
              <a:rPr lang="en-US" dirty="0" smtClean="0"/>
              <a:t>Balance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281752932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Ventricles and Cerebrospinal Fluid (CSF)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Ventricles: Fluid-filled cavities in the brain that are interconnected</a:t>
            </a:r>
          </a:p>
          <a:p>
            <a:pPr lvl="1"/>
            <a:r>
              <a:rPr lang="en-US" dirty="0" smtClean="0"/>
              <a:t>Lateral ventricles</a:t>
            </a:r>
          </a:p>
          <a:p>
            <a:pPr lvl="1"/>
            <a:r>
              <a:rPr lang="en-US" dirty="0" smtClean="0"/>
              <a:t>Third ventricle</a:t>
            </a:r>
          </a:p>
          <a:p>
            <a:pPr lvl="1"/>
            <a:r>
              <a:rPr lang="en-US" dirty="0" smtClean="0"/>
              <a:t>Fourth ventricle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235954429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CSF: Fluid that fills the cavities of the ventricles </a:t>
            </a:r>
          </a:p>
          <a:p>
            <a:pPr lvl="1"/>
            <a:r>
              <a:rPr lang="en-US" dirty="0" smtClean="0"/>
              <a:t>Provides support and protection for the CNS</a:t>
            </a:r>
          </a:p>
          <a:p>
            <a:pPr lvl="1"/>
            <a:r>
              <a:rPr lang="en-US" dirty="0" smtClean="0"/>
              <a:t>Helps to nourish the brain </a:t>
            </a:r>
          </a:p>
          <a:p>
            <a:pPr lvl="1"/>
            <a:r>
              <a:rPr lang="en-US" dirty="0" smtClean="0"/>
              <a:t>Maintains constant ionic conditions for brain and spinal cord</a:t>
            </a:r>
          </a:p>
          <a:p>
            <a:pPr lvl="1"/>
            <a:r>
              <a:rPr lang="en-US" dirty="0" smtClean="0"/>
              <a:t>Provides a pathway for removal of waste products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Ventricles and Cerebrospinal Fluid (CSF)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113260351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1 of 6)</a:t>
            </a:r>
            <a:endParaRPr lang="en-US" sz="1600" dirty="0"/>
          </a:p>
        </p:txBody>
      </p:sp>
      <p:sp>
        <p:nvSpPr>
          <p:cNvPr id="3" name="Content Placeholder 2"/>
          <p:cNvSpPr>
            <a:spLocks noGrp="1"/>
          </p:cNvSpPr>
          <p:nvPr>
            <p:ph idx="1"/>
          </p:nvPr>
        </p:nvSpPr>
        <p:spPr/>
        <p:txBody>
          <a:bodyPr/>
          <a:lstStyle/>
          <a:p>
            <a:pPr lvl="0"/>
            <a:r>
              <a:rPr lang="en-US" dirty="0" smtClean="0"/>
              <a:t>Extends from foramen magnum (base of skull) to level of first lumbar vertebra</a:t>
            </a:r>
          </a:p>
          <a:p>
            <a:pPr lvl="1"/>
            <a:r>
              <a:rPr lang="en-US" dirty="0" smtClean="0"/>
              <a:t>Distance of 17 to 18 inches </a:t>
            </a:r>
          </a:p>
          <a:p>
            <a:pPr lvl="0"/>
            <a:r>
              <a:rPr lang="en-US" dirty="0" smtClean="0"/>
              <a:t>Surrounded by bone, meninges, and CSF  </a:t>
            </a:r>
          </a:p>
          <a:p>
            <a:pPr lvl="1"/>
            <a:r>
              <a:rPr lang="en-US" dirty="0" smtClean="0"/>
              <a:t>Meninges extend beyond the end of the spinal cord down to upper part of sacrum</a:t>
            </a:r>
          </a:p>
          <a:p>
            <a:pPr lvl="0"/>
            <a:r>
              <a:rPr lang="en-US" dirty="0" smtClean="0"/>
              <a:t>Divided into 31 segments</a:t>
            </a:r>
          </a:p>
          <a:p>
            <a:pPr lvl="1"/>
            <a:r>
              <a:rPr lang="en-US" dirty="0" smtClean="0"/>
              <a:t>Each segment gives rise to a pair of spinal nerves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179774825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2 of 6)</a:t>
            </a:r>
            <a:endParaRPr lang="en-US" sz="1600" dirty="0"/>
          </a:p>
        </p:txBody>
      </p:sp>
      <p:sp>
        <p:nvSpPr>
          <p:cNvPr id="3" name="Content Placeholder 2"/>
          <p:cNvSpPr>
            <a:spLocks noGrp="1"/>
          </p:cNvSpPr>
          <p:nvPr>
            <p:ph idx="1"/>
          </p:nvPr>
        </p:nvSpPr>
        <p:spPr/>
        <p:txBody>
          <a:bodyPr/>
          <a:lstStyle/>
          <a:p>
            <a:pPr lvl="0"/>
            <a:r>
              <a:rPr lang="en-US" dirty="0" smtClean="0"/>
              <a:t>Spinal cord cross section</a:t>
            </a:r>
          </a:p>
          <a:p>
            <a:pPr lvl="1"/>
            <a:r>
              <a:rPr lang="en-US" dirty="0" smtClean="0"/>
              <a:t>Partially divides cord into right and left halves</a:t>
            </a:r>
          </a:p>
          <a:p>
            <a:pPr lvl="2"/>
            <a:r>
              <a:rPr lang="en-US" dirty="0" smtClean="0"/>
              <a:t>Dorsal median sulcus </a:t>
            </a:r>
          </a:p>
          <a:p>
            <a:pPr lvl="2"/>
            <a:r>
              <a:rPr lang="en-US" dirty="0" smtClean="0"/>
              <a:t>Ventral median fissure </a:t>
            </a:r>
          </a:p>
          <a:p>
            <a:pPr lvl="1"/>
            <a:r>
              <a:rPr lang="en-US" dirty="0" smtClean="0"/>
              <a:t>Peripheral white matter surrounds gray matter</a:t>
            </a:r>
          </a:p>
          <a:p>
            <a:pPr lvl="2"/>
            <a:r>
              <a:rPr lang="en-US" dirty="0" smtClean="0"/>
              <a:t>Resembles a butterfly or letter 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78225599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3 of 6)</a:t>
            </a:r>
            <a:endParaRPr lang="en-US" sz="1600" dirty="0"/>
          </a:p>
        </p:txBody>
      </p:sp>
      <p:sp>
        <p:nvSpPr>
          <p:cNvPr id="3" name="Content Placeholder 2"/>
          <p:cNvSpPr>
            <a:spLocks noGrp="1"/>
          </p:cNvSpPr>
          <p:nvPr>
            <p:ph idx="1"/>
          </p:nvPr>
        </p:nvSpPr>
        <p:spPr/>
        <p:txBody>
          <a:bodyPr/>
          <a:lstStyle/>
          <a:p>
            <a:pPr lvl="0"/>
            <a:r>
              <a:rPr lang="en-US" dirty="0" smtClean="0"/>
              <a:t>Spinal cord cross section</a:t>
            </a:r>
          </a:p>
          <a:p>
            <a:pPr lvl="1"/>
            <a:r>
              <a:rPr lang="en-US" dirty="0" smtClean="0"/>
              <a:t>Each side of gray matter divided into dorsal, lateral, and ventral horns</a:t>
            </a:r>
          </a:p>
          <a:p>
            <a:pPr lvl="1"/>
            <a:r>
              <a:rPr lang="en-US" dirty="0" smtClean="0"/>
              <a:t>Contains:</a:t>
            </a:r>
          </a:p>
          <a:p>
            <a:pPr lvl="2"/>
            <a:r>
              <a:rPr lang="en-US" dirty="0" smtClean="0"/>
              <a:t>Terminal portions of sensory neuron axons</a:t>
            </a:r>
          </a:p>
          <a:p>
            <a:pPr lvl="2"/>
            <a:r>
              <a:rPr lang="en-US" dirty="0" smtClean="0"/>
              <a:t>Interneurons</a:t>
            </a:r>
          </a:p>
          <a:p>
            <a:pPr lvl="2"/>
            <a:r>
              <a:rPr lang="en-US" dirty="0" smtClean="0"/>
              <a:t>Dendrites and cell bodies of motor neurons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249007411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4 of 6)</a:t>
            </a:r>
            <a:endParaRPr lang="en-US" sz="1600" dirty="0"/>
          </a:p>
        </p:txBody>
      </p:sp>
      <p:sp>
        <p:nvSpPr>
          <p:cNvPr id="3" name="Content Placeholder 2"/>
          <p:cNvSpPr>
            <a:spLocks noGrp="1"/>
          </p:cNvSpPr>
          <p:nvPr>
            <p:ph idx="1"/>
          </p:nvPr>
        </p:nvSpPr>
        <p:spPr/>
        <p:txBody>
          <a:bodyPr/>
          <a:lstStyle/>
          <a:p>
            <a:pPr lvl="0"/>
            <a:r>
              <a:rPr lang="en-US" dirty="0" smtClean="0"/>
              <a:t>Spinal cord cross section</a:t>
            </a:r>
          </a:p>
          <a:p>
            <a:pPr lvl="1"/>
            <a:r>
              <a:rPr lang="en-US" dirty="0" smtClean="0"/>
              <a:t>Gray commissure: Central connecting bar between two large areas of gray matter </a:t>
            </a:r>
          </a:p>
          <a:p>
            <a:pPr lvl="2"/>
            <a:r>
              <a:rPr lang="en-US" dirty="0" smtClean="0"/>
              <a:t>Surrounds central canal </a:t>
            </a:r>
          </a:p>
          <a:p>
            <a:pPr lvl="2"/>
            <a:r>
              <a:rPr lang="en-US" dirty="0" smtClean="0"/>
              <a:t>Contains CSF</a:t>
            </a:r>
          </a:p>
          <a:p>
            <a:pPr lvl="1"/>
            <a:r>
              <a:rPr lang="en-US" dirty="0" smtClean="0"/>
              <a:t>Gray matter: Divides surrounding white matter into three regions on each side</a:t>
            </a:r>
          </a:p>
          <a:p>
            <a:pPr lvl="2"/>
            <a:r>
              <a:rPr lang="en-US" dirty="0" smtClean="0"/>
              <a:t>Regions: Dorsal, lateral, and ventral columns—contains longitudinal bundles of myelinated nerve fibers: nerve tracts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367516679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5 of 6)</a:t>
            </a:r>
            <a:endParaRPr lang="en-US" sz="1600" dirty="0"/>
          </a:p>
        </p:txBody>
      </p:sp>
      <p:sp>
        <p:nvSpPr>
          <p:cNvPr id="3" name="Content Placeholder 2"/>
          <p:cNvSpPr>
            <a:spLocks noGrp="1"/>
          </p:cNvSpPr>
          <p:nvPr>
            <p:ph idx="1"/>
          </p:nvPr>
        </p:nvSpPr>
        <p:spPr/>
        <p:txBody>
          <a:bodyPr/>
          <a:lstStyle/>
          <a:p>
            <a:pPr lvl="0"/>
            <a:r>
              <a:rPr lang="en-US" dirty="0" smtClean="0"/>
              <a:t>Functions of the spinal cord</a:t>
            </a:r>
          </a:p>
          <a:p>
            <a:pPr lvl="1"/>
            <a:r>
              <a:rPr lang="en-US" dirty="0" smtClean="0"/>
              <a:t>Conduction pathway for impulses going to and from the brain</a:t>
            </a:r>
          </a:p>
          <a:p>
            <a:pPr lvl="2"/>
            <a:r>
              <a:rPr lang="en-US" dirty="0" smtClean="0"/>
              <a:t>Ascending tracts carry sensory impulses from body parts to the brain</a:t>
            </a:r>
          </a:p>
          <a:p>
            <a:pPr lvl="2"/>
            <a:r>
              <a:rPr lang="en-US" dirty="0" smtClean="0"/>
              <a:t>Descending tracts carry motor impulses from the brain to muscles and glands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19989441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Cord</a:t>
            </a:r>
            <a:br>
              <a:rPr lang="en-US" dirty="0" smtClean="0"/>
            </a:br>
            <a:r>
              <a:rPr lang="en-US" sz="1600" dirty="0" smtClean="0"/>
              <a:t>(Slide 6 of 6)</a:t>
            </a:r>
            <a:endParaRPr lang="en-US" sz="1600" dirty="0"/>
          </a:p>
        </p:txBody>
      </p:sp>
      <p:sp>
        <p:nvSpPr>
          <p:cNvPr id="3" name="Content Placeholder 2"/>
          <p:cNvSpPr>
            <a:spLocks noGrp="1"/>
          </p:cNvSpPr>
          <p:nvPr>
            <p:ph idx="1"/>
          </p:nvPr>
        </p:nvSpPr>
        <p:spPr/>
        <p:txBody>
          <a:bodyPr/>
          <a:lstStyle/>
          <a:p>
            <a:pPr lvl="0"/>
            <a:r>
              <a:rPr lang="en-US" dirty="0" smtClean="0"/>
              <a:t>Functions of the spinal cord</a:t>
            </a:r>
          </a:p>
          <a:p>
            <a:pPr lvl="1"/>
            <a:r>
              <a:rPr lang="en-US" dirty="0" smtClean="0"/>
              <a:t>Center for spinal reflexes</a:t>
            </a:r>
          </a:p>
          <a:p>
            <a:pPr lvl="2"/>
            <a:r>
              <a:rPr lang="en-US" dirty="0" smtClean="0"/>
              <a:t>Reflexes: Responses to stimuli that do not require conscious thought—occur more quickly than reactions that require thought processes</a:t>
            </a:r>
          </a:p>
          <a:p>
            <a:pPr lvl="2"/>
            <a:r>
              <a:rPr lang="en-US" dirty="0" smtClean="0"/>
              <a:t>Example: Withdrawal reflex—reflex action withdraws affected part before you are aware of pain</a:t>
            </a:r>
          </a:p>
          <a:p>
            <a:pPr lvl="2"/>
            <a:r>
              <a:rPr lang="en-US" dirty="0" smtClean="0"/>
              <a:t>Many reflexes mediated in spinal cord without going to higher brain centers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216600795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Peripheral Nervous System (PNS)</a:t>
            </a:r>
            <a:endParaRPr lang="en-US" dirty="0"/>
          </a:p>
        </p:txBody>
      </p:sp>
      <p:sp>
        <p:nvSpPr>
          <p:cNvPr id="3" name="Content Placeholder 2"/>
          <p:cNvSpPr>
            <a:spLocks noGrp="1"/>
          </p:cNvSpPr>
          <p:nvPr>
            <p:ph idx="1"/>
          </p:nvPr>
        </p:nvSpPr>
        <p:spPr/>
        <p:txBody>
          <a:bodyPr/>
          <a:lstStyle/>
          <a:p>
            <a:pPr lvl="0"/>
            <a:r>
              <a:rPr lang="en-US" dirty="0" smtClean="0"/>
              <a:t>Consists of nerves that branch from the brain and spinal cord</a:t>
            </a:r>
          </a:p>
          <a:p>
            <a:pPr lvl="0"/>
            <a:r>
              <a:rPr lang="en-US" dirty="0" smtClean="0"/>
              <a:t>Form the communication network between the CNS and the body</a:t>
            </a:r>
          </a:p>
          <a:p>
            <a:pPr lvl="0"/>
            <a:r>
              <a:rPr lang="en-US" dirty="0" smtClean="0"/>
              <a:t>Further subdivided into:</a:t>
            </a:r>
          </a:p>
          <a:p>
            <a:pPr lvl="1"/>
            <a:r>
              <a:rPr lang="en-US" dirty="0" smtClean="0"/>
              <a:t>Somatic nervous system </a:t>
            </a:r>
          </a:p>
          <a:p>
            <a:pPr lvl="2"/>
            <a:r>
              <a:rPr lang="en-US" dirty="0" smtClean="0"/>
              <a:t>Consists of nerves that go to the skin and muscles</a:t>
            </a:r>
          </a:p>
          <a:p>
            <a:pPr lvl="2"/>
            <a:r>
              <a:rPr lang="en-US" dirty="0" smtClean="0"/>
              <a:t>Involved in conscious (voluntary) activities</a:t>
            </a:r>
          </a:p>
          <a:p>
            <a:pPr lvl="1"/>
            <a:r>
              <a:rPr lang="en-US" dirty="0" smtClean="0"/>
              <a:t>Autonomic nervous system</a:t>
            </a:r>
          </a:p>
          <a:p>
            <a:pPr lvl="2"/>
            <a:r>
              <a:rPr lang="en-US" dirty="0" smtClean="0"/>
              <a:t>Consists of nerves that connect the CNS to visceral organs (e.g., heart, stomach, intestines)</a:t>
            </a:r>
          </a:p>
          <a:p>
            <a:pPr lvl="2"/>
            <a:r>
              <a:rPr lang="en-US" dirty="0" smtClean="0"/>
              <a:t>Mediates unconscious (involuntary) activities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3646519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of the Nervous System </a:t>
            </a:r>
            <a:endParaRPr lang="en-US" dirty="0"/>
          </a:p>
        </p:txBody>
      </p:sp>
      <p:sp>
        <p:nvSpPr>
          <p:cNvPr id="3" name="Content Placeholder 2"/>
          <p:cNvSpPr>
            <a:spLocks noGrp="1"/>
          </p:cNvSpPr>
          <p:nvPr>
            <p:ph idx="1"/>
          </p:nvPr>
        </p:nvSpPr>
        <p:spPr/>
        <p:txBody>
          <a:bodyPr/>
          <a:lstStyle/>
          <a:p>
            <a:pPr lvl="0"/>
            <a:r>
              <a:rPr lang="en-US" dirty="0" smtClean="0"/>
              <a:t>Two subdivisions of the nervous system </a:t>
            </a:r>
          </a:p>
          <a:p>
            <a:pPr lvl="1"/>
            <a:r>
              <a:rPr lang="en-US" dirty="0" smtClean="0"/>
              <a:t>Central nervous system (CNS) </a:t>
            </a:r>
          </a:p>
          <a:p>
            <a:pPr lvl="1"/>
            <a:r>
              <a:rPr lang="en-US" dirty="0" smtClean="0"/>
              <a:t>Peripheral nervous system (PNS)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317461514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a Nerve</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Nerve: Contains bundles of nerve fibers </a:t>
            </a:r>
          </a:p>
          <a:p>
            <a:pPr lvl="1"/>
            <a:r>
              <a:rPr lang="en-US" dirty="0" smtClean="0"/>
              <a:t>Sensory nerves contain only afferent fibers</a:t>
            </a:r>
          </a:p>
          <a:p>
            <a:pPr lvl="2"/>
            <a:r>
              <a:rPr lang="en-US" dirty="0" smtClean="0"/>
              <a:t>Carry impulses toward the CNS</a:t>
            </a:r>
          </a:p>
          <a:p>
            <a:pPr lvl="2"/>
            <a:r>
              <a:rPr lang="en-US" dirty="0" smtClean="0"/>
              <a:t>Consist of long dendrites of sensory neurons</a:t>
            </a:r>
          </a:p>
          <a:p>
            <a:pPr lvl="1"/>
            <a:r>
              <a:rPr lang="en-US" dirty="0" smtClean="0"/>
              <a:t>Motor nerves have only efferent fibers</a:t>
            </a:r>
          </a:p>
          <a:p>
            <a:pPr lvl="2"/>
            <a:r>
              <a:rPr lang="en-US" dirty="0" smtClean="0"/>
              <a:t>Carry impulses away from the CNS</a:t>
            </a:r>
          </a:p>
          <a:p>
            <a:pPr lvl="2"/>
            <a:r>
              <a:rPr lang="en-US" dirty="0" smtClean="0"/>
              <a:t>Consist of long axons of motor neurons</a:t>
            </a:r>
          </a:p>
          <a:p>
            <a:pPr lvl="1"/>
            <a:r>
              <a:rPr lang="en-US" dirty="0" smtClean="0"/>
              <a:t>Mixed nerves contain both types of fibers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18413093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a Nerve</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Epineurium: Connective tissue sheath that surrounds a nerve</a:t>
            </a:r>
          </a:p>
          <a:p>
            <a:pPr lvl="1"/>
            <a:r>
              <a:rPr lang="en-US" dirty="0" smtClean="0"/>
              <a:t>Portions of the epineurium project inward to divide the nerve into compartments</a:t>
            </a:r>
          </a:p>
          <a:p>
            <a:pPr lvl="2"/>
            <a:r>
              <a:rPr lang="en-US" dirty="0" smtClean="0"/>
              <a:t>Each contains a bundle of nerve fibers</a:t>
            </a:r>
          </a:p>
          <a:p>
            <a:pPr lvl="0"/>
            <a:r>
              <a:rPr lang="en-US" dirty="0" smtClean="0"/>
              <a:t>Fasciculus: A bundle of nerve fibers </a:t>
            </a:r>
          </a:p>
          <a:p>
            <a:pPr lvl="0"/>
            <a:r>
              <a:rPr lang="en-US" dirty="0" smtClean="0"/>
              <a:t>Perineurium: Connective tissue that surrounds a fasciculus </a:t>
            </a:r>
          </a:p>
          <a:p>
            <a:pPr lvl="0"/>
            <a:r>
              <a:rPr lang="en-US" dirty="0" smtClean="0"/>
              <a:t>Endoneurium: Connective tissue that surrounds a nerve fiber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311279539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Cranial Nerves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12 pairs of cranial nerves</a:t>
            </a:r>
          </a:p>
          <a:p>
            <a:pPr lvl="0"/>
            <a:r>
              <a:rPr lang="en-US" dirty="0" smtClean="0"/>
              <a:t>Emerge from inferior surface of brain</a:t>
            </a:r>
          </a:p>
          <a:p>
            <a:pPr lvl="0"/>
            <a:r>
              <a:rPr lang="en-US" dirty="0" smtClean="0"/>
              <a:t>Ganglia: Groups of nerve cell bodies located outside the brain</a:t>
            </a:r>
          </a:p>
          <a:p>
            <a:pPr lvl="1"/>
            <a:r>
              <a:rPr lang="en-US" dirty="0" smtClean="0"/>
              <a:t>When sensory fibers are present in a cranial nerve cell bodies of those neurons are located in ganglia </a:t>
            </a:r>
          </a:p>
          <a:p>
            <a:pPr lvl="0"/>
            <a:r>
              <a:rPr lang="en-US" dirty="0" smtClean="0"/>
              <a:t>Motor neuron cell bodies are typically located in gray matter of brain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293269357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Cranial Nerves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Cranial nerves are designated by name and Roman numerals</a:t>
            </a:r>
          </a:p>
          <a:p>
            <a:pPr lvl="1"/>
            <a:r>
              <a:rPr lang="en-US" dirty="0" smtClean="0"/>
              <a:t>I, II, VIII</a:t>
            </a:r>
          </a:p>
          <a:p>
            <a:pPr lvl="2"/>
            <a:r>
              <a:rPr lang="en-US" dirty="0" smtClean="0"/>
              <a:t>Associated with special senses (smell, vision, hearing, equilibrium) </a:t>
            </a:r>
          </a:p>
          <a:p>
            <a:pPr lvl="2"/>
            <a:r>
              <a:rPr lang="en-US" dirty="0" smtClean="0"/>
              <a:t>Have only sensory fibers</a:t>
            </a:r>
          </a:p>
          <a:p>
            <a:pPr lvl="1"/>
            <a:r>
              <a:rPr lang="en-US" dirty="0" smtClean="0"/>
              <a:t>III, IV, VI, XI, XII</a:t>
            </a:r>
          </a:p>
          <a:p>
            <a:pPr lvl="2"/>
            <a:r>
              <a:rPr lang="en-US" dirty="0" smtClean="0"/>
              <a:t>Primarily motor in function </a:t>
            </a:r>
          </a:p>
          <a:p>
            <a:pPr lvl="2"/>
            <a:r>
              <a:rPr lang="en-US" dirty="0" smtClean="0"/>
              <a:t>Have some sensory fibers for proprioception</a:t>
            </a:r>
          </a:p>
          <a:p>
            <a:pPr lvl="1"/>
            <a:r>
              <a:rPr lang="en-US" dirty="0" smtClean="0"/>
              <a:t>V, VII, IX, X</a:t>
            </a:r>
          </a:p>
          <a:p>
            <a:pPr lvl="2"/>
            <a:r>
              <a:rPr lang="en-US" dirty="0" smtClean="0"/>
              <a:t>Consist of sensory and motor fibers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360659142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Nerves</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31 pairs of spinal nerves</a:t>
            </a:r>
          </a:p>
          <a:p>
            <a:pPr lvl="0"/>
            <a:r>
              <a:rPr lang="en-US" dirty="0" smtClean="0"/>
              <a:t>Emerge laterally from spinal cord</a:t>
            </a:r>
          </a:p>
          <a:p>
            <a:pPr lvl="0"/>
            <a:r>
              <a:rPr lang="en-US" dirty="0" smtClean="0"/>
              <a:t>Each pair of nerves corresponds to a segment of the cord </a:t>
            </a:r>
          </a:p>
          <a:p>
            <a:pPr lvl="1"/>
            <a:r>
              <a:rPr lang="en-US" dirty="0" smtClean="0"/>
              <a:t>8 cervical nerves (C1-C8)</a:t>
            </a:r>
          </a:p>
          <a:p>
            <a:pPr lvl="1"/>
            <a:r>
              <a:rPr lang="en-US" dirty="0" smtClean="0"/>
              <a:t>12 thoracic nerves (T1-T12)</a:t>
            </a:r>
          </a:p>
          <a:p>
            <a:pPr lvl="1"/>
            <a:r>
              <a:rPr lang="en-US" dirty="0" smtClean="0"/>
              <a:t>5 lumbar nerves (L1-L5)</a:t>
            </a:r>
          </a:p>
          <a:p>
            <a:pPr lvl="1"/>
            <a:r>
              <a:rPr lang="en-US" dirty="0" smtClean="0"/>
              <a:t>5 sacral nerves (S1-S5)</a:t>
            </a:r>
          </a:p>
          <a:p>
            <a:pPr lvl="1"/>
            <a:r>
              <a:rPr lang="en-US" dirty="0" smtClean="0"/>
              <a:t>1 coccygeal nerve (Co)</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315049665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Nerves</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Each spinal nerve is connected to spinal cord by: </a:t>
            </a:r>
          </a:p>
          <a:p>
            <a:pPr lvl="1"/>
            <a:r>
              <a:rPr lang="en-US" dirty="0" smtClean="0"/>
              <a:t>Dorsal root: Has only sensory fibers</a:t>
            </a:r>
          </a:p>
          <a:p>
            <a:pPr lvl="1"/>
            <a:r>
              <a:rPr lang="en-US" dirty="0" smtClean="0"/>
              <a:t>Ventral root: Has only motor fibers</a:t>
            </a:r>
          </a:p>
          <a:p>
            <a:r>
              <a:rPr lang="en-US" dirty="0" smtClean="0"/>
              <a:t>The two roots join to form the spinal nerve just before the nerve leaves the vertebral column</a:t>
            </a:r>
          </a:p>
          <a:p>
            <a:pPr lvl="1"/>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389505274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Spinal Nerves</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Spinal nerves are mixed nerves</a:t>
            </a:r>
          </a:p>
          <a:p>
            <a:pPr lvl="1"/>
            <a:r>
              <a:rPr lang="en-US" dirty="0" smtClean="0"/>
              <a:t>Have both sensory and motor components</a:t>
            </a:r>
          </a:p>
          <a:p>
            <a:pPr lvl="0"/>
            <a:r>
              <a:rPr lang="en-US" dirty="0" smtClean="0"/>
              <a:t>After leaving vertebral column spinal nerves divide into branches</a:t>
            </a:r>
          </a:p>
          <a:p>
            <a:pPr lvl="2"/>
            <a:r>
              <a:rPr lang="en-US" dirty="0" smtClean="0"/>
              <a:t>Provide the nerve supply to muscles and skin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291970019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the </a:t>
            </a:r>
            <a:br>
              <a:rPr lang="en-US" dirty="0" smtClean="0"/>
            </a:br>
            <a:r>
              <a:rPr lang="en-US" dirty="0" smtClean="0"/>
              <a:t>Autonomic Nervous System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r>
              <a:rPr lang="en-US" dirty="0" smtClean="0"/>
              <a:t>Visceral efferent system sends motor impulses to visceral organs</a:t>
            </a:r>
          </a:p>
          <a:p>
            <a:r>
              <a:rPr lang="en-US" dirty="0" smtClean="0"/>
              <a:t>Functions automatically </a:t>
            </a:r>
          </a:p>
          <a:p>
            <a:r>
              <a:rPr lang="en-US" dirty="0" smtClean="0"/>
              <a:t>Innervates smooth muscle, cardiac muscle, glands</a:t>
            </a:r>
          </a:p>
          <a:p>
            <a:r>
              <a:rPr lang="en-US" dirty="0" smtClean="0"/>
              <a:t>Concerned with heart rate, breathing rate, blood pressure, body temperature, other visceral activities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378684939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the </a:t>
            </a:r>
            <a:br>
              <a:rPr lang="en-US" dirty="0" smtClean="0"/>
            </a:br>
            <a:r>
              <a:rPr lang="en-US" dirty="0" smtClean="0"/>
              <a:t>Autonomic Nervous System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Has two neurons between the CNS and the visceral effector</a:t>
            </a:r>
          </a:p>
          <a:p>
            <a:pPr lvl="1"/>
            <a:r>
              <a:rPr lang="en-US" dirty="0" smtClean="0"/>
              <a:t>First neuron</a:t>
            </a:r>
          </a:p>
          <a:p>
            <a:pPr lvl="2"/>
            <a:r>
              <a:rPr lang="en-US" dirty="0" smtClean="0"/>
              <a:t>Cell body located in the brain or spinal cord</a:t>
            </a:r>
          </a:p>
          <a:p>
            <a:pPr lvl="2"/>
            <a:r>
              <a:rPr lang="en-US" dirty="0" smtClean="0"/>
              <a:t>Axon: Preganglionic fiber—leaves the CNS and synapses with a second neuron </a:t>
            </a:r>
          </a:p>
          <a:p>
            <a:pPr lvl="1"/>
            <a:r>
              <a:rPr lang="en-US" dirty="0" smtClean="0"/>
              <a:t>Second neuron</a:t>
            </a:r>
          </a:p>
          <a:p>
            <a:pPr lvl="2"/>
            <a:r>
              <a:rPr lang="en-US" dirty="0" smtClean="0"/>
              <a:t>Cell body located in an autonomic ganglion</a:t>
            </a:r>
          </a:p>
          <a:p>
            <a:pPr lvl="2"/>
            <a:r>
              <a:rPr lang="en-US" dirty="0" smtClean="0"/>
              <a:t>Axon: Postganglionic fiber—leaves the ganglion and goes to the effector organ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144835876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the </a:t>
            </a:r>
            <a:br>
              <a:rPr lang="en-US" dirty="0" smtClean="0"/>
            </a:br>
            <a:r>
              <a:rPr lang="en-US" dirty="0" smtClean="0"/>
              <a:t>Autonomic Nervous System (ANS)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ANS has two parts: Sympathetic division and parasympathetic division </a:t>
            </a:r>
          </a:p>
          <a:p>
            <a:pPr lvl="1"/>
            <a:r>
              <a:rPr lang="en-US" dirty="0" smtClean="0"/>
              <a:t>Many visceral organs are supplied with fibers from both divisions (dual innervation)</a:t>
            </a:r>
          </a:p>
          <a:p>
            <a:pPr lvl="2"/>
            <a:r>
              <a:rPr lang="en-US" dirty="0" smtClean="0"/>
              <a:t>One stimulates </a:t>
            </a:r>
          </a:p>
          <a:p>
            <a:pPr lvl="2"/>
            <a:r>
              <a:rPr lang="en-US" dirty="0" smtClean="0"/>
              <a:t>The other inhibits</a:t>
            </a:r>
          </a:p>
          <a:p>
            <a:pPr lvl="1"/>
            <a:r>
              <a:rPr lang="en-US" dirty="0" smtClean="0"/>
              <a:t>Antagonistic relationship</a:t>
            </a:r>
          </a:p>
          <a:p>
            <a:pPr lvl="2"/>
            <a:r>
              <a:rPr lang="en-US" dirty="0" smtClean="0"/>
              <a:t>Serves as a balance </a:t>
            </a:r>
          </a:p>
          <a:p>
            <a:pPr lvl="2"/>
            <a:r>
              <a:rPr lang="en-US" dirty="0" smtClean="0"/>
              <a:t>Helps maintain homeostasis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175985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 Nervous System </a:t>
            </a:r>
            <a:endParaRPr lang="en-US" dirty="0"/>
          </a:p>
        </p:txBody>
      </p:sp>
      <p:sp>
        <p:nvSpPr>
          <p:cNvPr id="3" name="Content Placeholder 2"/>
          <p:cNvSpPr>
            <a:spLocks noGrp="1"/>
          </p:cNvSpPr>
          <p:nvPr>
            <p:ph idx="1"/>
          </p:nvPr>
        </p:nvSpPr>
        <p:spPr/>
        <p:txBody>
          <a:bodyPr/>
          <a:lstStyle/>
          <a:p>
            <a:pPr lvl="0"/>
            <a:r>
              <a:rPr lang="en-US" dirty="0" smtClean="0"/>
              <a:t>Brain </a:t>
            </a:r>
          </a:p>
          <a:p>
            <a:pPr lvl="1"/>
            <a:r>
              <a:rPr lang="en-US" dirty="0" smtClean="0"/>
              <a:t>Protected by cranium</a:t>
            </a:r>
          </a:p>
          <a:p>
            <a:pPr lvl="0"/>
            <a:r>
              <a:rPr lang="en-US" dirty="0" smtClean="0"/>
              <a:t>Spinal cord </a:t>
            </a:r>
          </a:p>
          <a:p>
            <a:pPr lvl="1"/>
            <a:r>
              <a:rPr lang="en-US" dirty="0" smtClean="0"/>
              <a:t>Protected by vertebral column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354313779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Sympathetic Division </a:t>
            </a:r>
            <a:endParaRPr lang="en-US" dirty="0"/>
          </a:p>
        </p:txBody>
      </p:sp>
      <p:sp>
        <p:nvSpPr>
          <p:cNvPr id="3" name="Content Placeholder 2"/>
          <p:cNvSpPr>
            <a:spLocks noGrp="1"/>
          </p:cNvSpPr>
          <p:nvPr>
            <p:ph idx="1"/>
          </p:nvPr>
        </p:nvSpPr>
        <p:spPr/>
        <p:txBody>
          <a:bodyPr/>
          <a:lstStyle/>
          <a:p>
            <a:pPr lvl="0"/>
            <a:r>
              <a:rPr lang="en-US" dirty="0" smtClean="0"/>
              <a:t>The sympathetic nervous system is involved with the “fight or flight” reaction </a:t>
            </a:r>
          </a:p>
          <a:p>
            <a:pPr lvl="0"/>
            <a:r>
              <a:rPr lang="en-US" dirty="0" smtClean="0"/>
              <a:t>The parasympathetic nervous system maintains normal function</a:t>
            </a:r>
          </a:p>
          <a:p>
            <a:pPr lvl="0"/>
            <a:r>
              <a:rPr lang="en-US" dirty="0" smtClean="0"/>
              <a:t>Stimulates responses that are necessary to meet an emergency</a:t>
            </a:r>
          </a:p>
          <a:p>
            <a:pPr lvl="0"/>
            <a:r>
              <a:rPr lang="en-US" dirty="0" smtClean="0"/>
              <a:t>Inhibits the visceral activities that can be delayed momentarily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Tree>
    <p:extLst>
      <p:ext uri="{BB962C8B-B14F-4D97-AF65-F5344CB8AC3E}">
        <p14:creationId xmlns:p14="http://schemas.microsoft.com/office/powerpoint/2010/main" val="355784089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Parasympathetic Division </a:t>
            </a:r>
            <a:endParaRPr lang="en-US" dirty="0"/>
          </a:p>
        </p:txBody>
      </p:sp>
      <p:sp>
        <p:nvSpPr>
          <p:cNvPr id="3" name="Content Placeholder 2"/>
          <p:cNvSpPr>
            <a:spLocks noGrp="1"/>
          </p:cNvSpPr>
          <p:nvPr>
            <p:ph idx="1"/>
          </p:nvPr>
        </p:nvSpPr>
        <p:spPr/>
        <p:txBody>
          <a:bodyPr/>
          <a:lstStyle/>
          <a:p>
            <a:pPr lvl="0"/>
            <a:r>
              <a:rPr lang="en-US" dirty="0" smtClean="0"/>
              <a:t>Most active under ordinary, relaxed conditions </a:t>
            </a:r>
          </a:p>
          <a:p>
            <a:pPr lvl="0"/>
            <a:r>
              <a:rPr lang="en-US" dirty="0" smtClean="0"/>
              <a:t>Brings the body’s systems back to a normal state after an emergency</a:t>
            </a:r>
          </a:p>
          <a:p>
            <a:pPr lvl="0"/>
            <a:r>
              <a:rPr lang="en-US" dirty="0" smtClean="0"/>
              <a:t>Slows heart rate, breathing rate; decreases blood pressure; decreases blood flow to skeletal muscles; increases digestive tract activity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105092317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Nervous System</a:t>
            </a:r>
            <a:endParaRPr lang="en-US" dirty="0"/>
          </a:p>
        </p:txBody>
      </p:sp>
      <p:sp>
        <p:nvSpPr>
          <p:cNvPr id="3" name="Content Placeholder 2"/>
          <p:cNvSpPr>
            <a:spLocks noGrp="1"/>
          </p:cNvSpPr>
          <p:nvPr>
            <p:ph idx="1"/>
          </p:nvPr>
        </p:nvSpPr>
        <p:spPr/>
        <p:txBody>
          <a:bodyPr/>
          <a:lstStyle/>
          <a:p>
            <a:r>
              <a:rPr lang="en-US" dirty="0" smtClean="0"/>
              <a:t>Aging of nervous system affects organs in other systems</a:t>
            </a:r>
          </a:p>
          <a:p>
            <a:r>
              <a:rPr lang="en-US" dirty="0" smtClean="0"/>
              <a:t>Nerve cells are lost as a person ages</a:t>
            </a:r>
          </a:p>
          <a:p>
            <a:r>
              <a:rPr lang="en-US" dirty="0" smtClean="0"/>
              <a:t>Loss of neurons is largely responsible for the decrease in brain mass</a:t>
            </a:r>
          </a:p>
          <a:p>
            <a:r>
              <a:rPr lang="en-US" dirty="0" smtClean="0"/>
              <a:t>Decline in intelligence with aging is thought to be associated with the loss of neurons</a:t>
            </a:r>
          </a:p>
          <a:p>
            <a:r>
              <a:rPr lang="en-US" dirty="0" smtClean="0"/>
              <a:t>Decrease in memory; rate of impulse conduction along an axon and across a synapse</a:t>
            </a:r>
            <a:endParaRPr lang="en-US" dirty="0"/>
          </a:p>
        </p:txBody>
      </p:sp>
      <p:sp>
        <p:nvSpPr>
          <p:cNvPr id="6" name="Slide Number Placeholder 5"/>
          <p:cNvSpPr>
            <a:spLocks noGrp="1"/>
          </p:cNvSpPr>
          <p:nvPr>
            <p:ph type="sldNum" sz="quarter" idx="4"/>
          </p:nvPr>
        </p:nvSpPr>
        <p:spPr/>
        <p:txBody>
          <a:bodyPr/>
          <a:lstStyle/>
          <a:p>
            <a:fld id="{04E34968-DBBB-4A86-ABF3-CD5474A4D247}" type="slidenum">
              <a:rPr lang="en-US" smtClean="0"/>
              <a:pPr/>
              <a:t>72</a:t>
            </a:fld>
            <a:endParaRPr lang="en-US" dirty="0"/>
          </a:p>
        </p:txBody>
      </p:sp>
    </p:spTree>
    <p:extLst>
      <p:ext uri="{BB962C8B-B14F-4D97-AF65-F5344CB8AC3E}">
        <p14:creationId xmlns:p14="http://schemas.microsoft.com/office/powerpoint/2010/main" val="315655027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a:t>
            </a:r>
            <a:br>
              <a:rPr lang="en-US" dirty="0" smtClean="0"/>
            </a:br>
            <a:r>
              <a:rPr lang="en-US" dirty="0" smtClean="0"/>
              <a:t>of the Nervous System</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641475"/>
            <a:ext cx="3937000" cy="4454525"/>
          </a:xfrm>
        </p:spPr>
        <p:txBody>
          <a:bodyPr/>
          <a:lstStyle/>
          <a:p>
            <a:r>
              <a:rPr lang="en-US" dirty="0" smtClean="0"/>
              <a:t>Hydrocephalus</a:t>
            </a:r>
          </a:p>
          <a:p>
            <a:r>
              <a:rPr lang="en-US" dirty="0" smtClean="0"/>
              <a:t>Carpal tunnel syndrome</a:t>
            </a:r>
          </a:p>
          <a:p>
            <a:r>
              <a:rPr lang="en-US" dirty="0" smtClean="0"/>
              <a:t>Dementia</a:t>
            </a:r>
          </a:p>
          <a:p>
            <a:r>
              <a:rPr lang="en-US" dirty="0" smtClean="0"/>
              <a:t>Alzheimer disease</a:t>
            </a:r>
          </a:p>
          <a:p>
            <a:r>
              <a:rPr lang="en-US" dirty="0" smtClean="0"/>
              <a:t>Epilepsy</a:t>
            </a:r>
          </a:p>
          <a:p>
            <a:r>
              <a:rPr lang="en-US" dirty="0" smtClean="0"/>
              <a:t>Bell palsy</a:t>
            </a:r>
          </a:p>
          <a:p>
            <a:r>
              <a:rPr lang="en-US" dirty="0" smtClean="0"/>
              <a:t>Cerebral concussion</a:t>
            </a:r>
          </a:p>
        </p:txBody>
      </p:sp>
      <p:sp>
        <p:nvSpPr>
          <p:cNvPr id="6" name="Slide Number Placeholder 5"/>
          <p:cNvSpPr>
            <a:spLocks noGrp="1"/>
          </p:cNvSpPr>
          <p:nvPr>
            <p:ph type="sldNum" sz="quarter" idx="4"/>
          </p:nvPr>
        </p:nvSpPr>
        <p:spPr/>
        <p:txBody>
          <a:bodyPr/>
          <a:lstStyle/>
          <a:p>
            <a:fld id="{04E34968-DBBB-4A86-ABF3-CD5474A4D247}" type="slidenum">
              <a:rPr lang="en-US" smtClean="0"/>
              <a:pPr/>
              <a:t>73</a:t>
            </a:fld>
            <a:endParaRPr lang="en-US" dirty="0"/>
          </a:p>
        </p:txBody>
      </p:sp>
      <p:sp>
        <p:nvSpPr>
          <p:cNvPr id="9" name="Content Placeholder 2"/>
          <p:cNvSpPr txBox="1">
            <a:spLocks/>
          </p:cNvSpPr>
          <p:nvPr/>
        </p:nvSpPr>
        <p:spPr bwMode="auto">
          <a:xfrm>
            <a:off x="4673600" y="1641475"/>
            <a:ext cx="42926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a:lstStyle>
          <a:p>
            <a:pPr defTabSz="914400"/>
            <a:r>
              <a:rPr lang="en-US" kern="0" dirty="0" smtClean="0"/>
              <a:t>Sciatica</a:t>
            </a:r>
          </a:p>
          <a:p>
            <a:pPr defTabSz="914400"/>
            <a:r>
              <a:rPr lang="en-US" kern="0" dirty="0" smtClean="0"/>
              <a:t>Neuralgia</a:t>
            </a:r>
          </a:p>
          <a:p>
            <a:pPr defTabSz="914400"/>
            <a:r>
              <a:rPr lang="en-US" kern="0" dirty="0" smtClean="0"/>
              <a:t>Cerebral palsy</a:t>
            </a:r>
          </a:p>
          <a:p>
            <a:pPr defTabSz="914400"/>
            <a:r>
              <a:rPr lang="en-US" kern="0" dirty="0" smtClean="0"/>
              <a:t>Cerebrovascular accident (CVA)</a:t>
            </a:r>
          </a:p>
          <a:p>
            <a:pPr defTabSz="914400"/>
            <a:r>
              <a:rPr lang="en-US" kern="0" dirty="0" smtClean="0"/>
              <a:t>Tic douloureux (trigeminal neuralgia)</a:t>
            </a:r>
          </a:p>
          <a:p>
            <a:pPr defTabSz="914400"/>
            <a:r>
              <a:rPr lang="en-US" kern="0" dirty="0" smtClean="0"/>
              <a:t>Reye syndrome (RS)</a:t>
            </a:r>
            <a:endParaRPr lang="en-US" kern="0" dirty="0"/>
          </a:p>
        </p:txBody>
      </p:sp>
    </p:spTree>
    <p:extLst>
      <p:ext uri="{BB962C8B-B14F-4D97-AF65-F5344CB8AC3E}">
        <p14:creationId xmlns:p14="http://schemas.microsoft.com/office/powerpoint/2010/main" val="209739287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 </a:t>
            </a:r>
            <a:br>
              <a:rPr lang="en-US" dirty="0" smtClean="0"/>
            </a:br>
            <a:r>
              <a:rPr lang="en-US" dirty="0" smtClean="0"/>
              <a:t>of the Nervous System</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Transient ischemic attack (TIA)</a:t>
            </a:r>
          </a:p>
          <a:p>
            <a:r>
              <a:rPr lang="en-US" dirty="0" smtClean="0"/>
              <a:t>Shingles</a:t>
            </a:r>
          </a:p>
          <a:p>
            <a:r>
              <a:rPr lang="en-US" dirty="0" smtClean="0"/>
              <a:t>Multiple sclerosis</a:t>
            </a:r>
          </a:p>
          <a:p>
            <a:r>
              <a:rPr lang="en-US" dirty="0" smtClean="0"/>
              <a:t>Parkinson disease</a:t>
            </a:r>
          </a:p>
          <a:p>
            <a:r>
              <a:rPr lang="en-US" dirty="0" smtClean="0"/>
              <a:t>Amyotrophic lateral sclerosis (ALS)</a:t>
            </a:r>
            <a:endParaRPr lang="en-US" dirty="0"/>
          </a:p>
        </p:txBody>
      </p:sp>
      <p:sp>
        <p:nvSpPr>
          <p:cNvPr id="6" name="Slide Number Placeholder 5"/>
          <p:cNvSpPr>
            <a:spLocks noGrp="1"/>
          </p:cNvSpPr>
          <p:nvPr>
            <p:ph type="sldNum" sz="quarter" idx="4"/>
          </p:nvPr>
        </p:nvSpPr>
        <p:spPr/>
        <p:txBody>
          <a:bodyPr/>
          <a:lstStyle/>
          <a:p>
            <a:fld id="{04E34968-DBBB-4A86-ABF3-CD5474A4D247}" type="slidenum">
              <a:rPr lang="en-US" smtClean="0"/>
              <a:pPr/>
              <a:t>74</a:t>
            </a:fld>
            <a:endParaRPr lang="en-US" dirty="0"/>
          </a:p>
        </p:txBody>
      </p:sp>
    </p:spTree>
    <p:extLst>
      <p:ext uri="{BB962C8B-B14F-4D97-AF65-F5344CB8AC3E}">
        <p14:creationId xmlns:p14="http://schemas.microsoft.com/office/powerpoint/2010/main" val="215751762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768600"/>
            <a:ext cx="7772400" cy="2794000"/>
          </a:xfrm>
        </p:spPr>
        <p:txBody>
          <a:bodyPr/>
          <a:lstStyle/>
          <a:p>
            <a:pPr marL="0" indent="0" algn="ctr">
              <a:buNone/>
            </a:pPr>
            <a:r>
              <a:rPr lang="en-US" sz="3600" dirty="0" smtClean="0"/>
              <a:t>Questions?</a:t>
            </a:r>
            <a:endParaRPr lang="en-US" sz="3600" dirty="0"/>
          </a:p>
        </p:txBody>
      </p:sp>
      <p:sp>
        <p:nvSpPr>
          <p:cNvPr id="6" name="Slide Number Placeholder 5"/>
          <p:cNvSpPr>
            <a:spLocks noGrp="1"/>
          </p:cNvSpPr>
          <p:nvPr>
            <p:ph type="sldNum" sz="quarter" idx="4"/>
          </p:nvPr>
        </p:nvSpPr>
        <p:spPr/>
        <p:txBody>
          <a:bodyPr/>
          <a:lstStyle/>
          <a:p>
            <a:fld id="{04E34968-DBBB-4A86-ABF3-CD5474A4D247}" type="slidenum">
              <a:rPr lang="en-US" smtClean="0"/>
              <a:pPr/>
              <a:t>75</a:t>
            </a:fld>
            <a:endParaRPr lang="en-US" dirty="0"/>
          </a:p>
        </p:txBody>
      </p:sp>
    </p:spTree>
    <p:extLst>
      <p:ext uri="{BB962C8B-B14F-4D97-AF65-F5344CB8AC3E}">
        <p14:creationId xmlns:p14="http://schemas.microsoft.com/office/powerpoint/2010/main" val="1097910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Peripheral Nervous System (PNS)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Nerves </a:t>
            </a:r>
          </a:p>
          <a:p>
            <a:pPr lvl="1"/>
            <a:r>
              <a:rPr lang="en-US" dirty="0" smtClean="0"/>
              <a:t>Bundles of nerve fibers extend from the CNS to peripheral organs (e.g., muscles and glands)</a:t>
            </a:r>
          </a:p>
          <a:p>
            <a:pPr lvl="2"/>
            <a:r>
              <a:rPr lang="en-US" dirty="0" smtClean="0"/>
              <a:t>Cranial nerves (12 pairs) </a:t>
            </a:r>
          </a:p>
          <a:p>
            <a:pPr lvl="2"/>
            <a:r>
              <a:rPr lang="en-US" dirty="0" smtClean="0"/>
              <a:t>Spinal nerves (31 pairs) </a:t>
            </a:r>
          </a:p>
          <a:p>
            <a:pPr lvl="0"/>
            <a:r>
              <a:rPr lang="en-US" dirty="0" smtClean="0"/>
              <a:t>Ganglia </a:t>
            </a:r>
          </a:p>
          <a:p>
            <a:pPr lvl="1"/>
            <a:r>
              <a:rPr lang="en-US" dirty="0" smtClean="0"/>
              <a:t>Collections of nerve cell bodies outside the CNS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3636199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Peripheral Nervous System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PNS is subdivided into:</a:t>
            </a:r>
          </a:p>
          <a:p>
            <a:pPr lvl="1"/>
            <a:r>
              <a:rPr lang="en-US" dirty="0" smtClean="0"/>
              <a:t>Afferent (sensory) division</a:t>
            </a:r>
          </a:p>
          <a:p>
            <a:pPr lvl="2"/>
            <a:r>
              <a:rPr lang="en-US" dirty="0" smtClean="0"/>
              <a:t>Transmits impulses from peripheral organs to the CNS </a:t>
            </a:r>
          </a:p>
          <a:p>
            <a:pPr lvl="1"/>
            <a:r>
              <a:rPr lang="en-US" dirty="0" smtClean="0"/>
              <a:t>Efferent (motor) division</a:t>
            </a:r>
          </a:p>
          <a:p>
            <a:pPr lvl="2"/>
            <a:r>
              <a:rPr lang="en-US" dirty="0" smtClean="0"/>
              <a:t>Transmits impulses from the CNS to peripheral organs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2957189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2015</TotalTime>
  <Words>6037</Words>
  <Application>Microsoft Office PowerPoint</Application>
  <PresentationFormat>On-screen Show (4:3)</PresentationFormat>
  <Paragraphs>831</Paragraphs>
  <Slides>75</Slides>
  <Notes>75</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Bonewit</vt:lpstr>
      <vt:lpstr>PowerPoint Presentation</vt:lpstr>
      <vt:lpstr>Learning Objectives Lesson 9.1: Nerve Tissues and Impulses</vt:lpstr>
      <vt:lpstr>Introduction to the Nervous System </vt:lpstr>
      <vt:lpstr>Functions of the Nervous System (Slide 1 of 2) </vt:lpstr>
      <vt:lpstr>Functions of the Nervous System (Slide 2 of 2)</vt:lpstr>
      <vt:lpstr>Organization of the Nervous System </vt:lpstr>
      <vt:lpstr>Central Nervous System </vt:lpstr>
      <vt:lpstr>Peripheral Nervous System (PNS)  (Slide 1 of 3)</vt:lpstr>
      <vt:lpstr>Peripheral Nervous System  (Slide 2 of 3)</vt:lpstr>
      <vt:lpstr>Peripheral Nervous System  (Slide 3 of 3)</vt:lpstr>
      <vt:lpstr>Nerve Tissue </vt:lpstr>
      <vt:lpstr>Neurons (Slide 1 of 7) </vt:lpstr>
      <vt:lpstr>Neurons (Slide 2 of 7) </vt:lpstr>
      <vt:lpstr>Neurons (Slide 3 of 7) </vt:lpstr>
      <vt:lpstr>Neurons (Slide 4 of 7) </vt:lpstr>
      <vt:lpstr>Neurons (Slide 5 of 7) </vt:lpstr>
      <vt:lpstr>Neurons (Slide 6 of 7) </vt:lpstr>
      <vt:lpstr>Neurons (Slide 7 of 7) </vt:lpstr>
      <vt:lpstr>Neuroglia </vt:lpstr>
      <vt:lpstr>Resting Membrane (Slide 1 of 2) </vt:lpstr>
      <vt:lpstr>Resting Membrane (Slide 2 of 2)</vt:lpstr>
      <vt:lpstr>Stimulation of a Neuron (Slide 1 of 3) </vt:lpstr>
      <vt:lpstr>Stimulation of a Neuron (Slide 2 of 3) </vt:lpstr>
      <vt:lpstr>Stimulation of a Neuron (Slide 3 of 3) </vt:lpstr>
      <vt:lpstr>Conduction Along a Neuron  (Slide 1 of 2)</vt:lpstr>
      <vt:lpstr>Conduction Along a Neuron  (Slide 2 of 2)</vt:lpstr>
      <vt:lpstr>Conduction Across a Synapse (Slide 1 of 3) </vt:lpstr>
      <vt:lpstr>Conduction Across a Synapse (Slide 2 of 3) </vt:lpstr>
      <vt:lpstr>Conduction Across a Synapse (Slide 3 of 3) </vt:lpstr>
      <vt:lpstr>Neuronal Pools</vt:lpstr>
      <vt:lpstr>Reflex Arcs (Slide 1 of 2) </vt:lpstr>
      <vt:lpstr>Reflex Arcs (Slide 2 of 2) </vt:lpstr>
      <vt:lpstr>Learning Objectives Lesson 9.2: Central and  Peripheral Nervous Systems (Slide 1 of 3)</vt:lpstr>
      <vt:lpstr>Learning Objectives Lesson 9.2: Central and  Peripheral Nervous Systems (Slide 2 of 3)</vt:lpstr>
      <vt:lpstr>Learning Objectives Lesson 9.2: Central and  Peripheral Nervous Systems (Slide 1 of 3)</vt:lpstr>
      <vt:lpstr>Central Nervous System (CNS)</vt:lpstr>
      <vt:lpstr>Meninges (Slide 1 of 2) </vt:lpstr>
      <vt:lpstr>Meninges (Slide 2 of 2)</vt:lpstr>
      <vt:lpstr>Cerebrum (Slide 1 of 4) </vt:lpstr>
      <vt:lpstr>Cerebrum (Slide 2 of 4) </vt:lpstr>
      <vt:lpstr>Cerebrum (Slide 3 of 4) </vt:lpstr>
      <vt:lpstr>Cerebrum (Slide 4 of 4) </vt:lpstr>
      <vt:lpstr>Diencephalon (Slide 1 of 3) </vt:lpstr>
      <vt:lpstr>Diencephalon (Slide 2 of 3) </vt:lpstr>
      <vt:lpstr>Diencephalon (Slide 3 of 3) </vt:lpstr>
      <vt:lpstr>Brain Stem (Slide 1 of 3)</vt:lpstr>
      <vt:lpstr>Brain Stem (Slide 2 of 3)</vt:lpstr>
      <vt:lpstr>Brain Stem (Slide 3 of 3)</vt:lpstr>
      <vt:lpstr>Cerebellum (Slide 1 of 2) </vt:lpstr>
      <vt:lpstr>Cerebellum (Slide 2 of 2) </vt:lpstr>
      <vt:lpstr>Ventricles and Cerebrospinal Fluid (CSF)  (Slide 1 of 2)</vt:lpstr>
      <vt:lpstr>Ventricles and Cerebrospinal Fluid (CSF)  (Slide 2 of 2)</vt:lpstr>
      <vt:lpstr>Spinal Cord (Slide 1 of 6)</vt:lpstr>
      <vt:lpstr>Spinal Cord (Slide 2 of 6)</vt:lpstr>
      <vt:lpstr>Spinal Cord (Slide 3 of 6)</vt:lpstr>
      <vt:lpstr>Spinal Cord (Slide 4 of 6)</vt:lpstr>
      <vt:lpstr>Spinal Cord (Slide 5 of 6)</vt:lpstr>
      <vt:lpstr>Spinal Cord (Slide 6 of 6)</vt:lpstr>
      <vt:lpstr>Peripheral Nervous System (PNS)</vt:lpstr>
      <vt:lpstr>Structure of a Nerve (Slide 1 of 2)</vt:lpstr>
      <vt:lpstr>Structure of a Nerve (Slide 2 of 2)</vt:lpstr>
      <vt:lpstr>Cranial Nerves (Slide 1 of 2)</vt:lpstr>
      <vt:lpstr>Cranial Nerves (Slide 2 of 2)</vt:lpstr>
      <vt:lpstr>Spinal Nerves (Slide 1 of 3)</vt:lpstr>
      <vt:lpstr>Spinal Nerves (Slide 2 of 3)</vt:lpstr>
      <vt:lpstr>Spinal Nerves (Slide 3 of 3)</vt:lpstr>
      <vt:lpstr>General Features of the  Autonomic Nervous System  (Slide 1 of 3)</vt:lpstr>
      <vt:lpstr>General Features of the  Autonomic Nervous System  (Slide 2 of 3)</vt:lpstr>
      <vt:lpstr>General Features of the  Autonomic Nervous System (ANS)  (Slide 3 of 3)</vt:lpstr>
      <vt:lpstr>Sympathetic Division </vt:lpstr>
      <vt:lpstr>Parasympathetic Division </vt:lpstr>
      <vt:lpstr>Aging of the Nervous System</vt:lpstr>
      <vt:lpstr>Common Pathology of the Nervous System (Slide 1 of 2)</vt:lpstr>
      <vt:lpstr>Common Pathology  of the Nervous System (Slide 2 of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105</cp:revision>
  <dcterms:created xsi:type="dcterms:W3CDTF">2015-09-03T13:34:00Z</dcterms:created>
  <dcterms:modified xsi:type="dcterms:W3CDTF">2019-11-10T15:45:10Z</dcterms:modified>
</cp:coreProperties>
</file>