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41" r:id="rId2"/>
  </p:sldMasterIdLst>
  <p:notesMasterIdLst>
    <p:notesMasterId r:id="rId47"/>
  </p:notesMasterIdLst>
  <p:sldIdLst>
    <p:sldId id="260" r:id="rId3"/>
    <p:sldId id="261" r:id="rId4"/>
    <p:sldId id="262" r:id="rId5"/>
    <p:sldId id="263" r:id="rId6"/>
    <p:sldId id="264" r:id="rId7"/>
    <p:sldId id="266" r:id="rId8"/>
    <p:sldId id="267" r:id="rId9"/>
    <p:sldId id="269" r:id="rId10"/>
    <p:sldId id="270" r:id="rId11"/>
    <p:sldId id="271" r:id="rId12"/>
    <p:sldId id="273" r:id="rId13"/>
    <p:sldId id="274" r:id="rId14"/>
    <p:sldId id="276" r:id="rId15"/>
    <p:sldId id="277" r:id="rId16"/>
    <p:sldId id="278" r:id="rId17"/>
    <p:sldId id="280" r:id="rId18"/>
    <p:sldId id="281" r:id="rId19"/>
    <p:sldId id="283" r:id="rId20"/>
    <p:sldId id="284" r:id="rId21"/>
    <p:sldId id="286" r:id="rId22"/>
    <p:sldId id="287" r:id="rId23"/>
    <p:sldId id="288" r:id="rId24"/>
    <p:sldId id="290" r:id="rId25"/>
    <p:sldId id="291" r:id="rId26"/>
    <p:sldId id="293" r:id="rId27"/>
    <p:sldId id="294" r:id="rId28"/>
    <p:sldId id="295" r:id="rId29"/>
    <p:sldId id="297" r:id="rId30"/>
    <p:sldId id="298" r:id="rId31"/>
    <p:sldId id="300" r:id="rId32"/>
    <p:sldId id="301" r:id="rId33"/>
    <p:sldId id="302" r:id="rId34"/>
    <p:sldId id="304" r:id="rId35"/>
    <p:sldId id="305" r:id="rId36"/>
    <p:sldId id="307" r:id="rId37"/>
    <p:sldId id="309" r:id="rId38"/>
    <p:sldId id="311" r:id="rId39"/>
    <p:sldId id="313" r:id="rId40"/>
    <p:sldId id="314" r:id="rId41"/>
    <p:sldId id="316" r:id="rId42"/>
    <p:sldId id="317" r:id="rId43"/>
    <p:sldId id="318" r:id="rId44"/>
    <p:sldId id="320" r:id="rId45"/>
    <p:sldId id="32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737" autoAdjust="0"/>
  </p:normalViewPr>
  <p:slideViewPr>
    <p:cSldViewPr>
      <p:cViewPr varScale="1">
        <p:scale>
          <a:sx n="62" d="100"/>
          <a:sy n="62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54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D4276-2F76-475A-9799-BF299349C412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65909-F9BA-4363-A453-F000A6BED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9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6854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82396" indent="-147076" defTabSz="786854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88302" indent="-117660" defTabSz="786854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823623" indent="-117660" defTabSz="786854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058944" indent="-117660" defTabSz="786854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294265" indent="-117660" defTabSz="78685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529585" indent="-117660" defTabSz="78685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764906" indent="-117660" defTabSz="78685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000227" indent="-117660" defTabSz="78685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FE86816-72E1-4C51-890E-F8D8AC7E5951}" type="slidenum">
              <a:rPr lang="en-US" sz="1000"/>
              <a:pPr/>
              <a:t>1</a:t>
            </a:fld>
            <a:endParaRPr lang="en-US" sz="10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685525-0184-45D1-A949-480FA8B05E09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71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1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Times New Roman" pitchFamily="84" charset="0"/>
              </a:rPr>
              <a:t>Figure 22.10 Gastric bypass surgery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51390-3BCE-42F8-B25E-F4ACBB6275F7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923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92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Times New Roman" pitchFamily="84" charset="0"/>
              </a:rPr>
              <a:t>Figure 22.11 The duodenum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F298B-B0CA-4EC4-A6FA-9A28937CAB7B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128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2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Times New Roman" pitchFamily="84" charset="0"/>
              </a:rPr>
              <a:t>Figure 22.12 Nutrients within the small intestine are not yet inside the body.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A1253-219B-4C92-B336-FA0D79E64FC9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333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33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Times New Roman" pitchFamily="84" charset="0"/>
              </a:rPr>
              <a:t>Figure 22.13 The small intestine and nutrient absorption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7FC811-FE5C-46AB-947A-8B17F72745B7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15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Times New Roman" pitchFamily="84" charset="0"/>
              </a:rPr>
              <a:t>Figure 22.14 The large intestine and its connection to the small intestine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B5002-4AE8-40D4-9DD0-383923699BFB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766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Times New Roman" pitchFamily="84" charset="0"/>
              </a:rPr>
              <a:t>Figure 22.15 Review of food processing in the human alimentary canal (step 1)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B6544-797F-42BC-A1C3-82F0C24B2122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971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7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Times New Roman" pitchFamily="84" charset="0"/>
              </a:rPr>
              <a:t>Figure 22.15 Review of food processing in the human alimentary canal (step 2)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754A4-316E-4461-AED1-C017D669FAC3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176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Times New Roman" pitchFamily="84" charset="0"/>
              </a:rPr>
              <a:t>Figure 22.15 Review of food processing in the human alimentary canal (step 3)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73E9C-347B-4DAB-9F84-FB484951FC5A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38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8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Times New Roman" pitchFamily="84" charset="0"/>
              </a:rPr>
              <a:t>Figure 22.15 Review of food processing in the human alimentary canal (step 4)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E0944-B8BC-4956-895C-111207612651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585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Times New Roman" pitchFamily="84" charset="0"/>
              </a:rPr>
              <a:t>Figure 22.16 Review of cellular respiration</a:t>
            </a:r>
          </a:p>
          <a:p>
            <a:endParaRPr lang="en-US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FDB29-D7F3-4ED7-84B7-FA4384D436FC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417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41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Times New Roman" pitchFamily="84" charset="0"/>
              </a:rPr>
              <a:t>Figure 22.1 Animal diets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F9D593-D34D-4F28-AA05-5056F4883C84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886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88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Times New Roman" pitchFamily="84" charset="0"/>
              </a:rPr>
              <a:t>Figure 22.UN04 Summary of Key Concepts: Human Digestive System Map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4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760" y="4343247"/>
            <a:ext cx="5028481" cy="411525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r>
              <a:rPr lang="en-US" smtClean="0">
                <a:solidFill>
                  <a:srgbClr val="000000"/>
                </a:solidFill>
                <a:latin typeface="Times New Roman" pitchFamily="84" charset="0"/>
              </a:rPr>
              <a:t>Figure 22.UN05 Summary of Key Concepts: Food as Building Material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FB7BD-C99F-47D7-B81C-09BCC2C5F90D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851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85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Times New Roman" pitchFamily="84" charset="0"/>
              </a:rPr>
              <a:t>Figure 22.2 From cheese protein to human protein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C74B9-2EF3-44C4-B034-A5CFDE5A73C7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34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Times New Roman" pitchFamily="84" charset="0"/>
              </a:rPr>
              <a:t>Figure 22.3 Chemical digestion: hydrolysis of food molecules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36024-27C2-4BAA-8871-A98B4C9E8486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670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67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Times New Roman" pitchFamily="84" charset="0"/>
              </a:rPr>
              <a:t>Figure 22.4 Main types of digestive compartments in animals</a:t>
            </a:r>
            <a:endParaRPr lang="en-US">
              <a:latin typeface="Times New Roman" pitchFamily="84" charset="0"/>
            </a:endParaRPr>
          </a:p>
          <a:p>
            <a:endParaRPr lang="en-US">
              <a:latin typeface="Times New Roman" pitchFamily="8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B983D-5970-4EA2-A69E-65DEFB8A382D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28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28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Times New Roman" pitchFamily="84" charset="0"/>
              </a:rPr>
              <a:t>Figure 22.5 The human digestive system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40C0B-A020-4678-93FE-A227A4BDD3D4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694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69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Times New Roman" pitchFamily="84" charset="0"/>
              </a:rPr>
              <a:t>Figure 22.7 The epiglottis controls whether the pharynx is open to the lungs (left) or the stomach (right).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E31933-1E21-46C7-9BD2-46FC0EEE82E7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309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30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Times New Roman" pitchFamily="84" charset="0"/>
              </a:rPr>
              <a:t>Figure 22.8 The esophagus and peristalsis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BC938F-8E17-45DC-B2B4-1B8F96AFB83F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513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51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Times New Roman" pitchFamily="84" charset="0"/>
              </a:rPr>
              <a:t>Figure 22.9 The human stomach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rgbClr val="BD3A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33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gradFill rotWithShape="0">
            <a:gsLst>
              <a:gs pos="0">
                <a:srgbClr val="5D2F4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24" descr="72602Campbell5e_cv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t="19962" r="22920" b="12151"/>
          <a:stretch>
            <a:fillRect/>
          </a:stretch>
        </p:blipFill>
        <p:spPr bwMode="auto">
          <a:xfrm>
            <a:off x="198438" y="952500"/>
            <a:ext cx="38131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3"/>
          <p:cNvSpPr>
            <a:spLocks noChangeArrowheads="1"/>
          </p:cNvSpPr>
          <p:nvPr userDrawn="1"/>
        </p:nvSpPr>
        <p:spPr bwMode="gray">
          <a:xfrm>
            <a:off x="0" y="6400800"/>
            <a:ext cx="9145588" cy="457200"/>
          </a:xfrm>
          <a:prstGeom prst="rect">
            <a:avLst/>
          </a:prstGeom>
          <a:solidFill>
            <a:srgbClr val="008B5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33"/>
          <p:cNvSpPr>
            <a:spLocks noChangeArrowheads="1"/>
          </p:cNvSpPr>
          <p:nvPr userDrawn="1"/>
        </p:nvSpPr>
        <p:spPr bwMode="auto">
          <a:xfrm>
            <a:off x="0" y="5600700"/>
            <a:ext cx="9144000" cy="8001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4B727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" name="Picture 18" descr="72602Campbell4e_cv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1" t="10449" r="25157" b="3716"/>
          <a:stretch>
            <a:fillRect/>
          </a:stretch>
        </p:blipFill>
        <p:spPr bwMode="auto">
          <a:xfrm>
            <a:off x="4445000" y="1390650"/>
            <a:ext cx="46704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Pearson_Bound_Whit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Pearson_Strap_Bound_Whit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4"/>
          <p:cNvSpPr txBox="1">
            <a:spLocks noChangeArrowheads="1"/>
          </p:cNvSpPr>
          <p:nvPr userDrawn="1"/>
        </p:nvSpPr>
        <p:spPr bwMode="auto">
          <a:xfrm>
            <a:off x="6918325" y="6184900"/>
            <a:ext cx="2225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FFFF"/>
                </a:solidFill>
                <a:latin typeface="Times New Roman" pitchFamily="84" charset="0"/>
              </a:rPr>
              <a:t>© 2013 Pearson Education, Inc.</a:t>
            </a:r>
          </a:p>
        </p:txBody>
      </p:sp>
      <p:sp>
        <p:nvSpPr>
          <p:cNvPr id="13" name="Rectangle 36"/>
          <p:cNvSpPr>
            <a:spLocks noChangeArrowheads="1"/>
          </p:cNvSpPr>
          <p:nvPr userDrawn="1"/>
        </p:nvSpPr>
        <p:spPr bwMode="auto">
          <a:xfrm>
            <a:off x="92075" y="5997575"/>
            <a:ext cx="36893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8B5D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100" b="1">
                <a:solidFill>
                  <a:srgbClr val="FFFFFF"/>
                </a:solidFill>
                <a:latin typeface="Times New Roman" pitchFamily="84" charset="0"/>
              </a:rPr>
              <a:t>Lectures by Edward J. Zalisko</a:t>
            </a:r>
          </a:p>
        </p:txBody>
      </p:sp>
      <p:sp>
        <p:nvSpPr>
          <p:cNvPr id="14" name="Text Box 39"/>
          <p:cNvSpPr txBox="1">
            <a:spLocks noChangeArrowheads="1"/>
          </p:cNvSpPr>
          <p:nvPr userDrawn="1"/>
        </p:nvSpPr>
        <p:spPr bwMode="auto">
          <a:xfrm>
            <a:off x="84138" y="4643438"/>
            <a:ext cx="4919662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ea typeface="ＭＳ Ｐゴシック" pitchFamily="84" charset="-128"/>
              </a:rPr>
              <a:t>PowerPoint</a:t>
            </a:r>
            <a:r>
              <a:rPr lang="en-US" sz="2000" b="1" baseline="30000">
                <a:solidFill>
                  <a:srgbClr val="000000"/>
                </a:solidFill>
                <a:ea typeface="ＭＳ Ｐゴシック" pitchFamily="84" charset="-128"/>
              </a:rPr>
              <a:t>®</a:t>
            </a:r>
            <a:r>
              <a:rPr lang="en-US" sz="2000" b="1">
                <a:solidFill>
                  <a:srgbClr val="000000"/>
                </a:solidFill>
                <a:ea typeface="ＭＳ Ｐゴシック" pitchFamily="84" charset="-128"/>
              </a:rPr>
              <a:t> Lectures for</a:t>
            </a:r>
            <a:endParaRPr lang="en-US" sz="1600" b="1">
              <a:solidFill>
                <a:srgbClr val="000000"/>
              </a:solidFill>
              <a:ea typeface="ＭＳ Ｐゴシック" pitchFamily="8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>
                <a:solidFill>
                  <a:srgbClr val="000000"/>
                </a:solidFill>
                <a:ea typeface="ＭＳ Ｐゴシック" pitchFamily="84" charset="-128"/>
              </a:rPr>
              <a:t>Campbell Essential Biology, </a:t>
            </a:r>
            <a:r>
              <a:rPr lang="en-US" sz="1600" b="1">
                <a:solidFill>
                  <a:srgbClr val="000000"/>
                </a:solidFill>
                <a:ea typeface="ＭＳ Ｐゴシック" pitchFamily="84" charset="-128"/>
              </a:rPr>
              <a:t>Fifth Edition,</a:t>
            </a:r>
            <a:r>
              <a:rPr lang="en-US" sz="1600" b="1" i="1">
                <a:solidFill>
                  <a:srgbClr val="000000"/>
                </a:solidFill>
                <a:ea typeface="ＭＳ Ｐゴシック" pitchFamily="84" charset="-128"/>
              </a:rPr>
              <a:t> </a:t>
            </a:r>
            <a:r>
              <a:rPr lang="en-US" sz="1600" b="1">
                <a:solidFill>
                  <a:srgbClr val="000000"/>
                </a:solidFill>
                <a:ea typeface="ＭＳ Ｐゴシック" pitchFamily="84" charset="-128"/>
              </a:rPr>
              <a:t>and</a:t>
            </a:r>
            <a:endParaRPr lang="en-US" sz="1600" b="1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>
                <a:solidFill>
                  <a:srgbClr val="000000"/>
                </a:solidFill>
                <a:ea typeface="ＭＳ Ｐゴシック" pitchFamily="84" charset="-128"/>
              </a:rPr>
              <a:t>Campbell Essential Biology with Physiology, </a:t>
            </a:r>
            <a:r>
              <a:rPr lang="en-US" sz="1600" b="1">
                <a:solidFill>
                  <a:srgbClr val="000000"/>
                </a:solidFill>
                <a:ea typeface="ＭＳ Ｐゴシック" pitchFamily="84" charset="-128"/>
              </a:rPr>
              <a:t>Fourth Edition</a:t>
            </a:r>
            <a:endParaRPr lang="en-US" sz="1600" b="1" i="1">
              <a:solidFill>
                <a:srgbClr val="000000"/>
              </a:solidFill>
              <a:ea typeface="ＭＳ Ｐゴシック" pitchFamily="8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   – </a:t>
            </a:r>
            <a:r>
              <a:rPr lang="en-US" sz="1600" b="1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Eric J. Simon, Jean L. Dickey, and Jane B. Reece</a:t>
            </a:r>
          </a:p>
        </p:txBody>
      </p:sp>
      <p:sp>
        <p:nvSpPr>
          <p:cNvPr id="577571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206375" y="157163"/>
            <a:ext cx="8709025" cy="1143000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>
            <a:lvl1pPr marL="0" indent="0">
              <a:defRPr sz="50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7576" name="Rectangle 40"/>
          <p:cNvSpPr>
            <a:spLocks noGrp="1" noChangeArrowheads="1"/>
          </p:cNvSpPr>
          <p:nvPr>
            <p:ph type="subTitle" idx="1"/>
          </p:nvPr>
        </p:nvSpPr>
        <p:spPr>
          <a:xfrm>
            <a:off x="238125" y="1531938"/>
            <a:ext cx="8677275" cy="1752600"/>
          </a:xfrm>
        </p:spPr>
        <p:txBody>
          <a:bodyPr/>
          <a:lstStyle>
            <a:lvl1pPr>
              <a:buFont typeface="Wingdings" charset="2"/>
              <a:buNone/>
              <a:defRPr sz="4000" b="1">
                <a:latin typeface="Times New Roman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684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9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76200"/>
            <a:ext cx="2152650" cy="3146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305550" cy="3146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63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98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C425-F156-4399-AA6B-179CFCB4CE38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94CF-4C80-4C26-BC3E-AD78DC01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93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C425-F156-4399-AA6B-179CFCB4CE38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94CF-4C80-4C26-BC3E-AD78DC01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3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C425-F156-4399-AA6B-179CFCB4CE38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94CF-4C80-4C26-BC3E-AD78DC01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2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C425-F156-4399-AA6B-179CFCB4CE38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94CF-4C80-4C26-BC3E-AD78DC01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61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C425-F156-4399-AA6B-179CFCB4CE38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94CF-4C80-4C26-BC3E-AD78DC01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26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C425-F156-4399-AA6B-179CFCB4CE38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94CF-4C80-4C26-BC3E-AD78DC01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51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C425-F156-4399-AA6B-179CFCB4CE38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94CF-4C80-4C26-BC3E-AD78DC01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1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37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C425-F156-4399-AA6B-179CFCB4CE38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94CF-4C80-4C26-BC3E-AD78DC01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9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C425-F156-4399-AA6B-179CFCB4CE38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94CF-4C80-4C26-BC3E-AD78DC01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5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C425-F156-4399-AA6B-179CFCB4CE38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94CF-4C80-4C26-BC3E-AD78DC01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09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C425-F156-4399-AA6B-179CFCB4CE38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94CF-4C80-4C26-BC3E-AD78DC01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4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91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29100" cy="253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685800"/>
            <a:ext cx="4229100" cy="253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4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5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8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260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50800"/>
            <a:ext cx="85344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86106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473B8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smtClean="0"/>
              <a:t>Click to edit Master text styles</a:t>
            </a:r>
          </a:p>
          <a:p>
            <a:pPr lvl="2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139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Wingdings" pitchFamily="84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33375" indent="-331788" algn="l" rtl="0" eaLnBrk="0" fontAlgn="base" hangingPunct="0">
        <a:spcBef>
          <a:spcPct val="45000"/>
        </a:spcBef>
        <a:spcAft>
          <a:spcPct val="20000"/>
        </a:spcAft>
        <a:buClr>
          <a:srgbClr val="715363"/>
        </a:buClr>
        <a:buFont typeface="Times" pitchFamily="84" charset="0"/>
        <a:buChar char="•"/>
        <a:defRPr sz="2800">
          <a:solidFill>
            <a:schemeClr val="tx1"/>
          </a:solidFill>
          <a:latin typeface="Arial" charset="0"/>
          <a:ea typeface="+mn-ea"/>
          <a:cs typeface="+mn-cs"/>
        </a:defRPr>
      </a:lvl2pPr>
      <a:lvl3pPr marL="895350" indent="-365125" algn="l" rtl="0" eaLnBrk="0" fontAlgn="base" hangingPunct="0">
        <a:spcBef>
          <a:spcPct val="45000"/>
        </a:spcBef>
        <a:spcAft>
          <a:spcPct val="20000"/>
        </a:spcAft>
        <a:buClr>
          <a:srgbClr val="4B7278"/>
        </a:buClr>
        <a:buChar char="–"/>
        <a:defRPr sz="2600">
          <a:solidFill>
            <a:schemeClr val="tx1"/>
          </a:solidFill>
          <a:latin typeface="Arial" charset="0"/>
          <a:ea typeface="+mn-ea"/>
          <a:cs typeface="+mn-cs"/>
        </a:defRPr>
      </a:lvl3pPr>
      <a:lvl4pPr marL="1717675" indent="-395288" algn="l" rtl="0" eaLnBrk="0" fontAlgn="base" hangingPunct="0">
        <a:spcBef>
          <a:spcPct val="45000"/>
        </a:spcBef>
        <a:spcAft>
          <a:spcPct val="20000"/>
        </a:spcAft>
        <a:buClr>
          <a:srgbClr val="4B7278"/>
        </a:buClr>
        <a:buChar char="–"/>
        <a:defRPr sz="2400">
          <a:solidFill>
            <a:schemeClr val="tx1"/>
          </a:solidFill>
          <a:latin typeface="Arial" charset="0"/>
          <a:ea typeface="+mn-ea"/>
          <a:cs typeface="+mn-cs"/>
        </a:defRPr>
      </a:lvl4pPr>
      <a:lvl5pPr marL="2508250" indent="-363538" algn="l" rtl="0" eaLnBrk="0" fontAlgn="base" hangingPunct="0">
        <a:spcBef>
          <a:spcPct val="45000"/>
        </a:spcBef>
        <a:spcAft>
          <a:spcPct val="20000"/>
        </a:spcAft>
        <a:buClr>
          <a:srgbClr val="4B7278"/>
        </a:buClr>
        <a:buChar char="–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2965450" indent="-363538" algn="l" rtl="0" fontAlgn="base">
        <a:spcBef>
          <a:spcPct val="45000"/>
        </a:spcBef>
        <a:spcAft>
          <a:spcPct val="20000"/>
        </a:spcAft>
        <a:buClr>
          <a:schemeClr val="tx1"/>
        </a:buClr>
        <a:buChar char="–"/>
        <a:defRPr sz="2000">
          <a:solidFill>
            <a:schemeClr val="tx1"/>
          </a:solidFill>
          <a:latin typeface="+mj-lt"/>
          <a:ea typeface="+mn-ea"/>
          <a:cs typeface="+mn-cs"/>
        </a:defRPr>
      </a:lvl6pPr>
      <a:lvl7pPr marL="3422650" indent="-363538" algn="l" rtl="0" fontAlgn="base">
        <a:spcBef>
          <a:spcPct val="45000"/>
        </a:spcBef>
        <a:spcAft>
          <a:spcPct val="20000"/>
        </a:spcAft>
        <a:buClr>
          <a:schemeClr val="tx1"/>
        </a:buClr>
        <a:buChar char="–"/>
        <a:defRPr sz="2000">
          <a:solidFill>
            <a:schemeClr val="tx1"/>
          </a:solidFill>
          <a:latin typeface="+mj-lt"/>
          <a:ea typeface="+mn-ea"/>
          <a:cs typeface="+mn-cs"/>
        </a:defRPr>
      </a:lvl7pPr>
      <a:lvl8pPr marL="3879850" indent="-363538" algn="l" rtl="0" fontAlgn="base">
        <a:spcBef>
          <a:spcPct val="45000"/>
        </a:spcBef>
        <a:spcAft>
          <a:spcPct val="20000"/>
        </a:spcAft>
        <a:buClr>
          <a:schemeClr val="tx1"/>
        </a:buClr>
        <a:buChar char="–"/>
        <a:defRPr sz="2000">
          <a:solidFill>
            <a:schemeClr val="tx1"/>
          </a:solidFill>
          <a:latin typeface="+mj-lt"/>
          <a:ea typeface="+mn-ea"/>
          <a:cs typeface="+mn-cs"/>
        </a:defRPr>
      </a:lvl8pPr>
      <a:lvl9pPr marL="4337050" indent="-363538" algn="l" rtl="0" fontAlgn="base">
        <a:spcBef>
          <a:spcPct val="45000"/>
        </a:spcBef>
        <a:spcAft>
          <a:spcPct val="20000"/>
        </a:spcAft>
        <a:buClr>
          <a:schemeClr val="tx1"/>
        </a:buClr>
        <a:buChar char="–"/>
        <a:defRPr sz="20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A1ED-D685-496E-B216-5756D8B93E86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F01D9-43D6-4229-A5F8-35D928B3B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6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hyperlink" Target="20_02SeaLion_SV.m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3675" y="50800"/>
            <a:ext cx="8709025" cy="777875"/>
          </a:xfrm>
          <a:effectLst>
            <a:outerShdw dist="38099" dir="2700000" algn="ctr" rotWithShape="0">
              <a:srgbClr val="7F7F7F"/>
            </a:outerShdw>
          </a:effectLst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Chapter 22</a:t>
            </a:r>
            <a:endParaRPr lang="en-US" dirty="0" smtClean="0"/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0800" y="831850"/>
            <a:ext cx="9093200" cy="8239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r" eaLnBrk="1" hangingPunct="1">
              <a:buFont typeface="Wingdings" pitchFamily="84" charset="2"/>
              <a:buNone/>
            </a:pPr>
            <a:r>
              <a:rPr lang="en-US" dirty="0" smtClean="0">
                <a:latin typeface="Times New Roman" pitchFamily="84" charset="0"/>
              </a:rPr>
              <a:t>Nutrition and Digestion</a:t>
            </a:r>
          </a:p>
        </p:txBody>
      </p:sp>
      <p:sp>
        <p:nvSpPr>
          <p:cNvPr id="3075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Tahoma" pitchFamily="84" charset="0"/>
              </a:rPr>
              <a:t>0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5943600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81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84" charset="0"/>
              </a:rPr>
              <a:t>Digestive Compartments</a:t>
            </a:r>
            <a:r>
              <a:rPr lang="en-US" sz="4800" b="1" dirty="0" smtClean="0">
                <a:latin typeface="Times New Roman" pitchFamily="84" charset="0"/>
              </a:rPr>
              <a:t/>
            </a:r>
            <a:br>
              <a:rPr lang="en-US" sz="4800" b="1" dirty="0" smtClean="0">
                <a:latin typeface="Times New Roman" pitchFamily="8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6088" lvl="1" indent="-331788">
              <a:spcBef>
                <a:spcPct val="45000"/>
              </a:spcBef>
              <a:spcAft>
                <a:spcPct val="20000"/>
              </a:spcAft>
              <a:buClr>
                <a:srgbClr val="715363"/>
              </a:buClr>
              <a:buFont typeface="Times" pitchFamily="8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/>
              </a:rPr>
              <a:t>Food vacuoles are the simplest of all digestive compartments.</a:t>
            </a:r>
          </a:p>
          <a:p>
            <a:pPr marL="446088" lvl="1" indent="-331788">
              <a:spcBef>
                <a:spcPct val="45000"/>
              </a:spcBef>
              <a:spcAft>
                <a:spcPct val="20000"/>
              </a:spcAft>
              <a:buClr>
                <a:srgbClr val="715363"/>
              </a:buClr>
              <a:buFont typeface="Times" pitchFamily="8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/>
              </a:rPr>
              <a:t>Sponges are the only animals that digest food solely within their cells.</a:t>
            </a:r>
          </a:p>
          <a:p>
            <a:pPr marL="446088" lvl="1" indent="-331788">
              <a:spcBef>
                <a:spcPct val="45000"/>
              </a:spcBef>
              <a:spcAft>
                <a:spcPct val="20000"/>
              </a:spcAft>
              <a:buClr>
                <a:srgbClr val="715363"/>
              </a:buClr>
              <a:buFont typeface="Times" pitchFamily="8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Arial" charset="0"/>
                <a:cs typeface="Arial"/>
              </a:rPr>
              <a:t>Gastrovascular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/>
              </a:rPr>
              <a:t> cavities</a:t>
            </a:r>
            <a:endParaRPr lang="en-US" sz="2000" dirty="0">
              <a:solidFill>
                <a:srgbClr val="000000"/>
              </a:solidFill>
              <a:latin typeface="Arial" charset="0"/>
              <a:cs typeface="Arial"/>
            </a:endParaRPr>
          </a:p>
          <a:p>
            <a:pPr marL="925513" lvl="2" indent="-365125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/>
              </a:rPr>
              <a:t>are digestive compartments surrounded by cells and</a:t>
            </a:r>
          </a:p>
          <a:p>
            <a:pPr marL="925513" lvl="2" indent="-365125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/>
              </a:rPr>
              <a:t>have only a single opening.</a:t>
            </a:r>
          </a:p>
          <a:p>
            <a:pPr marL="333375" lvl="1" indent="-331788">
              <a:spcBef>
                <a:spcPct val="45000"/>
              </a:spcBef>
              <a:spcAft>
                <a:spcPct val="20000"/>
              </a:spcAft>
              <a:buClr>
                <a:srgbClr val="715363"/>
              </a:buClr>
              <a:buFont typeface="Times" pitchFamily="8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/>
              </a:rPr>
              <a:t>A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/>
              </a:rPr>
              <a:t>digestive tube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/>
              </a:rPr>
              <a:t>, or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/>
              </a:rPr>
              <a:t>alimentary canal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/>
              </a:rPr>
              <a:t>,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/>
              </a:rPr>
              <a:t>has two separate openings:</a:t>
            </a:r>
          </a:p>
          <a:p>
            <a:pPr marL="895350" lvl="2" indent="-365125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/>
              </a:rPr>
              <a:t>a mouth and</a:t>
            </a:r>
          </a:p>
          <a:p>
            <a:pPr marL="895350" lvl="2" indent="-365125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/>
              </a:rPr>
              <a:t>an anus.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32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718" name="Picture 38" descr="22_04_DigestCompart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812800"/>
            <a:ext cx="8548687" cy="523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568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22.4</a:t>
            </a:r>
          </a:p>
        </p:txBody>
      </p:sp>
      <p:sp>
        <p:nvSpPr>
          <p:cNvPr id="455683" name="Text Box 3"/>
          <p:cNvSpPr txBox="1">
            <a:spLocks noChangeArrowheads="1"/>
          </p:cNvSpPr>
          <p:nvPr/>
        </p:nvSpPr>
        <p:spPr bwMode="auto">
          <a:xfrm>
            <a:off x="263525" y="3949700"/>
            <a:ext cx="1127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 charset="0"/>
              </a:rPr>
              <a:t>Food</a:t>
            </a:r>
          </a:p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 charset="0"/>
                <a:sym typeface="Symbol" pitchFamily="84" charset="2"/>
              </a:rPr>
              <a:t>(water flea)</a:t>
            </a:r>
            <a:endParaRPr lang="en-US" sz="15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5686" name="Text Box 6"/>
          <p:cNvSpPr txBox="1">
            <a:spLocks noChangeArrowheads="1"/>
          </p:cNvSpPr>
          <p:nvPr/>
        </p:nvSpPr>
        <p:spPr bwMode="auto">
          <a:xfrm>
            <a:off x="657225" y="1257300"/>
            <a:ext cx="35782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>
                <a:solidFill>
                  <a:srgbClr val="000000"/>
                </a:solidFill>
                <a:latin typeface="Arial" charset="0"/>
              </a:rPr>
              <a:t>Gastrovascular Cavity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(compartment with single opening)</a:t>
            </a:r>
          </a:p>
        </p:txBody>
      </p:sp>
      <p:sp>
        <p:nvSpPr>
          <p:cNvPr id="455687" name="Text Box 7"/>
          <p:cNvSpPr txBox="1">
            <a:spLocks noChangeArrowheads="1"/>
          </p:cNvSpPr>
          <p:nvPr/>
        </p:nvSpPr>
        <p:spPr bwMode="auto">
          <a:xfrm>
            <a:off x="2193925" y="914400"/>
            <a:ext cx="479742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>
                <a:solidFill>
                  <a:srgbClr val="FFFFFF"/>
                </a:solidFill>
                <a:latin typeface="Arial" charset="0"/>
              </a:rPr>
              <a:t>MAIN TYPES OF DIGESTIVE COMPARTMENTS</a:t>
            </a:r>
          </a:p>
        </p:txBody>
      </p:sp>
      <p:sp>
        <p:nvSpPr>
          <p:cNvPr id="455688" name="Text Box 8"/>
          <p:cNvSpPr txBox="1">
            <a:spLocks noChangeArrowheads="1"/>
          </p:cNvSpPr>
          <p:nvPr/>
        </p:nvSpPr>
        <p:spPr bwMode="auto">
          <a:xfrm>
            <a:off x="5838825" y="5029200"/>
            <a:ext cx="9620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 charset="0"/>
              </a:rPr>
              <a:t>Interior of</a:t>
            </a:r>
          </a:p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 charset="0"/>
              </a:rPr>
              <a:t>intestine</a:t>
            </a:r>
          </a:p>
        </p:txBody>
      </p:sp>
      <p:sp>
        <p:nvSpPr>
          <p:cNvPr id="455689" name="Text Box 9"/>
          <p:cNvSpPr txBox="1">
            <a:spLocks noChangeArrowheads="1"/>
          </p:cNvSpPr>
          <p:nvPr/>
        </p:nvSpPr>
        <p:spPr bwMode="auto">
          <a:xfrm>
            <a:off x="3146425" y="5181600"/>
            <a:ext cx="1195388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 charset="0"/>
              </a:rPr>
              <a:t>Newly </a:t>
            </a:r>
            <a:br>
              <a:rPr lang="en-US" sz="1500" b="1">
                <a:solidFill>
                  <a:srgbClr val="000000"/>
                </a:solidFill>
                <a:latin typeface="Arial" charset="0"/>
              </a:rPr>
            </a:br>
            <a:r>
              <a:rPr lang="en-US" sz="1500" b="1">
                <a:solidFill>
                  <a:srgbClr val="000000"/>
                </a:solidFill>
                <a:latin typeface="Arial" charset="0"/>
              </a:rPr>
              <a:t>engulfed</a:t>
            </a:r>
            <a:br>
              <a:rPr lang="en-US" sz="1500" b="1">
                <a:solidFill>
                  <a:srgbClr val="000000"/>
                </a:solidFill>
                <a:latin typeface="Arial" charset="0"/>
              </a:rPr>
            </a:br>
            <a:r>
              <a:rPr lang="en-US" sz="1500" b="1">
                <a:solidFill>
                  <a:srgbClr val="000000"/>
                </a:solidFill>
                <a:latin typeface="Arial" charset="0"/>
              </a:rPr>
              <a:t>food </a:t>
            </a:r>
            <a:r>
              <a:rPr lang="en-US" sz="1500" b="1">
                <a:solidFill>
                  <a:srgbClr val="000000"/>
                </a:solidFill>
                <a:latin typeface="Arial" charset="0"/>
                <a:sym typeface="Symbol" pitchFamily="84" charset="2"/>
              </a:rPr>
              <a:t>particle</a:t>
            </a:r>
            <a:endParaRPr lang="en-US" sz="15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5690" name="Text Box 10"/>
          <p:cNvSpPr txBox="1">
            <a:spLocks noChangeArrowheads="1"/>
          </p:cNvSpPr>
          <p:nvPr/>
        </p:nvSpPr>
        <p:spPr bwMode="auto">
          <a:xfrm>
            <a:off x="3235325" y="1917700"/>
            <a:ext cx="8524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 charset="0"/>
              </a:rPr>
              <a:t>Single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 charset="0"/>
              </a:rPr>
              <a:t>opening</a:t>
            </a:r>
          </a:p>
        </p:txBody>
      </p:sp>
      <p:sp>
        <p:nvSpPr>
          <p:cNvPr id="455691" name="Text Box 11"/>
          <p:cNvSpPr txBox="1">
            <a:spLocks noChangeArrowheads="1"/>
          </p:cNvSpPr>
          <p:nvPr/>
        </p:nvSpPr>
        <p:spPr bwMode="auto">
          <a:xfrm>
            <a:off x="314325" y="4762500"/>
            <a:ext cx="14446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 charset="0"/>
              </a:rPr>
              <a:t>Gastrovascular</a:t>
            </a:r>
          </a:p>
          <a:p>
            <a: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 charset="0"/>
              </a:rPr>
              <a:t>cavity</a:t>
            </a:r>
          </a:p>
        </p:txBody>
      </p:sp>
      <p:sp>
        <p:nvSpPr>
          <p:cNvPr id="455692" name="Text Box 12"/>
          <p:cNvSpPr txBox="1">
            <a:spLocks noChangeArrowheads="1"/>
          </p:cNvSpPr>
          <p:nvPr/>
        </p:nvSpPr>
        <p:spPr bwMode="auto">
          <a:xfrm>
            <a:off x="4645025" y="5549900"/>
            <a:ext cx="1090613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 charset="0"/>
              </a:rPr>
              <a:t>Earthworm</a:t>
            </a:r>
          </a:p>
        </p:txBody>
      </p:sp>
      <p:sp>
        <p:nvSpPr>
          <p:cNvPr id="455693" name="Text Box 13"/>
          <p:cNvSpPr txBox="1">
            <a:spLocks noChangeArrowheads="1"/>
          </p:cNvSpPr>
          <p:nvPr/>
        </p:nvSpPr>
        <p:spPr bwMode="auto">
          <a:xfrm>
            <a:off x="6156325" y="4292600"/>
            <a:ext cx="83978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 charset="0"/>
              </a:rPr>
              <a:t>Intestine</a:t>
            </a:r>
          </a:p>
        </p:txBody>
      </p:sp>
      <p:sp>
        <p:nvSpPr>
          <p:cNvPr id="455694" name="Text Box 14"/>
          <p:cNvSpPr txBox="1">
            <a:spLocks noChangeArrowheads="1"/>
          </p:cNvSpPr>
          <p:nvPr/>
        </p:nvSpPr>
        <p:spPr bwMode="auto">
          <a:xfrm>
            <a:off x="6003925" y="1854200"/>
            <a:ext cx="6461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 charset="0"/>
              </a:rPr>
              <a:t>Mouth</a:t>
            </a:r>
          </a:p>
        </p:txBody>
      </p:sp>
      <p:sp>
        <p:nvSpPr>
          <p:cNvPr id="455695" name="Text Box 15"/>
          <p:cNvSpPr txBox="1">
            <a:spLocks noChangeArrowheads="1"/>
          </p:cNvSpPr>
          <p:nvPr/>
        </p:nvSpPr>
        <p:spPr bwMode="auto">
          <a:xfrm>
            <a:off x="428625" y="5562600"/>
            <a:ext cx="6461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 charset="0"/>
              </a:rPr>
              <a:t>Hydra</a:t>
            </a:r>
          </a:p>
        </p:txBody>
      </p:sp>
      <p:sp>
        <p:nvSpPr>
          <p:cNvPr id="455696" name="Text Box 16"/>
          <p:cNvSpPr txBox="1">
            <a:spLocks noChangeArrowheads="1"/>
          </p:cNvSpPr>
          <p:nvPr/>
        </p:nvSpPr>
        <p:spPr bwMode="auto">
          <a:xfrm>
            <a:off x="7426325" y="3429000"/>
            <a:ext cx="5334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 charset="0"/>
              </a:rPr>
              <a:t>Anus</a:t>
            </a:r>
          </a:p>
        </p:txBody>
      </p:sp>
      <p:sp>
        <p:nvSpPr>
          <p:cNvPr id="455707" name="Text Box 27"/>
          <p:cNvSpPr txBox="1">
            <a:spLocks noChangeArrowheads="1"/>
          </p:cNvSpPr>
          <p:nvPr/>
        </p:nvSpPr>
        <p:spPr bwMode="auto">
          <a:xfrm>
            <a:off x="4873625" y="1257300"/>
            <a:ext cx="35782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>
                <a:solidFill>
                  <a:srgbClr val="000000"/>
                </a:solidFill>
                <a:latin typeface="Arial" charset="0"/>
              </a:rPr>
              <a:t>Alimentary Canal (Digestive Tract)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(tube from mouth to anus)</a:t>
            </a:r>
          </a:p>
        </p:txBody>
      </p:sp>
      <p:sp>
        <p:nvSpPr>
          <p:cNvPr id="455708" name="Text Box 28"/>
          <p:cNvSpPr txBox="1">
            <a:spLocks noChangeArrowheads="1"/>
          </p:cNvSpPr>
          <p:nvPr/>
        </p:nvSpPr>
        <p:spPr bwMode="auto">
          <a:xfrm>
            <a:off x="3667125" y="2971800"/>
            <a:ext cx="839788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 charset="0"/>
              </a:rPr>
              <a:t>Digested</a:t>
            </a:r>
            <a:br>
              <a:rPr lang="en-US" sz="1500" b="1">
                <a:solidFill>
                  <a:srgbClr val="000000"/>
                </a:solidFill>
                <a:latin typeface="Arial" charset="0"/>
              </a:rPr>
            </a:br>
            <a:r>
              <a:rPr lang="en-US" sz="1500" b="1">
                <a:solidFill>
                  <a:srgbClr val="000000"/>
                </a:solidFill>
                <a:latin typeface="Arial" charset="0"/>
              </a:rPr>
              <a:t>food</a:t>
            </a:r>
            <a:br>
              <a:rPr lang="en-US" sz="1500" b="1">
                <a:solidFill>
                  <a:srgbClr val="000000"/>
                </a:solidFill>
                <a:latin typeface="Arial" charset="0"/>
              </a:rPr>
            </a:br>
            <a:r>
              <a:rPr lang="en-US" sz="1500" b="1">
                <a:solidFill>
                  <a:srgbClr val="000000"/>
                </a:solidFill>
                <a:latin typeface="Arial" charset="0"/>
              </a:rPr>
              <a:t>particle</a:t>
            </a:r>
          </a:p>
        </p:txBody>
      </p:sp>
      <p:sp>
        <p:nvSpPr>
          <p:cNvPr id="455709" name="Line 29"/>
          <p:cNvSpPr>
            <a:spLocks noChangeShapeType="1"/>
          </p:cNvSpPr>
          <p:nvPr/>
        </p:nvSpPr>
        <p:spPr bwMode="auto">
          <a:xfrm flipH="1">
            <a:off x="2374900" y="2019300"/>
            <a:ext cx="812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5710" name="Line 30"/>
          <p:cNvSpPr>
            <a:spLocks noChangeShapeType="1"/>
          </p:cNvSpPr>
          <p:nvPr/>
        </p:nvSpPr>
        <p:spPr bwMode="auto">
          <a:xfrm flipH="1">
            <a:off x="3708400" y="3594100"/>
            <a:ext cx="12700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5711" name="Line 31"/>
          <p:cNvSpPr>
            <a:spLocks noChangeShapeType="1"/>
          </p:cNvSpPr>
          <p:nvPr/>
        </p:nvSpPr>
        <p:spPr bwMode="auto">
          <a:xfrm flipV="1">
            <a:off x="3429000" y="4279900"/>
            <a:ext cx="0" cy="927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5712" name="Line 32"/>
          <p:cNvSpPr>
            <a:spLocks noChangeShapeType="1"/>
          </p:cNvSpPr>
          <p:nvPr/>
        </p:nvSpPr>
        <p:spPr bwMode="auto">
          <a:xfrm flipV="1">
            <a:off x="1625600" y="4470400"/>
            <a:ext cx="4318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5713" name="Line 33"/>
          <p:cNvSpPr>
            <a:spLocks noChangeShapeType="1"/>
          </p:cNvSpPr>
          <p:nvPr/>
        </p:nvSpPr>
        <p:spPr bwMode="auto">
          <a:xfrm flipV="1">
            <a:off x="1422400" y="4152900"/>
            <a:ext cx="48260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5714" name="Line 34"/>
          <p:cNvSpPr>
            <a:spLocks noChangeShapeType="1"/>
          </p:cNvSpPr>
          <p:nvPr/>
        </p:nvSpPr>
        <p:spPr bwMode="auto">
          <a:xfrm flipH="1">
            <a:off x="5537200" y="1955800"/>
            <a:ext cx="44450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5715" name="Line 35"/>
          <p:cNvSpPr>
            <a:spLocks noChangeShapeType="1"/>
          </p:cNvSpPr>
          <p:nvPr/>
        </p:nvSpPr>
        <p:spPr bwMode="auto">
          <a:xfrm flipH="1" flipV="1">
            <a:off x="6350000" y="3911600"/>
            <a:ext cx="13970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5716" name="Line 36"/>
          <p:cNvSpPr>
            <a:spLocks noChangeShapeType="1"/>
          </p:cNvSpPr>
          <p:nvPr/>
        </p:nvSpPr>
        <p:spPr bwMode="auto">
          <a:xfrm flipV="1">
            <a:off x="6845300" y="5194300"/>
            <a:ext cx="5080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5717" name="Line 37"/>
          <p:cNvSpPr>
            <a:spLocks noChangeShapeType="1"/>
          </p:cNvSpPr>
          <p:nvPr/>
        </p:nvSpPr>
        <p:spPr bwMode="auto">
          <a:xfrm flipH="1">
            <a:off x="7505700" y="3632200"/>
            <a:ext cx="165100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3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/>
              </a:rPr>
              <a:t>A TOUR OF THE HUMAN DIGESTIVE SYSTEM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/>
              </a:rPr>
              <a:t>System</a:t>
            </a:r>
            <a:r>
              <a:rPr lang="en-US" sz="29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/>
              </a:rPr>
              <a:t> Map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 indent="-331788">
              <a:spcBef>
                <a:spcPct val="45000"/>
              </a:spcBef>
              <a:spcAft>
                <a:spcPct val="20000"/>
              </a:spcAft>
              <a:buClr>
                <a:srgbClr val="715363"/>
              </a:buClr>
              <a:buFont typeface="Times" pitchFamily="8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/>
              </a:rPr>
              <a:t>The human digestive system consists of</a:t>
            </a:r>
          </a:p>
          <a:p>
            <a:pPr marL="925513" lvl="2" indent="-365125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r>
              <a:rPr lang="en-US" sz="2600" dirty="0">
                <a:solidFill>
                  <a:srgbClr val="000000"/>
                </a:solidFill>
                <a:latin typeface="Arial" charset="0"/>
                <a:cs typeface="Arial"/>
              </a:rPr>
              <a:t>a digestive tube, the alimentary canal (or gut), and</a:t>
            </a:r>
          </a:p>
          <a:p>
            <a:pPr marL="925513" lvl="2" indent="-365125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r>
              <a:rPr lang="en-US" sz="2600" dirty="0">
                <a:solidFill>
                  <a:srgbClr val="000000"/>
                </a:solidFill>
                <a:latin typeface="Arial" charset="0"/>
                <a:cs typeface="Arial"/>
              </a:rPr>
              <a:t>accessory organs that secrete digestive </a:t>
            </a:r>
            <a:r>
              <a:rPr lang="en-US" sz="2600" dirty="0" smtClean="0">
                <a:solidFill>
                  <a:srgbClr val="000000"/>
                </a:solidFill>
                <a:latin typeface="Arial" charset="0"/>
                <a:cs typeface="Arial"/>
              </a:rPr>
              <a:t>chemicals</a:t>
            </a:r>
          </a:p>
          <a:p>
            <a:pPr marL="925513" lvl="2" indent="-365125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924" name="Picture 100" descr="22_05DigestiveSy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36525"/>
            <a:ext cx="8548687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82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22.5</a:t>
            </a:r>
          </a:p>
        </p:txBody>
      </p:sp>
      <p:sp>
        <p:nvSpPr>
          <p:cNvPr id="461832" name="Text Box 8"/>
          <p:cNvSpPr txBox="1">
            <a:spLocks noChangeArrowheads="1"/>
          </p:cNvSpPr>
          <p:nvPr/>
        </p:nvSpPr>
        <p:spPr bwMode="auto">
          <a:xfrm>
            <a:off x="6346825" y="1054100"/>
            <a:ext cx="21050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Oral cavity (mouth)</a:t>
            </a:r>
          </a:p>
        </p:txBody>
      </p:sp>
      <p:sp>
        <p:nvSpPr>
          <p:cNvPr id="461834" name="Text Box 10"/>
          <p:cNvSpPr txBox="1">
            <a:spLocks noChangeArrowheads="1"/>
          </p:cNvSpPr>
          <p:nvPr/>
        </p:nvSpPr>
        <p:spPr bwMode="auto">
          <a:xfrm>
            <a:off x="6346825" y="1612900"/>
            <a:ext cx="9620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Pharynx</a:t>
            </a:r>
          </a:p>
        </p:txBody>
      </p:sp>
      <p:sp>
        <p:nvSpPr>
          <p:cNvPr id="461835" name="Text Box 11"/>
          <p:cNvSpPr txBox="1">
            <a:spLocks noChangeArrowheads="1"/>
          </p:cNvSpPr>
          <p:nvPr/>
        </p:nvSpPr>
        <p:spPr bwMode="auto">
          <a:xfrm>
            <a:off x="7515225" y="3708400"/>
            <a:ext cx="12795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Esophagus</a:t>
            </a:r>
          </a:p>
        </p:txBody>
      </p:sp>
      <p:sp>
        <p:nvSpPr>
          <p:cNvPr id="461836" name="Text Box 12"/>
          <p:cNvSpPr txBox="1">
            <a:spLocks noChangeArrowheads="1"/>
          </p:cNvSpPr>
          <p:nvPr/>
        </p:nvSpPr>
        <p:spPr bwMode="auto">
          <a:xfrm>
            <a:off x="7502525" y="4406900"/>
            <a:ext cx="10541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Stomach</a:t>
            </a:r>
          </a:p>
        </p:txBody>
      </p:sp>
      <p:sp>
        <p:nvSpPr>
          <p:cNvPr id="461837" name="Text Box 13"/>
          <p:cNvSpPr txBox="1">
            <a:spLocks noChangeArrowheads="1"/>
          </p:cNvSpPr>
          <p:nvPr/>
        </p:nvSpPr>
        <p:spPr bwMode="auto">
          <a:xfrm>
            <a:off x="6270625" y="5334000"/>
            <a:ext cx="16827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Small intestine</a:t>
            </a:r>
          </a:p>
        </p:txBody>
      </p:sp>
      <p:sp>
        <p:nvSpPr>
          <p:cNvPr id="461838" name="Text Box 14"/>
          <p:cNvSpPr txBox="1">
            <a:spLocks noChangeArrowheads="1"/>
          </p:cNvSpPr>
          <p:nvPr/>
        </p:nvSpPr>
        <p:spPr bwMode="auto">
          <a:xfrm>
            <a:off x="6270625" y="5575300"/>
            <a:ext cx="26574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Colon of large intestine</a:t>
            </a:r>
          </a:p>
        </p:txBody>
      </p:sp>
      <p:sp>
        <p:nvSpPr>
          <p:cNvPr id="461839" name="Text Box 15"/>
          <p:cNvSpPr txBox="1">
            <a:spLocks noChangeArrowheads="1"/>
          </p:cNvSpPr>
          <p:nvPr/>
        </p:nvSpPr>
        <p:spPr bwMode="auto">
          <a:xfrm>
            <a:off x="6270625" y="5829300"/>
            <a:ext cx="107791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Appendix</a:t>
            </a:r>
          </a:p>
        </p:txBody>
      </p:sp>
      <p:sp>
        <p:nvSpPr>
          <p:cNvPr id="461840" name="Text Box 16"/>
          <p:cNvSpPr txBox="1">
            <a:spLocks noChangeArrowheads="1"/>
          </p:cNvSpPr>
          <p:nvPr/>
        </p:nvSpPr>
        <p:spPr bwMode="auto">
          <a:xfrm>
            <a:off x="6270625" y="6070600"/>
            <a:ext cx="90011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Rectum</a:t>
            </a:r>
          </a:p>
        </p:txBody>
      </p:sp>
      <p:sp>
        <p:nvSpPr>
          <p:cNvPr id="461841" name="Text Box 17"/>
          <p:cNvSpPr txBox="1">
            <a:spLocks noChangeArrowheads="1"/>
          </p:cNvSpPr>
          <p:nvPr/>
        </p:nvSpPr>
        <p:spPr bwMode="auto">
          <a:xfrm>
            <a:off x="6270625" y="6299200"/>
            <a:ext cx="7445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Anus</a:t>
            </a:r>
          </a:p>
        </p:txBody>
      </p:sp>
      <p:sp>
        <p:nvSpPr>
          <p:cNvPr id="461879" name="Text Box 55"/>
          <p:cNvSpPr txBox="1">
            <a:spLocks noChangeArrowheads="1"/>
          </p:cNvSpPr>
          <p:nvPr/>
        </p:nvSpPr>
        <p:spPr bwMode="auto">
          <a:xfrm>
            <a:off x="746125" y="2197100"/>
            <a:ext cx="16827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A0E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A0E4"/>
                </a:solidFill>
                <a:latin typeface="Arial" charset="0"/>
              </a:rPr>
              <a:t>Salivary glands</a:t>
            </a:r>
          </a:p>
        </p:txBody>
      </p:sp>
      <p:sp>
        <p:nvSpPr>
          <p:cNvPr id="461880" name="Text Box 56"/>
          <p:cNvSpPr txBox="1">
            <a:spLocks noChangeArrowheads="1"/>
          </p:cNvSpPr>
          <p:nvPr/>
        </p:nvSpPr>
        <p:spPr bwMode="auto">
          <a:xfrm>
            <a:off x="758825" y="4178300"/>
            <a:ext cx="5905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A0E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A0E4"/>
                </a:solidFill>
                <a:latin typeface="Arial" charset="0"/>
              </a:rPr>
              <a:t>Liver</a:t>
            </a:r>
          </a:p>
        </p:txBody>
      </p:sp>
      <p:sp>
        <p:nvSpPr>
          <p:cNvPr id="461881" name="Text Box 57"/>
          <p:cNvSpPr txBox="1">
            <a:spLocks noChangeArrowheads="1"/>
          </p:cNvSpPr>
          <p:nvPr/>
        </p:nvSpPr>
        <p:spPr bwMode="auto">
          <a:xfrm>
            <a:off x="758825" y="4457700"/>
            <a:ext cx="13017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A0E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A0E4"/>
                </a:solidFill>
                <a:latin typeface="Arial" charset="0"/>
              </a:rPr>
              <a:t>Gallbladder</a:t>
            </a:r>
          </a:p>
        </p:txBody>
      </p:sp>
      <p:sp>
        <p:nvSpPr>
          <p:cNvPr id="461882" name="Text Box 58"/>
          <p:cNvSpPr txBox="1">
            <a:spLocks noChangeArrowheads="1"/>
          </p:cNvSpPr>
          <p:nvPr/>
        </p:nvSpPr>
        <p:spPr bwMode="auto">
          <a:xfrm>
            <a:off x="746125" y="4775200"/>
            <a:ext cx="10477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A0E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A0E4"/>
                </a:solidFill>
                <a:latin typeface="Arial" charset="0"/>
              </a:rPr>
              <a:t>Pancreas</a:t>
            </a:r>
          </a:p>
        </p:txBody>
      </p:sp>
      <p:sp>
        <p:nvSpPr>
          <p:cNvPr id="461883" name="Line 59"/>
          <p:cNvSpPr>
            <a:spLocks noChangeShapeType="1"/>
          </p:cNvSpPr>
          <p:nvPr/>
        </p:nvSpPr>
        <p:spPr bwMode="auto">
          <a:xfrm>
            <a:off x="1371600" y="4305300"/>
            <a:ext cx="2374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884" name="Line 60"/>
          <p:cNvSpPr>
            <a:spLocks noChangeShapeType="1"/>
          </p:cNvSpPr>
          <p:nvPr/>
        </p:nvSpPr>
        <p:spPr bwMode="auto">
          <a:xfrm>
            <a:off x="2082800" y="4597400"/>
            <a:ext cx="17875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885" name="Line 61"/>
          <p:cNvSpPr>
            <a:spLocks noChangeShapeType="1"/>
          </p:cNvSpPr>
          <p:nvPr/>
        </p:nvSpPr>
        <p:spPr bwMode="auto">
          <a:xfrm>
            <a:off x="1803400" y="4914900"/>
            <a:ext cx="2397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461912" name="Group 88"/>
          <p:cNvGrpSpPr>
            <a:grpSpLocks/>
          </p:cNvGrpSpPr>
          <p:nvPr/>
        </p:nvGrpSpPr>
        <p:grpSpPr bwMode="auto">
          <a:xfrm>
            <a:off x="2463800" y="1765300"/>
            <a:ext cx="1790700" cy="584200"/>
            <a:chOff x="1552" y="1112"/>
            <a:chExt cx="1128" cy="368"/>
          </a:xfrm>
        </p:grpSpPr>
        <p:sp>
          <p:nvSpPr>
            <p:cNvPr id="461901" name="Line 77"/>
            <p:cNvSpPr>
              <a:spLocks noChangeShapeType="1"/>
            </p:cNvSpPr>
            <p:nvPr/>
          </p:nvSpPr>
          <p:spPr bwMode="auto">
            <a:xfrm flipV="1">
              <a:off x="2200" y="1208"/>
              <a:ext cx="248" cy="2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61902" name="Line 78"/>
            <p:cNvSpPr>
              <a:spLocks noChangeShapeType="1"/>
            </p:cNvSpPr>
            <p:nvPr/>
          </p:nvSpPr>
          <p:spPr bwMode="auto">
            <a:xfrm flipV="1">
              <a:off x="2200" y="1112"/>
              <a:ext cx="480" cy="36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61903" name="Line 79"/>
            <p:cNvSpPr>
              <a:spLocks noChangeShapeType="1"/>
            </p:cNvSpPr>
            <p:nvPr/>
          </p:nvSpPr>
          <p:spPr bwMode="auto">
            <a:xfrm flipV="1">
              <a:off x="2200" y="1256"/>
              <a:ext cx="392" cy="21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61886" name="Line 62"/>
            <p:cNvSpPr>
              <a:spLocks noChangeShapeType="1"/>
            </p:cNvSpPr>
            <p:nvPr/>
          </p:nvSpPr>
          <p:spPr bwMode="auto">
            <a:xfrm>
              <a:off x="1552" y="1480"/>
              <a:ext cx="6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61887" name="Line 63"/>
            <p:cNvSpPr>
              <a:spLocks noChangeShapeType="1"/>
            </p:cNvSpPr>
            <p:nvPr/>
          </p:nvSpPr>
          <p:spPr bwMode="auto">
            <a:xfrm flipV="1">
              <a:off x="2192" y="1216"/>
              <a:ext cx="248" cy="2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61888" name="Line 64"/>
            <p:cNvSpPr>
              <a:spLocks noChangeShapeType="1"/>
            </p:cNvSpPr>
            <p:nvPr/>
          </p:nvSpPr>
          <p:spPr bwMode="auto">
            <a:xfrm flipV="1">
              <a:off x="2192" y="1120"/>
              <a:ext cx="480" cy="3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61889" name="Line 65"/>
            <p:cNvSpPr>
              <a:spLocks noChangeShapeType="1"/>
            </p:cNvSpPr>
            <p:nvPr/>
          </p:nvSpPr>
          <p:spPr bwMode="auto">
            <a:xfrm flipV="1">
              <a:off x="2192" y="1264"/>
              <a:ext cx="392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61913" name="Group 89"/>
          <p:cNvGrpSpPr>
            <a:grpSpLocks/>
          </p:cNvGrpSpPr>
          <p:nvPr/>
        </p:nvGrpSpPr>
        <p:grpSpPr bwMode="auto">
          <a:xfrm>
            <a:off x="3759200" y="1200150"/>
            <a:ext cx="2552700" cy="463550"/>
            <a:chOff x="2368" y="756"/>
            <a:chExt cx="1608" cy="292"/>
          </a:xfrm>
        </p:grpSpPr>
        <p:sp>
          <p:nvSpPr>
            <p:cNvPr id="461904" name="Line 80"/>
            <p:cNvSpPr>
              <a:spLocks noChangeShapeType="1"/>
            </p:cNvSpPr>
            <p:nvPr/>
          </p:nvSpPr>
          <p:spPr bwMode="auto">
            <a:xfrm flipH="1">
              <a:off x="2368" y="760"/>
              <a:ext cx="1592" cy="2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61890" name="Line 66"/>
            <p:cNvSpPr>
              <a:spLocks noChangeShapeType="1"/>
            </p:cNvSpPr>
            <p:nvPr/>
          </p:nvSpPr>
          <p:spPr bwMode="auto">
            <a:xfrm flipH="1">
              <a:off x="2384" y="756"/>
              <a:ext cx="1592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61914" name="Group 90"/>
          <p:cNvGrpSpPr>
            <a:grpSpLocks/>
          </p:cNvGrpSpPr>
          <p:nvPr/>
        </p:nvGrpSpPr>
        <p:grpSpPr bwMode="auto">
          <a:xfrm>
            <a:off x="4076700" y="1308100"/>
            <a:ext cx="3092450" cy="355600"/>
            <a:chOff x="2568" y="824"/>
            <a:chExt cx="1948" cy="224"/>
          </a:xfrm>
        </p:grpSpPr>
        <p:sp>
          <p:nvSpPr>
            <p:cNvPr id="461905" name="Line 81"/>
            <p:cNvSpPr>
              <a:spLocks noChangeShapeType="1"/>
            </p:cNvSpPr>
            <p:nvPr/>
          </p:nvSpPr>
          <p:spPr bwMode="auto">
            <a:xfrm flipH="1">
              <a:off x="2568" y="904"/>
              <a:ext cx="1384" cy="14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61833" name="Text Box 9"/>
            <p:cNvSpPr txBox="1">
              <a:spLocks noChangeArrowheads="1"/>
            </p:cNvSpPr>
            <p:nvPr/>
          </p:nvSpPr>
          <p:spPr bwMode="auto">
            <a:xfrm>
              <a:off x="3982" y="824"/>
              <a:ext cx="534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Tongue</a:t>
              </a:r>
            </a:p>
          </p:txBody>
        </p:sp>
        <p:sp>
          <p:nvSpPr>
            <p:cNvPr id="461891" name="Line 67"/>
            <p:cNvSpPr>
              <a:spLocks noChangeShapeType="1"/>
            </p:cNvSpPr>
            <p:nvPr/>
          </p:nvSpPr>
          <p:spPr bwMode="auto">
            <a:xfrm flipH="1">
              <a:off x="2584" y="904"/>
              <a:ext cx="138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61915" name="Group 91"/>
          <p:cNvGrpSpPr>
            <a:grpSpLocks/>
          </p:cNvGrpSpPr>
          <p:nvPr/>
        </p:nvGrpSpPr>
        <p:grpSpPr bwMode="auto">
          <a:xfrm>
            <a:off x="4559300" y="1739900"/>
            <a:ext cx="1739900" cy="0"/>
            <a:chOff x="2872" y="1096"/>
            <a:chExt cx="1096" cy="0"/>
          </a:xfrm>
        </p:grpSpPr>
        <p:sp>
          <p:nvSpPr>
            <p:cNvPr id="461906" name="Line 82"/>
            <p:cNvSpPr>
              <a:spLocks noChangeShapeType="1"/>
            </p:cNvSpPr>
            <p:nvPr/>
          </p:nvSpPr>
          <p:spPr bwMode="auto">
            <a:xfrm flipH="1">
              <a:off x="2872" y="1096"/>
              <a:ext cx="108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61892" name="Line 68"/>
            <p:cNvSpPr>
              <a:spLocks noChangeShapeType="1"/>
            </p:cNvSpPr>
            <p:nvPr/>
          </p:nvSpPr>
          <p:spPr bwMode="auto">
            <a:xfrm flipH="1">
              <a:off x="2888" y="1096"/>
              <a:ext cx="10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461893" name="Line 69"/>
          <p:cNvSpPr>
            <a:spLocks noChangeShapeType="1"/>
          </p:cNvSpPr>
          <p:nvPr/>
        </p:nvSpPr>
        <p:spPr bwMode="auto">
          <a:xfrm flipH="1">
            <a:off x="4610100" y="3835400"/>
            <a:ext cx="285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1894" name="Line 70"/>
          <p:cNvSpPr>
            <a:spLocks noChangeShapeType="1"/>
          </p:cNvSpPr>
          <p:nvPr/>
        </p:nvSpPr>
        <p:spPr bwMode="auto">
          <a:xfrm flipH="1">
            <a:off x="5130800" y="4556125"/>
            <a:ext cx="2324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461916" name="Group 92"/>
          <p:cNvGrpSpPr>
            <a:grpSpLocks/>
          </p:cNvGrpSpPr>
          <p:nvPr/>
        </p:nvGrpSpPr>
        <p:grpSpPr bwMode="auto">
          <a:xfrm>
            <a:off x="4584700" y="5486400"/>
            <a:ext cx="1638300" cy="0"/>
            <a:chOff x="2888" y="3456"/>
            <a:chExt cx="1032" cy="0"/>
          </a:xfrm>
        </p:grpSpPr>
        <p:sp>
          <p:nvSpPr>
            <p:cNvPr id="461907" name="Line 83"/>
            <p:cNvSpPr>
              <a:spLocks noChangeShapeType="1"/>
            </p:cNvSpPr>
            <p:nvPr/>
          </p:nvSpPr>
          <p:spPr bwMode="auto">
            <a:xfrm flipH="1">
              <a:off x="2888" y="3456"/>
              <a:ext cx="1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61895" name="Line 71"/>
            <p:cNvSpPr>
              <a:spLocks noChangeShapeType="1"/>
            </p:cNvSpPr>
            <p:nvPr/>
          </p:nvSpPr>
          <p:spPr bwMode="auto">
            <a:xfrm flipH="1">
              <a:off x="2896" y="3456"/>
              <a:ext cx="10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61917" name="Group 93"/>
          <p:cNvGrpSpPr>
            <a:grpSpLocks/>
          </p:cNvGrpSpPr>
          <p:nvPr/>
        </p:nvGrpSpPr>
        <p:grpSpPr bwMode="auto">
          <a:xfrm>
            <a:off x="5000625" y="5715000"/>
            <a:ext cx="1209675" cy="42863"/>
            <a:chOff x="3160" y="3600"/>
            <a:chExt cx="752" cy="0"/>
          </a:xfrm>
        </p:grpSpPr>
        <p:sp>
          <p:nvSpPr>
            <p:cNvPr id="461908" name="Line 84"/>
            <p:cNvSpPr>
              <a:spLocks noChangeShapeType="1"/>
            </p:cNvSpPr>
            <p:nvPr/>
          </p:nvSpPr>
          <p:spPr bwMode="auto">
            <a:xfrm flipH="1">
              <a:off x="3160" y="3600"/>
              <a:ext cx="74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61896" name="Line 72"/>
            <p:cNvSpPr>
              <a:spLocks noChangeShapeType="1"/>
            </p:cNvSpPr>
            <p:nvPr/>
          </p:nvSpPr>
          <p:spPr bwMode="auto">
            <a:xfrm flipH="1">
              <a:off x="3168" y="3600"/>
              <a:ext cx="7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61918" name="Group 94"/>
          <p:cNvGrpSpPr>
            <a:grpSpLocks/>
          </p:cNvGrpSpPr>
          <p:nvPr/>
        </p:nvGrpSpPr>
        <p:grpSpPr bwMode="auto">
          <a:xfrm>
            <a:off x="4079875" y="5943600"/>
            <a:ext cx="2143125" cy="42863"/>
            <a:chOff x="2584" y="3744"/>
            <a:chExt cx="1336" cy="0"/>
          </a:xfrm>
        </p:grpSpPr>
        <p:sp>
          <p:nvSpPr>
            <p:cNvPr id="461909" name="Line 85"/>
            <p:cNvSpPr>
              <a:spLocks noChangeShapeType="1"/>
            </p:cNvSpPr>
            <p:nvPr/>
          </p:nvSpPr>
          <p:spPr bwMode="auto">
            <a:xfrm flipH="1">
              <a:off x="2584" y="3744"/>
              <a:ext cx="132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61897" name="Line 73"/>
            <p:cNvSpPr>
              <a:spLocks noChangeShapeType="1"/>
            </p:cNvSpPr>
            <p:nvPr/>
          </p:nvSpPr>
          <p:spPr bwMode="auto">
            <a:xfrm flipH="1">
              <a:off x="2592" y="3744"/>
              <a:ext cx="13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61919" name="Group 95"/>
          <p:cNvGrpSpPr>
            <a:grpSpLocks/>
          </p:cNvGrpSpPr>
          <p:nvPr/>
        </p:nvGrpSpPr>
        <p:grpSpPr bwMode="auto">
          <a:xfrm>
            <a:off x="4505325" y="6197600"/>
            <a:ext cx="1717675" cy="42863"/>
            <a:chOff x="2856" y="3904"/>
            <a:chExt cx="1064" cy="0"/>
          </a:xfrm>
        </p:grpSpPr>
        <p:sp>
          <p:nvSpPr>
            <p:cNvPr id="461910" name="Line 86"/>
            <p:cNvSpPr>
              <a:spLocks noChangeShapeType="1"/>
            </p:cNvSpPr>
            <p:nvPr/>
          </p:nvSpPr>
          <p:spPr bwMode="auto">
            <a:xfrm flipH="1">
              <a:off x="2856" y="3904"/>
              <a:ext cx="105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61898" name="Line 74"/>
            <p:cNvSpPr>
              <a:spLocks noChangeShapeType="1"/>
            </p:cNvSpPr>
            <p:nvPr/>
          </p:nvSpPr>
          <p:spPr bwMode="auto">
            <a:xfrm flipH="1">
              <a:off x="2864" y="3904"/>
              <a:ext cx="10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61920" name="Group 96"/>
          <p:cNvGrpSpPr>
            <a:grpSpLocks/>
          </p:cNvGrpSpPr>
          <p:nvPr/>
        </p:nvGrpSpPr>
        <p:grpSpPr bwMode="auto">
          <a:xfrm>
            <a:off x="4419600" y="6362700"/>
            <a:ext cx="1816100" cy="76200"/>
            <a:chOff x="2792" y="4008"/>
            <a:chExt cx="1136" cy="48"/>
          </a:xfrm>
        </p:grpSpPr>
        <p:sp>
          <p:nvSpPr>
            <p:cNvPr id="461911" name="Line 87"/>
            <p:cNvSpPr>
              <a:spLocks noChangeShapeType="1"/>
            </p:cNvSpPr>
            <p:nvPr/>
          </p:nvSpPr>
          <p:spPr bwMode="auto">
            <a:xfrm flipH="1" flipV="1">
              <a:off x="2792" y="4008"/>
              <a:ext cx="1128" cy="4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61899" name="Line 75"/>
            <p:cNvSpPr>
              <a:spLocks noChangeShapeType="1"/>
            </p:cNvSpPr>
            <p:nvPr/>
          </p:nvSpPr>
          <p:spPr bwMode="auto">
            <a:xfrm flipH="1" flipV="1">
              <a:off x="2800" y="4008"/>
              <a:ext cx="112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461922" name="Text Box 98"/>
          <p:cNvSpPr txBox="1">
            <a:spLocks noChangeArrowheads="1"/>
          </p:cNvSpPr>
          <p:nvPr/>
        </p:nvSpPr>
        <p:spPr bwMode="auto">
          <a:xfrm>
            <a:off x="5940425" y="622300"/>
            <a:ext cx="25622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b="1">
                <a:solidFill>
                  <a:srgbClr val="FFFFFF"/>
                </a:solidFill>
                <a:latin typeface="Arial" charset="0"/>
              </a:rPr>
              <a:t>ALIMENTARY CANAL</a:t>
            </a:r>
          </a:p>
        </p:txBody>
      </p:sp>
      <p:sp>
        <p:nvSpPr>
          <p:cNvPr id="461923" name="Text Box 99"/>
          <p:cNvSpPr txBox="1">
            <a:spLocks noChangeArrowheads="1"/>
          </p:cNvSpPr>
          <p:nvPr/>
        </p:nvSpPr>
        <p:spPr bwMode="auto">
          <a:xfrm>
            <a:off x="377825" y="622300"/>
            <a:ext cx="25622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b="1">
                <a:solidFill>
                  <a:srgbClr val="FFFFFF"/>
                </a:solidFill>
                <a:latin typeface="Arial" charset="0"/>
              </a:rPr>
              <a:t>ACCESSORY ORGANS</a:t>
            </a:r>
          </a:p>
        </p:txBody>
      </p:sp>
    </p:spTree>
    <p:extLst>
      <p:ext uri="{BB962C8B-B14F-4D97-AF65-F5344CB8AC3E}">
        <p14:creationId xmlns:p14="http://schemas.microsoft.com/office/powerpoint/2010/main" val="241922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6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Mouth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 marL="446088" lvl="1" indent="-331788">
              <a:spcBef>
                <a:spcPct val="45000"/>
              </a:spcBef>
              <a:spcAft>
                <a:spcPct val="20000"/>
              </a:spcAft>
              <a:buClr>
                <a:srgbClr val="715363"/>
              </a:buClr>
              <a:buFont typeface="Times" pitchFamily="8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/>
              </a:rPr>
              <a:t>The 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/>
              </a:rPr>
              <a:t>mouth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/>
              </a:rPr>
              <a:t>, or 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/>
              </a:rPr>
              <a:t>oral cavity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/>
              </a:rPr>
              <a:t>, functions in</a:t>
            </a:r>
          </a:p>
          <a:p>
            <a:pPr marL="925513" lvl="2" indent="-365125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r>
              <a:rPr lang="en-US" sz="2600" dirty="0">
                <a:solidFill>
                  <a:srgbClr val="000000"/>
                </a:solidFill>
                <a:latin typeface="Arial" charset="0"/>
                <a:cs typeface="Arial"/>
              </a:rPr>
              <a:t>ingestion and </a:t>
            </a:r>
          </a:p>
          <a:p>
            <a:pPr marL="925513" lvl="2" indent="-365125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r>
              <a:rPr lang="en-US" sz="2600" dirty="0">
                <a:solidFill>
                  <a:srgbClr val="000000"/>
                </a:solidFill>
                <a:latin typeface="Arial" charset="0"/>
                <a:cs typeface="Arial"/>
              </a:rPr>
              <a:t>the preliminary steps of digestion.</a:t>
            </a:r>
          </a:p>
          <a:p>
            <a:pPr marL="446088" lvl="1" indent="-331788">
              <a:spcBef>
                <a:spcPct val="45000"/>
              </a:spcBef>
              <a:spcAft>
                <a:spcPct val="20000"/>
              </a:spcAft>
              <a:buClr>
                <a:srgbClr val="715363"/>
              </a:buClr>
              <a:buFont typeface="Times" pitchFamily="8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/>
              </a:rPr>
              <a:t>Chemical digestion begins in the mouth with the secretion of saliva from 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/>
              </a:rPr>
              <a:t>salivary glands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/>
              </a:rPr>
              <a:t>.</a:t>
            </a:r>
          </a:p>
          <a:p>
            <a:pPr marL="446088" lvl="1" eaLnBrk="1" hangingPunct="1"/>
            <a:r>
              <a:rPr lang="en-US" dirty="0" smtClean="0"/>
              <a:t>The muscular </a:t>
            </a:r>
            <a:r>
              <a:rPr lang="en-US" b="1" dirty="0" smtClean="0"/>
              <a:t>tongue</a:t>
            </a:r>
          </a:p>
          <a:p>
            <a:pPr marL="925513" lvl="2" eaLnBrk="1" hangingPunct="1"/>
            <a:r>
              <a:rPr lang="en-US" dirty="0" smtClean="0"/>
              <a:t>tastes,</a:t>
            </a:r>
          </a:p>
          <a:p>
            <a:pPr marL="925513" lvl="2" eaLnBrk="1" hangingPunct="1"/>
            <a:r>
              <a:rPr lang="en-US" dirty="0" smtClean="0"/>
              <a:t>shapes food into a ball, and</a:t>
            </a:r>
          </a:p>
          <a:p>
            <a:pPr marL="925513" lvl="2" eaLnBrk="1" hangingPunct="1"/>
            <a:r>
              <a:rPr lang="en-US" dirty="0" smtClean="0"/>
              <a:t>pushes the food to the back of the mouth for swallowing.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1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Pharynx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6088" lvl="1" indent="-331788">
              <a:spcBef>
                <a:spcPct val="45000"/>
              </a:spcBef>
              <a:spcAft>
                <a:spcPct val="20000"/>
              </a:spcAft>
              <a:buClr>
                <a:srgbClr val="715363"/>
              </a:buClr>
              <a:buFont typeface="Times" pitchFamily="8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/>
              </a:rPr>
              <a:t>The 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/>
              </a:rPr>
              <a:t>pharynx</a:t>
            </a:r>
            <a:endParaRPr lang="en-US" dirty="0">
              <a:solidFill>
                <a:srgbClr val="000000"/>
              </a:solidFill>
              <a:latin typeface="Arial" charset="0"/>
              <a:cs typeface="Arial"/>
            </a:endParaRPr>
          </a:p>
          <a:p>
            <a:pPr marL="925513" lvl="2" indent="-365125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r>
              <a:rPr lang="en-US" sz="2600" dirty="0">
                <a:solidFill>
                  <a:srgbClr val="000000"/>
                </a:solidFill>
                <a:latin typeface="Arial" charset="0"/>
                <a:cs typeface="Arial"/>
              </a:rPr>
              <a:t>connects the mouth to the esophagus and </a:t>
            </a:r>
          </a:p>
          <a:p>
            <a:pPr marL="925513" lvl="2" indent="-365125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r>
              <a:rPr lang="en-US" sz="2600" dirty="0">
                <a:solidFill>
                  <a:srgbClr val="000000"/>
                </a:solidFill>
                <a:latin typeface="Arial" charset="0"/>
                <a:cs typeface="Arial"/>
              </a:rPr>
              <a:t>opens to the trachea, which leads to the lungs.</a:t>
            </a:r>
          </a:p>
          <a:p>
            <a:pPr marL="446088" lvl="1" indent="-331788">
              <a:spcBef>
                <a:spcPct val="45000"/>
              </a:spcBef>
              <a:spcAft>
                <a:spcPct val="20000"/>
              </a:spcAft>
              <a:buClr>
                <a:srgbClr val="715363"/>
              </a:buClr>
              <a:buFont typeface="Times" pitchFamily="8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/>
              </a:rPr>
              <a:t>During swallowing, a reflex</a:t>
            </a:r>
          </a:p>
          <a:p>
            <a:pPr marL="925513" lvl="2" indent="-365125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r>
              <a:rPr lang="en-US" sz="2600" dirty="0">
                <a:solidFill>
                  <a:srgbClr val="000000"/>
                </a:solidFill>
                <a:latin typeface="Arial" charset="0"/>
                <a:cs typeface="Arial"/>
              </a:rPr>
              <a:t>moves the opening of the trachea upward and</a:t>
            </a:r>
          </a:p>
          <a:p>
            <a:pPr marL="925513" lvl="2" indent="-365125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r>
              <a:rPr lang="en-US" sz="2600" dirty="0">
                <a:solidFill>
                  <a:srgbClr val="000000"/>
                </a:solidFill>
                <a:latin typeface="Arial" charset="0"/>
                <a:cs typeface="Arial"/>
              </a:rPr>
              <a:t>tips the epiglottis to close the trachea entrance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4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955" name="Picture 35" descr="22_07_Epiglotti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044575"/>
            <a:ext cx="8548687" cy="47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59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22.7</a:t>
            </a:r>
          </a:p>
        </p:txBody>
      </p:sp>
      <p:sp>
        <p:nvSpPr>
          <p:cNvPr id="465923" name="Text Box 3"/>
          <p:cNvSpPr txBox="1">
            <a:spLocks noChangeArrowheads="1"/>
          </p:cNvSpPr>
          <p:nvPr/>
        </p:nvSpPr>
        <p:spPr bwMode="auto">
          <a:xfrm>
            <a:off x="7388225" y="2844800"/>
            <a:ext cx="1393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Epiglottis</a:t>
            </a:r>
            <a:br>
              <a:rPr lang="en-US" b="1">
                <a:solidFill>
                  <a:srgbClr val="000000"/>
                </a:solidFill>
                <a:latin typeface="Arial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</a:rPr>
              <a:t>down</a:t>
            </a:r>
          </a:p>
        </p:txBody>
      </p:sp>
      <p:sp>
        <p:nvSpPr>
          <p:cNvPr id="465925" name="Text Box 5"/>
          <p:cNvSpPr txBox="1">
            <a:spLocks noChangeArrowheads="1"/>
          </p:cNvSpPr>
          <p:nvPr/>
        </p:nvSpPr>
        <p:spPr bwMode="auto">
          <a:xfrm>
            <a:off x="365125" y="4622800"/>
            <a:ext cx="12065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Air flowing</a:t>
            </a:r>
            <a:br>
              <a:rPr lang="en-US" b="1">
                <a:solidFill>
                  <a:srgbClr val="000000"/>
                </a:solidFill>
                <a:latin typeface="Arial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</a:rPr>
              <a:t>into open</a:t>
            </a:r>
            <a:br>
              <a:rPr lang="en-US" b="1">
                <a:solidFill>
                  <a:srgbClr val="000000"/>
                </a:solidFill>
                <a:latin typeface="Arial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</a:rPr>
              <a:t>trachea</a:t>
            </a:r>
            <a:br>
              <a:rPr lang="en-US" b="1">
                <a:solidFill>
                  <a:srgbClr val="000000"/>
                </a:solidFill>
                <a:latin typeface="Arial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</a:rPr>
              <a:t>(windpipe)</a:t>
            </a:r>
          </a:p>
        </p:txBody>
      </p:sp>
      <p:sp>
        <p:nvSpPr>
          <p:cNvPr id="465926" name="Text Box 6"/>
          <p:cNvSpPr txBox="1">
            <a:spLocks noChangeArrowheads="1"/>
          </p:cNvSpPr>
          <p:nvPr/>
        </p:nvSpPr>
        <p:spPr bwMode="auto">
          <a:xfrm>
            <a:off x="3082925" y="4610100"/>
            <a:ext cx="1355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Esophagus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closed</a:t>
            </a:r>
          </a:p>
        </p:txBody>
      </p:sp>
      <p:sp>
        <p:nvSpPr>
          <p:cNvPr id="465927" name="Text Box 7"/>
          <p:cNvSpPr txBox="1">
            <a:spLocks noChangeArrowheads="1"/>
          </p:cNvSpPr>
          <p:nvPr/>
        </p:nvSpPr>
        <p:spPr bwMode="auto">
          <a:xfrm>
            <a:off x="2981325" y="2768600"/>
            <a:ext cx="1138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Epiglottis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up</a:t>
            </a:r>
          </a:p>
        </p:txBody>
      </p:sp>
      <p:sp>
        <p:nvSpPr>
          <p:cNvPr id="465929" name="Text Box 9"/>
          <p:cNvSpPr txBox="1">
            <a:spLocks noChangeArrowheads="1"/>
          </p:cNvSpPr>
          <p:nvPr/>
        </p:nvSpPr>
        <p:spPr bwMode="auto">
          <a:xfrm>
            <a:off x="339725" y="3886200"/>
            <a:ext cx="103505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Pharynx</a:t>
            </a:r>
          </a:p>
        </p:txBody>
      </p:sp>
      <p:sp>
        <p:nvSpPr>
          <p:cNvPr id="465931" name="Text Box 11"/>
          <p:cNvSpPr txBox="1">
            <a:spLocks noChangeArrowheads="1"/>
          </p:cNvSpPr>
          <p:nvPr/>
        </p:nvSpPr>
        <p:spPr bwMode="auto">
          <a:xfrm>
            <a:off x="1279525" y="1066800"/>
            <a:ext cx="1539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BREATHING</a:t>
            </a:r>
          </a:p>
        </p:txBody>
      </p:sp>
      <p:sp>
        <p:nvSpPr>
          <p:cNvPr id="465942" name="Text Box 22"/>
          <p:cNvSpPr txBox="1">
            <a:spLocks noChangeArrowheads="1"/>
          </p:cNvSpPr>
          <p:nvPr/>
        </p:nvSpPr>
        <p:spPr bwMode="auto">
          <a:xfrm>
            <a:off x="5661025" y="1079500"/>
            <a:ext cx="18700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SWALLOWING</a:t>
            </a:r>
          </a:p>
        </p:txBody>
      </p:sp>
      <p:sp>
        <p:nvSpPr>
          <p:cNvPr id="465943" name="Text Box 23"/>
          <p:cNvSpPr txBox="1">
            <a:spLocks noChangeArrowheads="1"/>
          </p:cNvSpPr>
          <p:nvPr/>
        </p:nvSpPr>
        <p:spPr bwMode="auto">
          <a:xfrm>
            <a:off x="7388225" y="4635500"/>
            <a:ext cx="1457325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Food flowing</a:t>
            </a:r>
            <a:br>
              <a:rPr lang="en-US" b="1">
                <a:solidFill>
                  <a:srgbClr val="000000"/>
                </a:solidFill>
                <a:latin typeface="Arial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</a:rPr>
              <a:t>into open</a:t>
            </a:r>
            <a:br>
              <a:rPr lang="en-US" b="1">
                <a:solidFill>
                  <a:srgbClr val="000000"/>
                </a:solidFill>
                <a:latin typeface="Arial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</a:rPr>
              <a:t>esophagus</a:t>
            </a:r>
          </a:p>
        </p:txBody>
      </p:sp>
      <p:sp>
        <p:nvSpPr>
          <p:cNvPr id="465944" name="Text Box 24"/>
          <p:cNvSpPr txBox="1">
            <a:spLocks noChangeArrowheads="1"/>
          </p:cNvSpPr>
          <p:nvPr/>
        </p:nvSpPr>
        <p:spPr bwMode="auto">
          <a:xfrm>
            <a:off x="4810125" y="3898900"/>
            <a:ext cx="9112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Adam’s</a:t>
            </a:r>
            <a:br>
              <a:rPr lang="en-US" b="1">
                <a:solidFill>
                  <a:srgbClr val="000000"/>
                </a:solidFill>
                <a:latin typeface="Arial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</a:rPr>
              <a:t>apple</a:t>
            </a:r>
          </a:p>
        </p:txBody>
      </p:sp>
      <p:sp>
        <p:nvSpPr>
          <p:cNvPr id="465945" name="Text Box 25"/>
          <p:cNvSpPr txBox="1">
            <a:spLocks noChangeArrowheads="1"/>
          </p:cNvSpPr>
          <p:nvPr/>
        </p:nvSpPr>
        <p:spPr bwMode="auto">
          <a:xfrm>
            <a:off x="4797425" y="4546600"/>
            <a:ext cx="9239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Trachea</a:t>
            </a:r>
            <a:br>
              <a:rPr lang="en-US" b="1">
                <a:solidFill>
                  <a:srgbClr val="000000"/>
                </a:solidFill>
                <a:latin typeface="Arial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</a:rPr>
              <a:t>closed</a:t>
            </a:r>
          </a:p>
        </p:txBody>
      </p:sp>
      <p:sp>
        <p:nvSpPr>
          <p:cNvPr id="465946" name="Line 26"/>
          <p:cNvSpPr>
            <a:spLocks noChangeShapeType="1"/>
          </p:cNvSpPr>
          <p:nvPr/>
        </p:nvSpPr>
        <p:spPr bwMode="auto">
          <a:xfrm flipH="1">
            <a:off x="2298700" y="2870200"/>
            <a:ext cx="6477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465956" name="Group 36"/>
          <p:cNvGrpSpPr>
            <a:grpSpLocks/>
          </p:cNvGrpSpPr>
          <p:nvPr/>
        </p:nvGrpSpPr>
        <p:grpSpPr bwMode="auto">
          <a:xfrm>
            <a:off x="1028700" y="3022600"/>
            <a:ext cx="1295400" cy="889000"/>
            <a:chOff x="648" y="1904"/>
            <a:chExt cx="816" cy="560"/>
          </a:xfrm>
        </p:grpSpPr>
        <p:sp>
          <p:nvSpPr>
            <p:cNvPr id="465947" name="Line 27"/>
            <p:cNvSpPr>
              <a:spLocks noChangeShapeType="1"/>
            </p:cNvSpPr>
            <p:nvPr/>
          </p:nvSpPr>
          <p:spPr bwMode="auto">
            <a:xfrm flipV="1">
              <a:off x="648" y="1904"/>
              <a:ext cx="816" cy="5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65948" name="Line 28"/>
            <p:cNvSpPr>
              <a:spLocks noChangeShapeType="1"/>
            </p:cNvSpPr>
            <p:nvPr/>
          </p:nvSpPr>
          <p:spPr bwMode="auto">
            <a:xfrm flipV="1">
              <a:off x="648" y="2248"/>
              <a:ext cx="768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465949" name="Line 29"/>
          <p:cNvSpPr>
            <a:spLocks noChangeShapeType="1"/>
          </p:cNvSpPr>
          <p:nvPr/>
        </p:nvSpPr>
        <p:spPr bwMode="auto">
          <a:xfrm>
            <a:off x="1587500" y="47244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5950" name="Line 30"/>
          <p:cNvSpPr>
            <a:spLocks noChangeShapeType="1"/>
          </p:cNvSpPr>
          <p:nvPr/>
        </p:nvSpPr>
        <p:spPr bwMode="auto">
          <a:xfrm flipH="1" flipV="1">
            <a:off x="2628900" y="4470400"/>
            <a:ext cx="40640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5951" name="Line 31"/>
          <p:cNvSpPr>
            <a:spLocks noChangeShapeType="1"/>
          </p:cNvSpPr>
          <p:nvPr/>
        </p:nvSpPr>
        <p:spPr bwMode="auto">
          <a:xfrm>
            <a:off x="5651500" y="4013200"/>
            <a:ext cx="596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5952" name="Line 32"/>
          <p:cNvSpPr>
            <a:spLocks noChangeShapeType="1"/>
          </p:cNvSpPr>
          <p:nvPr/>
        </p:nvSpPr>
        <p:spPr bwMode="auto">
          <a:xfrm flipV="1">
            <a:off x="5575300" y="4013200"/>
            <a:ext cx="990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5953" name="Line 33"/>
          <p:cNvSpPr>
            <a:spLocks noChangeShapeType="1"/>
          </p:cNvSpPr>
          <p:nvPr/>
        </p:nvSpPr>
        <p:spPr bwMode="auto">
          <a:xfrm flipH="1">
            <a:off x="6680200" y="3009900"/>
            <a:ext cx="660400" cy="71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5954" name="Line 34"/>
          <p:cNvSpPr>
            <a:spLocks noChangeShapeType="1"/>
          </p:cNvSpPr>
          <p:nvPr/>
        </p:nvSpPr>
        <p:spPr bwMode="auto">
          <a:xfrm flipH="1" flipV="1">
            <a:off x="6997700" y="4521200"/>
            <a:ext cx="34290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6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Esophagus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6088" lvl="1" indent="-331788">
              <a:spcBef>
                <a:spcPct val="45000"/>
              </a:spcBef>
              <a:spcAft>
                <a:spcPct val="20000"/>
              </a:spcAft>
              <a:buClr>
                <a:srgbClr val="715363"/>
              </a:buClr>
              <a:buFont typeface="Times" pitchFamily="8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/>
              </a:rPr>
              <a:t>The 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/>
              </a:rPr>
              <a:t>esophagus</a:t>
            </a:r>
            <a:endParaRPr lang="en-US" dirty="0">
              <a:solidFill>
                <a:srgbClr val="000000"/>
              </a:solidFill>
              <a:latin typeface="Arial" charset="0"/>
              <a:cs typeface="Arial"/>
            </a:endParaRPr>
          </a:p>
          <a:p>
            <a:pPr marL="925513" lvl="2" indent="-365125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r>
              <a:rPr lang="en-US" sz="2600" dirty="0">
                <a:solidFill>
                  <a:srgbClr val="000000"/>
                </a:solidFill>
                <a:latin typeface="Arial" charset="0"/>
                <a:cs typeface="Arial"/>
              </a:rPr>
              <a:t>is a muscular tube,</a:t>
            </a:r>
          </a:p>
          <a:p>
            <a:pPr marL="925513" lvl="2" indent="-365125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r>
              <a:rPr lang="en-US" sz="2600" dirty="0">
                <a:solidFill>
                  <a:srgbClr val="000000"/>
                </a:solidFill>
                <a:latin typeface="Arial" charset="0"/>
                <a:cs typeface="Arial"/>
              </a:rPr>
              <a:t>connects the pharynx to the stomach, and</a:t>
            </a:r>
          </a:p>
          <a:p>
            <a:pPr marL="925513" lvl="2" indent="-365125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r>
              <a:rPr lang="en-US" sz="2600" dirty="0">
                <a:solidFill>
                  <a:srgbClr val="000000"/>
                </a:solidFill>
                <a:latin typeface="Arial" charset="0"/>
                <a:cs typeface="Arial"/>
              </a:rPr>
              <a:t>moves food down by </a:t>
            </a:r>
            <a:r>
              <a:rPr lang="en-US" sz="2600" b="1" dirty="0">
                <a:solidFill>
                  <a:srgbClr val="000000"/>
                </a:solidFill>
                <a:latin typeface="Arial" charset="0"/>
                <a:cs typeface="Arial"/>
              </a:rPr>
              <a:t>peristalsis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/>
              </a:rPr>
              <a:t>, alternating waves of muscular contraction and relaxation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4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84" name="Picture 20" descr="22_08Peristalsi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36525"/>
            <a:ext cx="5408613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206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22.8</a:t>
            </a:r>
          </a:p>
        </p:txBody>
      </p:sp>
      <p:sp>
        <p:nvSpPr>
          <p:cNvPr id="472067" name="Text Box 3"/>
          <p:cNvSpPr txBox="1">
            <a:spLocks noChangeArrowheads="1"/>
          </p:cNvSpPr>
          <p:nvPr/>
        </p:nvSpPr>
        <p:spPr bwMode="auto">
          <a:xfrm>
            <a:off x="4721225" y="355600"/>
            <a:ext cx="26638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Esophageal sphincter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sym typeface="Symbol" pitchFamily="84" charset="2"/>
              </a:rPr>
              <a:t>(contracted)</a:t>
            </a: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5064125" y="2413000"/>
            <a:ext cx="25114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Contracted muscles</a:t>
            </a:r>
          </a:p>
        </p:txBody>
      </p:sp>
      <p:sp>
        <p:nvSpPr>
          <p:cNvPr id="472070" name="Text Box 6"/>
          <p:cNvSpPr txBox="1">
            <a:spLocks noChangeArrowheads="1"/>
          </p:cNvSpPr>
          <p:nvPr/>
        </p:nvSpPr>
        <p:spPr bwMode="auto">
          <a:xfrm>
            <a:off x="5064125" y="3111500"/>
            <a:ext cx="21177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Relaxed muscles</a:t>
            </a:r>
          </a:p>
        </p:txBody>
      </p:sp>
      <p:sp>
        <p:nvSpPr>
          <p:cNvPr id="472071" name="Text Box 7"/>
          <p:cNvSpPr txBox="1">
            <a:spLocks noChangeArrowheads="1"/>
          </p:cNvSpPr>
          <p:nvPr/>
        </p:nvSpPr>
        <p:spPr bwMode="auto">
          <a:xfrm>
            <a:off x="5064125" y="1574800"/>
            <a:ext cx="21177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Relaxed muscles</a:t>
            </a:r>
          </a:p>
        </p:txBody>
      </p:sp>
      <p:sp>
        <p:nvSpPr>
          <p:cNvPr id="472072" name="Text Box 8"/>
          <p:cNvSpPr txBox="1">
            <a:spLocks noChangeArrowheads="1"/>
          </p:cNvSpPr>
          <p:nvPr/>
        </p:nvSpPr>
        <p:spPr bwMode="auto">
          <a:xfrm>
            <a:off x="5064125" y="1219200"/>
            <a:ext cx="11906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Food ball</a:t>
            </a:r>
          </a:p>
        </p:txBody>
      </p:sp>
      <p:sp>
        <p:nvSpPr>
          <p:cNvPr id="472073" name="Text Box 9"/>
          <p:cNvSpPr txBox="1">
            <a:spLocks noChangeArrowheads="1"/>
          </p:cNvSpPr>
          <p:nvPr/>
        </p:nvSpPr>
        <p:spPr bwMode="auto">
          <a:xfrm>
            <a:off x="3679825" y="5930900"/>
            <a:ext cx="11906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Stomach</a:t>
            </a:r>
          </a:p>
        </p:txBody>
      </p:sp>
      <p:sp>
        <p:nvSpPr>
          <p:cNvPr id="472080" name="Line 16"/>
          <p:cNvSpPr>
            <a:spLocks noChangeShapeType="1"/>
          </p:cNvSpPr>
          <p:nvPr/>
        </p:nvSpPr>
        <p:spPr bwMode="auto">
          <a:xfrm flipH="1">
            <a:off x="4178300" y="13462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2081" name="Line 17"/>
          <p:cNvSpPr>
            <a:spLocks noChangeShapeType="1"/>
          </p:cNvSpPr>
          <p:nvPr/>
        </p:nvSpPr>
        <p:spPr bwMode="auto">
          <a:xfrm flipH="1">
            <a:off x="4394200" y="1701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2082" name="Line 18"/>
          <p:cNvSpPr>
            <a:spLocks noChangeShapeType="1"/>
          </p:cNvSpPr>
          <p:nvPr/>
        </p:nvSpPr>
        <p:spPr bwMode="auto">
          <a:xfrm flipH="1">
            <a:off x="4368800" y="2552700"/>
            <a:ext cx="622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2083" name="Line 19"/>
          <p:cNvSpPr>
            <a:spLocks noChangeShapeType="1"/>
          </p:cNvSpPr>
          <p:nvPr/>
        </p:nvSpPr>
        <p:spPr bwMode="auto">
          <a:xfrm flipH="1">
            <a:off x="4495800" y="3238500"/>
            <a:ext cx="50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7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7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Stomach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46088" lvl="1" indent="-331788">
              <a:spcBef>
                <a:spcPct val="45000"/>
              </a:spcBef>
              <a:spcAft>
                <a:spcPct val="20000"/>
              </a:spcAft>
              <a:buClr>
                <a:srgbClr val="715363"/>
              </a:buClr>
              <a:buFont typeface="Times" pitchFamily="8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/>
              </a:rPr>
              <a:t>The stomach</a:t>
            </a:r>
          </a:p>
          <a:p>
            <a:pPr marL="925513" lvl="2" indent="-365125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r>
              <a:rPr lang="en-US" sz="2600" dirty="0">
                <a:solidFill>
                  <a:srgbClr val="000000"/>
                </a:solidFill>
                <a:latin typeface="Arial" charset="0"/>
                <a:cs typeface="Arial"/>
              </a:rPr>
              <a:t>can store food for several hours and</a:t>
            </a:r>
          </a:p>
          <a:p>
            <a:pPr marL="925513" lvl="2" indent="-365125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r>
              <a:rPr lang="en-US" sz="2600" dirty="0">
                <a:solidFill>
                  <a:srgbClr val="000000"/>
                </a:solidFill>
                <a:latin typeface="Arial" charset="0"/>
                <a:cs typeface="Arial"/>
              </a:rPr>
              <a:t>churns food into a thick soup called </a:t>
            </a:r>
            <a:r>
              <a:rPr lang="en-US" sz="2600" b="1" dirty="0" err="1">
                <a:solidFill>
                  <a:srgbClr val="000000"/>
                </a:solidFill>
                <a:latin typeface="Arial" charset="0"/>
                <a:cs typeface="Arial"/>
              </a:rPr>
              <a:t>chyme</a:t>
            </a:r>
            <a:r>
              <a:rPr lang="en-US" sz="2600" b="1" dirty="0">
                <a:solidFill>
                  <a:srgbClr val="000000"/>
                </a:solidFill>
                <a:latin typeface="Arial" charset="0"/>
                <a:cs typeface="Arial"/>
              </a:rPr>
              <a:t>.</a:t>
            </a:r>
            <a:endParaRPr lang="en-US" sz="2600" dirty="0">
              <a:solidFill>
                <a:srgbClr val="000000"/>
              </a:solidFill>
              <a:latin typeface="Arial" charset="0"/>
              <a:cs typeface="Arial"/>
            </a:endParaRPr>
          </a:p>
          <a:p>
            <a:pPr marL="446088" lvl="1" eaLnBrk="1" hangingPunct="1"/>
            <a:r>
              <a:rPr lang="en-US" dirty="0" smtClean="0"/>
              <a:t>Fluid in the stomach contains </a:t>
            </a:r>
            <a:r>
              <a:rPr lang="en-US" b="1" dirty="0" smtClean="0"/>
              <a:t>gastric juice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made of</a:t>
            </a:r>
          </a:p>
          <a:p>
            <a:pPr marL="925513" lvl="2" eaLnBrk="1" hangingPunct="1"/>
            <a:r>
              <a:rPr lang="en-US" dirty="0" smtClean="0"/>
              <a:t>strong acid,(HCL)</a:t>
            </a:r>
          </a:p>
          <a:p>
            <a:pPr marL="925513" lvl="2" eaLnBrk="1" hangingPunct="1"/>
            <a:r>
              <a:rPr lang="en-US" dirty="0" smtClean="0"/>
              <a:t>digestive enzymes,</a:t>
            </a:r>
          </a:p>
          <a:p>
            <a:pPr marL="925513" lvl="2" eaLnBrk="1" hangingPunct="1"/>
            <a:r>
              <a:rPr lang="en-US" dirty="0" smtClean="0"/>
              <a:t>mucus, and</a:t>
            </a:r>
          </a:p>
          <a:p>
            <a:pPr marL="925513" lvl="2" eaLnBrk="1" hangingPunct="1"/>
            <a:r>
              <a:rPr lang="en-US" dirty="0" smtClean="0"/>
              <a:t>the enzyme </a:t>
            </a:r>
            <a:r>
              <a:rPr lang="en-US" b="1" dirty="0" smtClean="0"/>
              <a:t>pepsin</a:t>
            </a:r>
            <a:r>
              <a:rPr lang="en-US" dirty="0" smtClean="0"/>
              <a:t>, which digests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Diets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/>
            <a:r>
              <a:rPr lang="en-US" dirty="0" smtClean="0"/>
              <a:t>Food provides the raw materials that animals, including people, need to</a:t>
            </a:r>
          </a:p>
          <a:p>
            <a:pPr marL="925513" lvl="2"/>
            <a:r>
              <a:rPr lang="en-US" dirty="0" smtClean="0"/>
              <a:t>build tissue and</a:t>
            </a:r>
          </a:p>
          <a:p>
            <a:pPr marL="925513" lvl="2"/>
            <a:r>
              <a:rPr lang="en-US" dirty="0" smtClean="0"/>
              <a:t>fuel cellular work.</a:t>
            </a:r>
          </a:p>
          <a:p>
            <a:pPr marL="446088" lvl="1"/>
            <a:r>
              <a:rPr lang="en-US" b="1" dirty="0" smtClean="0"/>
              <a:t>Herbivores</a:t>
            </a:r>
            <a:r>
              <a:rPr lang="en-US" dirty="0" smtClean="0"/>
              <a:t> mainly feed on plants or algae.</a:t>
            </a:r>
          </a:p>
          <a:p>
            <a:pPr marL="446088" lvl="1"/>
            <a:r>
              <a:rPr lang="en-US" b="1" dirty="0" smtClean="0"/>
              <a:t>Carnivores</a:t>
            </a:r>
            <a:r>
              <a:rPr lang="en-US" dirty="0" smtClean="0"/>
              <a:t> mainly eat other animals.</a:t>
            </a:r>
          </a:p>
          <a:p>
            <a:pPr marL="446088" lvl="1"/>
            <a:r>
              <a:rPr lang="en-US" b="1" dirty="0" smtClean="0"/>
              <a:t>Omnivores</a:t>
            </a:r>
            <a:r>
              <a:rPr lang="en-US" dirty="0" smtClean="0"/>
              <a:t> eat </a:t>
            </a:r>
          </a:p>
          <a:p>
            <a:pPr marL="925513" lvl="2"/>
            <a:r>
              <a:rPr lang="en-US" dirty="0" smtClean="0"/>
              <a:t>animals and</a:t>
            </a:r>
          </a:p>
          <a:p>
            <a:pPr marL="925513" lvl="2"/>
            <a:r>
              <a:rPr lang="en-US" dirty="0" smtClean="0"/>
              <a:t>plants or algae.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6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142" name="Picture 30" descr="22_09Stomach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36525"/>
            <a:ext cx="8005763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41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22.9</a:t>
            </a:r>
          </a:p>
        </p:txBody>
      </p:sp>
      <p:sp>
        <p:nvSpPr>
          <p:cNvPr id="474115" name="Text Box 3"/>
          <p:cNvSpPr txBox="1">
            <a:spLocks noChangeArrowheads="1"/>
          </p:cNvSpPr>
          <p:nvPr/>
        </p:nvSpPr>
        <p:spPr bwMode="auto">
          <a:xfrm>
            <a:off x="5648325" y="622300"/>
            <a:ext cx="29686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Stomach lining secretes </a:t>
            </a:r>
            <a:br>
              <a:rPr lang="en-US" b="1">
                <a:solidFill>
                  <a:srgbClr val="000000"/>
                </a:solidFill>
                <a:latin typeface="Arial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</a:rPr>
              <a:t>gastric juice </a:t>
            </a:r>
            <a:r>
              <a:rPr lang="en-US" b="1">
                <a:solidFill>
                  <a:srgbClr val="000000"/>
                </a:solidFill>
                <a:latin typeface="Arial" charset="0"/>
                <a:sym typeface="Symbol" pitchFamily="84" charset="2"/>
              </a:rPr>
              <a:t>(acid, enzyme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sym typeface="Symbol" pitchFamily="84" charset="2"/>
              </a:rPr>
              <a:t>molecules, and mucus)</a:t>
            </a: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4117" name="Text Box 5"/>
          <p:cNvSpPr txBox="1">
            <a:spLocks noChangeArrowheads="1"/>
          </p:cNvSpPr>
          <p:nvPr/>
        </p:nvSpPr>
        <p:spPr bwMode="auto">
          <a:xfrm>
            <a:off x="606425" y="2032000"/>
            <a:ext cx="2168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Sphincters control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the flow into and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out of the stomach</a:t>
            </a:r>
          </a:p>
        </p:txBody>
      </p:sp>
      <p:sp>
        <p:nvSpPr>
          <p:cNvPr id="474118" name="Text Box 6"/>
          <p:cNvSpPr txBox="1">
            <a:spLocks noChangeArrowheads="1"/>
          </p:cNvSpPr>
          <p:nvPr/>
        </p:nvSpPr>
        <p:spPr bwMode="auto">
          <a:xfrm>
            <a:off x="2181225" y="3035300"/>
            <a:ext cx="2168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Accordion-like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folds allow the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stomach to expand.</a:t>
            </a:r>
          </a:p>
        </p:txBody>
      </p:sp>
      <p:sp>
        <p:nvSpPr>
          <p:cNvPr id="474119" name="Text Box 7"/>
          <p:cNvSpPr txBox="1">
            <a:spLocks noChangeArrowheads="1"/>
          </p:cNvSpPr>
          <p:nvPr/>
        </p:nvSpPr>
        <p:spPr bwMode="auto">
          <a:xfrm>
            <a:off x="6029325" y="6235700"/>
            <a:ext cx="1541463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Food particle</a:t>
            </a:r>
          </a:p>
        </p:txBody>
      </p:sp>
      <p:sp>
        <p:nvSpPr>
          <p:cNvPr id="474120" name="Text Box 8"/>
          <p:cNvSpPr txBox="1">
            <a:spLocks noChangeArrowheads="1"/>
          </p:cNvSpPr>
          <p:nvPr/>
        </p:nvSpPr>
        <p:spPr bwMode="auto">
          <a:xfrm>
            <a:off x="1393825" y="6273800"/>
            <a:ext cx="167481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Small intestine</a:t>
            </a:r>
          </a:p>
        </p:txBody>
      </p:sp>
      <p:sp>
        <p:nvSpPr>
          <p:cNvPr id="474121" name="Text Box 9"/>
          <p:cNvSpPr txBox="1">
            <a:spLocks noChangeArrowheads="1"/>
          </p:cNvSpPr>
          <p:nvPr/>
        </p:nvSpPr>
        <p:spPr bwMode="auto">
          <a:xfrm>
            <a:off x="2778125" y="1016000"/>
            <a:ext cx="13811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Esophagus</a:t>
            </a:r>
          </a:p>
        </p:txBody>
      </p:sp>
      <p:sp>
        <p:nvSpPr>
          <p:cNvPr id="474132" name="Line 20"/>
          <p:cNvSpPr>
            <a:spLocks noChangeShapeType="1"/>
          </p:cNvSpPr>
          <p:nvPr/>
        </p:nvSpPr>
        <p:spPr bwMode="auto">
          <a:xfrm>
            <a:off x="4051300" y="1117600"/>
            <a:ext cx="889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4133" name="Line 21"/>
          <p:cNvSpPr>
            <a:spLocks noChangeShapeType="1"/>
          </p:cNvSpPr>
          <p:nvPr/>
        </p:nvSpPr>
        <p:spPr bwMode="auto">
          <a:xfrm flipV="1">
            <a:off x="2679700" y="2032000"/>
            <a:ext cx="210820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4134" name="Line 22"/>
          <p:cNvSpPr>
            <a:spLocks noChangeShapeType="1"/>
          </p:cNvSpPr>
          <p:nvPr/>
        </p:nvSpPr>
        <p:spPr bwMode="auto">
          <a:xfrm>
            <a:off x="1663700" y="2781300"/>
            <a:ext cx="812800" cy="222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4135" name="Line 23"/>
          <p:cNvSpPr>
            <a:spLocks noChangeShapeType="1"/>
          </p:cNvSpPr>
          <p:nvPr/>
        </p:nvSpPr>
        <p:spPr bwMode="auto">
          <a:xfrm flipH="1" flipV="1">
            <a:off x="1689100" y="5346700"/>
            <a:ext cx="45720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474143" name="Group 31"/>
          <p:cNvGrpSpPr>
            <a:grpSpLocks/>
          </p:cNvGrpSpPr>
          <p:nvPr/>
        </p:nvGrpSpPr>
        <p:grpSpPr bwMode="auto">
          <a:xfrm>
            <a:off x="3289300" y="3797300"/>
            <a:ext cx="1206500" cy="1714500"/>
            <a:chOff x="2072" y="2392"/>
            <a:chExt cx="760" cy="1080"/>
          </a:xfrm>
        </p:grpSpPr>
        <p:sp>
          <p:nvSpPr>
            <p:cNvPr id="474136" name="Line 24"/>
            <p:cNvSpPr>
              <a:spLocks noChangeShapeType="1"/>
            </p:cNvSpPr>
            <p:nvPr/>
          </p:nvSpPr>
          <p:spPr bwMode="auto">
            <a:xfrm>
              <a:off x="2072" y="2392"/>
              <a:ext cx="704" cy="10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74137" name="Line 25"/>
            <p:cNvSpPr>
              <a:spLocks noChangeShapeType="1"/>
            </p:cNvSpPr>
            <p:nvPr/>
          </p:nvSpPr>
          <p:spPr bwMode="auto">
            <a:xfrm>
              <a:off x="2072" y="2392"/>
              <a:ext cx="760" cy="7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474138" name="Line 26"/>
          <p:cNvSpPr>
            <a:spLocks noChangeShapeType="1"/>
          </p:cNvSpPr>
          <p:nvPr/>
        </p:nvSpPr>
        <p:spPr bwMode="auto">
          <a:xfrm flipH="1" flipV="1">
            <a:off x="5067300" y="4864100"/>
            <a:ext cx="914400" cy="146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4139" name="Line 27"/>
          <p:cNvSpPr>
            <a:spLocks noChangeShapeType="1"/>
          </p:cNvSpPr>
          <p:nvPr/>
        </p:nvSpPr>
        <p:spPr bwMode="auto">
          <a:xfrm flipH="1">
            <a:off x="5181600" y="1384300"/>
            <a:ext cx="1371600" cy="163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4141" name="Line 29"/>
          <p:cNvSpPr>
            <a:spLocks noChangeShapeType="1"/>
          </p:cNvSpPr>
          <p:nvPr/>
        </p:nvSpPr>
        <p:spPr bwMode="auto">
          <a:xfrm flipH="1">
            <a:off x="6172200" y="1384300"/>
            <a:ext cx="3810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4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Stomach Ailments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 indent="-331788">
              <a:spcBef>
                <a:spcPct val="45000"/>
              </a:spcBef>
              <a:spcAft>
                <a:spcPct val="20000"/>
              </a:spcAft>
              <a:buClr>
                <a:srgbClr val="715363"/>
              </a:buClr>
              <a:buFont typeface="Times" pitchFamily="8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/>
              </a:rPr>
              <a:t>Heartburn is caused by backflow of </a:t>
            </a:r>
            <a:r>
              <a:rPr lang="en-US" dirty="0" err="1">
                <a:solidFill>
                  <a:srgbClr val="000000"/>
                </a:solidFill>
                <a:latin typeface="Arial" charset="0"/>
                <a:cs typeface="Arial"/>
              </a:rPr>
              <a:t>chyme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/>
              </a:rPr>
              <a:t> into the esophagus.</a:t>
            </a:r>
          </a:p>
          <a:p>
            <a:pPr marL="446088" lvl="1" indent="-331788">
              <a:spcBef>
                <a:spcPct val="45000"/>
              </a:spcBef>
              <a:spcAft>
                <a:spcPct val="20000"/>
              </a:spcAft>
              <a:buClr>
                <a:srgbClr val="715363"/>
              </a:buClr>
              <a:buFont typeface="Times" pitchFamily="8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/>
              </a:rPr>
              <a:t>Gastric ulcers are</a:t>
            </a:r>
          </a:p>
          <a:p>
            <a:pPr marL="925513" lvl="2" indent="-365125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r>
              <a:rPr lang="en-US" sz="2600" dirty="0">
                <a:solidFill>
                  <a:srgbClr val="000000"/>
                </a:solidFill>
                <a:latin typeface="Arial" charset="0"/>
                <a:cs typeface="Arial"/>
              </a:rPr>
              <a:t>erosions of the stomach lining and</a:t>
            </a:r>
          </a:p>
          <a:p>
            <a:pPr marL="925513" lvl="2" indent="-365125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r>
              <a:rPr lang="en-US" sz="2600" dirty="0">
                <a:solidFill>
                  <a:srgbClr val="000000"/>
                </a:solidFill>
                <a:latin typeface="Arial" charset="0"/>
                <a:cs typeface="Arial"/>
              </a:rPr>
              <a:t>often caused by the bacterium </a:t>
            </a:r>
            <a:r>
              <a:rPr lang="en-US" sz="2600" i="1" dirty="0">
                <a:solidFill>
                  <a:srgbClr val="000000"/>
                </a:solidFill>
                <a:latin typeface="Arial" charset="0"/>
                <a:cs typeface="Arial"/>
              </a:rPr>
              <a:t>Helicobacter pylori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6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 Loss Surgeries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446088" lvl="1" indent="-331788">
              <a:spcBef>
                <a:spcPct val="45000"/>
              </a:spcBef>
              <a:spcAft>
                <a:spcPct val="20000"/>
              </a:spcAft>
              <a:buClr>
                <a:srgbClr val="715363"/>
              </a:buClr>
              <a:buFont typeface="Times" pitchFamily="8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/>
              </a:rPr>
              <a:t>The most common weight loss surgery in the United States is gastric bypass.</a:t>
            </a:r>
          </a:p>
          <a:p>
            <a:pPr marL="925513" lvl="2" indent="-365125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r>
              <a:rPr lang="en-US" sz="2600" dirty="0">
                <a:solidFill>
                  <a:srgbClr val="000000"/>
                </a:solidFill>
                <a:latin typeface="Arial" charset="0"/>
                <a:cs typeface="Arial"/>
              </a:rPr>
              <a:t>Staples are used to reduce the stomach to about the size of a chicken egg.</a:t>
            </a:r>
          </a:p>
          <a:p>
            <a:pPr marL="925513" lvl="2" indent="-365125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r>
              <a:rPr lang="en-US" sz="2600" dirty="0">
                <a:solidFill>
                  <a:srgbClr val="000000"/>
                </a:solidFill>
                <a:latin typeface="Arial" charset="0"/>
                <a:cs typeface="Arial"/>
              </a:rPr>
              <a:t>The first 18 inches of the small intestine are bypassed by attaching the downstream intestine directly to the reduced stomach pouch.</a:t>
            </a:r>
          </a:p>
          <a:p>
            <a:pPr marL="446088" lvl="1" eaLnBrk="1" hangingPunct="1"/>
            <a:r>
              <a:rPr lang="en-US" dirty="0" smtClean="0"/>
              <a:t>As a result,</a:t>
            </a:r>
          </a:p>
          <a:p>
            <a:pPr marL="925513" lvl="2" eaLnBrk="1" hangingPunct="1"/>
            <a:r>
              <a:rPr lang="en-US" dirty="0" smtClean="0"/>
              <a:t>patients quickly feel full when eating and</a:t>
            </a:r>
          </a:p>
          <a:p>
            <a:pPr marL="925513" lvl="2" eaLnBrk="1" hangingPunct="1"/>
            <a:r>
              <a:rPr lang="en-US" dirty="0" smtClean="0"/>
              <a:t>the body’s ability to absorb food is reduced.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0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88" name="Picture 28" descr="22_10GastricBypas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712788"/>
            <a:ext cx="6181725" cy="5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61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22.10</a:t>
            </a:r>
          </a:p>
        </p:txBody>
      </p:sp>
      <p:sp>
        <p:nvSpPr>
          <p:cNvPr id="476163" name="Text Box 3"/>
          <p:cNvSpPr txBox="1">
            <a:spLocks noChangeArrowheads="1"/>
          </p:cNvSpPr>
          <p:nvPr/>
        </p:nvSpPr>
        <p:spPr bwMode="auto">
          <a:xfrm>
            <a:off x="1520825" y="1143000"/>
            <a:ext cx="1279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Esophagus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/>
        </p:nvSpPr>
        <p:spPr bwMode="auto">
          <a:xfrm>
            <a:off x="5267325" y="1092200"/>
            <a:ext cx="23971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Small stomach pouch</a:t>
            </a:r>
          </a:p>
        </p:txBody>
      </p:sp>
      <p:sp>
        <p:nvSpPr>
          <p:cNvPr id="476176" name="Text Box 16"/>
          <p:cNvSpPr txBox="1">
            <a:spLocks noChangeArrowheads="1"/>
          </p:cNvSpPr>
          <p:nvPr/>
        </p:nvSpPr>
        <p:spPr bwMode="auto">
          <a:xfrm>
            <a:off x="5267325" y="1536700"/>
            <a:ext cx="835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Staples</a:t>
            </a:r>
          </a:p>
        </p:txBody>
      </p:sp>
      <p:sp>
        <p:nvSpPr>
          <p:cNvPr id="476177" name="Text Box 17"/>
          <p:cNvSpPr txBox="1">
            <a:spLocks noChangeArrowheads="1"/>
          </p:cNvSpPr>
          <p:nvPr/>
        </p:nvSpPr>
        <p:spPr bwMode="auto">
          <a:xfrm>
            <a:off x="5267325" y="1955800"/>
            <a:ext cx="18002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New attachment</a:t>
            </a:r>
          </a:p>
        </p:txBody>
      </p:sp>
      <p:sp>
        <p:nvSpPr>
          <p:cNvPr id="476178" name="Text Box 18"/>
          <p:cNvSpPr txBox="1">
            <a:spLocks noChangeArrowheads="1"/>
          </p:cNvSpPr>
          <p:nvPr/>
        </p:nvSpPr>
        <p:spPr bwMode="auto">
          <a:xfrm>
            <a:off x="5267325" y="2870200"/>
            <a:ext cx="20161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Bypassed portion</a:t>
            </a:r>
            <a:br>
              <a:rPr lang="en-US" b="1">
                <a:solidFill>
                  <a:srgbClr val="000000"/>
                </a:solidFill>
                <a:latin typeface="Arial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</a:rPr>
              <a:t>of stomach</a:t>
            </a:r>
          </a:p>
        </p:txBody>
      </p:sp>
      <p:sp>
        <p:nvSpPr>
          <p:cNvPr id="476179" name="Text Box 19"/>
          <p:cNvSpPr txBox="1">
            <a:spLocks noChangeArrowheads="1"/>
          </p:cNvSpPr>
          <p:nvPr/>
        </p:nvSpPr>
        <p:spPr bwMode="auto">
          <a:xfrm>
            <a:off x="5254625" y="4076700"/>
            <a:ext cx="21939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Tube through which</a:t>
            </a:r>
            <a:br>
              <a:rPr lang="en-US" b="1">
                <a:solidFill>
                  <a:srgbClr val="000000"/>
                </a:solidFill>
                <a:latin typeface="Arial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</a:rPr>
              <a:t>food is bypassed</a:t>
            </a:r>
          </a:p>
        </p:txBody>
      </p:sp>
      <p:sp>
        <p:nvSpPr>
          <p:cNvPr id="476180" name="Text Box 20"/>
          <p:cNvSpPr txBox="1">
            <a:spLocks noChangeArrowheads="1"/>
          </p:cNvSpPr>
          <p:nvPr/>
        </p:nvSpPr>
        <p:spPr bwMode="auto">
          <a:xfrm>
            <a:off x="5788025" y="5257800"/>
            <a:ext cx="16224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Small intestine</a:t>
            </a:r>
          </a:p>
        </p:txBody>
      </p:sp>
      <p:sp>
        <p:nvSpPr>
          <p:cNvPr id="476181" name="Line 21"/>
          <p:cNvSpPr>
            <a:spLocks noChangeShapeType="1"/>
          </p:cNvSpPr>
          <p:nvPr/>
        </p:nvSpPr>
        <p:spPr bwMode="auto">
          <a:xfrm>
            <a:off x="2794000" y="1282700"/>
            <a:ext cx="35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6182" name="Line 22"/>
          <p:cNvSpPr>
            <a:spLocks noChangeShapeType="1"/>
          </p:cNvSpPr>
          <p:nvPr/>
        </p:nvSpPr>
        <p:spPr bwMode="auto">
          <a:xfrm flipH="1">
            <a:off x="4508500" y="1206500"/>
            <a:ext cx="6985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6183" name="Line 23"/>
          <p:cNvSpPr>
            <a:spLocks noChangeShapeType="1"/>
          </p:cNvSpPr>
          <p:nvPr/>
        </p:nvSpPr>
        <p:spPr bwMode="auto">
          <a:xfrm flipH="1">
            <a:off x="4559300" y="1663700"/>
            <a:ext cx="635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6184" name="Line 24"/>
          <p:cNvSpPr>
            <a:spLocks noChangeShapeType="1"/>
          </p:cNvSpPr>
          <p:nvPr/>
        </p:nvSpPr>
        <p:spPr bwMode="auto">
          <a:xfrm flipH="1" flipV="1">
            <a:off x="3962400" y="1803400"/>
            <a:ext cx="12446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6185" name="Line 25"/>
          <p:cNvSpPr>
            <a:spLocks noChangeShapeType="1"/>
          </p:cNvSpPr>
          <p:nvPr/>
        </p:nvSpPr>
        <p:spPr bwMode="auto">
          <a:xfrm flipH="1">
            <a:off x="4749800" y="30099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6186" name="Line 26"/>
          <p:cNvSpPr>
            <a:spLocks noChangeShapeType="1"/>
          </p:cNvSpPr>
          <p:nvPr/>
        </p:nvSpPr>
        <p:spPr bwMode="auto">
          <a:xfrm flipH="1">
            <a:off x="4191000" y="4216400"/>
            <a:ext cx="102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6187" name="Line 27"/>
          <p:cNvSpPr>
            <a:spLocks noChangeShapeType="1"/>
          </p:cNvSpPr>
          <p:nvPr/>
        </p:nvSpPr>
        <p:spPr bwMode="auto">
          <a:xfrm flipH="1">
            <a:off x="5384800" y="53975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6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Small Intestine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pPr marL="446088" lvl="1" eaLnBrk="1" hangingPunct="1"/>
            <a:r>
              <a:rPr lang="en-US" dirty="0" smtClean="0"/>
              <a:t>The </a:t>
            </a:r>
            <a:r>
              <a:rPr lang="en-US" b="1" dirty="0" smtClean="0"/>
              <a:t>small intestine</a:t>
            </a:r>
            <a:r>
              <a:rPr lang="en-US" dirty="0" smtClean="0"/>
              <a:t> is</a:t>
            </a:r>
          </a:p>
          <a:p>
            <a:pPr marL="925513" lvl="2" eaLnBrk="1" hangingPunct="1"/>
            <a:r>
              <a:rPr lang="en-US" dirty="0" smtClean="0"/>
              <a:t>the longest part of the alimentary canal and</a:t>
            </a:r>
          </a:p>
          <a:p>
            <a:pPr marL="925513" lvl="2" eaLnBrk="1" hangingPunct="1"/>
            <a:r>
              <a:rPr lang="en-US" dirty="0" smtClean="0"/>
              <a:t>the major organ for chemical digestion and absorption of nutrients into the bloodstream.</a:t>
            </a:r>
          </a:p>
          <a:p>
            <a:r>
              <a:rPr lang="en-US" b="1" dirty="0" smtClean="0"/>
              <a:t>Chemical Digestion in the Small Intestine</a:t>
            </a:r>
          </a:p>
          <a:p>
            <a:pPr lvl="1" eaLnBrk="1" hangingPunct="1"/>
            <a:r>
              <a:rPr lang="en-US" dirty="0" smtClean="0"/>
              <a:t>Most chemical digestion occurs in the </a:t>
            </a:r>
            <a:r>
              <a:rPr lang="en-US" b="1" dirty="0" smtClean="0"/>
              <a:t>duodenum</a:t>
            </a:r>
            <a:r>
              <a:rPr lang="en-US" dirty="0" smtClean="0"/>
              <a:t>, the first part of the small intestine.</a:t>
            </a:r>
          </a:p>
          <a:p>
            <a:pPr lvl="1" eaLnBrk="1" hangingPunct="1"/>
            <a:r>
              <a:rPr lang="en-US" dirty="0" smtClean="0"/>
              <a:t>In the duodenum, </a:t>
            </a:r>
            <a:r>
              <a:rPr lang="en-US" dirty="0" err="1" smtClean="0"/>
              <a:t>chyme</a:t>
            </a:r>
            <a:r>
              <a:rPr lang="en-US" dirty="0" smtClean="0"/>
              <a:t> from the stomach mixes with</a:t>
            </a:r>
          </a:p>
          <a:p>
            <a:pPr lvl="2" eaLnBrk="1" hangingPunct="1"/>
            <a:r>
              <a:rPr lang="en-US" dirty="0" smtClean="0"/>
              <a:t>pancreatic juice,</a:t>
            </a:r>
          </a:p>
          <a:p>
            <a:pPr lvl="2" eaLnBrk="1" hangingPunct="1"/>
            <a:r>
              <a:rPr lang="en-US" dirty="0" smtClean="0"/>
              <a:t>bile, and</a:t>
            </a:r>
          </a:p>
          <a:p>
            <a:pPr lvl="2" eaLnBrk="1" hangingPunct="1"/>
            <a:r>
              <a:rPr lang="en-US" dirty="0" smtClean="0"/>
              <a:t>a digestive juice secreted by the intestinal lining.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2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235" name="Picture 27" descr="22_11Duodenum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987425"/>
            <a:ext cx="7273925" cy="488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821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22.11</a:t>
            </a:r>
          </a:p>
        </p:txBody>
      </p:sp>
      <p:sp>
        <p:nvSpPr>
          <p:cNvPr id="478211" name="Text Box 3"/>
          <p:cNvSpPr txBox="1">
            <a:spLocks noChangeArrowheads="1"/>
          </p:cNvSpPr>
          <p:nvPr/>
        </p:nvSpPr>
        <p:spPr bwMode="auto">
          <a:xfrm>
            <a:off x="1584325" y="1447800"/>
            <a:ext cx="6572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Liver</a:t>
            </a:r>
          </a:p>
        </p:txBody>
      </p:sp>
      <p:sp>
        <p:nvSpPr>
          <p:cNvPr id="478213" name="Text Box 5"/>
          <p:cNvSpPr txBox="1">
            <a:spLocks noChangeArrowheads="1"/>
          </p:cNvSpPr>
          <p:nvPr/>
        </p:nvSpPr>
        <p:spPr bwMode="auto">
          <a:xfrm>
            <a:off x="987425" y="3517900"/>
            <a:ext cx="13509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Gallbladder</a:t>
            </a:r>
          </a:p>
        </p:txBody>
      </p:sp>
      <p:sp>
        <p:nvSpPr>
          <p:cNvPr id="478214" name="Text Box 6"/>
          <p:cNvSpPr txBox="1">
            <a:spLocks noChangeArrowheads="1"/>
          </p:cNvSpPr>
          <p:nvPr/>
        </p:nvSpPr>
        <p:spPr bwMode="auto">
          <a:xfrm>
            <a:off x="3590925" y="1270000"/>
            <a:ext cx="4635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Bile</a:t>
            </a:r>
          </a:p>
        </p:txBody>
      </p:sp>
      <p:sp>
        <p:nvSpPr>
          <p:cNvPr id="478215" name="Text Box 7"/>
          <p:cNvSpPr txBox="1">
            <a:spLocks noChangeArrowheads="1"/>
          </p:cNvSpPr>
          <p:nvPr/>
        </p:nvSpPr>
        <p:spPr bwMode="auto">
          <a:xfrm>
            <a:off x="2371725" y="2908300"/>
            <a:ext cx="4635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Bile</a:t>
            </a:r>
          </a:p>
        </p:txBody>
      </p:sp>
      <p:sp>
        <p:nvSpPr>
          <p:cNvPr id="478216" name="Text Box 8"/>
          <p:cNvSpPr txBox="1">
            <a:spLocks noChangeArrowheads="1"/>
          </p:cNvSpPr>
          <p:nvPr/>
        </p:nvSpPr>
        <p:spPr bwMode="auto">
          <a:xfrm>
            <a:off x="5280025" y="3771900"/>
            <a:ext cx="8239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Chyme</a:t>
            </a:r>
          </a:p>
        </p:txBody>
      </p:sp>
      <p:sp>
        <p:nvSpPr>
          <p:cNvPr id="478217" name="Text Box 9"/>
          <p:cNvSpPr txBox="1">
            <a:spLocks noChangeArrowheads="1"/>
          </p:cNvSpPr>
          <p:nvPr/>
        </p:nvSpPr>
        <p:spPr bwMode="auto">
          <a:xfrm>
            <a:off x="7197725" y="2095500"/>
            <a:ext cx="10271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Stomach</a:t>
            </a:r>
          </a:p>
        </p:txBody>
      </p:sp>
      <p:sp>
        <p:nvSpPr>
          <p:cNvPr id="478218" name="Text Box 10"/>
          <p:cNvSpPr txBox="1">
            <a:spLocks noChangeArrowheads="1"/>
          </p:cNvSpPr>
          <p:nvPr/>
        </p:nvSpPr>
        <p:spPr bwMode="auto">
          <a:xfrm>
            <a:off x="6854825" y="5295900"/>
            <a:ext cx="1111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Pancreas</a:t>
            </a:r>
          </a:p>
        </p:txBody>
      </p:sp>
      <p:sp>
        <p:nvSpPr>
          <p:cNvPr id="478219" name="Text Box 11"/>
          <p:cNvSpPr txBox="1">
            <a:spLocks noChangeArrowheads="1"/>
          </p:cNvSpPr>
          <p:nvPr/>
        </p:nvSpPr>
        <p:spPr bwMode="auto">
          <a:xfrm>
            <a:off x="5140325" y="4660900"/>
            <a:ext cx="18780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Pancreatic juice</a:t>
            </a:r>
          </a:p>
        </p:txBody>
      </p:sp>
      <p:sp>
        <p:nvSpPr>
          <p:cNvPr id="478221" name="Text Box 13"/>
          <p:cNvSpPr txBox="1">
            <a:spLocks noChangeArrowheads="1"/>
          </p:cNvSpPr>
          <p:nvPr/>
        </p:nvSpPr>
        <p:spPr bwMode="auto">
          <a:xfrm>
            <a:off x="1177925" y="5156200"/>
            <a:ext cx="17208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Duodenum of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small intestine</a:t>
            </a:r>
          </a:p>
        </p:txBody>
      </p:sp>
      <p:sp>
        <p:nvSpPr>
          <p:cNvPr id="478222" name="Text Box 14"/>
          <p:cNvSpPr txBox="1">
            <a:spLocks noChangeArrowheads="1"/>
          </p:cNvSpPr>
          <p:nvPr/>
        </p:nvSpPr>
        <p:spPr bwMode="auto">
          <a:xfrm>
            <a:off x="974725" y="3987800"/>
            <a:ext cx="20796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Intestinal enzymes</a:t>
            </a:r>
          </a:p>
        </p:txBody>
      </p:sp>
      <p:sp>
        <p:nvSpPr>
          <p:cNvPr id="478230" name="Line 22"/>
          <p:cNvSpPr>
            <a:spLocks noChangeShapeType="1"/>
          </p:cNvSpPr>
          <p:nvPr/>
        </p:nvSpPr>
        <p:spPr bwMode="auto">
          <a:xfrm>
            <a:off x="2184400" y="1600200"/>
            <a:ext cx="34290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8231" name="Line 23"/>
          <p:cNvSpPr>
            <a:spLocks noChangeShapeType="1"/>
          </p:cNvSpPr>
          <p:nvPr/>
        </p:nvSpPr>
        <p:spPr bwMode="auto">
          <a:xfrm flipV="1">
            <a:off x="1943100" y="3251200"/>
            <a:ext cx="45720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8232" name="Line 24"/>
          <p:cNvSpPr>
            <a:spLocks noChangeShapeType="1"/>
          </p:cNvSpPr>
          <p:nvPr/>
        </p:nvSpPr>
        <p:spPr bwMode="auto">
          <a:xfrm flipV="1">
            <a:off x="2692400" y="5181600"/>
            <a:ext cx="63500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8233" name="Line 25"/>
          <p:cNvSpPr>
            <a:spLocks noChangeShapeType="1"/>
          </p:cNvSpPr>
          <p:nvPr/>
        </p:nvSpPr>
        <p:spPr bwMode="auto">
          <a:xfrm flipH="1" flipV="1">
            <a:off x="6972300" y="5080000"/>
            <a:ext cx="21590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8234" name="Line 26"/>
          <p:cNvSpPr>
            <a:spLocks noChangeShapeType="1"/>
          </p:cNvSpPr>
          <p:nvPr/>
        </p:nvSpPr>
        <p:spPr bwMode="auto">
          <a:xfrm flipH="1">
            <a:off x="7061200" y="2349500"/>
            <a:ext cx="177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8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84" charset="0"/>
              </a:rPr>
              <a:t>Chemical Digestion in the Small Intestine</a:t>
            </a:r>
            <a:r>
              <a:rPr lang="en-US" sz="4800" b="1" dirty="0" smtClean="0">
                <a:latin typeface="Times New Roman" pitchFamily="84" charset="0"/>
              </a:rPr>
              <a:t/>
            </a:r>
            <a:br>
              <a:rPr lang="en-US" sz="4800" b="1" dirty="0" smtClean="0">
                <a:latin typeface="Times New Roman" pitchFamily="8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 eaLnBrk="1" hangingPunct="1"/>
            <a:r>
              <a:rPr lang="en-US" dirty="0" smtClean="0"/>
              <a:t>The </a:t>
            </a:r>
            <a:r>
              <a:rPr lang="en-US" b="1" dirty="0" smtClean="0"/>
              <a:t>pancreas</a:t>
            </a:r>
            <a:r>
              <a:rPr lang="en-US" dirty="0" smtClean="0"/>
              <a:t> secretes juice that</a:t>
            </a:r>
          </a:p>
          <a:p>
            <a:pPr marL="925513" lvl="2" eaLnBrk="1" hangingPunct="1"/>
            <a:r>
              <a:rPr lang="en-US" sz="2800" dirty="0" smtClean="0"/>
              <a:t>neutralizes stomach acids in the duodenum and</a:t>
            </a:r>
          </a:p>
          <a:p>
            <a:pPr marL="925513" lvl="2" eaLnBrk="1" hangingPunct="1"/>
            <a:r>
              <a:rPr lang="en-US" sz="2800" dirty="0" smtClean="0"/>
              <a:t>aids in digestion.</a:t>
            </a:r>
          </a:p>
          <a:p>
            <a:pPr marL="446088" lvl="1" eaLnBrk="1" hangingPunct="1"/>
            <a:r>
              <a:rPr lang="en-US" dirty="0" smtClean="0"/>
              <a:t>The </a:t>
            </a:r>
            <a:r>
              <a:rPr lang="en-US" b="1" dirty="0" smtClean="0"/>
              <a:t>liver</a:t>
            </a:r>
            <a:r>
              <a:rPr lang="en-US" dirty="0" smtClean="0"/>
              <a:t> secretes </a:t>
            </a:r>
            <a:r>
              <a:rPr lang="en-US" b="1" dirty="0" smtClean="0"/>
              <a:t>bile</a:t>
            </a:r>
            <a:r>
              <a:rPr lang="en-US" dirty="0" smtClean="0"/>
              <a:t>, which</a:t>
            </a:r>
          </a:p>
          <a:p>
            <a:pPr marL="925513" lvl="2" eaLnBrk="1" hangingPunct="1"/>
            <a:r>
              <a:rPr lang="en-US" sz="2800" dirty="0" smtClean="0"/>
              <a:t>is stored in the </a:t>
            </a:r>
            <a:r>
              <a:rPr lang="en-US" sz="2800" b="1" dirty="0" smtClean="0"/>
              <a:t>gallbladder </a:t>
            </a:r>
            <a:r>
              <a:rPr lang="en-US" sz="2800" dirty="0" smtClean="0"/>
              <a:t>and </a:t>
            </a:r>
          </a:p>
          <a:p>
            <a:pPr marL="925513" lvl="2" eaLnBrk="1" hangingPunct="1"/>
            <a:r>
              <a:rPr lang="en-US" sz="2800" dirty="0" smtClean="0"/>
              <a:t>helps digest fats.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0444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 of Nutrients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3375" lvl="1" indent="-331788">
              <a:spcBef>
                <a:spcPct val="45000"/>
              </a:spcBef>
              <a:spcAft>
                <a:spcPct val="20000"/>
              </a:spcAft>
              <a:buClr>
                <a:srgbClr val="715363"/>
              </a:buClr>
              <a:buFont typeface="Times" pitchFamily="8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/>
              </a:rPr>
              <a:t>In the duodenum, nutrients are</a:t>
            </a:r>
          </a:p>
          <a:p>
            <a:pPr marL="895350" lvl="2" indent="-365125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r>
              <a:rPr lang="en-US" sz="2600" dirty="0">
                <a:solidFill>
                  <a:srgbClr val="000000"/>
                </a:solidFill>
                <a:latin typeface="Arial" charset="0"/>
                <a:cs typeface="Arial"/>
              </a:rPr>
              <a:t>completely digested and</a:t>
            </a:r>
          </a:p>
          <a:p>
            <a:pPr marL="895350" lvl="2" indent="-365125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r>
              <a:rPr lang="en-US" sz="2600" dirty="0">
                <a:solidFill>
                  <a:srgbClr val="000000"/>
                </a:solidFill>
                <a:latin typeface="Arial" charset="0"/>
                <a:cs typeface="Arial"/>
              </a:rPr>
              <a:t>ready to be absorbed.</a:t>
            </a:r>
          </a:p>
          <a:p>
            <a:pPr marL="333375" lvl="1" indent="-331788">
              <a:spcBef>
                <a:spcPct val="45000"/>
              </a:spcBef>
              <a:spcAft>
                <a:spcPct val="20000"/>
              </a:spcAft>
              <a:buClr>
                <a:srgbClr val="715363"/>
              </a:buClr>
              <a:buFont typeface="Times" pitchFamily="8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/>
              </a:rPr>
              <a:t>Nutrients only enter the body if they are absorbed into the walls of the digestive tract.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1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280" name="Picture 24" descr="22_12AlimentAnalo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36525"/>
            <a:ext cx="7310437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025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22.12</a:t>
            </a:r>
          </a:p>
        </p:txBody>
      </p:sp>
      <p:sp>
        <p:nvSpPr>
          <p:cNvPr id="480259" name="Text Box 3"/>
          <p:cNvSpPr txBox="1">
            <a:spLocks noChangeArrowheads="1"/>
          </p:cNvSpPr>
          <p:nvPr/>
        </p:nvSpPr>
        <p:spPr bwMode="auto">
          <a:xfrm>
            <a:off x="4302125" y="6248400"/>
            <a:ext cx="42259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b="1">
                <a:solidFill>
                  <a:srgbClr val="000000"/>
                </a:solidFill>
                <a:latin typeface="Arial" charset="0"/>
              </a:rPr>
              <a:t>Food through the alimentary canal</a:t>
            </a:r>
          </a:p>
        </p:txBody>
      </p:sp>
      <p:sp>
        <p:nvSpPr>
          <p:cNvPr id="480261" name="Text Box 5"/>
          <p:cNvSpPr txBox="1">
            <a:spLocks noChangeArrowheads="1"/>
          </p:cNvSpPr>
          <p:nvPr/>
        </p:nvSpPr>
        <p:spPr bwMode="auto">
          <a:xfrm>
            <a:off x="1038225" y="6248400"/>
            <a:ext cx="28416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b="1">
                <a:solidFill>
                  <a:srgbClr val="000000"/>
                </a:solidFill>
                <a:latin typeface="Arial" charset="0"/>
              </a:rPr>
              <a:t>A finger through a hole</a:t>
            </a:r>
          </a:p>
        </p:txBody>
      </p:sp>
      <p:sp>
        <p:nvSpPr>
          <p:cNvPr id="480262" name="Text Box 6"/>
          <p:cNvSpPr txBox="1">
            <a:spLocks noChangeArrowheads="1"/>
          </p:cNvSpPr>
          <p:nvPr/>
        </p:nvSpPr>
        <p:spPr bwMode="auto">
          <a:xfrm>
            <a:off x="4416425" y="3416300"/>
            <a:ext cx="13557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Alimentary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canal</a:t>
            </a:r>
          </a:p>
        </p:txBody>
      </p:sp>
      <p:sp>
        <p:nvSpPr>
          <p:cNvPr id="480263" name="Text Box 7"/>
          <p:cNvSpPr txBox="1">
            <a:spLocks noChangeArrowheads="1"/>
          </p:cNvSpPr>
          <p:nvPr/>
        </p:nvSpPr>
        <p:spPr bwMode="auto">
          <a:xfrm>
            <a:off x="6626225" y="482600"/>
            <a:ext cx="8096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Mouth</a:t>
            </a:r>
          </a:p>
        </p:txBody>
      </p:sp>
      <p:sp>
        <p:nvSpPr>
          <p:cNvPr id="480264" name="Text Box 8"/>
          <p:cNvSpPr txBox="1">
            <a:spLocks noChangeArrowheads="1"/>
          </p:cNvSpPr>
          <p:nvPr/>
        </p:nvSpPr>
        <p:spPr bwMode="auto">
          <a:xfrm>
            <a:off x="7400925" y="5486400"/>
            <a:ext cx="6826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Anus</a:t>
            </a:r>
          </a:p>
        </p:txBody>
      </p:sp>
      <p:sp>
        <p:nvSpPr>
          <p:cNvPr id="480273" name="Line 17"/>
          <p:cNvSpPr>
            <a:spLocks noChangeShapeType="1"/>
          </p:cNvSpPr>
          <p:nvPr/>
        </p:nvSpPr>
        <p:spPr bwMode="auto">
          <a:xfrm flipH="1">
            <a:off x="6426200" y="736600"/>
            <a:ext cx="3302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80274" name="Line 18"/>
          <p:cNvSpPr>
            <a:spLocks noChangeShapeType="1"/>
          </p:cNvSpPr>
          <p:nvPr/>
        </p:nvSpPr>
        <p:spPr bwMode="auto">
          <a:xfrm flipH="1">
            <a:off x="7239000" y="5740400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480279" name="Group 23"/>
          <p:cNvGrpSpPr>
            <a:grpSpLocks/>
          </p:cNvGrpSpPr>
          <p:nvPr/>
        </p:nvGrpSpPr>
        <p:grpSpPr bwMode="auto">
          <a:xfrm>
            <a:off x="5645150" y="1143000"/>
            <a:ext cx="698500" cy="4787900"/>
            <a:chOff x="3556" y="720"/>
            <a:chExt cx="440" cy="3016"/>
          </a:xfrm>
        </p:grpSpPr>
        <p:sp>
          <p:nvSpPr>
            <p:cNvPr id="480275" name="Line 19"/>
            <p:cNvSpPr>
              <a:spLocks noChangeShapeType="1"/>
            </p:cNvSpPr>
            <p:nvPr/>
          </p:nvSpPr>
          <p:spPr bwMode="auto">
            <a:xfrm flipH="1">
              <a:off x="3852" y="720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80276" name="Line 20"/>
            <p:cNvSpPr>
              <a:spLocks noChangeShapeType="1"/>
            </p:cNvSpPr>
            <p:nvPr/>
          </p:nvSpPr>
          <p:spPr bwMode="auto">
            <a:xfrm>
              <a:off x="3856" y="720"/>
              <a:ext cx="0" cy="30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80277" name="Line 21"/>
            <p:cNvSpPr>
              <a:spLocks noChangeShapeType="1"/>
            </p:cNvSpPr>
            <p:nvPr/>
          </p:nvSpPr>
          <p:spPr bwMode="auto">
            <a:xfrm>
              <a:off x="3852" y="3736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80278" name="Line 22"/>
            <p:cNvSpPr>
              <a:spLocks noChangeShapeType="1"/>
            </p:cNvSpPr>
            <p:nvPr/>
          </p:nvSpPr>
          <p:spPr bwMode="auto">
            <a:xfrm>
              <a:off x="3556" y="2232"/>
              <a:ext cx="3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231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84" charset="0"/>
              </a:rPr>
              <a:t>Absorption of Nutrients</a:t>
            </a:r>
            <a:r>
              <a:rPr lang="en-US" sz="4800" b="1" dirty="0" smtClean="0">
                <a:latin typeface="Times New Roman" pitchFamily="84" charset="0"/>
              </a:rPr>
              <a:t/>
            </a:r>
            <a:br>
              <a:rPr lang="en-US" sz="4800" b="1" dirty="0" smtClean="0">
                <a:latin typeface="Times New Roman" pitchFamily="8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 indent="-331788">
              <a:spcBef>
                <a:spcPct val="45000"/>
              </a:spcBef>
              <a:spcAft>
                <a:spcPct val="20000"/>
              </a:spcAft>
              <a:buClr>
                <a:srgbClr val="715363"/>
              </a:buClr>
              <a:buFont typeface="Times" pitchFamily="8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/>
              </a:rPr>
              <a:t>Villi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/>
              </a:rPr>
              <a:t>and 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/>
              </a:rPr>
              <a:t>microvilli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/>
              </a:rPr>
              <a:t> on the surface of the small intestine increase</a:t>
            </a:r>
          </a:p>
          <a:p>
            <a:pPr marL="925513" lvl="2" indent="-365125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r>
              <a:rPr lang="en-US" sz="2600" dirty="0">
                <a:solidFill>
                  <a:srgbClr val="000000"/>
                </a:solidFill>
                <a:latin typeface="Arial" charset="0"/>
                <a:cs typeface="Arial"/>
              </a:rPr>
              <a:t>the surface area and </a:t>
            </a:r>
          </a:p>
          <a:p>
            <a:pPr marL="925513" lvl="2" indent="-365125">
              <a:spcBef>
                <a:spcPct val="45000"/>
              </a:spcBef>
              <a:spcAft>
                <a:spcPct val="20000"/>
              </a:spcAft>
              <a:buClr>
                <a:srgbClr val="4B7278"/>
              </a:buClr>
              <a:buFontTx/>
              <a:buChar char="–"/>
            </a:pPr>
            <a:r>
              <a:rPr lang="en-US" sz="2600" dirty="0">
                <a:solidFill>
                  <a:srgbClr val="000000"/>
                </a:solidFill>
                <a:latin typeface="Arial" charset="0"/>
                <a:cs typeface="Arial"/>
              </a:rPr>
              <a:t>capacity for absorption.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6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62" name="Picture 10" descr="22_01_AnimalDiet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892175"/>
            <a:ext cx="8548687" cy="5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315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22.1</a:t>
            </a:r>
          </a:p>
        </p:txBody>
      </p:sp>
      <p:sp>
        <p:nvSpPr>
          <p:cNvPr id="433155" name="Text Box 3"/>
          <p:cNvSpPr txBox="1">
            <a:spLocks noChangeArrowheads="1"/>
          </p:cNvSpPr>
          <p:nvPr/>
        </p:nvSpPr>
        <p:spPr bwMode="auto">
          <a:xfrm>
            <a:off x="669925" y="1346200"/>
            <a:ext cx="21812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Herbivore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sym typeface="Symbol" pitchFamily="84" charset="2"/>
              </a:rPr>
              <a:t>(mainly eats plants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sym typeface="Symbol" pitchFamily="84" charset="2"/>
              </a:rPr>
              <a:t>or algae)</a:t>
            </a: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3157" name="Text Box 5"/>
          <p:cNvSpPr txBox="1">
            <a:spLocks noChangeArrowheads="1"/>
          </p:cNvSpPr>
          <p:nvPr/>
        </p:nvSpPr>
        <p:spPr bwMode="auto">
          <a:xfrm>
            <a:off x="3476625" y="1346200"/>
            <a:ext cx="218122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Carnivore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sym typeface="Symbol" pitchFamily="84" charset="2"/>
              </a:rPr>
              <a:t>(mainly eats animals)</a:t>
            </a: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3158" name="Text Box 6"/>
          <p:cNvSpPr txBox="1">
            <a:spLocks noChangeArrowheads="1"/>
          </p:cNvSpPr>
          <p:nvPr/>
        </p:nvSpPr>
        <p:spPr bwMode="auto">
          <a:xfrm>
            <a:off x="5940425" y="1346200"/>
            <a:ext cx="29003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Omnivore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sym typeface="Symbol" pitchFamily="84" charset="2"/>
              </a:rPr>
              <a:t>(regularly eats animals as</a:t>
            </a:r>
            <a:br>
              <a:rPr lang="en-US" b="1">
                <a:solidFill>
                  <a:srgbClr val="000000"/>
                </a:solidFill>
                <a:latin typeface="Arial" charset="0"/>
                <a:sym typeface="Symbol" pitchFamily="84" charset="2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  <a:sym typeface="Symbol" pitchFamily="84" charset="2"/>
              </a:rPr>
              <a:t>well as plants or algae)</a:t>
            </a: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3159" name="Text Box 7"/>
          <p:cNvSpPr txBox="1">
            <a:spLocks noChangeArrowheads="1"/>
          </p:cNvSpPr>
          <p:nvPr/>
        </p:nvSpPr>
        <p:spPr bwMode="auto">
          <a:xfrm>
            <a:off x="3768725" y="990600"/>
            <a:ext cx="16478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ANIMAL DIETS</a:t>
            </a:r>
          </a:p>
        </p:txBody>
      </p:sp>
    </p:spTree>
    <p:extLst>
      <p:ext uri="{BB962C8B-B14F-4D97-AF65-F5344CB8AC3E}">
        <p14:creationId xmlns:p14="http://schemas.microsoft.com/office/powerpoint/2010/main" val="131588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59" name="Picture 55" descr="22_13_SmIntestin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36525"/>
            <a:ext cx="6657975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230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22.13</a:t>
            </a:r>
          </a:p>
        </p:txBody>
      </p:sp>
      <p:sp>
        <p:nvSpPr>
          <p:cNvPr id="482307" name="Text Box 3"/>
          <p:cNvSpPr txBox="1">
            <a:spLocks noChangeArrowheads="1"/>
          </p:cNvSpPr>
          <p:nvPr/>
        </p:nvSpPr>
        <p:spPr bwMode="auto">
          <a:xfrm>
            <a:off x="5521325" y="673100"/>
            <a:ext cx="125412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Blood vessels</a:t>
            </a:r>
          </a:p>
        </p:txBody>
      </p:sp>
      <p:sp>
        <p:nvSpPr>
          <p:cNvPr id="482310" name="Text Box 6"/>
          <p:cNvSpPr txBox="1">
            <a:spLocks noChangeArrowheads="1"/>
          </p:cNvSpPr>
          <p:nvPr/>
        </p:nvSpPr>
        <p:spPr bwMode="auto">
          <a:xfrm>
            <a:off x="6054725" y="1854200"/>
            <a:ext cx="8985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Interior of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intestine</a:t>
            </a:r>
          </a:p>
        </p:txBody>
      </p:sp>
      <p:sp>
        <p:nvSpPr>
          <p:cNvPr id="482311" name="Text Box 7"/>
          <p:cNvSpPr txBox="1">
            <a:spLocks noChangeArrowheads="1"/>
          </p:cNvSpPr>
          <p:nvPr/>
        </p:nvSpPr>
        <p:spPr bwMode="auto">
          <a:xfrm>
            <a:off x="6867525" y="2933700"/>
            <a:ext cx="8985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Interior of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intestine</a:t>
            </a:r>
          </a:p>
        </p:txBody>
      </p:sp>
      <p:sp>
        <p:nvSpPr>
          <p:cNvPr id="482312" name="Text Box 8"/>
          <p:cNvSpPr txBox="1">
            <a:spLocks noChangeArrowheads="1"/>
          </p:cNvSpPr>
          <p:nvPr/>
        </p:nvSpPr>
        <p:spPr bwMode="auto">
          <a:xfrm>
            <a:off x="3146425" y="1816100"/>
            <a:ext cx="6318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Muscle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layers</a:t>
            </a:r>
          </a:p>
        </p:txBody>
      </p:sp>
      <p:sp>
        <p:nvSpPr>
          <p:cNvPr id="482313" name="Text Box 9"/>
          <p:cNvSpPr txBox="1">
            <a:spLocks noChangeArrowheads="1"/>
          </p:cNvSpPr>
          <p:nvPr/>
        </p:nvSpPr>
        <p:spPr bwMode="auto">
          <a:xfrm>
            <a:off x="3489325" y="3721100"/>
            <a:ext cx="9366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Nutrient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absorption</a:t>
            </a:r>
          </a:p>
        </p:txBody>
      </p:sp>
      <p:sp>
        <p:nvSpPr>
          <p:cNvPr id="482314" name="Text Box 10"/>
          <p:cNvSpPr txBox="1">
            <a:spLocks noChangeArrowheads="1"/>
          </p:cNvSpPr>
          <p:nvPr/>
        </p:nvSpPr>
        <p:spPr bwMode="auto">
          <a:xfrm>
            <a:off x="6232525" y="3517900"/>
            <a:ext cx="9366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Nutrient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absorption</a:t>
            </a:r>
          </a:p>
        </p:txBody>
      </p:sp>
      <p:sp>
        <p:nvSpPr>
          <p:cNvPr id="482315" name="Text Box 11"/>
          <p:cNvSpPr txBox="1">
            <a:spLocks noChangeArrowheads="1"/>
          </p:cNvSpPr>
          <p:nvPr/>
        </p:nvSpPr>
        <p:spPr bwMode="auto">
          <a:xfrm>
            <a:off x="4784725" y="2362200"/>
            <a:ext cx="9366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Nutrient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absorption</a:t>
            </a:r>
          </a:p>
        </p:txBody>
      </p:sp>
      <p:sp>
        <p:nvSpPr>
          <p:cNvPr id="482316" name="Text Box 12"/>
          <p:cNvSpPr txBox="1">
            <a:spLocks noChangeArrowheads="1"/>
          </p:cNvSpPr>
          <p:nvPr/>
        </p:nvSpPr>
        <p:spPr bwMode="auto">
          <a:xfrm>
            <a:off x="4733925" y="4381500"/>
            <a:ext cx="8731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Epithelial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cells</a:t>
            </a:r>
          </a:p>
        </p:txBody>
      </p:sp>
      <p:sp>
        <p:nvSpPr>
          <p:cNvPr id="482317" name="Text Box 13"/>
          <p:cNvSpPr txBox="1">
            <a:spLocks noChangeArrowheads="1"/>
          </p:cNvSpPr>
          <p:nvPr/>
        </p:nvSpPr>
        <p:spPr bwMode="auto">
          <a:xfrm>
            <a:off x="4733925" y="5257800"/>
            <a:ext cx="8731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Blood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capillaries</a:t>
            </a:r>
          </a:p>
        </p:txBody>
      </p:sp>
      <p:sp>
        <p:nvSpPr>
          <p:cNvPr id="482318" name="Text Box 14"/>
          <p:cNvSpPr txBox="1">
            <a:spLocks noChangeArrowheads="1"/>
          </p:cNvSpPr>
          <p:nvPr/>
        </p:nvSpPr>
        <p:spPr bwMode="auto">
          <a:xfrm>
            <a:off x="4733925" y="5842000"/>
            <a:ext cx="8731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Lymphatic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vessel</a:t>
            </a:r>
          </a:p>
        </p:txBody>
      </p:sp>
      <p:sp>
        <p:nvSpPr>
          <p:cNvPr id="482319" name="Text Box 15"/>
          <p:cNvSpPr txBox="1">
            <a:spLocks noChangeArrowheads="1"/>
          </p:cNvSpPr>
          <p:nvPr/>
        </p:nvSpPr>
        <p:spPr bwMode="auto">
          <a:xfrm>
            <a:off x="1190625" y="6057900"/>
            <a:ext cx="18129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Epithelial cells and</a:t>
            </a:r>
            <a:br>
              <a:rPr lang="en-US" sz="1400" b="1">
                <a:solidFill>
                  <a:srgbClr val="000000"/>
                </a:solidFill>
                <a:latin typeface="Arial" charset="0"/>
              </a:rPr>
            </a:br>
            <a:r>
              <a:rPr lang="en-US" sz="1400" b="1">
                <a:solidFill>
                  <a:srgbClr val="000000"/>
                </a:solidFill>
                <a:latin typeface="Arial" charset="0"/>
              </a:rPr>
              <a:t>blood capillary</a:t>
            </a:r>
          </a:p>
        </p:txBody>
      </p:sp>
      <p:sp>
        <p:nvSpPr>
          <p:cNvPr id="482320" name="Text Box 16"/>
          <p:cNvSpPr txBox="1">
            <a:spLocks noChangeArrowheads="1"/>
          </p:cNvSpPr>
          <p:nvPr/>
        </p:nvSpPr>
        <p:spPr bwMode="auto">
          <a:xfrm>
            <a:off x="3260725" y="2387600"/>
            <a:ext cx="12414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Intestinal wall</a:t>
            </a:r>
          </a:p>
        </p:txBody>
      </p:sp>
      <p:sp>
        <p:nvSpPr>
          <p:cNvPr id="482321" name="Text Box 17"/>
          <p:cNvSpPr txBox="1">
            <a:spLocks noChangeArrowheads="1"/>
          </p:cNvSpPr>
          <p:nvPr/>
        </p:nvSpPr>
        <p:spPr bwMode="auto">
          <a:xfrm>
            <a:off x="2638425" y="4114800"/>
            <a:ext cx="8731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Microvilli</a:t>
            </a:r>
          </a:p>
        </p:txBody>
      </p:sp>
      <p:sp>
        <p:nvSpPr>
          <p:cNvPr id="482322" name="Text Box 18"/>
          <p:cNvSpPr txBox="1">
            <a:spLocks noChangeArrowheads="1"/>
          </p:cNvSpPr>
          <p:nvPr/>
        </p:nvSpPr>
        <p:spPr bwMode="auto">
          <a:xfrm>
            <a:off x="3184525" y="2641600"/>
            <a:ext cx="3778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Villi</a:t>
            </a:r>
          </a:p>
        </p:txBody>
      </p:sp>
      <p:sp>
        <p:nvSpPr>
          <p:cNvPr id="482338" name="Text Box 34"/>
          <p:cNvSpPr txBox="1">
            <a:spLocks noChangeArrowheads="1"/>
          </p:cNvSpPr>
          <p:nvPr/>
        </p:nvSpPr>
        <p:spPr bwMode="auto">
          <a:xfrm>
            <a:off x="3362325" y="5918200"/>
            <a:ext cx="55562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Blood</a:t>
            </a:r>
          </a:p>
        </p:txBody>
      </p:sp>
      <p:sp>
        <p:nvSpPr>
          <p:cNvPr id="482339" name="Text Box 35"/>
          <p:cNvSpPr txBox="1">
            <a:spLocks noChangeArrowheads="1"/>
          </p:cNvSpPr>
          <p:nvPr/>
        </p:nvSpPr>
        <p:spPr bwMode="auto">
          <a:xfrm>
            <a:off x="7540625" y="6235700"/>
            <a:ext cx="3778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charset="0"/>
              </a:rPr>
              <a:t>Villi</a:t>
            </a:r>
          </a:p>
        </p:txBody>
      </p:sp>
      <p:sp>
        <p:nvSpPr>
          <p:cNvPr id="482343" name="Line 39"/>
          <p:cNvSpPr>
            <a:spLocks noChangeShapeType="1"/>
          </p:cNvSpPr>
          <p:nvPr/>
        </p:nvSpPr>
        <p:spPr bwMode="auto">
          <a:xfrm flipH="1">
            <a:off x="5600700" y="876300"/>
            <a:ext cx="24130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82344" name="Line 40"/>
          <p:cNvSpPr>
            <a:spLocks noChangeShapeType="1"/>
          </p:cNvSpPr>
          <p:nvPr/>
        </p:nvSpPr>
        <p:spPr bwMode="auto">
          <a:xfrm flipH="1">
            <a:off x="5829300" y="876300"/>
            <a:ext cx="12700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482360" name="Group 56"/>
          <p:cNvGrpSpPr>
            <a:grpSpLocks/>
          </p:cNvGrpSpPr>
          <p:nvPr/>
        </p:nvGrpSpPr>
        <p:grpSpPr bwMode="auto">
          <a:xfrm>
            <a:off x="3708400" y="1866900"/>
            <a:ext cx="939800" cy="254000"/>
            <a:chOff x="2336" y="1176"/>
            <a:chExt cx="592" cy="160"/>
          </a:xfrm>
        </p:grpSpPr>
        <p:sp>
          <p:nvSpPr>
            <p:cNvPr id="482345" name="Line 41"/>
            <p:cNvSpPr>
              <a:spLocks noChangeShapeType="1"/>
            </p:cNvSpPr>
            <p:nvPr/>
          </p:nvSpPr>
          <p:spPr bwMode="auto">
            <a:xfrm>
              <a:off x="2336" y="1336"/>
              <a:ext cx="5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82346" name="Line 42"/>
            <p:cNvSpPr>
              <a:spLocks noChangeShapeType="1"/>
            </p:cNvSpPr>
            <p:nvPr/>
          </p:nvSpPr>
          <p:spPr bwMode="auto">
            <a:xfrm flipV="1">
              <a:off x="2336" y="1176"/>
              <a:ext cx="384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482347" name="Line 43"/>
          <p:cNvSpPr>
            <a:spLocks noChangeShapeType="1"/>
          </p:cNvSpPr>
          <p:nvPr/>
        </p:nvSpPr>
        <p:spPr bwMode="auto">
          <a:xfrm flipH="1">
            <a:off x="5308600" y="1943100"/>
            <a:ext cx="698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82348" name="Line 44"/>
          <p:cNvSpPr>
            <a:spLocks noChangeShapeType="1"/>
          </p:cNvSpPr>
          <p:nvPr/>
        </p:nvSpPr>
        <p:spPr bwMode="auto">
          <a:xfrm flipH="1">
            <a:off x="6007100" y="3784600"/>
            <a:ext cx="17780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482362" name="Group 58"/>
          <p:cNvGrpSpPr>
            <a:grpSpLocks/>
          </p:cNvGrpSpPr>
          <p:nvPr/>
        </p:nvGrpSpPr>
        <p:grpSpPr bwMode="auto">
          <a:xfrm>
            <a:off x="5562600" y="4330700"/>
            <a:ext cx="571500" cy="203200"/>
            <a:chOff x="3504" y="2728"/>
            <a:chExt cx="360" cy="128"/>
          </a:xfrm>
        </p:grpSpPr>
        <p:sp>
          <p:nvSpPr>
            <p:cNvPr id="482349" name="Line 45"/>
            <p:cNvSpPr>
              <a:spLocks noChangeShapeType="1"/>
            </p:cNvSpPr>
            <p:nvPr/>
          </p:nvSpPr>
          <p:spPr bwMode="auto">
            <a:xfrm flipV="1">
              <a:off x="3504" y="2728"/>
              <a:ext cx="36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82350" name="Line 46"/>
            <p:cNvSpPr>
              <a:spLocks noChangeShapeType="1"/>
            </p:cNvSpPr>
            <p:nvPr/>
          </p:nvSpPr>
          <p:spPr bwMode="auto">
            <a:xfrm>
              <a:off x="3504" y="2808"/>
              <a:ext cx="34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82363" name="Group 59"/>
          <p:cNvGrpSpPr>
            <a:grpSpLocks/>
          </p:cNvGrpSpPr>
          <p:nvPr/>
        </p:nvGrpSpPr>
        <p:grpSpPr bwMode="auto">
          <a:xfrm>
            <a:off x="5270500" y="5130800"/>
            <a:ext cx="647700" cy="215900"/>
            <a:chOff x="3320" y="3232"/>
            <a:chExt cx="408" cy="136"/>
          </a:xfrm>
        </p:grpSpPr>
        <p:sp>
          <p:nvSpPr>
            <p:cNvPr id="482351" name="Line 47"/>
            <p:cNvSpPr>
              <a:spLocks noChangeShapeType="1"/>
            </p:cNvSpPr>
            <p:nvPr/>
          </p:nvSpPr>
          <p:spPr bwMode="auto">
            <a:xfrm>
              <a:off x="3320" y="3368"/>
              <a:ext cx="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82352" name="Line 48"/>
            <p:cNvSpPr>
              <a:spLocks noChangeShapeType="1"/>
            </p:cNvSpPr>
            <p:nvPr/>
          </p:nvSpPr>
          <p:spPr bwMode="auto">
            <a:xfrm flipV="1">
              <a:off x="3320" y="3232"/>
              <a:ext cx="408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482353" name="Line 49"/>
          <p:cNvSpPr>
            <a:spLocks noChangeShapeType="1"/>
          </p:cNvSpPr>
          <p:nvPr/>
        </p:nvSpPr>
        <p:spPr bwMode="auto">
          <a:xfrm>
            <a:off x="5664200" y="59436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482364" name="Group 60"/>
          <p:cNvGrpSpPr>
            <a:grpSpLocks/>
          </p:cNvGrpSpPr>
          <p:nvPr/>
        </p:nvGrpSpPr>
        <p:grpSpPr bwMode="auto">
          <a:xfrm>
            <a:off x="3124200" y="4318000"/>
            <a:ext cx="215900" cy="152400"/>
            <a:chOff x="1968" y="2720"/>
            <a:chExt cx="136" cy="96"/>
          </a:xfrm>
        </p:grpSpPr>
        <p:sp>
          <p:nvSpPr>
            <p:cNvPr id="482354" name="Line 50"/>
            <p:cNvSpPr>
              <a:spLocks noChangeShapeType="1"/>
            </p:cNvSpPr>
            <p:nvPr/>
          </p:nvSpPr>
          <p:spPr bwMode="auto">
            <a:xfrm flipH="1">
              <a:off x="1968" y="2720"/>
              <a:ext cx="8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82355" name="Line 51"/>
            <p:cNvSpPr>
              <a:spLocks noChangeShapeType="1"/>
            </p:cNvSpPr>
            <p:nvPr/>
          </p:nvSpPr>
          <p:spPr bwMode="auto">
            <a:xfrm>
              <a:off x="2048" y="2720"/>
              <a:ext cx="5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82361" name="Group 57"/>
          <p:cNvGrpSpPr>
            <a:grpSpLocks/>
          </p:cNvGrpSpPr>
          <p:nvPr/>
        </p:nvGrpSpPr>
        <p:grpSpPr bwMode="auto">
          <a:xfrm>
            <a:off x="3543300" y="2743200"/>
            <a:ext cx="279400" cy="215900"/>
            <a:chOff x="2232" y="1728"/>
            <a:chExt cx="176" cy="136"/>
          </a:xfrm>
        </p:grpSpPr>
        <p:sp>
          <p:nvSpPr>
            <p:cNvPr id="482356" name="Line 52"/>
            <p:cNvSpPr>
              <a:spLocks noChangeShapeType="1"/>
            </p:cNvSpPr>
            <p:nvPr/>
          </p:nvSpPr>
          <p:spPr bwMode="auto">
            <a:xfrm>
              <a:off x="2232" y="1728"/>
              <a:ext cx="176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82357" name="Line 53"/>
            <p:cNvSpPr>
              <a:spLocks noChangeShapeType="1"/>
            </p:cNvSpPr>
            <p:nvPr/>
          </p:nvSpPr>
          <p:spPr bwMode="auto">
            <a:xfrm>
              <a:off x="2232" y="1728"/>
              <a:ext cx="12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22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Large Intestine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 eaLnBrk="1" hangingPunct="1"/>
            <a:r>
              <a:rPr lang="en-US" dirty="0" smtClean="0"/>
              <a:t>The </a:t>
            </a:r>
            <a:r>
              <a:rPr lang="en-US" b="1" dirty="0" smtClean="0"/>
              <a:t>large intestine</a:t>
            </a:r>
            <a:r>
              <a:rPr lang="en-US" dirty="0" smtClean="0"/>
              <a:t> is</a:t>
            </a:r>
          </a:p>
          <a:p>
            <a:pPr marL="925513" lvl="2" eaLnBrk="1" hangingPunct="1"/>
            <a:r>
              <a:rPr lang="en-US" dirty="0" smtClean="0"/>
              <a:t>shorter, but wider, than the small intestine and </a:t>
            </a:r>
          </a:p>
          <a:p>
            <a:pPr marL="925513" lvl="2" eaLnBrk="1" hangingPunct="1"/>
            <a:r>
              <a:rPr lang="en-US" dirty="0" smtClean="0"/>
              <a:t>about 1.5 meters in length.</a:t>
            </a:r>
          </a:p>
          <a:p>
            <a:pPr marL="446088" lvl="1" eaLnBrk="1" hangingPunct="1"/>
            <a:r>
              <a:rPr lang="en-US" dirty="0" smtClean="0"/>
              <a:t>At the junction of the small and large intestine is a small, finger-like extension called the </a:t>
            </a:r>
            <a:r>
              <a:rPr lang="en-US" b="1" dirty="0" smtClean="0"/>
              <a:t>appendix</a:t>
            </a:r>
            <a:r>
              <a:rPr lang="en-US" dirty="0" smtClean="0"/>
              <a:t>. </a:t>
            </a:r>
          </a:p>
          <a:p>
            <a:pPr marL="925513" lvl="2" eaLnBrk="1" hangingPunct="1"/>
            <a:r>
              <a:rPr lang="en-US" dirty="0" smtClean="0"/>
              <a:t>The appendix contains white blood cells that make minor contributions to the immune system.</a:t>
            </a:r>
          </a:p>
          <a:p>
            <a:pPr marL="925513" lvl="2" eaLnBrk="1" hangingPunct="1"/>
            <a:r>
              <a:rPr lang="en-US" dirty="0" smtClean="0"/>
              <a:t>Appendicitis is a bacterial infection of the appendix.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6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84" charset="0"/>
              </a:rPr>
              <a:t>The Large Intestine</a:t>
            </a:r>
            <a:r>
              <a:rPr lang="en-US" sz="4800" b="1" dirty="0" smtClean="0">
                <a:latin typeface="Times New Roman" pitchFamily="84" charset="0"/>
              </a:rPr>
              <a:t/>
            </a:r>
            <a:br>
              <a:rPr lang="en-US" sz="4800" b="1" dirty="0" smtClean="0">
                <a:latin typeface="Times New Roman" pitchFamily="8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eaLnBrk="1" hangingPunct="1"/>
            <a:r>
              <a:rPr lang="en-US" dirty="0" smtClean="0"/>
              <a:t>The </a:t>
            </a:r>
            <a:r>
              <a:rPr lang="en-US" b="1" dirty="0" smtClean="0"/>
              <a:t>colon</a:t>
            </a:r>
            <a:endParaRPr lang="en-US" dirty="0" smtClean="0"/>
          </a:p>
          <a:p>
            <a:pPr lvl="2" eaLnBrk="1" hangingPunct="1"/>
            <a:r>
              <a:rPr lang="en-US" dirty="0" smtClean="0"/>
              <a:t>forms the main portion of the large intestine,</a:t>
            </a:r>
          </a:p>
          <a:p>
            <a:pPr lvl="2" eaLnBrk="1" hangingPunct="1"/>
            <a:r>
              <a:rPr lang="en-US" dirty="0" smtClean="0"/>
              <a:t>absorbs water from the alimentary canal, and</a:t>
            </a:r>
          </a:p>
          <a:p>
            <a:pPr lvl="2" eaLnBrk="1" hangingPunct="1"/>
            <a:r>
              <a:rPr lang="en-US" dirty="0" smtClean="0"/>
              <a:t>produces </a:t>
            </a:r>
            <a:r>
              <a:rPr lang="en-US" b="1" dirty="0" smtClean="0"/>
              <a:t>feces</a:t>
            </a:r>
            <a:r>
              <a:rPr lang="en-US" dirty="0" smtClean="0"/>
              <a:t>, the waste product of food.</a:t>
            </a:r>
          </a:p>
          <a:p>
            <a:pPr lvl="2" eaLnBrk="1" hangingPunct="1"/>
            <a:r>
              <a:rPr lang="en-US" b="1" dirty="0" smtClean="0"/>
              <a:t>The rectum</a:t>
            </a:r>
          </a:p>
          <a:p>
            <a:pPr lvl="2" eaLnBrk="1" hangingPunct="1"/>
            <a:r>
              <a:rPr lang="en-US" dirty="0" smtClean="0"/>
              <a:t>forms the last 15 cm (6 inches) of the large intestine and </a:t>
            </a:r>
          </a:p>
          <a:p>
            <a:pPr lvl="2" eaLnBrk="1" hangingPunct="1"/>
            <a:r>
              <a:rPr lang="en-US" dirty="0" smtClean="0"/>
              <a:t>stores feces until elimination.</a:t>
            </a:r>
          </a:p>
          <a:p>
            <a:pPr lvl="2" eaLnBrk="1" hangingPunct="1"/>
            <a:r>
              <a:rPr lang="en-US" b="1" dirty="0" smtClean="0"/>
              <a:t>The anus</a:t>
            </a:r>
          </a:p>
          <a:p>
            <a:pPr lvl="2" eaLnBrk="1" hangingPunct="1"/>
            <a:r>
              <a:rPr lang="en-US" dirty="0" smtClean="0"/>
              <a:t>consists of two sphincters and</a:t>
            </a:r>
          </a:p>
          <a:p>
            <a:pPr lvl="2" eaLnBrk="1" hangingPunct="1"/>
            <a:r>
              <a:rPr lang="en-US" dirty="0" smtClean="0"/>
              <a:t>regulates the opening of the rectum.</a:t>
            </a:r>
          </a:p>
          <a:p>
            <a:pPr lvl="2" eaLnBrk="1" hangingPunct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0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524" name="Picture 28" descr="22_14_LrgIntestin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136525"/>
            <a:ext cx="6889750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22.14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1914525" y="825500"/>
            <a:ext cx="11271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Colon of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large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intestine</a:t>
            </a:r>
          </a:p>
        </p:txBody>
      </p:sp>
      <p:sp>
        <p:nvSpPr>
          <p:cNvPr id="490502" name="Text Box 6"/>
          <p:cNvSpPr txBox="1">
            <a:spLocks noChangeArrowheads="1"/>
          </p:cNvSpPr>
          <p:nvPr/>
        </p:nvSpPr>
        <p:spPr bwMode="auto">
          <a:xfrm>
            <a:off x="3565525" y="3924300"/>
            <a:ext cx="1025525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End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of small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intestine</a:t>
            </a:r>
          </a:p>
        </p:txBody>
      </p:sp>
      <p:sp>
        <p:nvSpPr>
          <p:cNvPr id="490503" name="Text Box 7"/>
          <p:cNvSpPr txBox="1">
            <a:spLocks noChangeArrowheads="1"/>
          </p:cNvSpPr>
          <p:nvPr/>
        </p:nvSpPr>
        <p:spPr bwMode="auto">
          <a:xfrm>
            <a:off x="7032625" y="3187700"/>
            <a:ext cx="102552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Small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intestine</a:t>
            </a:r>
          </a:p>
        </p:txBody>
      </p:sp>
      <p:sp>
        <p:nvSpPr>
          <p:cNvPr id="490504" name="Text Box 8"/>
          <p:cNvSpPr txBox="1">
            <a:spLocks noChangeArrowheads="1"/>
          </p:cNvSpPr>
          <p:nvPr/>
        </p:nvSpPr>
        <p:spPr bwMode="auto">
          <a:xfrm>
            <a:off x="3578225" y="5003800"/>
            <a:ext cx="102552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Nutrient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flow</a:t>
            </a:r>
          </a:p>
        </p:txBody>
      </p:sp>
      <p:sp>
        <p:nvSpPr>
          <p:cNvPr id="490505" name="Text Box 9"/>
          <p:cNvSpPr txBox="1">
            <a:spLocks noChangeArrowheads="1"/>
          </p:cNvSpPr>
          <p:nvPr/>
        </p:nvSpPr>
        <p:spPr bwMode="auto">
          <a:xfrm>
            <a:off x="2816225" y="3543300"/>
            <a:ext cx="110648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Sphincter</a:t>
            </a:r>
          </a:p>
        </p:txBody>
      </p:sp>
      <p:sp>
        <p:nvSpPr>
          <p:cNvPr id="490506" name="Text Box 10"/>
          <p:cNvSpPr txBox="1">
            <a:spLocks noChangeArrowheads="1"/>
          </p:cNvSpPr>
          <p:nvPr/>
        </p:nvSpPr>
        <p:spPr bwMode="auto">
          <a:xfrm>
            <a:off x="3121025" y="5664200"/>
            <a:ext cx="110648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Appendix</a:t>
            </a:r>
          </a:p>
        </p:txBody>
      </p:sp>
      <p:sp>
        <p:nvSpPr>
          <p:cNvPr id="490507" name="Text Box 11"/>
          <p:cNvSpPr txBox="1">
            <a:spLocks noChangeArrowheads="1"/>
          </p:cNvSpPr>
          <p:nvPr/>
        </p:nvSpPr>
        <p:spPr bwMode="auto">
          <a:xfrm>
            <a:off x="6486525" y="3949700"/>
            <a:ext cx="8874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Rectum</a:t>
            </a:r>
          </a:p>
        </p:txBody>
      </p:sp>
      <p:sp>
        <p:nvSpPr>
          <p:cNvPr id="490508" name="Text Box 12"/>
          <p:cNvSpPr txBox="1">
            <a:spLocks noChangeArrowheads="1"/>
          </p:cNvSpPr>
          <p:nvPr/>
        </p:nvSpPr>
        <p:spPr bwMode="auto">
          <a:xfrm>
            <a:off x="6308725" y="4483100"/>
            <a:ext cx="59848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Anus</a:t>
            </a:r>
          </a:p>
        </p:txBody>
      </p:sp>
      <p:sp>
        <p:nvSpPr>
          <p:cNvPr id="490517" name="Line 21"/>
          <p:cNvSpPr>
            <a:spLocks noChangeShapeType="1"/>
          </p:cNvSpPr>
          <p:nvPr/>
        </p:nvSpPr>
        <p:spPr bwMode="auto">
          <a:xfrm>
            <a:off x="2895600" y="1435100"/>
            <a:ext cx="101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0518" name="Line 22"/>
          <p:cNvSpPr>
            <a:spLocks noChangeShapeType="1"/>
          </p:cNvSpPr>
          <p:nvPr/>
        </p:nvSpPr>
        <p:spPr bwMode="auto">
          <a:xfrm flipH="1" flipV="1">
            <a:off x="6032500" y="2552700"/>
            <a:ext cx="95250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0519" name="Line 23"/>
          <p:cNvSpPr>
            <a:spLocks noChangeShapeType="1"/>
          </p:cNvSpPr>
          <p:nvPr/>
        </p:nvSpPr>
        <p:spPr bwMode="auto">
          <a:xfrm flipH="1" flipV="1">
            <a:off x="5753100" y="3797300"/>
            <a:ext cx="69850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0520" name="Line 24"/>
          <p:cNvSpPr>
            <a:spLocks noChangeShapeType="1"/>
          </p:cNvSpPr>
          <p:nvPr/>
        </p:nvSpPr>
        <p:spPr bwMode="auto">
          <a:xfrm flipH="1" flipV="1">
            <a:off x="5562600" y="4203700"/>
            <a:ext cx="68580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0521" name="Line 25"/>
          <p:cNvSpPr>
            <a:spLocks noChangeShapeType="1"/>
          </p:cNvSpPr>
          <p:nvPr/>
        </p:nvSpPr>
        <p:spPr bwMode="auto">
          <a:xfrm flipH="1">
            <a:off x="2730500" y="3797300"/>
            <a:ext cx="1651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0522" name="Line 26"/>
          <p:cNvSpPr>
            <a:spLocks noChangeShapeType="1"/>
          </p:cNvSpPr>
          <p:nvPr/>
        </p:nvSpPr>
        <p:spPr bwMode="auto">
          <a:xfrm flipH="1">
            <a:off x="3352800" y="4025900"/>
            <a:ext cx="4699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0523" name="Line 27"/>
          <p:cNvSpPr>
            <a:spLocks noChangeShapeType="1"/>
          </p:cNvSpPr>
          <p:nvPr/>
        </p:nvSpPr>
        <p:spPr bwMode="auto">
          <a:xfrm flipH="1">
            <a:off x="2857500" y="5905500"/>
            <a:ext cx="30480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9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84" charset="0"/>
              </a:rPr>
              <a:t>The Large Intestine</a:t>
            </a:r>
            <a:r>
              <a:rPr lang="en-US" sz="4800" b="1" dirty="0" smtClean="0">
                <a:latin typeface="Times New Roman" pitchFamily="84" charset="0"/>
              </a:rPr>
              <a:t/>
            </a:r>
            <a:br>
              <a:rPr lang="en-US" sz="4800" b="1" dirty="0" smtClean="0">
                <a:latin typeface="Times New Roman" pitchFamily="8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processing takes place along the alimentary canal.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681" name="Picture 41" descr="22_15FoodProcess_1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36525"/>
            <a:ext cx="6681787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664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22.15-1</a:t>
            </a:r>
          </a:p>
        </p:txBody>
      </p:sp>
      <p:sp>
        <p:nvSpPr>
          <p:cNvPr id="496682" name="Text Box 42"/>
          <p:cNvSpPr txBox="1">
            <a:spLocks noChangeArrowheads="1"/>
          </p:cNvSpPr>
          <p:nvPr/>
        </p:nvSpPr>
        <p:spPr bwMode="auto">
          <a:xfrm>
            <a:off x="6905625" y="3911600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Small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intestine</a:t>
            </a:r>
          </a:p>
        </p:txBody>
      </p:sp>
      <p:sp>
        <p:nvSpPr>
          <p:cNvPr id="496683" name="Text Box 43"/>
          <p:cNvSpPr txBox="1">
            <a:spLocks noChangeArrowheads="1"/>
          </p:cNvSpPr>
          <p:nvPr/>
        </p:nvSpPr>
        <p:spPr bwMode="auto">
          <a:xfrm>
            <a:off x="6918325" y="5207000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Large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intestine</a:t>
            </a:r>
          </a:p>
        </p:txBody>
      </p:sp>
      <p:sp>
        <p:nvSpPr>
          <p:cNvPr id="496684" name="Text Box 44"/>
          <p:cNvSpPr txBox="1">
            <a:spLocks noChangeArrowheads="1"/>
          </p:cNvSpPr>
          <p:nvPr/>
        </p:nvSpPr>
        <p:spPr bwMode="auto">
          <a:xfrm>
            <a:off x="6918325" y="2743200"/>
            <a:ext cx="10128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Stomach</a:t>
            </a:r>
          </a:p>
        </p:txBody>
      </p:sp>
      <p:sp>
        <p:nvSpPr>
          <p:cNvPr id="496685" name="Text Box 45"/>
          <p:cNvSpPr txBox="1">
            <a:spLocks noChangeArrowheads="1"/>
          </p:cNvSpPr>
          <p:nvPr/>
        </p:nvSpPr>
        <p:spPr bwMode="auto">
          <a:xfrm>
            <a:off x="6423025" y="368300"/>
            <a:ext cx="838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Mouth</a:t>
            </a:r>
          </a:p>
        </p:txBody>
      </p:sp>
      <p:sp>
        <p:nvSpPr>
          <p:cNvPr id="496686" name="Text Box 46"/>
          <p:cNvSpPr txBox="1">
            <a:spLocks noChangeArrowheads="1"/>
          </p:cNvSpPr>
          <p:nvPr/>
        </p:nvSpPr>
        <p:spPr bwMode="auto">
          <a:xfrm>
            <a:off x="6918325" y="6083300"/>
            <a:ext cx="6159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Anus</a:t>
            </a:r>
          </a:p>
        </p:txBody>
      </p:sp>
      <p:sp>
        <p:nvSpPr>
          <p:cNvPr id="496687" name="Text Box 47"/>
          <p:cNvSpPr txBox="1">
            <a:spLocks noChangeArrowheads="1"/>
          </p:cNvSpPr>
          <p:nvPr/>
        </p:nvSpPr>
        <p:spPr bwMode="auto">
          <a:xfrm>
            <a:off x="4276725" y="1143000"/>
            <a:ext cx="6159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Food</a:t>
            </a:r>
          </a:p>
        </p:txBody>
      </p:sp>
      <p:sp>
        <p:nvSpPr>
          <p:cNvPr id="496688" name="Line 48"/>
          <p:cNvSpPr>
            <a:spLocks noChangeShapeType="1"/>
          </p:cNvSpPr>
          <p:nvPr/>
        </p:nvSpPr>
        <p:spPr bwMode="auto">
          <a:xfrm flipH="1">
            <a:off x="5219700" y="482600"/>
            <a:ext cx="1181100" cy="71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6689" name="Line 49"/>
          <p:cNvSpPr>
            <a:spLocks noChangeShapeType="1"/>
          </p:cNvSpPr>
          <p:nvPr/>
        </p:nvSpPr>
        <p:spPr bwMode="auto">
          <a:xfrm flipH="1">
            <a:off x="6261100" y="28321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6690" name="Line 50"/>
          <p:cNvSpPr>
            <a:spLocks noChangeShapeType="1"/>
          </p:cNvSpPr>
          <p:nvPr/>
        </p:nvSpPr>
        <p:spPr bwMode="auto">
          <a:xfrm flipH="1" flipV="1">
            <a:off x="5994400" y="5854700"/>
            <a:ext cx="90170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496691" name="Group 51"/>
          <p:cNvGrpSpPr>
            <a:grpSpLocks/>
          </p:cNvGrpSpPr>
          <p:nvPr/>
        </p:nvGrpSpPr>
        <p:grpSpPr bwMode="auto">
          <a:xfrm>
            <a:off x="6496050" y="3302000"/>
            <a:ext cx="368300" cy="1422400"/>
            <a:chOff x="4092" y="2080"/>
            <a:chExt cx="232" cy="896"/>
          </a:xfrm>
        </p:grpSpPr>
        <p:sp>
          <p:nvSpPr>
            <p:cNvPr id="496692" name="Line 52"/>
            <p:cNvSpPr>
              <a:spLocks noChangeShapeType="1"/>
            </p:cNvSpPr>
            <p:nvPr/>
          </p:nvSpPr>
          <p:spPr bwMode="auto">
            <a:xfrm>
              <a:off x="4092" y="2080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96693" name="Line 53"/>
            <p:cNvSpPr>
              <a:spLocks noChangeShapeType="1"/>
            </p:cNvSpPr>
            <p:nvPr/>
          </p:nvSpPr>
          <p:spPr bwMode="auto">
            <a:xfrm>
              <a:off x="4192" y="2080"/>
              <a:ext cx="0" cy="8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96694" name="Line 54"/>
            <p:cNvSpPr>
              <a:spLocks noChangeShapeType="1"/>
            </p:cNvSpPr>
            <p:nvPr/>
          </p:nvSpPr>
          <p:spPr bwMode="auto">
            <a:xfrm flipH="1">
              <a:off x="4092" y="2976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96695" name="Line 55"/>
            <p:cNvSpPr>
              <a:spLocks noChangeShapeType="1"/>
            </p:cNvSpPr>
            <p:nvPr/>
          </p:nvSpPr>
          <p:spPr bwMode="auto">
            <a:xfrm>
              <a:off x="4188" y="253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96696" name="Group 56"/>
          <p:cNvGrpSpPr>
            <a:grpSpLocks/>
          </p:cNvGrpSpPr>
          <p:nvPr/>
        </p:nvGrpSpPr>
        <p:grpSpPr bwMode="auto">
          <a:xfrm>
            <a:off x="6496050" y="4762500"/>
            <a:ext cx="374650" cy="1130300"/>
            <a:chOff x="4092" y="3000"/>
            <a:chExt cx="236" cy="712"/>
          </a:xfrm>
        </p:grpSpPr>
        <p:sp>
          <p:nvSpPr>
            <p:cNvPr id="496697" name="Line 57"/>
            <p:cNvSpPr>
              <a:spLocks noChangeShapeType="1"/>
            </p:cNvSpPr>
            <p:nvPr/>
          </p:nvSpPr>
          <p:spPr bwMode="auto">
            <a:xfrm>
              <a:off x="4092" y="3000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96698" name="Line 58"/>
            <p:cNvSpPr>
              <a:spLocks noChangeShapeType="1"/>
            </p:cNvSpPr>
            <p:nvPr/>
          </p:nvSpPr>
          <p:spPr bwMode="auto">
            <a:xfrm>
              <a:off x="4192" y="3000"/>
              <a:ext cx="0" cy="7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96699" name="Line 59"/>
            <p:cNvSpPr>
              <a:spLocks noChangeShapeType="1"/>
            </p:cNvSpPr>
            <p:nvPr/>
          </p:nvSpPr>
          <p:spPr bwMode="auto">
            <a:xfrm flipH="1">
              <a:off x="4092" y="3712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96700" name="Line 60"/>
            <p:cNvSpPr>
              <a:spLocks noChangeShapeType="1"/>
            </p:cNvSpPr>
            <p:nvPr/>
          </p:nvSpPr>
          <p:spPr bwMode="auto">
            <a:xfrm>
              <a:off x="4192" y="335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496701" name="Text Box 61"/>
          <p:cNvSpPr txBox="1">
            <a:spLocks noChangeArrowheads="1"/>
          </p:cNvSpPr>
          <p:nvPr/>
        </p:nvSpPr>
        <p:spPr bwMode="auto">
          <a:xfrm>
            <a:off x="1368425" y="260350"/>
            <a:ext cx="19018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>
                <a:solidFill>
                  <a:srgbClr val="000000"/>
                </a:solidFill>
                <a:latin typeface="Arial" charset="0"/>
              </a:rPr>
              <a:t>Ingestion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  Food into mouth</a:t>
            </a:r>
          </a:p>
        </p:txBody>
      </p:sp>
    </p:spTree>
    <p:extLst>
      <p:ext uri="{BB962C8B-B14F-4D97-AF65-F5344CB8AC3E}">
        <p14:creationId xmlns:p14="http://schemas.microsoft.com/office/powerpoint/2010/main" val="196517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738" name="Picture 50" descr="22_15FoodProcess_2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36525"/>
            <a:ext cx="6681787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86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22.15-2</a:t>
            </a:r>
          </a:p>
        </p:txBody>
      </p:sp>
      <p:sp>
        <p:nvSpPr>
          <p:cNvPr id="498716" name="Text Box 28"/>
          <p:cNvSpPr txBox="1">
            <a:spLocks noChangeArrowheads="1"/>
          </p:cNvSpPr>
          <p:nvPr/>
        </p:nvSpPr>
        <p:spPr bwMode="auto">
          <a:xfrm>
            <a:off x="6905625" y="3911600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Small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intestine</a:t>
            </a:r>
          </a:p>
        </p:txBody>
      </p:sp>
      <p:sp>
        <p:nvSpPr>
          <p:cNvPr id="498717" name="Text Box 29"/>
          <p:cNvSpPr txBox="1">
            <a:spLocks noChangeArrowheads="1"/>
          </p:cNvSpPr>
          <p:nvPr/>
        </p:nvSpPr>
        <p:spPr bwMode="auto">
          <a:xfrm>
            <a:off x="6918325" y="5207000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Large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intestine</a:t>
            </a:r>
          </a:p>
        </p:txBody>
      </p:sp>
      <p:sp>
        <p:nvSpPr>
          <p:cNvPr id="498718" name="Text Box 30"/>
          <p:cNvSpPr txBox="1">
            <a:spLocks noChangeArrowheads="1"/>
          </p:cNvSpPr>
          <p:nvPr/>
        </p:nvSpPr>
        <p:spPr bwMode="auto">
          <a:xfrm>
            <a:off x="6918325" y="2743200"/>
            <a:ext cx="10128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Stomach</a:t>
            </a:r>
          </a:p>
        </p:txBody>
      </p:sp>
      <p:sp>
        <p:nvSpPr>
          <p:cNvPr id="498719" name="Text Box 31"/>
          <p:cNvSpPr txBox="1">
            <a:spLocks noChangeArrowheads="1"/>
          </p:cNvSpPr>
          <p:nvPr/>
        </p:nvSpPr>
        <p:spPr bwMode="auto">
          <a:xfrm>
            <a:off x="6423025" y="368300"/>
            <a:ext cx="838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Mouth</a:t>
            </a:r>
          </a:p>
        </p:txBody>
      </p:sp>
      <p:sp>
        <p:nvSpPr>
          <p:cNvPr id="498720" name="Text Box 32"/>
          <p:cNvSpPr txBox="1">
            <a:spLocks noChangeArrowheads="1"/>
          </p:cNvSpPr>
          <p:nvPr/>
        </p:nvSpPr>
        <p:spPr bwMode="auto">
          <a:xfrm>
            <a:off x="6918325" y="6083300"/>
            <a:ext cx="6159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Anus</a:t>
            </a:r>
          </a:p>
        </p:txBody>
      </p:sp>
      <p:sp>
        <p:nvSpPr>
          <p:cNvPr id="498721" name="Text Box 33"/>
          <p:cNvSpPr txBox="1">
            <a:spLocks noChangeArrowheads="1"/>
          </p:cNvSpPr>
          <p:nvPr/>
        </p:nvSpPr>
        <p:spPr bwMode="auto">
          <a:xfrm>
            <a:off x="4276725" y="1143000"/>
            <a:ext cx="6159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Food</a:t>
            </a:r>
          </a:p>
        </p:txBody>
      </p:sp>
      <p:sp>
        <p:nvSpPr>
          <p:cNvPr id="498722" name="Line 34"/>
          <p:cNvSpPr>
            <a:spLocks noChangeShapeType="1"/>
          </p:cNvSpPr>
          <p:nvPr/>
        </p:nvSpPr>
        <p:spPr bwMode="auto">
          <a:xfrm flipH="1">
            <a:off x="5219700" y="482600"/>
            <a:ext cx="1181100" cy="71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8723" name="Line 35"/>
          <p:cNvSpPr>
            <a:spLocks noChangeShapeType="1"/>
          </p:cNvSpPr>
          <p:nvPr/>
        </p:nvSpPr>
        <p:spPr bwMode="auto">
          <a:xfrm flipH="1">
            <a:off x="6261100" y="28321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8724" name="Line 36"/>
          <p:cNvSpPr>
            <a:spLocks noChangeShapeType="1"/>
          </p:cNvSpPr>
          <p:nvPr/>
        </p:nvSpPr>
        <p:spPr bwMode="auto">
          <a:xfrm flipH="1" flipV="1">
            <a:off x="5994400" y="5854700"/>
            <a:ext cx="90170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498725" name="Group 37"/>
          <p:cNvGrpSpPr>
            <a:grpSpLocks/>
          </p:cNvGrpSpPr>
          <p:nvPr/>
        </p:nvGrpSpPr>
        <p:grpSpPr bwMode="auto">
          <a:xfrm>
            <a:off x="6496050" y="3302000"/>
            <a:ext cx="368300" cy="1422400"/>
            <a:chOff x="4092" y="2080"/>
            <a:chExt cx="232" cy="896"/>
          </a:xfrm>
        </p:grpSpPr>
        <p:sp>
          <p:nvSpPr>
            <p:cNvPr id="498726" name="Line 38"/>
            <p:cNvSpPr>
              <a:spLocks noChangeShapeType="1"/>
            </p:cNvSpPr>
            <p:nvPr/>
          </p:nvSpPr>
          <p:spPr bwMode="auto">
            <a:xfrm>
              <a:off x="4092" y="2080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98727" name="Line 39"/>
            <p:cNvSpPr>
              <a:spLocks noChangeShapeType="1"/>
            </p:cNvSpPr>
            <p:nvPr/>
          </p:nvSpPr>
          <p:spPr bwMode="auto">
            <a:xfrm>
              <a:off x="4192" y="2080"/>
              <a:ext cx="0" cy="8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98728" name="Line 40"/>
            <p:cNvSpPr>
              <a:spLocks noChangeShapeType="1"/>
            </p:cNvSpPr>
            <p:nvPr/>
          </p:nvSpPr>
          <p:spPr bwMode="auto">
            <a:xfrm flipH="1">
              <a:off x="4092" y="2976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98729" name="Line 41"/>
            <p:cNvSpPr>
              <a:spLocks noChangeShapeType="1"/>
            </p:cNvSpPr>
            <p:nvPr/>
          </p:nvSpPr>
          <p:spPr bwMode="auto">
            <a:xfrm>
              <a:off x="4188" y="253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98730" name="Group 42"/>
          <p:cNvGrpSpPr>
            <a:grpSpLocks/>
          </p:cNvGrpSpPr>
          <p:nvPr/>
        </p:nvGrpSpPr>
        <p:grpSpPr bwMode="auto">
          <a:xfrm>
            <a:off x="6496050" y="4762500"/>
            <a:ext cx="374650" cy="1130300"/>
            <a:chOff x="4092" y="3000"/>
            <a:chExt cx="236" cy="712"/>
          </a:xfrm>
        </p:grpSpPr>
        <p:sp>
          <p:nvSpPr>
            <p:cNvPr id="498731" name="Line 43"/>
            <p:cNvSpPr>
              <a:spLocks noChangeShapeType="1"/>
            </p:cNvSpPr>
            <p:nvPr/>
          </p:nvSpPr>
          <p:spPr bwMode="auto">
            <a:xfrm>
              <a:off x="4092" y="3000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98732" name="Line 44"/>
            <p:cNvSpPr>
              <a:spLocks noChangeShapeType="1"/>
            </p:cNvSpPr>
            <p:nvPr/>
          </p:nvSpPr>
          <p:spPr bwMode="auto">
            <a:xfrm>
              <a:off x="4192" y="3000"/>
              <a:ext cx="0" cy="7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98733" name="Line 45"/>
            <p:cNvSpPr>
              <a:spLocks noChangeShapeType="1"/>
            </p:cNvSpPr>
            <p:nvPr/>
          </p:nvSpPr>
          <p:spPr bwMode="auto">
            <a:xfrm flipH="1">
              <a:off x="4092" y="3712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98734" name="Line 46"/>
            <p:cNvSpPr>
              <a:spLocks noChangeShapeType="1"/>
            </p:cNvSpPr>
            <p:nvPr/>
          </p:nvSpPr>
          <p:spPr bwMode="auto">
            <a:xfrm>
              <a:off x="4192" y="335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498735" name="Text Box 47"/>
          <p:cNvSpPr txBox="1">
            <a:spLocks noChangeArrowheads="1"/>
          </p:cNvSpPr>
          <p:nvPr/>
        </p:nvSpPr>
        <p:spPr bwMode="auto">
          <a:xfrm>
            <a:off x="1368425" y="952500"/>
            <a:ext cx="25114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charset="0"/>
              </a:rPr>
              <a:t>Digestion</a:t>
            </a:r>
            <a:br>
              <a:rPr lang="en-US" sz="17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700" b="1" dirty="0">
                <a:solidFill>
                  <a:srgbClr val="000000"/>
                </a:solidFill>
                <a:latin typeface="Arial" charset="0"/>
              </a:rPr>
              <a:t>  Mechanical digestion</a:t>
            </a:r>
            <a:br>
              <a:rPr lang="en-US" sz="17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700" b="1" dirty="0">
                <a:solidFill>
                  <a:srgbClr val="000000"/>
                </a:solidFill>
                <a:latin typeface="Arial" charset="0"/>
              </a:rPr>
              <a:t>    Chewing in mouth</a:t>
            </a:r>
            <a:br>
              <a:rPr lang="en-US" sz="17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700" b="1" dirty="0">
                <a:solidFill>
                  <a:srgbClr val="000000"/>
                </a:solidFill>
                <a:latin typeface="Arial" charset="0"/>
              </a:rPr>
              <a:t>    Churning in stomach</a:t>
            </a:r>
          </a:p>
        </p:txBody>
      </p:sp>
      <p:sp>
        <p:nvSpPr>
          <p:cNvPr id="498736" name="Text Box 48"/>
          <p:cNvSpPr txBox="1">
            <a:spLocks noChangeArrowheads="1"/>
          </p:cNvSpPr>
          <p:nvPr/>
        </p:nvSpPr>
        <p:spPr bwMode="auto">
          <a:xfrm>
            <a:off x="1368425" y="260350"/>
            <a:ext cx="19018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charset="0"/>
              </a:rPr>
              <a:t>Ingestion</a:t>
            </a:r>
            <a:br>
              <a:rPr lang="en-US" sz="17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700" b="1" dirty="0">
                <a:solidFill>
                  <a:srgbClr val="000000"/>
                </a:solidFill>
                <a:latin typeface="Arial" charset="0"/>
              </a:rPr>
              <a:t>  Food into mouth</a:t>
            </a:r>
          </a:p>
        </p:txBody>
      </p:sp>
      <p:sp>
        <p:nvSpPr>
          <p:cNvPr id="498737" name="Text Box 49"/>
          <p:cNvSpPr txBox="1">
            <a:spLocks noChangeArrowheads="1"/>
          </p:cNvSpPr>
          <p:nvPr/>
        </p:nvSpPr>
        <p:spPr bwMode="auto">
          <a:xfrm>
            <a:off x="1495425" y="2095500"/>
            <a:ext cx="22447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  <a:latin typeface="Arial" charset="0"/>
              </a:rPr>
              <a:t>Chemical digestion</a:t>
            </a:r>
            <a:br>
              <a:rPr lang="en-US" sz="17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700" b="1" dirty="0">
                <a:solidFill>
                  <a:srgbClr val="000000"/>
                </a:solidFill>
                <a:latin typeface="Arial" charset="0"/>
              </a:rPr>
              <a:t>  Saliva in mouth</a:t>
            </a:r>
            <a:br>
              <a:rPr lang="en-US" sz="17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700" b="1" dirty="0">
                <a:solidFill>
                  <a:srgbClr val="000000"/>
                </a:solidFill>
                <a:latin typeface="Arial" charset="0"/>
              </a:rPr>
              <a:t>  Acid and pepsin in</a:t>
            </a:r>
            <a:br>
              <a:rPr lang="en-US" sz="17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700" b="1" dirty="0">
                <a:solidFill>
                  <a:srgbClr val="000000"/>
                </a:solidFill>
                <a:latin typeface="Arial" charset="0"/>
              </a:rPr>
              <a:t>    stomach</a:t>
            </a:r>
            <a:br>
              <a:rPr lang="en-US" sz="17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700" b="1" dirty="0">
                <a:solidFill>
                  <a:srgbClr val="000000"/>
                </a:solidFill>
                <a:latin typeface="Arial" charset="0"/>
              </a:rPr>
              <a:t>  Enzymes in small</a:t>
            </a:r>
            <a:br>
              <a:rPr lang="en-US" sz="17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700" b="1" dirty="0">
                <a:solidFill>
                  <a:srgbClr val="000000"/>
                </a:solidFill>
                <a:latin typeface="Arial" charset="0"/>
              </a:rPr>
              <a:t>    intestine</a:t>
            </a:r>
          </a:p>
        </p:txBody>
      </p:sp>
    </p:spTree>
    <p:extLst>
      <p:ext uri="{BB962C8B-B14F-4D97-AF65-F5344CB8AC3E}">
        <p14:creationId xmlns:p14="http://schemas.microsoft.com/office/powerpoint/2010/main" val="361118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9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9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9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721" grpId="0"/>
      <p:bldP spid="498735" grpId="0"/>
      <p:bldP spid="498736" grpId="0"/>
      <p:bldP spid="49873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789" name="Picture 53" descr="22_15FoodProcess_3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36525"/>
            <a:ext cx="6681787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073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22.15-3</a:t>
            </a:r>
          </a:p>
        </p:txBody>
      </p:sp>
      <p:sp>
        <p:nvSpPr>
          <p:cNvPr id="500765" name="Text Box 29"/>
          <p:cNvSpPr txBox="1">
            <a:spLocks noChangeArrowheads="1"/>
          </p:cNvSpPr>
          <p:nvPr/>
        </p:nvSpPr>
        <p:spPr bwMode="auto">
          <a:xfrm>
            <a:off x="6905625" y="3911600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Small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intestine</a:t>
            </a:r>
          </a:p>
        </p:txBody>
      </p:sp>
      <p:sp>
        <p:nvSpPr>
          <p:cNvPr id="500766" name="Text Box 30"/>
          <p:cNvSpPr txBox="1">
            <a:spLocks noChangeArrowheads="1"/>
          </p:cNvSpPr>
          <p:nvPr/>
        </p:nvSpPr>
        <p:spPr bwMode="auto">
          <a:xfrm>
            <a:off x="6918325" y="5207000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Large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intestine</a:t>
            </a:r>
          </a:p>
        </p:txBody>
      </p:sp>
      <p:sp>
        <p:nvSpPr>
          <p:cNvPr id="500767" name="Text Box 31"/>
          <p:cNvSpPr txBox="1">
            <a:spLocks noChangeArrowheads="1"/>
          </p:cNvSpPr>
          <p:nvPr/>
        </p:nvSpPr>
        <p:spPr bwMode="auto">
          <a:xfrm>
            <a:off x="6918325" y="2743200"/>
            <a:ext cx="10128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Stomach</a:t>
            </a:r>
          </a:p>
        </p:txBody>
      </p:sp>
      <p:sp>
        <p:nvSpPr>
          <p:cNvPr id="500768" name="Text Box 32"/>
          <p:cNvSpPr txBox="1">
            <a:spLocks noChangeArrowheads="1"/>
          </p:cNvSpPr>
          <p:nvPr/>
        </p:nvSpPr>
        <p:spPr bwMode="auto">
          <a:xfrm>
            <a:off x="6423025" y="368300"/>
            <a:ext cx="838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Mouth</a:t>
            </a:r>
          </a:p>
        </p:txBody>
      </p:sp>
      <p:sp>
        <p:nvSpPr>
          <p:cNvPr id="500769" name="Text Box 33"/>
          <p:cNvSpPr txBox="1">
            <a:spLocks noChangeArrowheads="1"/>
          </p:cNvSpPr>
          <p:nvPr/>
        </p:nvSpPr>
        <p:spPr bwMode="auto">
          <a:xfrm>
            <a:off x="6918325" y="6083300"/>
            <a:ext cx="6159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Anus</a:t>
            </a:r>
          </a:p>
        </p:txBody>
      </p:sp>
      <p:sp>
        <p:nvSpPr>
          <p:cNvPr id="500770" name="Text Box 34"/>
          <p:cNvSpPr txBox="1">
            <a:spLocks noChangeArrowheads="1"/>
          </p:cNvSpPr>
          <p:nvPr/>
        </p:nvSpPr>
        <p:spPr bwMode="auto">
          <a:xfrm>
            <a:off x="4276725" y="1143000"/>
            <a:ext cx="6159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Food</a:t>
            </a:r>
          </a:p>
        </p:txBody>
      </p:sp>
      <p:sp>
        <p:nvSpPr>
          <p:cNvPr id="500771" name="Line 35"/>
          <p:cNvSpPr>
            <a:spLocks noChangeShapeType="1"/>
          </p:cNvSpPr>
          <p:nvPr/>
        </p:nvSpPr>
        <p:spPr bwMode="auto">
          <a:xfrm flipH="1">
            <a:off x="5219700" y="482600"/>
            <a:ext cx="1181100" cy="71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0772" name="Line 36"/>
          <p:cNvSpPr>
            <a:spLocks noChangeShapeType="1"/>
          </p:cNvSpPr>
          <p:nvPr/>
        </p:nvSpPr>
        <p:spPr bwMode="auto">
          <a:xfrm flipH="1">
            <a:off x="6261100" y="28321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0773" name="Line 37"/>
          <p:cNvSpPr>
            <a:spLocks noChangeShapeType="1"/>
          </p:cNvSpPr>
          <p:nvPr/>
        </p:nvSpPr>
        <p:spPr bwMode="auto">
          <a:xfrm flipH="1" flipV="1">
            <a:off x="5994400" y="5854700"/>
            <a:ext cx="90170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500774" name="Group 38"/>
          <p:cNvGrpSpPr>
            <a:grpSpLocks/>
          </p:cNvGrpSpPr>
          <p:nvPr/>
        </p:nvGrpSpPr>
        <p:grpSpPr bwMode="auto">
          <a:xfrm>
            <a:off x="6496050" y="3302000"/>
            <a:ext cx="368300" cy="1422400"/>
            <a:chOff x="4092" y="2080"/>
            <a:chExt cx="232" cy="896"/>
          </a:xfrm>
        </p:grpSpPr>
        <p:sp>
          <p:nvSpPr>
            <p:cNvPr id="500775" name="Line 39"/>
            <p:cNvSpPr>
              <a:spLocks noChangeShapeType="1"/>
            </p:cNvSpPr>
            <p:nvPr/>
          </p:nvSpPr>
          <p:spPr bwMode="auto">
            <a:xfrm>
              <a:off x="4092" y="2080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00776" name="Line 40"/>
            <p:cNvSpPr>
              <a:spLocks noChangeShapeType="1"/>
            </p:cNvSpPr>
            <p:nvPr/>
          </p:nvSpPr>
          <p:spPr bwMode="auto">
            <a:xfrm>
              <a:off x="4192" y="2080"/>
              <a:ext cx="0" cy="8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00777" name="Line 41"/>
            <p:cNvSpPr>
              <a:spLocks noChangeShapeType="1"/>
            </p:cNvSpPr>
            <p:nvPr/>
          </p:nvSpPr>
          <p:spPr bwMode="auto">
            <a:xfrm flipH="1">
              <a:off x="4092" y="2976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00778" name="Line 42"/>
            <p:cNvSpPr>
              <a:spLocks noChangeShapeType="1"/>
            </p:cNvSpPr>
            <p:nvPr/>
          </p:nvSpPr>
          <p:spPr bwMode="auto">
            <a:xfrm>
              <a:off x="4188" y="253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500779" name="Group 43"/>
          <p:cNvGrpSpPr>
            <a:grpSpLocks/>
          </p:cNvGrpSpPr>
          <p:nvPr/>
        </p:nvGrpSpPr>
        <p:grpSpPr bwMode="auto">
          <a:xfrm>
            <a:off x="6496050" y="4762500"/>
            <a:ext cx="374650" cy="1130300"/>
            <a:chOff x="4092" y="3000"/>
            <a:chExt cx="236" cy="712"/>
          </a:xfrm>
        </p:grpSpPr>
        <p:sp>
          <p:nvSpPr>
            <p:cNvPr id="500780" name="Line 44"/>
            <p:cNvSpPr>
              <a:spLocks noChangeShapeType="1"/>
            </p:cNvSpPr>
            <p:nvPr/>
          </p:nvSpPr>
          <p:spPr bwMode="auto">
            <a:xfrm>
              <a:off x="4092" y="3000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00781" name="Line 45"/>
            <p:cNvSpPr>
              <a:spLocks noChangeShapeType="1"/>
            </p:cNvSpPr>
            <p:nvPr/>
          </p:nvSpPr>
          <p:spPr bwMode="auto">
            <a:xfrm>
              <a:off x="4192" y="3000"/>
              <a:ext cx="0" cy="7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00782" name="Line 46"/>
            <p:cNvSpPr>
              <a:spLocks noChangeShapeType="1"/>
            </p:cNvSpPr>
            <p:nvPr/>
          </p:nvSpPr>
          <p:spPr bwMode="auto">
            <a:xfrm flipH="1">
              <a:off x="4092" y="3712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00783" name="Line 47"/>
            <p:cNvSpPr>
              <a:spLocks noChangeShapeType="1"/>
            </p:cNvSpPr>
            <p:nvPr/>
          </p:nvSpPr>
          <p:spPr bwMode="auto">
            <a:xfrm>
              <a:off x="4192" y="335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500784" name="Text Box 48"/>
          <p:cNvSpPr txBox="1">
            <a:spLocks noChangeArrowheads="1"/>
          </p:cNvSpPr>
          <p:nvPr/>
        </p:nvSpPr>
        <p:spPr bwMode="auto">
          <a:xfrm>
            <a:off x="1368425" y="952500"/>
            <a:ext cx="25114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>
                <a:solidFill>
                  <a:srgbClr val="000000"/>
                </a:solidFill>
                <a:latin typeface="Arial" charset="0"/>
              </a:rPr>
              <a:t>Digestion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  Mechanical digestion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    Chewing in mouth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    Churning in stomach</a:t>
            </a:r>
          </a:p>
        </p:txBody>
      </p:sp>
      <p:sp>
        <p:nvSpPr>
          <p:cNvPr id="500785" name="Text Box 49"/>
          <p:cNvSpPr txBox="1">
            <a:spLocks noChangeArrowheads="1"/>
          </p:cNvSpPr>
          <p:nvPr/>
        </p:nvSpPr>
        <p:spPr bwMode="auto">
          <a:xfrm>
            <a:off x="1368425" y="260350"/>
            <a:ext cx="19018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>
                <a:solidFill>
                  <a:srgbClr val="000000"/>
                </a:solidFill>
                <a:latin typeface="Arial" charset="0"/>
              </a:rPr>
              <a:t>Ingestion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  Food into mouth</a:t>
            </a:r>
          </a:p>
        </p:txBody>
      </p:sp>
      <p:sp>
        <p:nvSpPr>
          <p:cNvPr id="500786" name="Text Box 50"/>
          <p:cNvSpPr txBox="1">
            <a:spLocks noChangeArrowheads="1"/>
          </p:cNvSpPr>
          <p:nvPr/>
        </p:nvSpPr>
        <p:spPr bwMode="auto">
          <a:xfrm>
            <a:off x="1495425" y="2095500"/>
            <a:ext cx="22447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>
                <a:solidFill>
                  <a:srgbClr val="000000"/>
                </a:solidFill>
                <a:latin typeface="Arial" charset="0"/>
              </a:rPr>
              <a:t>Chemical digestion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  Saliva in mouth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  Acid and pepsin in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    stomach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  Enzymes in small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    intestine</a:t>
            </a:r>
          </a:p>
        </p:txBody>
      </p:sp>
      <p:sp>
        <p:nvSpPr>
          <p:cNvPr id="500787" name="Text Box 51"/>
          <p:cNvSpPr txBox="1">
            <a:spLocks noChangeArrowheads="1"/>
          </p:cNvSpPr>
          <p:nvPr/>
        </p:nvSpPr>
        <p:spPr bwMode="auto">
          <a:xfrm>
            <a:off x="1368425" y="3708400"/>
            <a:ext cx="22447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>
                <a:solidFill>
                  <a:srgbClr val="000000"/>
                </a:solidFill>
                <a:latin typeface="Arial" charset="0"/>
              </a:rPr>
              <a:t>Absorption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  Nutrients and water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  in small intestine</a:t>
            </a:r>
          </a:p>
        </p:txBody>
      </p:sp>
      <p:sp>
        <p:nvSpPr>
          <p:cNvPr id="500788" name="Text Box 52"/>
          <p:cNvSpPr txBox="1">
            <a:spLocks noChangeArrowheads="1"/>
          </p:cNvSpPr>
          <p:nvPr/>
        </p:nvSpPr>
        <p:spPr bwMode="auto">
          <a:xfrm>
            <a:off x="1482725" y="4635500"/>
            <a:ext cx="15335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>
                <a:solidFill>
                  <a:srgbClr val="000000"/>
                </a:solidFill>
                <a:latin typeface="Arial" charset="0"/>
              </a:rPr>
              <a:t>Water in large 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intestine</a:t>
            </a:r>
          </a:p>
        </p:txBody>
      </p:sp>
    </p:spTree>
    <p:extLst>
      <p:ext uri="{BB962C8B-B14F-4D97-AF65-F5344CB8AC3E}">
        <p14:creationId xmlns:p14="http://schemas.microsoft.com/office/powerpoint/2010/main" val="130978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843" name="Picture 59" descr="22_15FoodProcess_4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36525"/>
            <a:ext cx="6681787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78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22.15-4</a:t>
            </a:r>
          </a:p>
        </p:txBody>
      </p:sp>
      <p:sp>
        <p:nvSpPr>
          <p:cNvPr id="502816" name="Text Box 32"/>
          <p:cNvSpPr txBox="1">
            <a:spLocks noChangeArrowheads="1"/>
          </p:cNvSpPr>
          <p:nvPr/>
        </p:nvSpPr>
        <p:spPr bwMode="auto">
          <a:xfrm>
            <a:off x="6905625" y="3911600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Small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intestine</a:t>
            </a:r>
          </a:p>
        </p:txBody>
      </p:sp>
      <p:sp>
        <p:nvSpPr>
          <p:cNvPr id="502817" name="Text Box 33"/>
          <p:cNvSpPr txBox="1">
            <a:spLocks noChangeArrowheads="1"/>
          </p:cNvSpPr>
          <p:nvPr/>
        </p:nvSpPr>
        <p:spPr bwMode="auto">
          <a:xfrm>
            <a:off x="6918325" y="5207000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Large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intestine</a:t>
            </a:r>
          </a:p>
        </p:txBody>
      </p:sp>
      <p:sp>
        <p:nvSpPr>
          <p:cNvPr id="502818" name="Text Box 34"/>
          <p:cNvSpPr txBox="1">
            <a:spLocks noChangeArrowheads="1"/>
          </p:cNvSpPr>
          <p:nvPr/>
        </p:nvSpPr>
        <p:spPr bwMode="auto">
          <a:xfrm>
            <a:off x="6918325" y="2743200"/>
            <a:ext cx="10128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Stomach</a:t>
            </a:r>
          </a:p>
        </p:txBody>
      </p:sp>
      <p:sp>
        <p:nvSpPr>
          <p:cNvPr id="502819" name="Text Box 35"/>
          <p:cNvSpPr txBox="1">
            <a:spLocks noChangeArrowheads="1"/>
          </p:cNvSpPr>
          <p:nvPr/>
        </p:nvSpPr>
        <p:spPr bwMode="auto">
          <a:xfrm>
            <a:off x="6423025" y="368300"/>
            <a:ext cx="8382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Mouth</a:t>
            </a:r>
          </a:p>
        </p:txBody>
      </p:sp>
      <p:sp>
        <p:nvSpPr>
          <p:cNvPr id="502820" name="Text Box 36"/>
          <p:cNvSpPr txBox="1">
            <a:spLocks noChangeArrowheads="1"/>
          </p:cNvSpPr>
          <p:nvPr/>
        </p:nvSpPr>
        <p:spPr bwMode="auto">
          <a:xfrm>
            <a:off x="6918325" y="6083300"/>
            <a:ext cx="6159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Anus</a:t>
            </a:r>
          </a:p>
        </p:txBody>
      </p:sp>
      <p:sp>
        <p:nvSpPr>
          <p:cNvPr id="502821" name="Text Box 37"/>
          <p:cNvSpPr txBox="1">
            <a:spLocks noChangeArrowheads="1"/>
          </p:cNvSpPr>
          <p:nvPr/>
        </p:nvSpPr>
        <p:spPr bwMode="auto">
          <a:xfrm>
            <a:off x="4276725" y="1143000"/>
            <a:ext cx="6159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Food</a:t>
            </a:r>
          </a:p>
        </p:txBody>
      </p:sp>
      <p:sp>
        <p:nvSpPr>
          <p:cNvPr id="502822" name="Line 38"/>
          <p:cNvSpPr>
            <a:spLocks noChangeShapeType="1"/>
          </p:cNvSpPr>
          <p:nvPr/>
        </p:nvSpPr>
        <p:spPr bwMode="auto">
          <a:xfrm flipH="1">
            <a:off x="5219700" y="482600"/>
            <a:ext cx="1181100" cy="71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2823" name="Line 39"/>
          <p:cNvSpPr>
            <a:spLocks noChangeShapeType="1"/>
          </p:cNvSpPr>
          <p:nvPr/>
        </p:nvSpPr>
        <p:spPr bwMode="auto">
          <a:xfrm flipH="1">
            <a:off x="6261100" y="28321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2824" name="Line 40"/>
          <p:cNvSpPr>
            <a:spLocks noChangeShapeType="1"/>
          </p:cNvSpPr>
          <p:nvPr/>
        </p:nvSpPr>
        <p:spPr bwMode="auto">
          <a:xfrm flipH="1" flipV="1">
            <a:off x="5994400" y="5854700"/>
            <a:ext cx="90170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502825" name="Group 41"/>
          <p:cNvGrpSpPr>
            <a:grpSpLocks/>
          </p:cNvGrpSpPr>
          <p:nvPr/>
        </p:nvGrpSpPr>
        <p:grpSpPr bwMode="auto">
          <a:xfrm>
            <a:off x="6496050" y="3302000"/>
            <a:ext cx="368300" cy="1422400"/>
            <a:chOff x="4092" y="2080"/>
            <a:chExt cx="232" cy="896"/>
          </a:xfrm>
        </p:grpSpPr>
        <p:sp>
          <p:nvSpPr>
            <p:cNvPr id="502826" name="Line 42"/>
            <p:cNvSpPr>
              <a:spLocks noChangeShapeType="1"/>
            </p:cNvSpPr>
            <p:nvPr/>
          </p:nvSpPr>
          <p:spPr bwMode="auto">
            <a:xfrm>
              <a:off x="4092" y="2080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02827" name="Line 43"/>
            <p:cNvSpPr>
              <a:spLocks noChangeShapeType="1"/>
            </p:cNvSpPr>
            <p:nvPr/>
          </p:nvSpPr>
          <p:spPr bwMode="auto">
            <a:xfrm>
              <a:off x="4192" y="2080"/>
              <a:ext cx="0" cy="8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02828" name="Line 44"/>
            <p:cNvSpPr>
              <a:spLocks noChangeShapeType="1"/>
            </p:cNvSpPr>
            <p:nvPr/>
          </p:nvSpPr>
          <p:spPr bwMode="auto">
            <a:xfrm flipH="1">
              <a:off x="4092" y="2976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02829" name="Line 45"/>
            <p:cNvSpPr>
              <a:spLocks noChangeShapeType="1"/>
            </p:cNvSpPr>
            <p:nvPr/>
          </p:nvSpPr>
          <p:spPr bwMode="auto">
            <a:xfrm>
              <a:off x="4188" y="253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502830" name="Group 46"/>
          <p:cNvGrpSpPr>
            <a:grpSpLocks/>
          </p:cNvGrpSpPr>
          <p:nvPr/>
        </p:nvGrpSpPr>
        <p:grpSpPr bwMode="auto">
          <a:xfrm>
            <a:off x="6496050" y="4762500"/>
            <a:ext cx="374650" cy="1130300"/>
            <a:chOff x="4092" y="3000"/>
            <a:chExt cx="236" cy="712"/>
          </a:xfrm>
        </p:grpSpPr>
        <p:sp>
          <p:nvSpPr>
            <p:cNvPr id="502831" name="Line 47"/>
            <p:cNvSpPr>
              <a:spLocks noChangeShapeType="1"/>
            </p:cNvSpPr>
            <p:nvPr/>
          </p:nvSpPr>
          <p:spPr bwMode="auto">
            <a:xfrm>
              <a:off x="4092" y="3000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02832" name="Line 48"/>
            <p:cNvSpPr>
              <a:spLocks noChangeShapeType="1"/>
            </p:cNvSpPr>
            <p:nvPr/>
          </p:nvSpPr>
          <p:spPr bwMode="auto">
            <a:xfrm>
              <a:off x="4192" y="3000"/>
              <a:ext cx="0" cy="7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02833" name="Line 49"/>
            <p:cNvSpPr>
              <a:spLocks noChangeShapeType="1"/>
            </p:cNvSpPr>
            <p:nvPr/>
          </p:nvSpPr>
          <p:spPr bwMode="auto">
            <a:xfrm flipH="1">
              <a:off x="4092" y="3712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02834" name="Line 50"/>
            <p:cNvSpPr>
              <a:spLocks noChangeShapeType="1"/>
            </p:cNvSpPr>
            <p:nvPr/>
          </p:nvSpPr>
          <p:spPr bwMode="auto">
            <a:xfrm>
              <a:off x="4192" y="335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502835" name="Text Box 51"/>
          <p:cNvSpPr txBox="1">
            <a:spLocks noChangeArrowheads="1"/>
          </p:cNvSpPr>
          <p:nvPr/>
        </p:nvSpPr>
        <p:spPr bwMode="auto">
          <a:xfrm>
            <a:off x="5622925" y="6337300"/>
            <a:ext cx="7175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Feces</a:t>
            </a:r>
          </a:p>
        </p:txBody>
      </p:sp>
      <p:sp>
        <p:nvSpPr>
          <p:cNvPr id="502836" name="Text Box 52"/>
          <p:cNvSpPr txBox="1">
            <a:spLocks noChangeArrowheads="1"/>
          </p:cNvSpPr>
          <p:nvPr/>
        </p:nvSpPr>
        <p:spPr bwMode="auto">
          <a:xfrm>
            <a:off x="1368425" y="952500"/>
            <a:ext cx="25114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>
                <a:solidFill>
                  <a:srgbClr val="000000"/>
                </a:solidFill>
                <a:latin typeface="Arial" charset="0"/>
              </a:rPr>
              <a:t>Digestion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  Mechanical digestion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    Chewing in mouth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    Churning in stomach</a:t>
            </a:r>
          </a:p>
        </p:txBody>
      </p:sp>
      <p:sp>
        <p:nvSpPr>
          <p:cNvPr id="502837" name="Text Box 53"/>
          <p:cNvSpPr txBox="1">
            <a:spLocks noChangeArrowheads="1"/>
          </p:cNvSpPr>
          <p:nvPr/>
        </p:nvSpPr>
        <p:spPr bwMode="auto">
          <a:xfrm>
            <a:off x="1368425" y="260350"/>
            <a:ext cx="19018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>
                <a:solidFill>
                  <a:srgbClr val="000000"/>
                </a:solidFill>
                <a:latin typeface="Arial" charset="0"/>
              </a:rPr>
              <a:t>Ingestion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  Food into mouth</a:t>
            </a:r>
          </a:p>
        </p:txBody>
      </p:sp>
      <p:sp>
        <p:nvSpPr>
          <p:cNvPr id="502838" name="Text Box 54"/>
          <p:cNvSpPr txBox="1">
            <a:spLocks noChangeArrowheads="1"/>
          </p:cNvSpPr>
          <p:nvPr/>
        </p:nvSpPr>
        <p:spPr bwMode="auto">
          <a:xfrm>
            <a:off x="1495425" y="2095500"/>
            <a:ext cx="22447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>
                <a:solidFill>
                  <a:srgbClr val="000000"/>
                </a:solidFill>
                <a:latin typeface="Arial" charset="0"/>
              </a:rPr>
              <a:t>Chemical digestion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  Saliva in mouth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  Acid and pepsin in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    stomach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  Enzymes in small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    intestine</a:t>
            </a:r>
          </a:p>
        </p:txBody>
      </p:sp>
      <p:sp>
        <p:nvSpPr>
          <p:cNvPr id="502839" name="Text Box 55"/>
          <p:cNvSpPr txBox="1">
            <a:spLocks noChangeArrowheads="1"/>
          </p:cNvSpPr>
          <p:nvPr/>
        </p:nvSpPr>
        <p:spPr bwMode="auto">
          <a:xfrm>
            <a:off x="1368425" y="3708400"/>
            <a:ext cx="22447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>
                <a:solidFill>
                  <a:srgbClr val="000000"/>
                </a:solidFill>
                <a:latin typeface="Arial" charset="0"/>
              </a:rPr>
              <a:t>Absorption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  Nutrients and water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  in small intestine</a:t>
            </a:r>
          </a:p>
        </p:txBody>
      </p:sp>
      <p:sp>
        <p:nvSpPr>
          <p:cNvPr id="502840" name="Text Box 56"/>
          <p:cNvSpPr txBox="1">
            <a:spLocks noChangeArrowheads="1"/>
          </p:cNvSpPr>
          <p:nvPr/>
        </p:nvSpPr>
        <p:spPr bwMode="auto">
          <a:xfrm>
            <a:off x="1482725" y="4635500"/>
            <a:ext cx="15335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>
                <a:solidFill>
                  <a:srgbClr val="000000"/>
                </a:solidFill>
                <a:latin typeface="Arial" charset="0"/>
              </a:rPr>
              <a:t>Water in large 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intestine</a:t>
            </a:r>
          </a:p>
        </p:txBody>
      </p:sp>
      <p:sp>
        <p:nvSpPr>
          <p:cNvPr id="502841" name="Text Box 57"/>
          <p:cNvSpPr txBox="1">
            <a:spLocks noChangeArrowheads="1"/>
          </p:cNvSpPr>
          <p:nvPr/>
        </p:nvSpPr>
        <p:spPr bwMode="auto">
          <a:xfrm>
            <a:off x="1368425" y="5321300"/>
            <a:ext cx="1901825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>
                <a:solidFill>
                  <a:srgbClr val="000000"/>
                </a:solidFill>
                <a:latin typeface="Arial" charset="0"/>
              </a:rPr>
              <a:t>Elimination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  Feces formed in</a:t>
            </a:r>
            <a:br>
              <a:rPr lang="en-US" sz="1700" b="1">
                <a:solidFill>
                  <a:srgbClr val="000000"/>
                </a:solidFill>
                <a:latin typeface="Arial" charset="0"/>
              </a:rPr>
            </a:br>
            <a:r>
              <a:rPr lang="en-US" sz="1700" b="1">
                <a:solidFill>
                  <a:srgbClr val="000000"/>
                </a:solidFill>
                <a:latin typeface="Arial" charset="0"/>
              </a:rPr>
              <a:t>  large intestine</a:t>
            </a:r>
          </a:p>
        </p:txBody>
      </p:sp>
      <p:sp>
        <p:nvSpPr>
          <p:cNvPr id="502842" name="Text Box 58"/>
          <p:cNvSpPr txBox="1">
            <a:spLocks noChangeArrowheads="1"/>
          </p:cNvSpPr>
          <p:nvPr/>
        </p:nvSpPr>
        <p:spPr bwMode="auto">
          <a:xfrm>
            <a:off x="1508125" y="6229350"/>
            <a:ext cx="23209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b="1">
                <a:solidFill>
                  <a:srgbClr val="000000"/>
                </a:solidFill>
                <a:latin typeface="Arial" charset="0"/>
              </a:rPr>
              <a:t>Elimination from anus</a:t>
            </a:r>
          </a:p>
        </p:txBody>
      </p:sp>
    </p:spTree>
    <p:extLst>
      <p:ext uri="{BB962C8B-B14F-4D97-AF65-F5344CB8AC3E}">
        <p14:creationId xmlns:p14="http://schemas.microsoft.com/office/powerpoint/2010/main" val="264230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NUTRITIONAL REQUIREMENTS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 eaLnBrk="1" hangingPunct="1"/>
            <a:r>
              <a:rPr lang="en-US" b="1" dirty="0" smtClean="0"/>
              <a:t>Proper nutrition provides</a:t>
            </a:r>
          </a:p>
          <a:p>
            <a:pPr marL="925513" lvl="2" eaLnBrk="1" hangingPunct="1"/>
            <a:r>
              <a:rPr lang="en-US" dirty="0" smtClean="0"/>
              <a:t>fuel for cellular work,</a:t>
            </a:r>
          </a:p>
          <a:p>
            <a:pPr marL="925513" lvl="2" eaLnBrk="1" hangingPunct="1"/>
            <a:r>
              <a:rPr lang="en-US" dirty="0" smtClean="0"/>
              <a:t>materials for building molecules, and</a:t>
            </a:r>
          </a:p>
          <a:p>
            <a:pPr marL="925513" lvl="2" eaLnBrk="1" hangingPunct="1"/>
            <a:r>
              <a:rPr lang="en-US" dirty="0" smtClean="0"/>
              <a:t>essential nutrients for health.</a:t>
            </a:r>
          </a:p>
          <a:p>
            <a:pPr marL="446088" lvl="1" eaLnBrk="1" hangingPunct="1"/>
            <a:r>
              <a:rPr lang="en-US" b="1" dirty="0" smtClean="0"/>
              <a:t>Cells use cellular respiration to</a:t>
            </a:r>
          </a:p>
          <a:p>
            <a:pPr marL="925513" lvl="2" eaLnBrk="1" hangingPunct="1"/>
            <a:r>
              <a:rPr lang="en-US" dirty="0" smtClean="0"/>
              <a:t>extract energy stored in food molecules and</a:t>
            </a:r>
          </a:p>
          <a:p>
            <a:pPr marL="925513" lvl="2" eaLnBrk="1" hangingPunct="1"/>
            <a:r>
              <a:rPr lang="en-US" dirty="0" smtClean="0"/>
              <a:t>generate molecules of ATP to do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Four Stages of Food Processing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 eaLnBrk="1" hangingPunct="1"/>
            <a:r>
              <a:rPr lang="en-US" b="1" dirty="0" smtClean="0"/>
              <a:t>Ingestion</a:t>
            </a:r>
            <a:r>
              <a:rPr lang="en-US" dirty="0" smtClean="0"/>
              <a:t> is another word for eating.</a:t>
            </a:r>
          </a:p>
          <a:p>
            <a:pPr marL="446088" lvl="1" eaLnBrk="1" hangingPunct="1"/>
            <a:r>
              <a:rPr lang="en-US" b="1" dirty="0" smtClean="0"/>
              <a:t>Digestion</a:t>
            </a:r>
            <a:r>
              <a:rPr lang="en-US" dirty="0" smtClean="0"/>
              <a:t> is the breakdown of food into molecules small enough for the body to absorb.</a:t>
            </a:r>
          </a:p>
          <a:p>
            <a:pPr marL="446088" lvl="1" eaLnBrk="1" hangingPunct="1"/>
            <a:r>
              <a:rPr lang="en-US" b="1" dirty="0" smtClean="0"/>
              <a:t>Absorption</a:t>
            </a:r>
            <a:r>
              <a:rPr lang="en-US" dirty="0" smtClean="0"/>
              <a:t> is </a:t>
            </a:r>
            <a:r>
              <a:rPr lang="en-US" dirty="0">
                <a:solidFill>
                  <a:srgbClr val="000000"/>
                </a:solidFill>
              </a:rPr>
              <a:t>the uptake of the small nutrient molecules by cells lining the digestive tract.</a:t>
            </a:r>
            <a:endParaRPr lang="en-US" dirty="0" smtClean="0"/>
          </a:p>
          <a:p>
            <a:pPr marL="446088" lvl="1" eaLnBrk="1" hangingPunct="1"/>
            <a:r>
              <a:rPr lang="en-US" b="1" dirty="0" smtClean="0"/>
              <a:t>Elimination</a:t>
            </a:r>
            <a:r>
              <a:rPr lang="en-US" dirty="0" smtClean="0"/>
              <a:t> is </a:t>
            </a:r>
            <a:r>
              <a:rPr lang="en-US" dirty="0">
                <a:solidFill>
                  <a:srgbClr val="000000"/>
                </a:solidFill>
              </a:rPr>
              <a:t>the disposal of undigested materials left over from food.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6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854" name="Picture 22" descr="22_16CellularResp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36525"/>
            <a:ext cx="6084887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22.16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04835" name="Text Box 3"/>
          <p:cNvSpPr txBox="1">
            <a:spLocks noChangeArrowheads="1"/>
          </p:cNvSpPr>
          <p:nvPr/>
        </p:nvSpPr>
        <p:spPr bwMode="auto">
          <a:xfrm>
            <a:off x="3201988" y="160338"/>
            <a:ext cx="2562225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“Fuel”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sym typeface="Symbol" pitchFamily="84" charset="2"/>
              </a:rPr>
              <a:t>(organic molecules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sym typeface="Symbol" pitchFamily="84" charset="2"/>
              </a:rPr>
              <a:t>such as glucose)</a:t>
            </a: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4837" name="Text Box 5"/>
          <p:cNvSpPr txBox="1">
            <a:spLocks noChangeArrowheads="1"/>
          </p:cNvSpPr>
          <p:nvPr/>
        </p:nvSpPr>
        <p:spPr bwMode="auto">
          <a:xfrm>
            <a:off x="2854325" y="2984500"/>
            <a:ext cx="137160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Cellular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respiration</a:t>
            </a:r>
          </a:p>
        </p:txBody>
      </p:sp>
      <p:sp>
        <p:nvSpPr>
          <p:cNvPr id="504838" name="Text Box 6"/>
          <p:cNvSpPr txBox="1">
            <a:spLocks noChangeArrowheads="1"/>
          </p:cNvSpPr>
          <p:nvPr/>
        </p:nvSpPr>
        <p:spPr bwMode="auto">
          <a:xfrm>
            <a:off x="5203825" y="2768600"/>
            <a:ext cx="1660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Mitochondrion</a:t>
            </a:r>
          </a:p>
        </p:txBody>
      </p:sp>
      <p:sp>
        <p:nvSpPr>
          <p:cNvPr id="504839" name="Text Box 7"/>
          <p:cNvSpPr txBox="1">
            <a:spLocks noChangeArrowheads="1"/>
          </p:cNvSpPr>
          <p:nvPr/>
        </p:nvSpPr>
        <p:spPr bwMode="auto">
          <a:xfrm>
            <a:off x="3832225" y="4699000"/>
            <a:ext cx="5302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Cell</a:t>
            </a:r>
          </a:p>
        </p:txBody>
      </p:sp>
      <p:sp>
        <p:nvSpPr>
          <p:cNvPr id="504842" name="Text Box 10"/>
          <p:cNvSpPr txBox="1">
            <a:spLocks noChangeArrowheads="1"/>
          </p:cNvSpPr>
          <p:nvPr/>
        </p:nvSpPr>
        <p:spPr bwMode="auto">
          <a:xfrm>
            <a:off x="2232025" y="1130300"/>
            <a:ext cx="5302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="1" baseline="-25000">
                <a:solidFill>
                  <a:srgbClr val="FFFFFF"/>
                </a:solidFill>
                <a:latin typeface="Arial" charset="0"/>
              </a:rPr>
              <a:t>2</a:t>
            </a: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04843" name="Text Box 11"/>
          <p:cNvSpPr txBox="1">
            <a:spLocks noChangeArrowheads="1"/>
          </p:cNvSpPr>
          <p:nvPr/>
        </p:nvSpPr>
        <p:spPr bwMode="auto">
          <a:xfrm>
            <a:off x="4052888" y="1047750"/>
            <a:ext cx="10842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C</a:t>
            </a:r>
            <a:r>
              <a:rPr lang="en-US" b="1" baseline="-25000">
                <a:solidFill>
                  <a:srgbClr val="FFFFFF"/>
                </a:solidFill>
                <a:latin typeface="Arial" charset="0"/>
              </a:rPr>
              <a:t>6</a:t>
            </a:r>
            <a:r>
              <a:rPr lang="en-US" b="1">
                <a:solidFill>
                  <a:srgbClr val="FFFFFF"/>
                </a:solidFill>
                <a:latin typeface="Arial" charset="0"/>
              </a:rPr>
              <a:t>H</a:t>
            </a:r>
            <a:r>
              <a:rPr lang="en-US" b="1" baseline="-25000">
                <a:solidFill>
                  <a:srgbClr val="FFFFFF"/>
                </a:solidFill>
                <a:latin typeface="Arial" charset="0"/>
              </a:rPr>
              <a:t>12</a:t>
            </a:r>
            <a:r>
              <a:rPr lang="en-US" b="1">
                <a:solidFill>
                  <a:srgbClr val="FFFFFF"/>
                </a:solidFill>
                <a:latin typeface="Arial" charset="0"/>
              </a:rPr>
              <a:t>O</a:t>
            </a:r>
            <a:r>
              <a:rPr lang="en-US" b="1" baseline="-25000">
                <a:solidFill>
                  <a:srgbClr val="FFFFFF"/>
                </a:solidFill>
                <a:latin typeface="Arial" charset="0"/>
              </a:rPr>
              <a:t>6</a:t>
            </a:r>
          </a:p>
        </p:txBody>
      </p:sp>
      <p:sp>
        <p:nvSpPr>
          <p:cNvPr id="504846" name="Text Box 14"/>
          <p:cNvSpPr txBox="1">
            <a:spLocks noChangeArrowheads="1"/>
          </p:cNvSpPr>
          <p:nvPr/>
        </p:nvSpPr>
        <p:spPr bwMode="auto">
          <a:xfrm>
            <a:off x="2206625" y="5676900"/>
            <a:ext cx="11906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“Exhaust”</a:t>
            </a:r>
          </a:p>
        </p:txBody>
      </p:sp>
      <p:sp>
        <p:nvSpPr>
          <p:cNvPr id="504847" name="Text Box 15"/>
          <p:cNvSpPr txBox="1">
            <a:spLocks noChangeArrowheads="1"/>
          </p:cNvSpPr>
          <p:nvPr/>
        </p:nvSpPr>
        <p:spPr bwMode="auto">
          <a:xfrm>
            <a:off x="2549525" y="6108700"/>
            <a:ext cx="454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and</a:t>
            </a:r>
          </a:p>
        </p:txBody>
      </p:sp>
      <p:sp>
        <p:nvSpPr>
          <p:cNvPr id="504848" name="Text Box 16"/>
          <p:cNvSpPr txBox="1">
            <a:spLocks noChangeArrowheads="1"/>
          </p:cNvSpPr>
          <p:nvPr/>
        </p:nvSpPr>
        <p:spPr bwMode="auto">
          <a:xfrm>
            <a:off x="1939925" y="6096000"/>
            <a:ext cx="5302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CO</a:t>
            </a:r>
            <a:r>
              <a:rPr lang="en-US" b="1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4849" name="Text Box 17"/>
          <p:cNvSpPr txBox="1">
            <a:spLocks noChangeArrowheads="1"/>
          </p:cNvSpPr>
          <p:nvPr/>
        </p:nvSpPr>
        <p:spPr bwMode="auto">
          <a:xfrm>
            <a:off x="3133725" y="6070600"/>
            <a:ext cx="5302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H</a:t>
            </a:r>
            <a:r>
              <a:rPr lang="en-US" b="1" baseline="-25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en-US" b="1">
                <a:solidFill>
                  <a:srgbClr val="FFFFFF"/>
                </a:solidFill>
                <a:latin typeface="Arial" charset="0"/>
              </a:rPr>
              <a:t>O</a:t>
            </a:r>
          </a:p>
        </p:txBody>
      </p:sp>
      <p:sp>
        <p:nvSpPr>
          <p:cNvPr id="504851" name="Text Box 19"/>
          <p:cNvSpPr txBox="1">
            <a:spLocks noChangeArrowheads="1"/>
          </p:cNvSpPr>
          <p:nvPr/>
        </p:nvSpPr>
        <p:spPr bwMode="auto">
          <a:xfrm>
            <a:off x="5762625" y="4076700"/>
            <a:ext cx="5302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ATP</a:t>
            </a:r>
          </a:p>
        </p:txBody>
      </p:sp>
      <p:sp>
        <p:nvSpPr>
          <p:cNvPr id="504852" name="Text Box 20"/>
          <p:cNvSpPr txBox="1">
            <a:spLocks noChangeArrowheads="1"/>
          </p:cNvSpPr>
          <p:nvPr/>
        </p:nvSpPr>
        <p:spPr bwMode="auto">
          <a:xfrm>
            <a:off x="5229225" y="4572000"/>
            <a:ext cx="151130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(energy for</a:t>
            </a:r>
            <a:br>
              <a:rPr lang="en-US" b="1">
                <a:solidFill>
                  <a:srgbClr val="000000"/>
                </a:solidFill>
                <a:latin typeface="Arial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</a:rPr>
              <a:t>cellular work)</a:t>
            </a:r>
          </a:p>
        </p:txBody>
      </p:sp>
      <p:sp>
        <p:nvSpPr>
          <p:cNvPr id="504853" name="Line 21"/>
          <p:cNvSpPr>
            <a:spLocks noChangeShapeType="1"/>
          </p:cNvSpPr>
          <p:nvPr/>
        </p:nvSpPr>
        <p:spPr bwMode="auto">
          <a:xfrm flipH="1">
            <a:off x="4775200" y="2895600"/>
            <a:ext cx="3810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1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041" y="2491462"/>
            <a:ext cx="3657917" cy="27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84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Four Stages of Food Processing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200" y="1246262"/>
            <a:ext cx="9220200" cy="57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55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874" name="Picture 34" descr="22_UN04DigestSysMap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25425"/>
            <a:ext cx="8426450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784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22.UN04</a:t>
            </a:r>
          </a:p>
        </p:txBody>
      </p:sp>
      <p:sp>
        <p:nvSpPr>
          <p:cNvPr id="547843" name="Text Box 3"/>
          <p:cNvSpPr txBox="1">
            <a:spLocks noChangeArrowheads="1"/>
          </p:cNvSpPr>
          <p:nvPr/>
        </p:nvSpPr>
        <p:spPr bwMode="auto">
          <a:xfrm>
            <a:off x="479425" y="1384300"/>
            <a:ext cx="15335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Mouth</a:t>
            </a:r>
            <a:br>
              <a:rPr lang="en-US" b="1">
                <a:solidFill>
                  <a:srgbClr val="000000"/>
                </a:solidFill>
                <a:latin typeface="Arial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</a:rPr>
              <a:t>(oral cavity)</a:t>
            </a:r>
          </a:p>
        </p:txBody>
      </p:sp>
      <p:sp>
        <p:nvSpPr>
          <p:cNvPr id="547852" name="Text Box 12"/>
          <p:cNvSpPr txBox="1">
            <a:spLocks noChangeArrowheads="1"/>
          </p:cNvSpPr>
          <p:nvPr/>
        </p:nvSpPr>
        <p:spPr bwMode="auto">
          <a:xfrm>
            <a:off x="4835525" y="381000"/>
            <a:ext cx="11017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Digestion</a:t>
            </a:r>
          </a:p>
        </p:txBody>
      </p:sp>
      <p:sp>
        <p:nvSpPr>
          <p:cNvPr id="547855" name="Text Box 15"/>
          <p:cNvSpPr txBox="1">
            <a:spLocks noChangeArrowheads="1"/>
          </p:cNvSpPr>
          <p:nvPr/>
        </p:nvSpPr>
        <p:spPr bwMode="auto">
          <a:xfrm>
            <a:off x="7146925" y="609600"/>
            <a:ext cx="12414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Absorption</a:t>
            </a:r>
          </a:p>
        </p:txBody>
      </p:sp>
      <p:sp>
        <p:nvSpPr>
          <p:cNvPr id="547856" name="Text Box 16"/>
          <p:cNvSpPr txBox="1">
            <a:spLocks noChangeArrowheads="1"/>
          </p:cNvSpPr>
          <p:nvPr/>
        </p:nvSpPr>
        <p:spPr bwMode="auto">
          <a:xfrm>
            <a:off x="5559425" y="863600"/>
            <a:ext cx="11017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Chemical</a:t>
            </a:r>
          </a:p>
        </p:txBody>
      </p:sp>
      <p:sp>
        <p:nvSpPr>
          <p:cNvPr id="547857" name="Text Box 17"/>
          <p:cNvSpPr txBox="1">
            <a:spLocks noChangeArrowheads="1"/>
          </p:cNvSpPr>
          <p:nvPr/>
        </p:nvSpPr>
        <p:spPr bwMode="auto">
          <a:xfrm>
            <a:off x="4010025" y="876300"/>
            <a:ext cx="126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Mechanical</a:t>
            </a:r>
          </a:p>
        </p:txBody>
      </p:sp>
      <p:sp>
        <p:nvSpPr>
          <p:cNvPr id="547858" name="Text Box 18"/>
          <p:cNvSpPr txBox="1">
            <a:spLocks noChangeArrowheads="1"/>
          </p:cNvSpPr>
          <p:nvPr/>
        </p:nvSpPr>
        <p:spPr bwMode="auto">
          <a:xfrm>
            <a:off x="631825" y="508000"/>
            <a:ext cx="12414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Alimentary</a:t>
            </a:r>
            <a:br>
              <a:rPr lang="en-US" b="1">
                <a:solidFill>
                  <a:srgbClr val="FFFFFF"/>
                </a:solidFill>
                <a:latin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</a:rPr>
              <a:t>canal</a:t>
            </a:r>
          </a:p>
        </p:txBody>
      </p:sp>
      <p:sp>
        <p:nvSpPr>
          <p:cNvPr id="547859" name="Text Box 19"/>
          <p:cNvSpPr txBox="1">
            <a:spLocks noChangeArrowheads="1"/>
          </p:cNvSpPr>
          <p:nvPr/>
        </p:nvSpPr>
        <p:spPr bwMode="auto">
          <a:xfrm>
            <a:off x="2384425" y="508000"/>
            <a:ext cx="12414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Accessory</a:t>
            </a:r>
            <a:br>
              <a:rPr lang="en-US" b="1">
                <a:solidFill>
                  <a:srgbClr val="FFFFFF"/>
                </a:solidFill>
                <a:latin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</a:rPr>
              <a:t>organs</a:t>
            </a:r>
          </a:p>
        </p:txBody>
      </p:sp>
      <p:sp>
        <p:nvSpPr>
          <p:cNvPr id="547860" name="Text Box 20"/>
          <p:cNvSpPr txBox="1">
            <a:spLocks noChangeArrowheads="1"/>
          </p:cNvSpPr>
          <p:nvPr/>
        </p:nvSpPr>
        <p:spPr bwMode="auto">
          <a:xfrm>
            <a:off x="492125" y="2298700"/>
            <a:ext cx="15335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Pharynx and</a:t>
            </a:r>
            <a:br>
              <a:rPr lang="en-US" b="1">
                <a:solidFill>
                  <a:srgbClr val="000000"/>
                </a:solidFill>
                <a:latin typeface="Arial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</a:rPr>
              <a:t>esophagus</a:t>
            </a:r>
          </a:p>
        </p:txBody>
      </p:sp>
      <p:sp>
        <p:nvSpPr>
          <p:cNvPr id="547861" name="Text Box 21"/>
          <p:cNvSpPr txBox="1">
            <a:spLocks noChangeArrowheads="1"/>
          </p:cNvSpPr>
          <p:nvPr/>
        </p:nvSpPr>
        <p:spPr bwMode="auto">
          <a:xfrm>
            <a:off x="771525" y="3327400"/>
            <a:ext cx="1012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Stomach</a:t>
            </a:r>
          </a:p>
        </p:txBody>
      </p:sp>
      <p:sp>
        <p:nvSpPr>
          <p:cNvPr id="547862" name="Text Box 22"/>
          <p:cNvSpPr txBox="1">
            <a:spLocks noChangeArrowheads="1"/>
          </p:cNvSpPr>
          <p:nvPr/>
        </p:nvSpPr>
        <p:spPr bwMode="auto">
          <a:xfrm>
            <a:off x="720725" y="4114800"/>
            <a:ext cx="10636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Small</a:t>
            </a:r>
            <a:br>
              <a:rPr lang="en-US" b="1">
                <a:solidFill>
                  <a:srgbClr val="000000"/>
                </a:solidFill>
                <a:latin typeface="Arial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</a:rPr>
              <a:t>intestine</a:t>
            </a:r>
          </a:p>
        </p:txBody>
      </p:sp>
      <p:sp>
        <p:nvSpPr>
          <p:cNvPr id="547863" name="Text Box 23"/>
          <p:cNvSpPr txBox="1">
            <a:spLocks noChangeArrowheads="1"/>
          </p:cNvSpPr>
          <p:nvPr/>
        </p:nvSpPr>
        <p:spPr bwMode="auto">
          <a:xfrm>
            <a:off x="720725" y="5016500"/>
            <a:ext cx="10636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Large</a:t>
            </a:r>
            <a:br>
              <a:rPr lang="en-US" b="1">
                <a:solidFill>
                  <a:srgbClr val="000000"/>
                </a:solidFill>
                <a:latin typeface="Arial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</a:rPr>
              <a:t>intestine</a:t>
            </a:r>
          </a:p>
        </p:txBody>
      </p:sp>
      <p:sp>
        <p:nvSpPr>
          <p:cNvPr id="547864" name="Text Box 24"/>
          <p:cNvSpPr txBox="1">
            <a:spLocks noChangeArrowheads="1"/>
          </p:cNvSpPr>
          <p:nvPr/>
        </p:nvSpPr>
        <p:spPr bwMode="auto">
          <a:xfrm>
            <a:off x="962025" y="5994400"/>
            <a:ext cx="66992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Anus</a:t>
            </a:r>
          </a:p>
        </p:txBody>
      </p:sp>
      <p:sp>
        <p:nvSpPr>
          <p:cNvPr id="547865" name="Text Box 25"/>
          <p:cNvSpPr txBox="1">
            <a:spLocks noChangeArrowheads="1"/>
          </p:cNvSpPr>
          <p:nvPr/>
        </p:nvSpPr>
        <p:spPr bwMode="auto">
          <a:xfrm>
            <a:off x="2155825" y="1524000"/>
            <a:ext cx="16986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Salivary glands</a:t>
            </a:r>
          </a:p>
        </p:txBody>
      </p:sp>
      <p:sp>
        <p:nvSpPr>
          <p:cNvPr id="547866" name="Text Box 26"/>
          <p:cNvSpPr txBox="1">
            <a:spLocks noChangeArrowheads="1"/>
          </p:cNvSpPr>
          <p:nvPr/>
        </p:nvSpPr>
        <p:spPr bwMode="auto">
          <a:xfrm>
            <a:off x="2257425" y="3962400"/>
            <a:ext cx="13430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Liver,</a:t>
            </a:r>
            <a:br>
              <a:rPr lang="en-US" b="1">
                <a:solidFill>
                  <a:srgbClr val="000000"/>
                </a:solidFill>
                <a:latin typeface="Arial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</a:rPr>
              <a:t>gallbladder,</a:t>
            </a:r>
            <a:br>
              <a:rPr lang="en-US" b="1">
                <a:solidFill>
                  <a:srgbClr val="000000"/>
                </a:solidFill>
                <a:latin typeface="Arial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</a:rPr>
              <a:t>pancreas</a:t>
            </a:r>
          </a:p>
        </p:txBody>
      </p:sp>
      <p:sp>
        <p:nvSpPr>
          <p:cNvPr id="547867" name="Text Box 27"/>
          <p:cNvSpPr txBox="1">
            <a:spLocks noChangeArrowheads="1"/>
          </p:cNvSpPr>
          <p:nvPr/>
        </p:nvSpPr>
        <p:spPr bwMode="auto">
          <a:xfrm>
            <a:off x="4137025" y="1524000"/>
            <a:ext cx="1012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Chewing</a:t>
            </a:r>
          </a:p>
        </p:txBody>
      </p:sp>
      <p:sp>
        <p:nvSpPr>
          <p:cNvPr id="547868" name="Text Box 28"/>
          <p:cNvSpPr txBox="1">
            <a:spLocks noChangeArrowheads="1"/>
          </p:cNvSpPr>
          <p:nvPr/>
        </p:nvSpPr>
        <p:spPr bwMode="auto">
          <a:xfrm>
            <a:off x="4124325" y="3327400"/>
            <a:ext cx="1012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Churning</a:t>
            </a:r>
          </a:p>
        </p:txBody>
      </p:sp>
      <p:sp>
        <p:nvSpPr>
          <p:cNvPr id="547869" name="Text Box 29"/>
          <p:cNvSpPr txBox="1">
            <a:spLocks noChangeArrowheads="1"/>
          </p:cNvSpPr>
          <p:nvPr/>
        </p:nvSpPr>
        <p:spPr bwMode="auto">
          <a:xfrm>
            <a:off x="5597525" y="1397000"/>
            <a:ext cx="98742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Salivary</a:t>
            </a:r>
            <a:br>
              <a:rPr lang="en-US" b="1">
                <a:solidFill>
                  <a:srgbClr val="000000"/>
                </a:solidFill>
                <a:latin typeface="Arial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</a:rPr>
              <a:t>amylase</a:t>
            </a:r>
          </a:p>
        </p:txBody>
      </p:sp>
      <p:sp>
        <p:nvSpPr>
          <p:cNvPr id="547870" name="Text Box 30"/>
          <p:cNvSpPr txBox="1">
            <a:spLocks noChangeArrowheads="1"/>
          </p:cNvSpPr>
          <p:nvPr/>
        </p:nvSpPr>
        <p:spPr bwMode="auto">
          <a:xfrm>
            <a:off x="5381625" y="3048000"/>
            <a:ext cx="13557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Acid and</a:t>
            </a:r>
            <a:br>
              <a:rPr lang="en-US" b="1">
                <a:solidFill>
                  <a:srgbClr val="000000"/>
                </a:solidFill>
                <a:latin typeface="Arial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</a:rPr>
              <a:t>pepsin (in</a:t>
            </a:r>
            <a:br>
              <a:rPr lang="en-US" b="1">
                <a:solidFill>
                  <a:srgbClr val="000000"/>
                </a:solidFill>
                <a:latin typeface="Arial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</a:rPr>
              <a:t>gastric juice)</a:t>
            </a:r>
          </a:p>
        </p:txBody>
      </p:sp>
      <p:sp>
        <p:nvSpPr>
          <p:cNvPr id="547871" name="Text Box 31"/>
          <p:cNvSpPr txBox="1">
            <a:spLocks noChangeArrowheads="1"/>
          </p:cNvSpPr>
          <p:nvPr/>
        </p:nvSpPr>
        <p:spPr bwMode="auto">
          <a:xfrm>
            <a:off x="5597525" y="4064000"/>
            <a:ext cx="98742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Other</a:t>
            </a:r>
            <a:br>
              <a:rPr lang="en-US" b="1">
                <a:solidFill>
                  <a:srgbClr val="000000"/>
                </a:solidFill>
                <a:latin typeface="Arial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</a:rPr>
              <a:t>enzymes</a:t>
            </a:r>
          </a:p>
        </p:txBody>
      </p:sp>
      <p:sp>
        <p:nvSpPr>
          <p:cNvPr id="547872" name="Text Box 32"/>
          <p:cNvSpPr txBox="1">
            <a:spLocks noChangeArrowheads="1"/>
          </p:cNvSpPr>
          <p:nvPr/>
        </p:nvSpPr>
        <p:spPr bwMode="auto">
          <a:xfrm>
            <a:off x="6956425" y="4064000"/>
            <a:ext cx="112712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Nutrients</a:t>
            </a:r>
            <a:br>
              <a:rPr lang="en-US" b="1">
                <a:solidFill>
                  <a:srgbClr val="000000"/>
                </a:solidFill>
                <a:latin typeface="Arial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</a:rPr>
              <a:t>and water</a:t>
            </a:r>
          </a:p>
        </p:txBody>
      </p:sp>
      <p:sp>
        <p:nvSpPr>
          <p:cNvPr id="547873" name="Text Box 33"/>
          <p:cNvSpPr txBox="1">
            <a:spLocks noChangeArrowheads="1"/>
          </p:cNvSpPr>
          <p:nvPr/>
        </p:nvSpPr>
        <p:spPr bwMode="auto">
          <a:xfrm>
            <a:off x="6892925" y="5118100"/>
            <a:ext cx="708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64233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 descr="22_UN05EssentialNutri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108200"/>
            <a:ext cx="8548687" cy="26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1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ln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/>
            <a:r>
              <a:rPr lang="en-US" sz="1200" b="0" smtClean="0">
                <a:latin typeface="Arial" charset="0"/>
              </a:rPr>
              <a:t>Figure 22.UN05</a:t>
            </a:r>
          </a:p>
        </p:txBody>
      </p:sp>
    </p:spTree>
    <p:extLst>
      <p:ext uri="{BB962C8B-B14F-4D97-AF65-F5344CB8AC3E}">
        <p14:creationId xmlns:p14="http://schemas.microsoft.com/office/powerpoint/2010/main" val="285437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Digestion: A Closer Look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dismantling of food molecules is necessary because food molecules are</a:t>
            </a:r>
          </a:p>
          <a:p>
            <a:r>
              <a:rPr lang="en-US" dirty="0" smtClean="0"/>
              <a:t>too large to cross the membranes of animal cells and</a:t>
            </a:r>
          </a:p>
          <a:p>
            <a:r>
              <a:rPr lang="en-US" dirty="0" smtClean="0"/>
              <a:t>different from molecules that make up an animal’s body.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0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555" name="Picture 67" descr="22_02_CheeseToHuma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36525"/>
            <a:ext cx="8548687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74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22.2</a:t>
            </a:r>
          </a:p>
        </p:txBody>
      </p:sp>
      <p:sp>
        <p:nvSpPr>
          <p:cNvPr id="447531" name="Text Box 43"/>
          <p:cNvSpPr txBox="1">
            <a:spLocks noChangeArrowheads="1"/>
          </p:cNvSpPr>
          <p:nvPr/>
        </p:nvSpPr>
        <p:spPr bwMode="auto">
          <a:xfrm>
            <a:off x="3087688" y="1981200"/>
            <a:ext cx="20034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Cheese protein</a:t>
            </a:r>
            <a:br>
              <a:rPr lang="en-US" sz="1600" b="1">
                <a:solidFill>
                  <a:srgbClr val="000000"/>
                </a:solidFill>
                <a:latin typeface="Arial" charset="0"/>
              </a:rPr>
            </a:br>
            <a:r>
              <a:rPr lang="en-US" sz="1600" b="1">
                <a:solidFill>
                  <a:srgbClr val="000000"/>
                </a:solidFill>
                <a:latin typeface="Arial" charset="0"/>
              </a:rPr>
              <a:t>(a polymer of</a:t>
            </a:r>
            <a:br>
              <a:rPr lang="en-US" sz="1600" b="1">
                <a:solidFill>
                  <a:srgbClr val="000000"/>
                </a:solidFill>
                <a:latin typeface="Arial" charset="0"/>
              </a:rPr>
            </a:br>
            <a:r>
              <a:rPr lang="en-US" sz="1600" b="1">
                <a:solidFill>
                  <a:srgbClr val="000000"/>
                </a:solidFill>
                <a:latin typeface="Arial" charset="0"/>
              </a:rPr>
              <a:t>amino acids in</a:t>
            </a:r>
            <a:br>
              <a:rPr lang="en-US" sz="1600" b="1">
                <a:solidFill>
                  <a:srgbClr val="000000"/>
                </a:solidFill>
                <a:latin typeface="Arial" charset="0"/>
              </a:rPr>
            </a:br>
            <a:r>
              <a:rPr lang="en-US" sz="1600" b="1">
                <a:solidFill>
                  <a:srgbClr val="000000"/>
                </a:solidFill>
                <a:latin typeface="Arial" charset="0"/>
              </a:rPr>
              <a:t>a specific sequence)</a:t>
            </a:r>
          </a:p>
        </p:txBody>
      </p:sp>
      <p:sp>
        <p:nvSpPr>
          <p:cNvPr id="447532" name="Text Box 44"/>
          <p:cNvSpPr txBox="1">
            <a:spLocks noChangeArrowheads="1"/>
          </p:cNvSpPr>
          <p:nvPr/>
        </p:nvSpPr>
        <p:spPr bwMode="auto">
          <a:xfrm>
            <a:off x="5614988" y="1866900"/>
            <a:ext cx="13319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Amino acid</a:t>
            </a:r>
            <a:br>
              <a:rPr lang="en-US" sz="1600" b="1">
                <a:solidFill>
                  <a:srgbClr val="000000"/>
                </a:solidFill>
                <a:latin typeface="Arial" charset="0"/>
              </a:rPr>
            </a:br>
            <a:r>
              <a:rPr lang="en-US" sz="1600" b="1">
                <a:solidFill>
                  <a:srgbClr val="000000"/>
                </a:solidFill>
                <a:latin typeface="Arial" charset="0"/>
              </a:rPr>
              <a:t>monomer</a:t>
            </a:r>
          </a:p>
        </p:txBody>
      </p:sp>
      <p:sp>
        <p:nvSpPr>
          <p:cNvPr id="447533" name="Text Box 45"/>
          <p:cNvSpPr txBox="1">
            <a:spLocks noChangeArrowheads="1"/>
          </p:cNvSpPr>
          <p:nvPr/>
        </p:nvSpPr>
        <p:spPr bwMode="auto">
          <a:xfrm>
            <a:off x="4648200" y="3746500"/>
            <a:ext cx="133191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Amino acids</a:t>
            </a:r>
          </a:p>
        </p:txBody>
      </p:sp>
      <p:sp>
        <p:nvSpPr>
          <p:cNvPr id="447534" name="Text Box 46"/>
          <p:cNvSpPr txBox="1">
            <a:spLocks noChangeArrowheads="1"/>
          </p:cNvSpPr>
          <p:nvPr/>
        </p:nvSpPr>
        <p:spPr bwMode="auto">
          <a:xfrm>
            <a:off x="5551488" y="4927600"/>
            <a:ext cx="148431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Human protein</a:t>
            </a:r>
          </a:p>
        </p:txBody>
      </p:sp>
      <p:sp>
        <p:nvSpPr>
          <p:cNvPr id="447535" name="Text Box 47"/>
          <p:cNvSpPr txBox="1">
            <a:spLocks noChangeArrowheads="1"/>
          </p:cNvSpPr>
          <p:nvPr/>
        </p:nvSpPr>
        <p:spPr bwMode="auto">
          <a:xfrm>
            <a:off x="1652588" y="3136900"/>
            <a:ext cx="21701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Breakdown of protein</a:t>
            </a:r>
            <a:br>
              <a:rPr lang="en-US" sz="1600" b="1">
                <a:solidFill>
                  <a:srgbClr val="000000"/>
                </a:solidFill>
                <a:latin typeface="Arial" charset="0"/>
              </a:rPr>
            </a:br>
            <a:r>
              <a:rPr lang="en-US" sz="1600" b="1">
                <a:solidFill>
                  <a:srgbClr val="000000"/>
                </a:solidFill>
                <a:latin typeface="Arial" charset="0"/>
              </a:rPr>
              <a:t>by human digestive</a:t>
            </a:r>
            <a:br>
              <a:rPr lang="en-US" sz="1600" b="1">
                <a:solidFill>
                  <a:srgbClr val="000000"/>
                </a:solidFill>
                <a:latin typeface="Arial" charset="0"/>
              </a:rPr>
            </a:br>
            <a:r>
              <a:rPr lang="en-US" sz="1600" b="1">
                <a:solidFill>
                  <a:srgbClr val="000000"/>
                </a:solidFill>
                <a:latin typeface="Arial" charset="0"/>
              </a:rPr>
              <a:t>system</a:t>
            </a:r>
          </a:p>
        </p:txBody>
      </p:sp>
      <p:sp>
        <p:nvSpPr>
          <p:cNvPr id="447536" name="Text Box 48"/>
          <p:cNvSpPr txBox="1">
            <a:spLocks noChangeArrowheads="1"/>
          </p:cNvSpPr>
          <p:nvPr/>
        </p:nvSpPr>
        <p:spPr bwMode="auto">
          <a:xfrm>
            <a:off x="4230688" y="4254500"/>
            <a:ext cx="43926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Absorption of amino acids by cells lining the</a:t>
            </a:r>
            <a:br>
              <a:rPr lang="en-US" sz="1600" b="1">
                <a:solidFill>
                  <a:srgbClr val="000000"/>
                </a:solidFill>
                <a:latin typeface="Arial" charset="0"/>
              </a:rPr>
            </a:br>
            <a:r>
              <a:rPr lang="en-US" sz="1600" b="1">
                <a:solidFill>
                  <a:srgbClr val="000000"/>
                </a:solidFill>
                <a:latin typeface="Arial" charset="0"/>
              </a:rPr>
              <a:t>small intestine; transport via bloodstream to</a:t>
            </a:r>
            <a:br>
              <a:rPr lang="en-US" sz="1600" b="1">
                <a:solidFill>
                  <a:srgbClr val="000000"/>
                </a:solidFill>
                <a:latin typeface="Arial" charset="0"/>
              </a:rPr>
            </a:br>
            <a:r>
              <a:rPr lang="en-US" sz="1600" b="1">
                <a:solidFill>
                  <a:srgbClr val="000000"/>
                </a:solidFill>
                <a:latin typeface="Arial" charset="0"/>
              </a:rPr>
              <a:t>other cells</a:t>
            </a:r>
          </a:p>
        </p:txBody>
      </p:sp>
      <p:sp>
        <p:nvSpPr>
          <p:cNvPr id="447537" name="Text Box 49"/>
          <p:cNvSpPr txBox="1">
            <a:spLocks noChangeArrowheads="1"/>
          </p:cNvSpPr>
          <p:nvPr/>
        </p:nvSpPr>
        <p:spPr bwMode="auto">
          <a:xfrm>
            <a:off x="6592888" y="5588000"/>
            <a:ext cx="23225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Cells use amino acids</a:t>
            </a:r>
            <a:br>
              <a:rPr lang="en-US" sz="1600" b="1">
                <a:solidFill>
                  <a:srgbClr val="000000"/>
                </a:solidFill>
                <a:latin typeface="Arial" charset="0"/>
              </a:rPr>
            </a:br>
            <a:r>
              <a:rPr lang="en-US" sz="1600" b="1">
                <a:solidFill>
                  <a:srgbClr val="000000"/>
                </a:solidFill>
                <a:latin typeface="Arial" charset="0"/>
              </a:rPr>
              <a:t>from the cheese and</a:t>
            </a:r>
            <a:br>
              <a:rPr lang="en-US" sz="1600" b="1">
                <a:solidFill>
                  <a:srgbClr val="000000"/>
                </a:solidFill>
                <a:latin typeface="Arial" charset="0"/>
              </a:rPr>
            </a:br>
            <a:r>
              <a:rPr lang="en-US" sz="1600" b="1">
                <a:solidFill>
                  <a:srgbClr val="000000"/>
                </a:solidFill>
                <a:latin typeface="Arial" charset="0"/>
              </a:rPr>
              <a:t>other foods to produce</a:t>
            </a:r>
            <a:br>
              <a:rPr lang="en-US" sz="1600" b="1">
                <a:solidFill>
                  <a:srgbClr val="000000"/>
                </a:solidFill>
                <a:latin typeface="Arial" charset="0"/>
              </a:rPr>
            </a:br>
            <a:r>
              <a:rPr lang="en-US" sz="1600" b="1">
                <a:solidFill>
                  <a:srgbClr val="000000"/>
                </a:solidFill>
                <a:latin typeface="Arial" charset="0"/>
              </a:rPr>
              <a:t>new human proteins</a:t>
            </a:r>
          </a:p>
        </p:txBody>
      </p:sp>
      <p:sp>
        <p:nvSpPr>
          <p:cNvPr id="447539" name="Line 51"/>
          <p:cNvSpPr>
            <a:spLocks noChangeShapeType="1"/>
          </p:cNvSpPr>
          <p:nvPr/>
        </p:nvSpPr>
        <p:spPr bwMode="auto">
          <a:xfrm flipH="1">
            <a:off x="5245100" y="1981200"/>
            <a:ext cx="317500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447543" name="Group 55"/>
          <p:cNvGrpSpPr>
            <a:grpSpLocks/>
          </p:cNvGrpSpPr>
          <p:nvPr/>
        </p:nvGrpSpPr>
        <p:grpSpPr bwMode="auto">
          <a:xfrm>
            <a:off x="4165600" y="3619500"/>
            <a:ext cx="406400" cy="228600"/>
            <a:chOff x="2624" y="2280"/>
            <a:chExt cx="256" cy="144"/>
          </a:xfrm>
        </p:grpSpPr>
        <p:sp>
          <p:nvSpPr>
            <p:cNvPr id="447540" name="Line 52"/>
            <p:cNvSpPr>
              <a:spLocks noChangeShapeType="1"/>
            </p:cNvSpPr>
            <p:nvPr/>
          </p:nvSpPr>
          <p:spPr bwMode="auto">
            <a:xfrm flipH="1">
              <a:off x="2624" y="2424"/>
              <a:ext cx="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47541" name="Line 53"/>
            <p:cNvSpPr>
              <a:spLocks noChangeShapeType="1"/>
            </p:cNvSpPr>
            <p:nvPr/>
          </p:nvSpPr>
          <p:spPr bwMode="auto">
            <a:xfrm flipH="1" flipV="1">
              <a:off x="2696" y="2280"/>
              <a:ext cx="18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447542" name="Line 54"/>
          <p:cNvSpPr>
            <a:spLocks noChangeShapeType="1"/>
          </p:cNvSpPr>
          <p:nvPr/>
        </p:nvSpPr>
        <p:spPr bwMode="auto">
          <a:xfrm flipH="1">
            <a:off x="5613400" y="5130800"/>
            <a:ext cx="11430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447556" name="Group 68"/>
          <p:cNvGrpSpPr>
            <a:grpSpLocks/>
          </p:cNvGrpSpPr>
          <p:nvPr/>
        </p:nvGrpSpPr>
        <p:grpSpPr bwMode="auto">
          <a:xfrm>
            <a:off x="1231900" y="3060700"/>
            <a:ext cx="342900" cy="330200"/>
            <a:chOff x="776" y="1928"/>
            <a:chExt cx="216" cy="208"/>
          </a:xfrm>
        </p:grpSpPr>
        <p:sp>
          <p:nvSpPr>
            <p:cNvPr id="447546" name="Oval 58"/>
            <p:cNvSpPr>
              <a:spLocks noChangeArrowheads="1"/>
            </p:cNvSpPr>
            <p:nvPr/>
          </p:nvSpPr>
          <p:spPr bwMode="auto">
            <a:xfrm>
              <a:off x="776" y="1928"/>
              <a:ext cx="216" cy="20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47547" name="Text Box 59"/>
            <p:cNvSpPr txBox="1">
              <a:spLocks noChangeArrowheads="1"/>
            </p:cNvSpPr>
            <p:nvPr/>
          </p:nvSpPr>
          <p:spPr bwMode="auto">
            <a:xfrm>
              <a:off x="849" y="1968"/>
              <a:ext cx="13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447557" name="Group 69"/>
          <p:cNvGrpSpPr>
            <a:grpSpLocks/>
          </p:cNvGrpSpPr>
          <p:nvPr/>
        </p:nvGrpSpPr>
        <p:grpSpPr bwMode="auto">
          <a:xfrm>
            <a:off x="3810000" y="4178300"/>
            <a:ext cx="342900" cy="330200"/>
            <a:chOff x="2400" y="2632"/>
            <a:chExt cx="216" cy="208"/>
          </a:xfrm>
        </p:grpSpPr>
        <p:sp>
          <p:nvSpPr>
            <p:cNvPr id="447550" name="Oval 62"/>
            <p:cNvSpPr>
              <a:spLocks noChangeArrowheads="1"/>
            </p:cNvSpPr>
            <p:nvPr/>
          </p:nvSpPr>
          <p:spPr bwMode="auto">
            <a:xfrm>
              <a:off x="2400" y="2632"/>
              <a:ext cx="216" cy="20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47551" name="Text Box 63"/>
            <p:cNvSpPr txBox="1">
              <a:spLocks noChangeArrowheads="1"/>
            </p:cNvSpPr>
            <p:nvPr/>
          </p:nvSpPr>
          <p:spPr bwMode="auto">
            <a:xfrm>
              <a:off x="2473" y="2672"/>
              <a:ext cx="13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447558" name="Group 70"/>
          <p:cNvGrpSpPr>
            <a:grpSpLocks/>
          </p:cNvGrpSpPr>
          <p:nvPr/>
        </p:nvGrpSpPr>
        <p:grpSpPr bwMode="auto">
          <a:xfrm>
            <a:off x="6172200" y="5499100"/>
            <a:ext cx="342900" cy="330200"/>
            <a:chOff x="3888" y="3464"/>
            <a:chExt cx="216" cy="208"/>
          </a:xfrm>
        </p:grpSpPr>
        <p:sp>
          <p:nvSpPr>
            <p:cNvPr id="447553" name="Oval 65"/>
            <p:cNvSpPr>
              <a:spLocks noChangeArrowheads="1"/>
            </p:cNvSpPr>
            <p:nvPr/>
          </p:nvSpPr>
          <p:spPr bwMode="auto">
            <a:xfrm>
              <a:off x="3888" y="3464"/>
              <a:ext cx="216" cy="20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47554" name="Text Box 66"/>
            <p:cNvSpPr txBox="1">
              <a:spLocks noChangeArrowheads="1"/>
            </p:cNvSpPr>
            <p:nvPr/>
          </p:nvSpPr>
          <p:spPr bwMode="auto">
            <a:xfrm>
              <a:off x="3961" y="3504"/>
              <a:ext cx="13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FF"/>
                  </a:solidFill>
                  <a:latin typeface="Arial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74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84" charset="0"/>
              </a:rPr>
              <a:t>Digestion: A Closer Look</a:t>
            </a:r>
            <a:r>
              <a:rPr lang="en-US" sz="5400" b="1" dirty="0" smtClean="0">
                <a:latin typeface="Times New Roman" pitchFamily="84" charset="0"/>
              </a:rPr>
              <a:t/>
            </a:r>
            <a:br>
              <a:rPr lang="en-US" sz="5400" b="1" dirty="0" smtClean="0">
                <a:latin typeface="Times New Roman" pitchFamily="8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digestion proceeds via hydrolysis, chemical reactions that break down polymers into monomers using water in the process.</a:t>
            </a:r>
          </a:p>
          <a:p>
            <a:r>
              <a:rPr lang="en-US" dirty="0" smtClean="0"/>
              <a:t>Like most biological reactions, digestion also requires enzymes.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9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465" name="Picture 49" descr="22_03_ChemDiges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136525"/>
            <a:ext cx="6230937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241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Figure 22.3</a:t>
            </a:r>
          </a:p>
        </p:txBody>
      </p:sp>
      <p:sp>
        <p:nvSpPr>
          <p:cNvPr id="572419" name="Text Box 3"/>
          <p:cNvSpPr txBox="1">
            <a:spLocks noChangeArrowheads="1"/>
          </p:cNvSpPr>
          <p:nvPr/>
        </p:nvSpPr>
        <p:spPr bwMode="auto">
          <a:xfrm>
            <a:off x="4124325" y="1612900"/>
            <a:ext cx="18843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Enzyme </a:t>
            </a:r>
            <a:r>
              <a:rPr lang="en-US" b="1">
                <a:solidFill>
                  <a:srgbClr val="000000"/>
                </a:solidFill>
                <a:latin typeface="Arial" charset="0"/>
                <a:sym typeface="Symbol" pitchFamily="84" charset="2"/>
              </a:rPr>
              <a:t>(pepsin)</a:t>
            </a: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2420" name="Text Box 4"/>
          <p:cNvSpPr txBox="1">
            <a:spLocks noChangeArrowheads="1"/>
          </p:cNvSpPr>
          <p:nvPr/>
        </p:nvSpPr>
        <p:spPr bwMode="auto">
          <a:xfrm>
            <a:off x="3984625" y="3670300"/>
            <a:ext cx="201136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Enzyme </a:t>
            </a:r>
            <a:r>
              <a:rPr lang="en-US" b="1">
                <a:solidFill>
                  <a:srgbClr val="000000"/>
                </a:solidFill>
                <a:latin typeface="Arial" charset="0"/>
                <a:sym typeface="Symbol" pitchFamily="84" charset="2"/>
              </a:rPr>
              <a:t>(amylase)</a:t>
            </a: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2421" name="Text Box 5"/>
          <p:cNvSpPr txBox="1">
            <a:spLocks noChangeArrowheads="1"/>
          </p:cNvSpPr>
          <p:nvPr/>
        </p:nvSpPr>
        <p:spPr bwMode="auto">
          <a:xfrm>
            <a:off x="3006725" y="6261100"/>
            <a:ext cx="18113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Enzyme </a:t>
            </a:r>
            <a:r>
              <a:rPr lang="en-US" b="1">
                <a:solidFill>
                  <a:srgbClr val="000000"/>
                </a:solidFill>
                <a:latin typeface="Arial" charset="0"/>
                <a:sym typeface="Symbol" pitchFamily="84" charset="2"/>
              </a:rPr>
              <a:t>(lipase)</a:t>
            </a: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2422" name="Text Box 6"/>
          <p:cNvSpPr txBox="1">
            <a:spLocks noChangeArrowheads="1"/>
          </p:cNvSpPr>
          <p:nvPr/>
        </p:nvSpPr>
        <p:spPr bwMode="auto">
          <a:xfrm>
            <a:off x="1495425" y="139700"/>
            <a:ext cx="8604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Protein</a:t>
            </a:r>
          </a:p>
        </p:txBody>
      </p:sp>
      <p:sp>
        <p:nvSpPr>
          <p:cNvPr id="572423" name="Text Box 7"/>
          <p:cNvSpPr txBox="1">
            <a:spLocks noChangeArrowheads="1"/>
          </p:cNvSpPr>
          <p:nvPr/>
        </p:nvSpPr>
        <p:spPr bwMode="auto">
          <a:xfrm>
            <a:off x="1495425" y="2044700"/>
            <a:ext cx="15890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Carbohydrate</a:t>
            </a:r>
          </a:p>
        </p:txBody>
      </p:sp>
      <p:sp>
        <p:nvSpPr>
          <p:cNvPr id="572424" name="Text Box 8"/>
          <p:cNvSpPr txBox="1">
            <a:spLocks noChangeArrowheads="1"/>
          </p:cNvSpPr>
          <p:nvPr/>
        </p:nvSpPr>
        <p:spPr bwMode="auto">
          <a:xfrm>
            <a:off x="1495425" y="4191000"/>
            <a:ext cx="48895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Fat</a:t>
            </a:r>
          </a:p>
        </p:txBody>
      </p:sp>
      <p:sp>
        <p:nvSpPr>
          <p:cNvPr id="572425" name="Text Box 9"/>
          <p:cNvSpPr txBox="1">
            <a:spLocks noChangeArrowheads="1"/>
          </p:cNvSpPr>
          <p:nvPr/>
        </p:nvSpPr>
        <p:spPr bwMode="auto">
          <a:xfrm>
            <a:off x="6372225" y="292100"/>
            <a:ext cx="13176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Amino acid</a:t>
            </a:r>
          </a:p>
        </p:txBody>
      </p:sp>
      <p:sp>
        <p:nvSpPr>
          <p:cNvPr id="572426" name="Text Box 10"/>
          <p:cNvSpPr txBox="1">
            <a:spLocks noChangeArrowheads="1"/>
          </p:cNvSpPr>
          <p:nvPr/>
        </p:nvSpPr>
        <p:spPr bwMode="auto">
          <a:xfrm>
            <a:off x="4937125" y="4406900"/>
            <a:ext cx="10953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Fatty acid</a:t>
            </a:r>
          </a:p>
        </p:txBody>
      </p:sp>
      <p:sp>
        <p:nvSpPr>
          <p:cNvPr id="572427" name="Text Box 11"/>
          <p:cNvSpPr txBox="1">
            <a:spLocks noChangeArrowheads="1"/>
          </p:cNvSpPr>
          <p:nvPr/>
        </p:nvSpPr>
        <p:spPr bwMode="auto">
          <a:xfrm>
            <a:off x="3756025" y="4572000"/>
            <a:ext cx="99853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Glycerol</a:t>
            </a:r>
          </a:p>
        </p:txBody>
      </p:sp>
      <p:sp>
        <p:nvSpPr>
          <p:cNvPr id="572428" name="Text Box 12"/>
          <p:cNvSpPr txBox="1">
            <a:spLocks noChangeArrowheads="1"/>
          </p:cNvSpPr>
          <p:nvPr/>
        </p:nvSpPr>
        <p:spPr bwMode="auto">
          <a:xfrm>
            <a:off x="6524625" y="2362200"/>
            <a:ext cx="776288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Sugar</a:t>
            </a:r>
          </a:p>
        </p:txBody>
      </p:sp>
      <p:sp>
        <p:nvSpPr>
          <p:cNvPr id="572429" name="Text Box 13"/>
          <p:cNvSpPr txBox="1">
            <a:spLocks noChangeArrowheads="1"/>
          </p:cNvSpPr>
          <p:nvPr/>
        </p:nvSpPr>
        <p:spPr bwMode="auto">
          <a:xfrm>
            <a:off x="2892425" y="419100"/>
            <a:ext cx="538163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  <p:sp>
        <p:nvSpPr>
          <p:cNvPr id="572430" name="Text Box 14"/>
          <p:cNvSpPr txBox="1">
            <a:spLocks noChangeArrowheads="1"/>
          </p:cNvSpPr>
          <p:nvPr/>
        </p:nvSpPr>
        <p:spPr bwMode="auto">
          <a:xfrm>
            <a:off x="2854325" y="2527300"/>
            <a:ext cx="538163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  <p:sp>
        <p:nvSpPr>
          <p:cNvPr id="572431" name="Text Box 15"/>
          <p:cNvSpPr txBox="1">
            <a:spLocks noChangeArrowheads="1"/>
          </p:cNvSpPr>
          <p:nvPr/>
        </p:nvSpPr>
        <p:spPr bwMode="auto">
          <a:xfrm>
            <a:off x="1838325" y="4648200"/>
            <a:ext cx="538163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  <p:sp>
        <p:nvSpPr>
          <p:cNvPr id="572432" name="Text Box 16"/>
          <p:cNvSpPr txBox="1">
            <a:spLocks noChangeArrowheads="1"/>
          </p:cNvSpPr>
          <p:nvPr/>
        </p:nvSpPr>
        <p:spPr bwMode="auto">
          <a:xfrm>
            <a:off x="1495425" y="5194300"/>
            <a:ext cx="538163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  <p:sp>
        <p:nvSpPr>
          <p:cNvPr id="572433" name="Text Box 17"/>
          <p:cNvSpPr txBox="1">
            <a:spLocks noChangeArrowheads="1"/>
          </p:cNvSpPr>
          <p:nvPr/>
        </p:nvSpPr>
        <p:spPr bwMode="auto">
          <a:xfrm>
            <a:off x="1495425" y="5715000"/>
            <a:ext cx="538163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  <p:sp>
        <p:nvSpPr>
          <p:cNvPr id="572439" name="Text Box 23"/>
          <p:cNvSpPr txBox="1">
            <a:spLocks noChangeArrowheads="1"/>
          </p:cNvSpPr>
          <p:nvPr/>
        </p:nvSpPr>
        <p:spPr bwMode="auto">
          <a:xfrm>
            <a:off x="7011988" y="947738"/>
            <a:ext cx="1016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FFFF"/>
                </a:solidFill>
                <a:latin typeface="Arial" charset="0"/>
              </a:rPr>
              <a:t>H</a:t>
            </a:r>
          </a:p>
        </p:txBody>
      </p:sp>
      <p:sp>
        <p:nvSpPr>
          <p:cNvPr id="572440" name="Text Box 24"/>
          <p:cNvSpPr txBox="1">
            <a:spLocks noChangeArrowheads="1"/>
          </p:cNvSpPr>
          <p:nvPr/>
        </p:nvSpPr>
        <p:spPr bwMode="auto">
          <a:xfrm>
            <a:off x="6178550" y="985838"/>
            <a:ext cx="250825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FFFF"/>
                </a:solidFill>
                <a:latin typeface="Arial" charset="0"/>
              </a:rPr>
              <a:t>OH</a:t>
            </a:r>
          </a:p>
        </p:txBody>
      </p:sp>
      <p:sp>
        <p:nvSpPr>
          <p:cNvPr id="572442" name="Text Box 26"/>
          <p:cNvSpPr txBox="1">
            <a:spLocks noChangeArrowheads="1"/>
          </p:cNvSpPr>
          <p:nvPr/>
        </p:nvSpPr>
        <p:spPr bwMode="auto">
          <a:xfrm rot="-1181801">
            <a:off x="5289550" y="5068888"/>
            <a:ext cx="257175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FFFF"/>
                </a:solidFill>
                <a:latin typeface="Arial" charset="0"/>
              </a:rPr>
              <a:t>OH</a:t>
            </a:r>
          </a:p>
        </p:txBody>
      </p:sp>
      <p:sp>
        <p:nvSpPr>
          <p:cNvPr id="572444" name="Text Box 28"/>
          <p:cNvSpPr txBox="1">
            <a:spLocks noChangeArrowheads="1"/>
          </p:cNvSpPr>
          <p:nvPr/>
        </p:nvSpPr>
        <p:spPr bwMode="auto">
          <a:xfrm rot="-1175569">
            <a:off x="5000625" y="5149850"/>
            <a:ext cx="120650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FFFF"/>
                </a:solidFill>
                <a:latin typeface="Arial" charset="0"/>
              </a:rPr>
              <a:t>H</a:t>
            </a:r>
          </a:p>
        </p:txBody>
      </p:sp>
      <p:sp>
        <p:nvSpPr>
          <p:cNvPr id="572445" name="Text Box 29"/>
          <p:cNvSpPr txBox="1">
            <a:spLocks noChangeArrowheads="1"/>
          </p:cNvSpPr>
          <p:nvPr/>
        </p:nvSpPr>
        <p:spPr bwMode="auto">
          <a:xfrm rot="-1175569">
            <a:off x="5100638" y="5461000"/>
            <a:ext cx="120650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FFFF"/>
                </a:solidFill>
                <a:latin typeface="Arial" charset="0"/>
              </a:rPr>
              <a:t>H</a:t>
            </a:r>
          </a:p>
        </p:txBody>
      </p:sp>
      <p:sp>
        <p:nvSpPr>
          <p:cNvPr id="572446" name="Text Box 30"/>
          <p:cNvSpPr txBox="1">
            <a:spLocks noChangeArrowheads="1"/>
          </p:cNvSpPr>
          <p:nvPr/>
        </p:nvSpPr>
        <p:spPr bwMode="auto">
          <a:xfrm rot="-1175569">
            <a:off x="5183188" y="5764213"/>
            <a:ext cx="120650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FFFF"/>
                </a:solidFill>
                <a:latin typeface="Arial" charset="0"/>
              </a:rPr>
              <a:t>H</a:t>
            </a:r>
          </a:p>
        </p:txBody>
      </p:sp>
      <p:sp>
        <p:nvSpPr>
          <p:cNvPr id="572447" name="Text Box 31"/>
          <p:cNvSpPr txBox="1">
            <a:spLocks noChangeArrowheads="1"/>
          </p:cNvSpPr>
          <p:nvPr/>
        </p:nvSpPr>
        <p:spPr bwMode="auto">
          <a:xfrm rot="-422549">
            <a:off x="5691188" y="5295900"/>
            <a:ext cx="234950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FFFF"/>
                </a:solidFill>
                <a:latin typeface="Arial" charset="0"/>
              </a:rPr>
              <a:t>OH</a:t>
            </a:r>
          </a:p>
        </p:txBody>
      </p:sp>
      <p:sp>
        <p:nvSpPr>
          <p:cNvPr id="572448" name="Text Box 32"/>
          <p:cNvSpPr txBox="1">
            <a:spLocks noChangeArrowheads="1"/>
          </p:cNvSpPr>
          <p:nvPr/>
        </p:nvSpPr>
        <p:spPr bwMode="auto">
          <a:xfrm rot="517834">
            <a:off x="5875338" y="5768975"/>
            <a:ext cx="2349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FFFF"/>
                </a:solidFill>
                <a:latin typeface="Arial" charset="0"/>
              </a:rPr>
              <a:t>OH</a:t>
            </a:r>
          </a:p>
        </p:txBody>
      </p:sp>
      <p:sp>
        <p:nvSpPr>
          <p:cNvPr id="572453" name="Line 37"/>
          <p:cNvSpPr>
            <a:spLocks noChangeShapeType="1"/>
          </p:cNvSpPr>
          <p:nvPr/>
        </p:nvSpPr>
        <p:spPr bwMode="auto">
          <a:xfrm flipH="1" flipV="1">
            <a:off x="3810000" y="1447800"/>
            <a:ext cx="279400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2454" name="Line 38"/>
          <p:cNvSpPr>
            <a:spLocks noChangeShapeType="1"/>
          </p:cNvSpPr>
          <p:nvPr/>
        </p:nvSpPr>
        <p:spPr bwMode="auto">
          <a:xfrm>
            <a:off x="7340600" y="558800"/>
            <a:ext cx="76200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2455" name="Line 39"/>
          <p:cNvSpPr>
            <a:spLocks noChangeShapeType="1"/>
          </p:cNvSpPr>
          <p:nvPr/>
        </p:nvSpPr>
        <p:spPr bwMode="auto">
          <a:xfrm>
            <a:off x="7023100" y="2628900"/>
            <a:ext cx="254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2456" name="Line 40"/>
          <p:cNvSpPr>
            <a:spLocks noChangeShapeType="1"/>
          </p:cNvSpPr>
          <p:nvPr/>
        </p:nvSpPr>
        <p:spPr bwMode="auto">
          <a:xfrm flipH="1" flipV="1">
            <a:off x="3759200" y="3530600"/>
            <a:ext cx="190500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2457" name="Line 41"/>
          <p:cNvSpPr>
            <a:spLocks noChangeShapeType="1"/>
          </p:cNvSpPr>
          <p:nvPr/>
        </p:nvSpPr>
        <p:spPr bwMode="auto">
          <a:xfrm>
            <a:off x="5473700" y="4660900"/>
            <a:ext cx="2159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2458" name="Line 42"/>
          <p:cNvSpPr>
            <a:spLocks noChangeShapeType="1"/>
          </p:cNvSpPr>
          <p:nvPr/>
        </p:nvSpPr>
        <p:spPr bwMode="auto">
          <a:xfrm>
            <a:off x="4572000" y="4826000"/>
            <a:ext cx="1524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2459" name="Line 43"/>
          <p:cNvSpPr>
            <a:spLocks noChangeShapeType="1"/>
          </p:cNvSpPr>
          <p:nvPr/>
        </p:nvSpPr>
        <p:spPr bwMode="auto">
          <a:xfrm flipH="1" flipV="1">
            <a:off x="2667000" y="6248400"/>
            <a:ext cx="2921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2463" name="Text Box 47"/>
          <p:cNvSpPr txBox="1">
            <a:spLocks noChangeArrowheads="1"/>
          </p:cNvSpPr>
          <p:nvPr/>
        </p:nvSpPr>
        <p:spPr bwMode="auto">
          <a:xfrm>
            <a:off x="6943725" y="2990850"/>
            <a:ext cx="1016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FFFF"/>
                </a:solidFill>
                <a:latin typeface="Arial" charset="0"/>
              </a:rPr>
              <a:t>H</a:t>
            </a:r>
          </a:p>
        </p:txBody>
      </p:sp>
      <p:sp>
        <p:nvSpPr>
          <p:cNvPr id="572464" name="Text Box 48"/>
          <p:cNvSpPr txBox="1">
            <a:spLocks noChangeArrowheads="1"/>
          </p:cNvSpPr>
          <p:nvPr/>
        </p:nvSpPr>
        <p:spPr bwMode="auto">
          <a:xfrm>
            <a:off x="6154738" y="2974975"/>
            <a:ext cx="250825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FFFFFF"/>
                </a:solidFill>
                <a:latin typeface="Arial" charset="0"/>
              </a:rPr>
              <a:t>OH</a:t>
            </a:r>
          </a:p>
        </p:txBody>
      </p:sp>
    </p:spTree>
    <p:extLst>
      <p:ext uri="{BB962C8B-B14F-4D97-AF65-F5344CB8AC3E}">
        <p14:creationId xmlns:p14="http://schemas.microsoft.com/office/powerpoint/2010/main" val="32830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Compartments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pPr marL="446088" lvl="1" eaLnBrk="1" hangingPunct="1"/>
            <a:endParaRPr lang="en-US" dirty="0" smtClean="0"/>
          </a:p>
          <a:p>
            <a:pPr marL="446088" lvl="1" eaLnBrk="1" hangingPunct="1"/>
            <a:r>
              <a:rPr lang="en-US" b="1" i="1" dirty="0" smtClean="0"/>
              <a:t>How do animals digest their food without digesting themselves?</a:t>
            </a:r>
          </a:p>
          <a:p>
            <a:pPr marL="446088" lvl="1" eaLnBrk="1" hangingPunct="1"/>
            <a:r>
              <a:rPr lang="en-US" dirty="0" smtClean="0"/>
              <a:t>In animals, chemical digestion is contained safely within some kind of compartment</a:t>
            </a:r>
            <a:endParaRPr lang="en-US" dirty="0" smtClean="0"/>
          </a:p>
          <a:p>
            <a:pPr marL="446088" lvl="1" eaLnBrk="1" hangingPunct="1"/>
            <a:r>
              <a:rPr lang="en-US" dirty="0" smtClean="0"/>
              <a:t>As a cell engulfs food by phagocytosis,</a:t>
            </a:r>
          </a:p>
          <a:p>
            <a:pPr marL="925513" lvl="2" eaLnBrk="1" hangingPunct="1"/>
            <a:r>
              <a:rPr lang="en-US" dirty="0" smtClean="0"/>
              <a:t>a </a:t>
            </a:r>
            <a:r>
              <a:rPr lang="en-US" b="1" dirty="0" smtClean="0"/>
              <a:t>food vacuole </a:t>
            </a:r>
            <a:r>
              <a:rPr lang="en-US" dirty="0" smtClean="0"/>
              <a:t>forms,</a:t>
            </a:r>
          </a:p>
          <a:p>
            <a:pPr marL="925513" lvl="2" eaLnBrk="1" hangingPunct="1"/>
            <a:r>
              <a:rPr lang="en-US" dirty="0" smtClean="0"/>
              <a:t>which then fuses with a lysosome filled with digestive enzymes, and</a:t>
            </a:r>
          </a:p>
          <a:p>
            <a:pPr marL="925513" lvl="2" eaLnBrk="1" hangingPunct="1"/>
            <a:r>
              <a:rPr lang="en-US" dirty="0" smtClean="0"/>
              <a:t>as food is digested, small food molecules pass through the vacuole membrane into the cytoplasm, which nourishes the cell.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845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1_CC4eActiveLectureQuestions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1624</Words>
  <Application>Microsoft Office PowerPoint</Application>
  <PresentationFormat>On-screen Show (4:3)</PresentationFormat>
  <Paragraphs>458</Paragraphs>
  <Slides>44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1_CC4eActiveLectureQuestions</vt:lpstr>
      <vt:lpstr>Office Theme</vt:lpstr>
      <vt:lpstr>Chapter 22</vt:lpstr>
      <vt:lpstr>Animal Diets </vt:lpstr>
      <vt:lpstr>Figure 22.1</vt:lpstr>
      <vt:lpstr>The Four Stages of Food Processing</vt:lpstr>
      <vt:lpstr>Digestion: A Closer Look</vt:lpstr>
      <vt:lpstr>Figure 22.2</vt:lpstr>
      <vt:lpstr>Digestion: A Closer Look </vt:lpstr>
      <vt:lpstr>Figure 22.3</vt:lpstr>
      <vt:lpstr>Digestive Compartments</vt:lpstr>
      <vt:lpstr>Digestive Compartments </vt:lpstr>
      <vt:lpstr>Figure 22.4</vt:lpstr>
      <vt:lpstr>A TOUR OF THE HUMAN DIGESTIVE SYSTEM System Map </vt:lpstr>
      <vt:lpstr>Figure 22.5</vt:lpstr>
      <vt:lpstr>The Mouth</vt:lpstr>
      <vt:lpstr>The Pharynx </vt:lpstr>
      <vt:lpstr>Figure 22.7</vt:lpstr>
      <vt:lpstr>The Esophagus</vt:lpstr>
      <vt:lpstr>Figure 22.8</vt:lpstr>
      <vt:lpstr>The Stomach</vt:lpstr>
      <vt:lpstr>Figure 22.9</vt:lpstr>
      <vt:lpstr>Stomach Ailments</vt:lpstr>
      <vt:lpstr>Weight Loss Surgeries</vt:lpstr>
      <vt:lpstr>Figure 22.10</vt:lpstr>
      <vt:lpstr>The Small Intestine</vt:lpstr>
      <vt:lpstr>Figure 22.11</vt:lpstr>
      <vt:lpstr>Chemical Digestion in the Small Intestine </vt:lpstr>
      <vt:lpstr>Absorption of Nutrients</vt:lpstr>
      <vt:lpstr>Figure 22.12</vt:lpstr>
      <vt:lpstr>Absorption of Nutrients </vt:lpstr>
      <vt:lpstr>Figure 22.13</vt:lpstr>
      <vt:lpstr>The Large Intestine</vt:lpstr>
      <vt:lpstr>The Large Intestine </vt:lpstr>
      <vt:lpstr>Figure 22.14</vt:lpstr>
      <vt:lpstr>The Large Intestine </vt:lpstr>
      <vt:lpstr>Figure 22.15-1</vt:lpstr>
      <vt:lpstr>Figure 22.15-2</vt:lpstr>
      <vt:lpstr>Figure 22.15-3</vt:lpstr>
      <vt:lpstr>Figure 22.15-4</vt:lpstr>
      <vt:lpstr>HUMAN NUTRITIONAL REQUIREMENTS</vt:lpstr>
      <vt:lpstr>Figure 22.16</vt:lpstr>
      <vt:lpstr>Review</vt:lpstr>
      <vt:lpstr>The Four Stages of Food Processing</vt:lpstr>
      <vt:lpstr>Figure 22.UN04</vt:lpstr>
      <vt:lpstr>Figure 22.UN05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22</dc:title>
  <dc:creator>Giuseppe Giusti</dc:creator>
  <cp:lastModifiedBy>Giuseppe Giusti</cp:lastModifiedBy>
  <cp:revision>13</cp:revision>
  <dcterms:created xsi:type="dcterms:W3CDTF">2013-05-15T00:36:20Z</dcterms:created>
  <dcterms:modified xsi:type="dcterms:W3CDTF">2013-05-15T02:25:22Z</dcterms:modified>
</cp:coreProperties>
</file>