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2"/>
  </p:notesMasterIdLst>
  <p:handoutMasterIdLst>
    <p:handoutMasterId r:id="rId23"/>
  </p:handoutMasterIdLst>
  <p:sldIdLst>
    <p:sldId id="294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12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864">
          <p15:clr>
            <a:srgbClr val="A4A3A4"/>
          </p15:clr>
        </p15:guide>
        <p15:guide id="4" pos="624">
          <p15:clr>
            <a:srgbClr val="A4A3A4"/>
          </p15:clr>
        </p15:guide>
        <p15:guide id="5" pos="587">
          <p15:clr>
            <a:srgbClr val="A4A3A4"/>
          </p15:clr>
        </p15:guide>
        <p15:guide id="6" orient="horz" pos="8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7373"/>
    <a:srgbClr val="28805C"/>
    <a:srgbClr val="D99C21"/>
    <a:srgbClr val="585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502" autoAdjust="0"/>
  </p:normalViewPr>
  <p:slideViewPr>
    <p:cSldViewPr>
      <p:cViewPr varScale="1">
        <p:scale>
          <a:sx n="75" d="100"/>
          <a:sy n="75" d="100"/>
        </p:scale>
        <p:origin x="1085" y="43"/>
      </p:cViewPr>
      <p:guideLst>
        <p:guide orient="horz" pos="912"/>
        <p:guide pos="2880"/>
        <p:guide orient="horz" pos="864"/>
        <p:guide pos="624"/>
        <p:guide pos="587"/>
        <p:guide orient="horz" pos="8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012"/>
    </p:cViewPr>
  </p:sorterViewPr>
  <p:notesViewPr>
    <p:cSldViewPr>
      <p:cViewPr varScale="1">
        <p:scale>
          <a:sx n="57" d="100"/>
          <a:sy n="57" d="100"/>
        </p:scale>
        <p:origin x="16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1E734-30F1-456B-8B88-B517BAE0A233}" type="datetimeFigureOut">
              <a:rPr lang="en-US" smtClean="0"/>
              <a:t>6/21/2024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D1CF74-1493-46D2-9CFB-D9771BD39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74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A6551-8743-415C-B8DC-7E8D559D5B4C}" type="datetimeFigureOut">
              <a:rPr lang="en-US" smtClean="0"/>
              <a:t>6/21/2024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FE3FD1-3D53-424A-A1AD-A3C30BC9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89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E3FD1-3D53-424A-A1AD-A3C30BC928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38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2689302" y="228600"/>
            <a:ext cx="3733800" cy="4267200"/>
          </a:xfrm>
        </p:spPr>
        <p:txBody>
          <a:bodyPr rtlCol="0">
            <a:normAutofit/>
          </a:bodyPr>
          <a:lstStyle>
            <a:lvl1pPr>
              <a:defRPr/>
            </a:lvl1pPr>
          </a:lstStyle>
          <a:p>
            <a:pPr lvl="0"/>
            <a:r>
              <a:rPr lang="en-US" noProof="0" dirty="0"/>
              <a:t>Click icon to add cover image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©2020 F.A. Davis Company</a:t>
            </a:r>
          </a:p>
        </p:txBody>
      </p:sp>
      <p:pic>
        <p:nvPicPr>
          <p:cNvPr id="10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55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Lead-in Head,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4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51827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Lead-in Head,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449"/>
            <a:ext cx="8229600" cy="19161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2"/>
          </p:nvPr>
        </p:nvSpPr>
        <p:spPr>
          <a:xfrm>
            <a:off x="457200" y="3886200"/>
            <a:ext cx="8229600" cy="20050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78941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ulleted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6356" y="1143000"/>
            <a:ext cx="4038600" cy="4525963"/>
          </a:xfrm>
        </p:spPr>
        <p:txBody>
          <a:bodyPr>
            <a:normAutofit/>
          </a:bodyPr>
          <a:lstStyle>
            <a:lvl1pPr marL="290513" indent="-290513">
              <a:defRPr sz="2800">
                <a:solidFill>
                  <a:schemeClr val="tx1">
                    <a:lumMod val="75000"/>
                  </a:schemeClr>
                </a:solidFill>
              </a:defRPr>
            </a:lvl1pPr>
            <a:lvl2pPr marL="512763" indent="-222250"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 marL="803275" indent="-290513">
              <a:tabLst>
                <a:tab pos="803275" algn="l"/>
                <a:tab pos="858838" algn="l"/>
              </a:tabLst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 marL="1081088" indent="-277813"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3556" y="1143000"/>
            <a:ext cx="4038600" cy="4525963"/>
          </a:xfrm>
        </p:spPr>
        <p:txBody>
          <a:bodyPr>
            <a:normAutofit/>
          </a:bodyPr>
          <a:lstStyle>
            <a:lvl1pPr marL="282575" indent="-282575">
              <a:defRPr lang="en-US" sz="2800" kern="20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11175" indent="-220663">
              <a:defRPr lang="en-US" sz="2400" kern="12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4863" indent="-293688">
              <a:defRPr lang="en-US" sz="2000" kern="1200" baseline="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9025" indent="-285750">
              <a:buFont typeface="Wingdings" panose="05000000000000000000" pitchFamily="2" charset="2"/>
              <a:buChar char="§"/>
              <a:defRPr lang="en-US" sz="1800" kern="12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590346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ulleted Lists with 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55650" y="1173163"/>
            <a:ext cx="4044950" cy="639762"/>
          </a:xfrm>
        </p:spPr>
        <p:txBody>
          <a:bodyPr/>
          <a:lstStyle>
            <a:lvl1pPr marL="0" indent="0">
              <a:buNone/>
              <a:defRPr sz="2800"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6"/>
          </p:nvPr>
        </p:nvSpPr>
        <p:spPr>
          <a:xfrm>
            <a:off x="755650" y="1901825"/>
            <a:ext cx="4044950" cy="3962400"/>
          </a:xfrm>
        </p:spPr>
        <p:txBody>
          <a:bodyPr/>
          <a:lstStyle>
            <a:lvl1pPr marL="237744">
              <a:defRPr sz="2800"/>
            </a:lvl1pPr>
            <a:lvl2pPr marL="457200" indent="-219456">
              <a:defRPr sz="2400"/>
            </a:lvl2pPr>
            <a:lvl3pPr marL="685800" indent="-237744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 hasCustomPrompt="1"/>
          </p:nvPr>
        </p:nvSpPr>
        <p:spPr>
          <a:xfrm>
            <a:off x="4953000" y="1181100"/>
            <a:ext cx="4038600" cy="660400"/>
          </a:xfrm>
        </p:spPr>
        <p:txBody>
          <a:bodyPr/>
          <a:lstStyle>
            <a:lvl1pPr marL="0" indent="0">
              <a:buNone/>
              <a:defRPr sz="2800"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8"/>
          </p:nvPr>
        </p:nvSpPr>
        <p:spPr>
          <a:xfrm>
            <a:off x="4953000" y="1901825"/>
            <a:ext cx="4038600" cy="3962400"/>
          </a:xfrm>
        </p:spPr>
        <p:txBody>
          <a:bodyPr/>
          <a:lstStyle>
            <a:lvl1pPr marL="237744" indent="-274320">
              <a:defRPr sz="2800"/>
            </a:lvl1pPr>
            <a:lvl2pPr marL="457200" indent="-219456">
              <a:defRPr sz="2400"/>
            </a:lvl2pPr>
            <a:lvl3pPr marL="685800" indent="-237744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38424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and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19200"/>
            <a:ext cx="4038600" cy="4525963"/>
          </a:xfrm>
        </p:spPr>
        <p:txBody>
          <a:bodyPr>
            <a:normAutofit/>
          </a:bodyPr>
          <a:lstStyle>
            <a:lvl1pPr marL="290513" indent="-290513">
              <a:defRPr sz="2800">
                <a:solidFill>
                  <a:schemeClr val="tx1">
                    <a:lumMod val="75000"/>
                  </a:schemeClr>
                </a:solidFill>
              </a:defRPr>
            </a:lvl1pPr>
            <a:lvl2pPr marL="512763" indent="-222250"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 marL="803275" indent="-290513">
              <a:tabLst>
                <a:tab pos="803275" algn="l"/>
                <a:tab pos="858838" algn="l"/>
              </a:tabLst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 marL="1081088" indent="-277813"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953000" y="1219200"/>
            <a:ext cx="3733800" cy="4526280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5367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62000" y="1326995"/>
            <a:ext cx="3505200" cy="4540405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495800" y="3200400"/>
            <a:ext cx="4495800" cy="8382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</p:spTree>
    <p:extLst>
      <p:ext uri="{BB962C8B-B14F-4D97-AF65-F5344CB8AC3E}">
        <p14:creationId xmlns:p14="http://schemas.microsoft.com/office/powerpoint/2010/main" val="1351710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able Placeholder 7"/>
          <p:cNvSpPr>
            <a:spLocks noGrp="1"/>
          </p:cNvSpPr>
          <p:nvPr>
            <p:ph type="tbl" sz="quarter" idx="14"/>
          </p:nvPr>
        </p:nvSpPr>
        <p:spPr>
          <a:xfrm>
            <a:off x="762000" y="1338147"/>
            <a:ext cx="7620000" cy="4572000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table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85841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181100"/>
            <a:ext cx="8534400" cy="457200"/>
          </a:xfrm>
        </p:spPr>
        <p:txBody>
          <a:bodyPr/>
          <a:lstStyle>
            <a:lvl1pPr marL="346075" indent="0">
              <a:buNone/>
              <a:defRPr b="1"/>
            </a:lvl1pPr>
          </a:lstStyle>
          <a:p>
            <a:pPr lvl="0"/>
            <a:r>
              <a:rPr lang="en-US" dirty="0"/>
              <a:t>Click to add Question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57200" y="2057400"/>
            <a:ext cx="8534400" cy="4038600"/>
          </a:xfrm>
        </p:spPr>
        <p:txBody>
          <a:bodyPr/>
          <a:lstStyle>
            <a:lvl1pPr marL="860425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5702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181100"/>
            <a:ext cx="8534400" cy="1028700"/>
          </a:xfrm>
        </p:spPr>
        <p:txBody>
          <a:bodyPr/>
          <a:lstStyle>
            <a:lvl1pPr marL="346075" indent="0">
              <a:buNone/>
              <a:defRPr b="1"/>
            </a:lvl1pPr>
          </a:lstStyle>
          <a:p>
            <a:pPr lvl="0"/>
            <a:r>
              <a:rPr lang="en-US" dirty="0"/>
              <a:t>Click to add Question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57200" y="2514600"/>
            <a:ext cx="8534400" cy="3581400"/>
          </a:xfrm>
        </p:spPr>
        <p:txBody>
          <a:bodyPr/>
          <a:lstStyle>
            <a:lvl1pPr marL="346075" indent="0">
              <a:buFont typeface="+mj-lt"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9958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219200"/>
            <a:ext cx="8534400" cy="6096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 dirty="0"/>
              <a:t>Click to answer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1"/>
          </p:nvPr>
        </p:nvSpPr>
        <p:spPr>
          <a:xfrm>
            <a:off x="457200" y="2057400"/>
            <a:ext cx="8534400" cy="40386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5770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790700" y="1828800"/>
            <a:ext cx="5562600" cy="457200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3200"/>
            </a:lvl1pPr>
            <a:lvl2pPr marL="623887" indent="0">
              <a:buFontTx/>
              <a:buNone/>
              <a:defRPr/>
            </a:lvl2pPr>
            <a:lvl3pPr marL="969962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Chapter #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831169"/>
            <a:ext cx="7772400" cy="646331"/>
          </a:xfrm>
        </p:spPr>
        <p:txBody>
          <a:bodyPr/>
          <a:lstStyle>
            <a:lvl1pPr marL="0" algn="ctr" defTabSz="914400" rtl="0" eaLnBrk="1" latinLnBrk="0" hangingPunct="1">
              <a:defRPr lang="en-US" sz="4000" kern="1200" dirty="0">
                <a:solidFill>
                  <a:srgbClr val="737373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Click to add Chapter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©2020 F.A. Davis Company</a:t>
            </a:r>
          </a:p>
        </p:txBody>
      </p:sp>
      <p:pic>
        <p:nvPicPr>
          <p:cNvPr id="18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041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cker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FontTx/>
              <a:buNone/>
              <a:defRPr sz="32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3751"/>
            <a:ext cx="8229600" cy="4068763"/>
          </a:xfrm>
        </p:spPr>
        <p:txBody>
          <a:bodyPr/>
          <a:lstStyle>
            <a:lvl1pPr marL="860425" indent="-514350">
              <a:buFont typeface="+mj-lt"/>
              <a:buAutoNum type="alphaUcPeriod"/>
              <a:defRPr/>
            </a:lvl1pPr>
            <a:lvl2pPr marL="914400" indent="-290513">
              <a:defRPr/>
            </a:lvl2pPr>
            <a:lvl3pPr marL="1260475" indent="-290513">
              <a:defRPr sz="2000"/>
            </a:lvl3pPr>
            <a:lvl4pPr marL="1600200" indent="-228600">
              <a:buFont typeface="Wingdings" panose="05000000000000000000" pitchFamily="2" charset="2"/>
              <a:buChar char="§"/>
              <a:defRPr sz="1800">
                <a:solidFill>
                  <a:srgbClr val="737373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7463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icker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FontTx/>
              <a:buNone/>
              <a:defRPr sz="32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3751"/>
            <a:ext cx="8229600" cy="4068763"/>
          </a:xfrm>
        </p:spPr>
        <p:txBody>
          <a:bodyPr/>
          <a:lstStyle>
            <a:lvl1pPr marL="346075" indent="0">
              <a:buFontTx/>
              <a:buNone/>
              <a:defRPr/>
            </a:lvl1pPr>
            <a:lvl2pPr marL="914400" indent="-290513">
              <a:defRPr/>
            </a:lvl2pPr>
            <a:lvl3pPr marL="1260475" indent="-290513">
              <a:defRPr sz="2000"/>
            </a:lvl3pPr>
            <a:lvl4pPr marL="1600200" indent="-228600">
              <a:buFont typeface="Wingdings" panose="05000000000000000000" pitchFamily="2" charset="2"/>
              <a:buChar char="§"/>
              <a:defRPr sz="1800">
                <a:solidFill>
                  <a:srgbClr val="737373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71095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Chapter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429000" y="2362200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3423557" y="3008009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©2020 F.A. Davis Company</a:t>
            </a:r>
          </a:p>
        </p:txBody>
      </p:sp>
      <p:pic>
        <p:nvPicPr>
          <p:cNvPr id="18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81000" y="163941"/>
            <a:ext cx="570653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>
              <a:defRPr lang="en-US" sz="3600" dirty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7"/>
          </p:nvPr>
        </p:nvSpPr>
        <p:spPr>
          <a:xfrm>
            <a:off x="381000" y="1143000"/>
            <a:ext cx="2590800" cy="35861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043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3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2514600"/>
            <a:ext cx="4265613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4646613" y="2514600"/>
            <a:ext cx="4265612" cy="39624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923141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3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2514600"/>
            <a:ext cx="4265613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2514600"/>
            <a:ext cx="4265612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16152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3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514600"/>
            <a:ext cx="8683625" cy="190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4572000"/>
            <a:ext cx="8683625" cy="190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29191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3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514600"/>
            <a:ext cx="4265613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6613" y="2514600"/>
            <a:ext cx="4265612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80354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887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hapter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381000" y="1143000"/>
            <a:ext cx="2590800" cy="35687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429000" y="2362200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3423557" y="3008009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©2020 F.A. Davis Company</a:t>
            </a:r>
          </a:p>
        </p:txBody>
      </p:sp>
      <p:pic>
        <p:nvPicPr>
          <p:cNvPr id="18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81000" y="163941"/>
            <a:ext cx="570653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>
              <a:defRPr lang="en-US" sz="3600" dirty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39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591786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57200" y="5410200"/>
            <a:ext cx="8229600" cy="565150"/>
          </a:xfrm>
        </p:spPr>
        <p:txBody>
          <a:bodyPr/>
          <a:lstStyle>
            <a:lvl1pPr marL="0" indent="0" algn="ctr">
              <a:buNone/>
              <a:defRPr sz="3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2999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Lead-in Head,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449"/>
            <a:ext cx="3962400" cy="4202151"/>
          </a:xfrm>
        </p:spPr>
        <p:txBody>
          <a:bodyPr/>
          <a:lstStyle>
            <a:lvl1pPr>
              <a:defRPr sz="2800"/>
            </a:lvl1pPr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2"/>
          </p:nvPr>
        </p:nvSpPr>
        <p:spPr>
          <a:xfrm>
            <a:off x="4648200" y="1752600"/>
            <a:ext cx="4191000" cy="4191000"/>
          </a:xfrm>
        </p:spPr>
        <p:txBody>
          <a:bodyPr/>
          <a:lstStyle>
            <a:lvl1pPr>
              <a:defRPr sz="2800"/>
            </a:lvl1pPr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1323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22336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33400" y="3733800"/>
            <a:ext cx="8229600" cy="22336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55605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13954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33400" y="2895600"/>
            <a:ext cx="4038600" cy="2895600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800600" y="2895600"/>
            <a:ext cx="4038600" cy="2895600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0929187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4114800" cy="47482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724400" y="1219200"/>
            <a:ext cx="4038600" cy="47482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2354781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Date Placeholder 3"/>
          <p:cNvSpPr txBox="1">
            <a:spLocks/>
          </p:cNvSpPr>
          <p:nvPr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©2020 F.A. Davis Company</a:t>
            </a:r>
          </a:p>
        </p:txBody>
      </p:sp>
      <p:pic>
        <p:nvPicPr>
          <p:cNvPr id="12" name="Picture 13"/>
          <p:cNvPicPr>
            <a:picLocks noChangeAspect="1"/>
          </p:cNvPicPr>
          <p:nvPr/>
        </p:nvPicPr>
        <p:blipFill>
          <a:blip r:embed="rId29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0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 preferRelativeResize="0">
            <a:picLocks/>
          </p:cNvPicPr>
          <p:nvPr/>
        </p:nvPicPr>
        <p:blipFill>
          <a:blip r:embed="rId31"/>
          <a:stretch>
            <a:fillRect/>
          </a:stretch>
        </p:blipFill>
        <p:spPr>
          <a:xfrm>
            <a:off x="0" y="6434694"/>
            <a:ext cx="9171432" cy="45719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239154"/>
            <a:ext cx="82296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endParaRPr lang="en-US" altLang="en-US" dirty="0"/>
          </a:p>
          <a:p>
            <a:pPr lvl="2"/>
            <a:endParaRPr lang="en-US" alt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 w="127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 preferRelativeResize="0">
            <a:picLocks/>
          </p:cNvPicPr>
          <p:nvPr/>
        </p:nvPicPr>
        <p:blipFill>
          <a:blip r:embed="rId31"/>
          <a:stretch>
            <a:fillRect/>
          </a:stretch>
        </p:blipFill>
        <p:spPr>
          <a:xfrm>
            <a:off x="0" y="6364006"/>
            <a:ext cx="9171432" cy="4571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400800"/>
            <a:ext cx="9144000" cy="45719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95" r:id="rId3"/>
    <p:sldLayoutId id="2147483683" r:id="rId4"/>
    <p:sldLayoutId id="2147483708" r:id="rId5"/>
    <p:sldLayoutId id="2147483700" r:id="rId6"/>
    <p:sldLayoutId id="2147483696" r:id="rId7"/>
    <p:sldLayoutId id="2147483703" r:id="rId8"/>
    <p:sldLayoutId id="2147483698" r:id="rId9"/>
    <p:sldLayoutId id="2147483684" r:id="rId10"/>
    <p:sldLayoutId id="2147483692" r:id="rId11"/>
    <p:sldLayoutId id="2147483678" r:id="rId12"/>
    <p:sldLayoutId id="2147483679" r:id="rId13"/>
    <p:sldLayoutId id="2147483680" r:id="rId14"/>
    <p:sldLayoutId id="2147483685" r:id="rId15"/>
    <p:sldLayoutId id="2147483686" r:id="rId16"/>
    <p:sldLayoutId id="2147483687" r:id="rId17"/>
    <p:sldLayoutId id="2147483697" r:id="rId18"/>
    <p:sldLayoutId id="2147483688" r:id="rId19"/>
    <p:sldLayoutId id="2147483689" r:id="rId20"/>
    <p:sldLayoutId id="2147483690" r:id="rId21"/>
    <p:sldLayoutId id="2147483699" r:id="rId22"/>
    <p:sldLayoutId id="2147483704" r:id="rId23"/>
    <p:sldLayoutId id="2147483705" r:id="rId24"/>
    <p:sldLayoutId id="2147483706" r:id="rId25"/>
    <p:sldLayoutId id="2147483707" r:id="rId26"/>
    <p:sldLayoutId id="2147483709" r:id="rId27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3600" kern="1200">
          <a:solidFill>
            <a:srgbClr val="D99C21"/>
          </a:solidFill>
          <a:latin typeface="+mn-lt"/>
          <a:ea typeface="+mn-ea"/>
          <a:cs typeface="+mn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9pPr>
    </p:titleStyle>
    <p:bodyStyle>
      <a:lvl1pPr marL="623888" indent="-277813" algn="l" rtl="0" eaLnBrk="1" fontAlgn="base" hangingPunct="1">
        <a:spcBef>
          <a:spcPct val="20000"/>
        </a:spcBef>
        <a:spcAft>
          <a:spcPct val="0"/>
        </a:spcAft>
        <a:buClr>
          <a:srgbClr val="28805C"/>
        </a:buClr>
        <a:buFont typeface="Wingdings" panose="05000000000000000000" pitchFamily="2" charset="2"/>
        <a:buChar char="§"/>
        <a:defRPr lang="en-US" sz="3200" kern="2000" dirty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914400" indent="-290513" algn="l" rtl="0" eaLnBrk="1" fontAlgn="base" hangingPunct="1">
        <a:spcBef>
          <a:spcPct val="20000"/>
        </a:spcBef>
        <a:spcAft>
          <a:spcPct val="0"/>
        </a:spcAft>
        <a:buClr>
          <a:srgbClr val="D99C21"/>
        </a:buClr>
        <a:buFont typeface="Arial" panose="020B0604020202020204" pitchFamily="34" charset="0"/>
        <a:buChar char="•"/>
        <a:defRPr lang="en-US" sz="2800" kern="1200" dirty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260475" indent="-290513" algn="l" rtl="0" eaLnBrk="1" fontAlgn="base" hangingPunct="1">
        <a:spcBef>
          <a:spcPct val="20000"/>
        </a:spcBef>
        <a:spcAft>
          <a:spcPct val="0"/>
        </a:spcAft>
        <a:buClr>
          <a:srgbClr val="737373"/>
        </a:buClr>
        <a:buFont typeface="Calibri" panose="020F0502020204030204" pitchFamily="34" charset="0"/>
        <a:buChar char="‒"/>
        <a:tabLst>
          <a:tab pos="858838" algn="l"/>
        </a:tabLst>
        <a:defRPr sz="2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Book cover for Caring for Older Adults Holistically, Seventh Edition."/>
          <p:cNvPicPr>
            <a:picLocks noGrp="1" noChangeAspect="1"/>
          </p:cNvPicPr>
          <p:nvPr>
            <p:ph sz="quarter" idx="17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63" y="1354669"/>
            <a:ext cx="2342872" cy="3354185"/>
          </a:xfrm>
        </p:spPr>
      </p:pic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Chapter 7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114799" y="3008008"/>
            <a:ext cx="4718957" cy="1487791"/>
          </a:xfrm>
        </p:spPr>
        <p:txBody>
          <a:bodyPr/>
          <a:lstStyle/>
          <a:p>
            <a:r>
              <a:rPr lang="en-US" altLang="en-US" dirty="0"/>
              <a:t>Safety</a:t>
            </a:r>
            <a:endParaRPr lang="en-US" dirty="0"/>
          </a:p>
        </p:txBody>
      </p:sp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6698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Elder Abuse (continued)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Nursing care</a:t>
            </a:r>
          </a:p>
          <a:p>
            <a:pPr lvl="1"/>
            <a:r>
              <a:rPr lang="en-US" altLang="en-US" dirty="0"/>
              <a:t>Communicate.</a:t>
            </a:r>
          </a:p>
          <a:p>
            <a:pPr lvl="1"/>
            <a:r>
              <a:rPr lang="en-US" altLang="en-US" dirty="0"/>
              <a:t>LISTEN to the patient.</a:t>
            </a:r>
          </a:p>
          <a:p>
            <a:pPr lvl="1"/>
            <a:r>
              <a:rPr lang="en-US" altLang="en-US" dirty="0"/>
              <a:t>Mandatory reporting</a:t>
            </a:r>
          </a:p>
        </p:txBody>
      </p:sp>
    </p:spTree>
    <p:extLst>
      <p:ext uri="{BB962C8B-B14F-4D97-AF65-F5344CB8AC3E}">
        <p14:creationId xmlns:p14="http://schemas.microsoft.com/office/powerpoint/2010/main" val="2529674191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Emergency Situations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7F162B3E-DB71-4722-9613-CA8649BC8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Reasons for increased risk</a:t>
            </a:r>
          </a:p>
          <a:p>
            <a:pPr lvl="1"/>
            <a:r>
              <a:rPr lang="en-US" altLang="en-US" dirty="0"/>
              <a:t>Physical</a:t>
            </a:r>
          </a:p>
          <a:p>
            <a:pPr lvl="1"/>
            <a:r>
              <a:rPr lang="en-US" altLang="en-US" dirty="0"/>
              <a:t>Cognitive</a:t>
            </a:r>
          </a:p>
          <a:p>
            <a:pPr lvl="1"/>
            <a:r>
              <a:rPr lang="en-US" altLang="en-US" dirty="0"/>
              <a:t>Health problems</a:t>
            </a:r>
          </a:p>
          <a:p>
            <a:pPr lvl="1"/>
            <a:r>
              <a:rPr lang="en-US" altLang="en-US" dirty="0"/>
              <a:t>Emergency situations</a:t>
            </a:r>
          </a:p>
        </p:txBody>
      </p:sp>
    </p:spTree>
    <p:extLst>
      <p:ext uri="{BB962C8B-B14F-4D97-AF65-F5344CB8AC3E}">
        <p14:creationId xmlns:p14="http://schemas.microsoft.com/office/powerpoint/2010/main" val="1225806408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Emergency Situations (continued)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Prevention!</a:t>
            </a:r>
          </a:p>
          <a:p>
            <a:pPr lvl="1"/>
            <a:r>
              <a:rPr lang="en-US" altLang="en-US" dirty="0"/>
              <a:t>Fire</a:t>
            </a:r>
          </a:p>
          <a:p>
            <a:pPr lvl="1"/>
            <a:r>
              <a:rPr lang="en-US" altLang="en-US" dirty="0"/>
              <a:t>Flooding</a:t>
            </a:r>
          </a:p>
          <a:p>
            <a:pPr lvl="1"/>
            <a:r>
              <a:rPr lang="en-US" altLang="en-US" dirty="0"/>
              <a:t>Carbon monoxide poisoning</a:t>
            </a:r>
          </a:p>
          <a:p>
            <a:pPr lvl="1"/>
            <a:r>
              <a:rPr lang="en-US" altLang="en-US" dirty="0"/>
              <a:t>Food poisoning</a:t>
            </a:r>
          </a:p>
          <a:p>
            <a:pPr lvl="1"/>
            <a:r>
              <a:rPr lang="en-US" altLang="en-US" dirty="0"/>
              <a:t>Medication toxicity</a:t>
            </a:r>
          </a:p>
        </p:txBody>
      </p:sp>
    </p:spTree>
    <p:extLst>
      <p:ext uri="{BB962C8B-B14F-4D97-AF65-F5344CB8AC3E}">
        <p14:creationId xmlns:p14="http://schemas.microsoft.com/office/powerpoint/2010/main" val="3232268335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Natural and Human-Made Disasters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Many older adults are unable to evacuate themselves from an unsafe situation.</a:t>
            </a:r>
          </a:p>
          <a:p>
            <a:r>
              <a:rPr lang="en-US" altLang="en-US" dirty="0"/>
              <a:t>Safety bags</a:t>
            </a:r>
          </a:p>
          <a:p>
            <a:r>
              <a:rPr lang="en-US" altLang="en-US" dirty="0"/>
              <a:t>Phone access</a:t>
            </a:r>
          </a:p>
          <a:p>
            <a:r>
              <a:rPr lang="en-US" altLang="en-US" dirty="0"/>
              <a:t>Life alert systems</a:t>
            </a:r>
          </a:p>
          <a:p>
            <a:r>
              <a:rPr lang="en-US" altLang="en-US" dirty="0"/>
              <a:t>Prepare for health emergencies.</a:t>
            </a:r>
          </a:p>
        </p:txBody>
      </p:sp>
    </p:spTree>
    <p:extLst>
      <p:ext uri="{BB962C8B-B14F-4D97-AF65-F5344CB8AC3E}">
        <p14:creationId xmlns:p14="http://schemas.microsoft.com/office/powerpoint/2010/main" val="2953113400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Safety in the Home: Communication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LISTEN</a:t>
            </a:r>
          </a:p>
          <a:p>
            <a:pPr lvl="1"/>
            <a:r>
              <a:rPr lang="en-US" altLang="en-US" dirty="0"/>
              <a:t>Fall risks</a:t>
            </a:r>
          </a:p>
          <a:p>
            <a:pPr lvl="1"/>
            <a:r>
              <a:rPr lang="en-US" altLang="en-US" dirty="0"/>
              <a:t>Risks for impaired tissue integrity</a:t>
            </a:r>
          </a:p>
          <a:p>
            <a:pPr lvl="1"/>
            <a:r>
              <a:rPr lang="en-US" altLang="en-US" dirty="0"/>
              <a:t>Temperature extremes</a:t>
            </a:r>
          </a:p>
          <a:p>
            <a:pPr lvl="1"/>
            <a:r>
              <a:rPr lang="en-US" altLang="en-US" dirty="0"/>
              <a:t>Mental health</a:t>
            </a:r>
          </a:p>
          <a:p>
            <a:pPr lvl="1"/>
            <a:r>
              <a:rPr lang="en-US" altLang="en-US" dirty="0"/>
              <a:t>Sexual safety</a:t>
            </a:r>
          </a:p>
          <a:p>
            <a:pPr lvl="1"/>
            <a:r>
              <a:rPr lang="en-US" altLang="en-US" dirty="0"/>
              <a:t>Elder abuse</a:t>
            </a:r>
          </a:p>
          <a:p>
            <a:pPr lvl="1"/>
            <a:r>
              <a:rPr lang="en-US" altLang="en-US" dirty="0"/>
              <a:t>Emergency situations</a:t>
            </a:r>
          </a:p>
        </p:txBody>
      </p:sp>
    </p:spTree>
    <p:extLst>
      <p:ext uri="{BB962C8B-B14F-4D97-AF65-F5344CB8AC3E}">
        <p14:creationId xmlns:p14="http://schemas.microsoft.com/office/powerpoint/2010/main" val="2736691792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Safety in the Home: Inspection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Allowed to make lifestyle choices</a:t>
            </a:r>
          </a:p>
          <a:p>
            <a:r>
              <a:rPr lang="en-US" altLang="en-US" dirty="0"/>
              <a:t>Visually assess for issues within the home.</a:t>
            </a:r>
          </a:p>
          <a:p>
            <a:pPr lvl="1"/>
            <a:r>
              <a:rPr lang="en-US" altLang="en-US" dirty="0"/>
              <a:t>Determine if you can see any issues that were </a:t>
            </a:r>
            <a:br>
              <a:rPr lang="en-US" altLang="en-US" dirty="0"/>
            </a:br>
            <a:r>
              <a:rPr lang="en-US" altLang="en-US" dirty="0"/>
              <a:t>not verbalized.</a:t>
            </a:r>
          </a:p>
        </p:txBody>
      </p:sp>
    </p:spTree>
    <p:extLst>
      <p:ext uri="{BB962C8B-B14F-4D97-AF65-F5344CB8AC3E}">
        <p14:creationId xmlns:p14="http://schemas.microsoft.com/office/powerpoint/2010/main" val="3438041792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Contacting Resources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To address safety concerns</a:t>
            </a:r>
          </a:p>
          <a:p>
            <a:r>
              <a:rPr lang="en-US" altLang="en-US" dirty="0"/>
              <a:t>Based on communicated needs</a:t>
            </a:r>
          </a:p>
          <a:p>
            <a:r>
              <a:rPr lang="en-US" altLang="en-US" dirty="0"/>
              <a:t>May include food delivery services, home repair organizations, assistance with housework, legal assistance, support groups, and registries in case </a:t>
            </a:r>
            <a:r>
              <a:rPr lang="en-US" altLang="en-US"/>
              <a:t>of disasters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44491952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Fall Risks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E511B04F-744D-45C5-AB89-8D1C2F035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748251"/>
          </a:xfrm>
        </p:spPr>
        <p:txBody>
          <a:bodyPr/>
          <a:lstStyle/>
          <a:p>
            <a:r>
              <a:rPr lang="en-US" altLang="en-US" dirty="0"/>
              <a:t>Changes in the body's systems place older adults at a higher risk for falls.</a:t>
            </a:r>
          </a:p>
          <a:p>
            <a:pPr lvl="1"/>
            <a:r>
              <a:rPr lang="en-US" altLang="en-US" dirty="0"/>
              <a:t>Musculoskeletal</a:t>
            </a:r>
          </a:p>
          <a:p>
            <a:pPr lvl="1"/>
            <a:r>
              <a:rPr lang="en-US" altLang="en-US" dirty="0"/>
              <a:t>Neurological</a:t>
            </a:r>
          </a:p>
          <a:p>
            <a:pPr lvl="1"/>
            <a:r>
              <a:rPr lang="en-US" altLang="en-US" dirty="0"/>
              <a:t>Sensory loss</a:t>
            </a:r>
          </a:p>
          <a:p>
            <a:pPr lvl="1"/>
            <a:r>
              <a:rPr lang="en-US" altLang="en-US" dirty="0"/>
              <a:t>Cardiovascular</a:t>
            </a:r>
          </a:p>
          <a:p>
            <a:pPr lvl="1"/>
            <a:r>
              <a:rPr lang="en-US" altLang="en-US" dirty="0"/>
              <a:t>Genitourinary and digestive</a:t>
            </a:r>
          </a:p>
          <a:p>
            <a:pPr lvl="1"/>
            <a:r>
              <a:rPr lang="en-US" altLang="en-US" dirty="0"/>
              <a:t>Cognition</a:t>
            </a:r>
          </a:p>
          <a:p>
            <a:pPr lvl="1"/>
            <a:r>
              <a:rPr lang="en-US" altLang="en-US" dirty="0"/>
              <a:t>Nutrition and hydration</a:t>
            </a:r>
          </a:p>
        </p:txBody>
      </p:sp>
    </p:spTree>
    <p:extLst>
      <p:ext uri="{BB962C8B-B14F-4D97-AF65-F5344CB8AC3E}">
        <p14:creationId xmlns:p14="http://schemas.microsoft.com/office/powerpoint/2010/main" val="270940844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Fall Prevention Measures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Clothing </a:t>
            </a:r>
          </a:p>
          <a:p>
            <a:r>
              <a:rPr lang="en-US" altLang="en-US" dirty="0"/>
              <a:t>Medications </a:t>
            </a:r>
          </a:p>
          <a:p>
            <a:r>
              <a:rPr lang="en-US" altLang="en-US" dirty="0"/>
              <a:t>Nutrition and hydration</a:t>
            </a:r>
          </a:p>
          <a:p>
            <a:r>
              <a:rPr lang="en-US" altLang="en-US" dirty="0"/>
              <a:t>Transitional posturing</a:t>
            </a:r>
          </a:p>
          <a:p>
            <a:r>
              <a:rPr lang="en-US" altLang="en-US" dirty="0"/>
              <a:t>Durable medical equipment (D</a:t>
            </a:r>
            <a:r>
              <a:rPr lang="en-US" altLang="en-US" sz="100" dirty="0"/>
              <a:t> </a:t>
            </a:r>
            <a:r>
              <a:rPr lang="en-US" altLang="en-US" dirty="0"/>
              <a:t>M</a:t>
            </a:r>
            <a:r>
              <a:rPr lang="en-US" altLang="en-US" sz="100" dirty="0"/>
              <a:t> </a:t>
            </a:r>
            <a:r>
              <a:rPr lang="en-US" altLang="en-US" dirty="0"/>
              <a:t>E)</a:t>
            </a:r>
          </a:p>
          <a:p>
            <a:r>
              <a:rPr lang="en-US" altLang="en-US" dirty="0"/>
              <a:t>Physical therapy</a:t>
            </a:r>
          </a:p>
          <a:p>
            <a:r>
              <a:rPr lang="en-US" altLang="en-US" dirty="0"/>
              <a:t>Environmental issues</a:t>
            </a:r>
          </a:p>
        </p:txBody>
      </p:sp>
    </p:spTree>
    <p:extLst>
      <p:ext uri="{BB962C8B-B14F-4D97-AF65-F5344CB8AC3E}">
        <p14:creationId xmlns:p14="http://schemas.microsoft.com/office/powerpoint/2010/main" val="388193532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Injury Prevention Related to Skin Integrity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Clothing </a:t>
            </a:r>
          </a:p>
          <a:p>
            <a:r>
              <a:rPr lang="en-US" altLang="en-US" dirty="0"/>
              <a:t>Rough edges</a:t>
            </a:r>
          </a:p>
          <a:p>
            <a:r>
              <a:rPr lang="en-US" altLang="en-US" dirty="0"/>
              <a:t>Adhesives</a:t>
            </a:r>
          </a:p>
          <a:p>
            <a:r>
              <a:rPr lang="en-US" altLang="en-US" dirty="0"/>
              <a:t>Pillows and pads</a:t>
            </a:r>
          </a:p>
          <a:p>
            <a:r>
              <a:rPr lang="en-US" altLang="en-US" dirty="0"/>
              <a:t>Repositioning</a:t>
            </a:r>
          </a:p>
          <a:p>
            <a:r>
              <a:rPr lang="en-US" altLang="en-US" dirty="0"/>
              <a:t>Emollients</a:t>
            </a:r>
          </a:p>
        </p:txBody>
      </p:sp>
    </p:spTree>
    <p:extLst>
      <p:ext uri="{BB962C8B-B14F-4D97-AF65-F5344CB8AC3E}">
        <p14:creationId xmlns:p14="http://schemas.microsoft.com/office/powerpoint/2010/main" val="337156553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Temperature-Related Issues</a:t>
            </a:r>
          </a:p>
        </p:txBody>
      </p:sp>
      <p:sp>
        <p:nvSpPr>
          <p:cNvPr id="24579" name="Content Placeholder 4">
            <a:extLst>
              <a:ext uri="{FF2B5EF4-FFF2-40B4-BE49-F238E27FC236}">
                <a16:creationId xmlns:a16="http://schemas.microsoft.com/office/drawing/2014/main" id="{6DBF0677-2DE9-4668-BEB2-D4A80E91C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Reasons for hyperthermia to develop</a:t>
            </a:r>
          </a:p>
          <a:p>
            <a:pPr lvl="1"/>
            <a:r>
              <a:rPr lang="en-US" altLang="en-US" dirty="0"/>
              <a:t>Actions to prevent hyperthermia</a:t>
            </a:r>
          </a:p>
          <a:p>
            <a:r>
              <a:rPr lang="en-US" altLang="en-US" dirty="0"/>
              <a:t>Reasons for hypothermia to develop</a:t>
            </a:r>
          </a:p>
          <a:p>
            <a:pPr lvl="1"/>
            <a:r>
              <a:rPr lang="en-US" altLang="en-US" dirty="0"/>
              <a:t>Actions to prevent hypothermia</a:t>
            </a:r>
          </a:p>
        </p:txBody>
      </p:sp>
    </p:spTree>
    <p:extLst>
      <p:ext uri="{BB962C8B-B14F-4D97-AF65-F5344CB8AC3E}">
        <p14:creationId xmlns:p14="http://schemas.microsoft.com/office/powerpoint/2010/main" val="3955380441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Dementia and Delirium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May be chronic or result from acute disease</a:t>
            </a:r>
          </a:p>
          <a:p>
            <a:r>
              <a:rPr lang="en-US" altLang="en-US" dirty="0"/>
              <a:t>Increased risk of wandering and falls</a:t>
            </a:r>
          </a:p>
          <a:p>
            <a:pPr lvl="1"/>
            <a:r>
              <a:rPr lang="en-US" altLang="en-US" dirty="0"/>
              <a:t>Alarm system may be beneficial.</a:t>
            </a:r>
          </a:p>
          <a:p>
            <a:pPr lvl="1"/>
            <a:r>
              <a:rPr lang="en-US" altLang="en-US" dirty="0"/>
              <a:t>“</a:t>
            </a:r>
            <a:r>
              <a:rPr lang="en-US" altLang="en-US" dirty="0" err="1"/>
              <a:t>Sundowning</a:t>
            </a:r>
            <a:r>
              <a:rPr lang="en-US" altLang="en-US" dirty="0"/>
              <a:t>” </a:t>
            </a:r>
          </a:p>
          <a:p>
            <a:pPr lvl="1"/>
            <a:r>
              <a:rPr lang="en-US" altLang="en-US" dirty="0"/>
              <a:t>Identification bracelet </a:t>
            </a:r>
          </a:p>
          <a:p>
            <a:r>
              <a:rPr lang="en-US" altLang="en-US" dirty="0"/>
              <a:t>Kitchen hazards must be addressed.</a:t>
            </a:r>
          </a:p>
        </p:txBody>
      </p:sp>
    </p:spTree>
    <p:extLst>
      <p:ext uri="{BB962C8B-B14F-4D97-AF65-F5344CB8AC3E}">
        <p14:creationId xmlns:p14="http://schemas.microsoft.com/office/powerpoint/2010/main" val="2157068918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Mental Health Disorders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Depression</a:t>
            </a:r>
          </a:p>
          <a:p>
            <a:r>
              <a:rPr lang="en-US" altLang="en-US" dirty="0"/>
              <a:t>Anxiety </a:t>
            </a:r>
          </a:p>
          <a:p>
            <a:r>
              <a:rPr lang="en-US" altLang="en-US" dirty="0"/>
              <a:t>Post-traumatic stress</a:t>
            </a:r>
          </a:p>
          <a:p>
            <a:r>
              <a:rPr lang="en-US" altLang="en-US" dirty="0"/>
              <a:t>Substance abuse</a:t>
            </a:r>
          </a:p>
          <a:p>
            <a:r>
              <a:rPr lang="en-US" altLang="en-US" dirty="0"/>
              <a:t>Social isolation</a:t>
            </a:r>
          </a:p>
        </p:txBody>
      </p:sp>
    </p:spTree>
    <p:extLst>
      <p:ext uri="{BB962C8B-B14F-4D97-AF65-F5344CB8AC3E}">
        <p14:creationId xmlns:p14="http://schemas.microsoft.com/office/powerpoint/2010/main" val="1895389778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Sexual Safety Measures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Uncomfortable topic</a:t>
            </a:r>
          </a:p>
          <a:p>
            <a:r>
              <a:rPr lang="en-US" altLang="en-US" dirty="0"/>
              <a:t>Reasons to be reluctant to discuss sexuality</a:t>
            </a:r>
          </a:p>
          <a:p>
            <a:r>
              <a:rPr lang="en-US" altLang="en-US" dirty="0"/>
              <a:t>Sexual activity in the older adult</a:t>
            </a:r>
          </a:p>
        </p:txBody>
      </p:sp>
    </p:spTree>
    <p:extLst>
      <p:ext uri="{BB962C8B-B14F-4D97-AF65-F5344CB8AC3E}">
        <p14:creationId xmlns:p14="http://schemas.microsoft.com/office/powerpoint/2010/main" val="3752660118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Elder Abuse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Categories</a:t>
            </a:r>
          </a:p>
          <a:p>
            <a:pPr lvl="1"/>
            <a:r>
              <a:rPr lang="en-US" altLang="en-US" dirty="0"/>
              <a:t>Physical</a:t>
            </a:r>
          </a:p>
          <a:p>
            <a:pPr lvl="1"/>
            <a:r>
              <a:rPr lang="en-US" altLang="en-US" dirty="0"/>
              <a:t>Psychological/emotional</a:t>
            </a:r>
          </a:p>
          <a:p>
            <a:pPr lvl="1"/>
            <a:r>
              <a:rPr lang="en-US" altLang="en-US" dirty="0"/>
              <a:t>Financial/material </a:t>
            </a:r>
          </a:p>
          <a:p>
            <a:pPr lvl="1"/>
            <a:r>
              <a:rPr lang="en-US" altLang="en-US" dirty="0"/>
              <a:t>Sexual </a:t>
            </a:r>
          </a:p>
          <a:p>
            <a:pPr lvl="1"/>
            <a:r>
              <a:rPr lang="en-US" altLang="en-US" dirty="0"/>
              <a:t>Neglect and abandonment</a:t>
            </a:r>
          </a:p>
        </p:txBody>
      </p:sp>
    </p:spTree>
    <p:extLst>
      <p:ext uri="{BB962C8B-B14F-4D97-AF65-F5344CB8AC3E}">
        <p14:creationId xmlns:p14="http://schemas.microsoft.com/office/powerpoint/2010/main" val="321544927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FAD_Nursing_Template_Sample">
  <a:themeElements>
    <a:clrScheme name="FAD Nursing">
      <a:dk1>
        <a:srgbClr val="737373"/>
      </a:dk1>
      <a:lt1>
        <a:sysClr val="window" lastClr="FFFFFF"/>
      </a:lt1>
      <a:dk2>
        <a:srgbClr val="28805C"/>
      </a:dk2>
      <a:lt2>
        <a:srgbClr val="FFFFFF"/>
      </a:lt2>
      <a:accent1>
        <a:srgbClr val="28805C"/>
      </a:accent1>
      <a:accent2>
        <a:srgbClr val="737373"/>
      </a:accent2>
      <a:accent3>
        <a:srgbClr val="D99C21"/>
      </a:accent3>
      <a:accent4>
        <a:srgbClr val="C00000"/>
      </a:accent4>
      <a:accent5>
        <a:srgbClr val="BFBFBF"/>
      </a:accent5>
      <a:accent6>
        <a:srgbClr val="C2ECDB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8" id="{91B66E46-3F3C-49C2-9025-2800839DEA96}" vid="{348BD038-7B76-4A48-9886-575F33252E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88135b7f-3fab-49b6-8009-71309f2107a8">F.A. Davis</Category>
    <v7hm xmlns="88135b7f-3fab-49b6-8009-71309f2107a8" xsi:nil="true"/>
    <Tertiary_x0020_Category xmlns="88135b7f-3fab-49b6-8009-71309f2107a8" xsi:nil="true"/>
    <Sub_x002d_Category xmlns="88135b7f-3fab-49b6-8009-71309f2107a8">FAD PowerPoint Presentations</Sub_x002d_Category>
    <SortOrder xmlns="88135b7f-3fab-49b6-8009-71309f2107a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74F316A9D19642AFB347C36D63796C" ma:contentTypeVersion="5" ma:contentTypeDescription="Create a new document." ma:contentTypeScope="" ma:versionID="cad381adda5b2ce407c58584fcfb8d10">
  <xsd:schema xmlns:xsd="http://www.w3.org/2001/XMLSchema" xmlns:xs="http://www.w3.org/2001/XMLSchema" xmlns:p="http://schemas.microsoft.com/office/2006/metadata/properties" xmlns:ns2="71d46e88-8733-4645-9284-85cf006978cc" xmlns:ns3="88135b7f-3fab-49b6-8009-71309f2107a8" targetNamespace="http://schemas.microsoft.com/office/2006/metadata/properties" ma:root="true" ma:fieldsID="8417b20f22cd2cb04f08b6ff97a2b690" ns2:_="" ns3:_="">
    <xsd:import namespace="71d46e88-8733-4645-9284-85cf006978cc"/>
    <xsd:import namespace="88135b7f-3fab-49b6-8009-71309f2107a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ategory" minOccurs="0"/>
                <xsd:element ref="ns3:Sub_x002d_Category" minOccurs="0"/>
                <xsd:element ref="ns3:SortOrder" minOccurs="0"/>
                <xsd:element ref="ns3:v7hm" minOccurs="0"/>
                <xsd:element ref="ns3:Tertiary_x0020_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d46e88-8733-4645-9284-85cf006978c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135b7f-3fab-49b6-8009-71309f2107a8" elementFormDefault="qualified">
    <xsd:import namespace="http://schemas.microsoft.com/office/2006/documentManagement/types"/>
    <xsd:import namespace="http://schemas.microsoft.com/office/infopath/2007/PartnerControls"/>
    <xsd:element name="Category" ma:index="11" nillable="true" ma:displayName="Category" ma:format="Dropdown" ma:internalName="Category">
      <xsd:simpleType>
        <xsd:union memberTypes="dms:Text">
          <xsd:simpleType>
            <xsd:restriction base="dms:Choice">
              <xsd:enumeration value="Additional Images"/>
              <xsd:enumeration value="DavisAdvantage"/>
              <xsd:enumeration value="DavisEdge"/>
              <xsd:enumeration value="DavisForward - internal use only"/>
              <xsd:enumeration value="DavisPlus"/>
              <xsd:enumeration value="Dental Care Decisions"/>
              <xsd:enumeration value="Dosage Calc"/>
              <xsd:enumeration value="F.A. Davis"/>
              <xsd:enumeration value="Fitness Decisions"/>
              <xsd:enumeration value="Kines in Action"/>
              <xsd:enumeration value="Medical Coding Lab"/>
              <xsd:enumeration value="Medical Language Lab"/>
              <xsd:enumeration value="Tabers"/>
            </xsd:restriction>
          </xsd:simpleType>
        </xsd:union>
      </xsd:simpleType>
    </xsd:element>
    <xsd:element name="Sub_x002d_Category" ma:index="12" nillable="true" ma:displayName="Sub-Category" ma:format="Dropdown" ma:internalName="Sub_x002d_Category">
      <xsd:simpleType>
        <xsd:union memberTypes="dms:Text">
          <xsd:simpleType>
            <xsd:restriction base="dms:Choice">
              <xsd:enumeration value="Branding Guide (attachment)"/>
              <xsd:enumeration value="DA Logos"/>
              <xsd:enumeration value="DA Powerpoint Presentation"/>
              <xsd:enumeration value="DC Logo"/>
              <xsd:enumeration value="DC Powerpoint Presentation"/>
              <xsd:enumeration value="DCD Logo"/>
              <xsd:enumeration value="DCD Powerpoint Presentation"/>
              <xsd:enumeration value="DE Logos"/>
              <xsd:enumeration value="DE Powerpoint Presentation"/>
              <xsd:enumeration value="DF Logo"/>
              <xsd:enumeration value="DF Powerpoint Presentation"/>
              <xsd:enumeration value="DP Homepage image"/>
              <xsd:enumeration value="DP Logo"/>
              <xsd:enumeration value="Electronic Devices"/>
              <xsd:enumeration value="FAD Digital Logos"/>
              <xsd:enumeration value="FAD Powerpiont Presentations"/>
              <xsd:enumeration value="FAD Print Logos"/>
              <xsd:enumeration value="FD Logo"/>
              <xsd:enumeration value="FD Powerpoint Presentation"/>
              <xsd:enumeration value="KIA Logo"/>
              <xsd:enumeration value="KIA Powerpoint Presentation"/>
              <xsd:enumeration value="MCL Logo"/>
              <xsd:enumeration value="MCL Powerpoint Presentation"/>
              <xsd:enumeration value="MLL 2.0 Logo"/>
              <xsd:enumeration value="MLL Logo"/>
              <xsd:enumeration value="MLL Powerpoint Presentation"/>
              <xsd:enumeration value="MTC Logo"/>
              <xsd:enumeration value="Taber’s 22"/>
              <xsd:enumeration value="Taber’s 22 with tagline"/>
              <xsd:enumeration value="Tabers Logo"/>
              <xsd:enumeration value="Tabers.com Homepage screen"/>
              <xsd:enumeration value="Useful Images"/>
            </xsd:restriction>
          </xsd:simpleType>
        </xsd:union>
      </xsd:simpleType>
    </xsd:element>
    <xsd:element name="SortOrder" ma:index="13" nillable="true" ma:displayName="SortOrder" ma:internalName="SortOrder">
      <xsd:simpleType>
        <xsd:restriction base="dms:Number"/>
      </xsd:simpleType>
    </xsd:element>
    <xsd:element name="v7hm" ma:index="14" nillable="true" ma:displayName="Tert" ma:internalName="v7hm">
      <xsd:simpleType>
        <xsd:restriction base="dms:Number"/>
      </xsd:simpleType>
    </xsd:element>
    <xsd:element name="Tertiary_x0020_Category" ma:index="15" nillable="true" ma:displayName="Tertiary Category" ma:internalName="Tertiary_x0020_Category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CC939C3-7EE7-4FC7-818E-985D0213E860}">
  <ds:schemaRefs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http://schemas.microsoft.com/office/2006/metadata/properties"/>
    <ds:schemaRef ds:uri="88135b7f-3fab-49b6-8009-71309f2107a8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71d46e88-8733-4645-9284-85cf006978cc"/>
  </ds:schemaRefs>
</ds:datastoreItem>
</file>

<file path=customXml/itemProps2.xml><?xml version="1.0" encoding="utf-8"?>
<ds:datastoreItem xmlns:ds="http://schemas.openxmlformats.org/officeDocument/2006/customXml" ds:itemID="{B8860857-213E-449D-9D68-31992611CF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d46e88-8733-4645-9284-85cf006978cc"/>
    <ds:schemaRef ds:uri="88135b7f-3fab-49b6-8009-71309f2107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23EB0E3-5915-4E57-8F39-28F926E76D4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E28C97C-1C07-4631-B50A-E80D18B785BB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FAD_Nursing_Template_Sample</Template>
  <TotalTime>2649</TotalTime>
  <Words>333</Words>
  <Application>Microsoft Office PowerPoint</Application>
  <PresentationFormat>On-screen Show (4:3)</PresentationFormat>
  <Paragraphs>98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FAD_Nursing_Template_Sample</vt:lpstr>
      <vt:lpstr> </vt:lpstr>
      <vt:lpstr>Fall Risks</vt:lpstr>
      <vt:lpstr>Fall Prevention Measures</vt:lpstr>
      <vt:lpstr>Injury Prevention Related to Skin Integrity</vt:lpstr>
      <vt:lpstr>Temperature-Related Issues</vt:lpstr>
      <vt:lpstr>Dementia and Delirium</vt:lpstr>
      <vt:lpstr>Mental Health Disorders</vt:lpstr>
      <vt:lpstr>Sexual Safety Measures</vt:lpstr>
      <vt:lpstr>Elder Abuse</vt:lpstr>
      <vt:lpstr>Elder Abuse (continued)</vt:lpstr>
      <vt:lpstr>Emergency Situations</vt:lpstr>
      <vt:lpstr>Emergency Situations (continued)</vt:lpstr>
      <vt:lpstr>Natural and Human-Made Disasters</vt:lpstr>
      <vt:lpstr>Safety in the Home: Communication</vt:lpstr>
      <vt:lpstr>Safety in the Home: Inspection</vt:lpstr>
      <vt:lpstr>Contacting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7: Safety</dc:title>
  <dc:creator>Dahlkemper</dc:creator>
  <cp:lastModifiedBy>Olivia Pena</cp:lastModifiedBy>
  <cp:revision>414</cp:revision>
  <dcterms:created xsi:type="dcterms:W3CDTF">2019-04-27T07:23:52Z</dcterms:created>
  <dcterms:modified xsi:type="dcterms:W3CDTF">2024-06-21T13:04:13Z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0x010100D074F316A9D19642AFB347C36D63796C</vt:lpwstr>
  </property>
  <property fmtid="{D5CDD505-2E9C-101B-9397-08002B2CF9AE}" pid="3" name="_dlc_DocIdItemGuid">
    <vt:lpwstr>647463b2-28f5-46c6-8d1e-a6b9b2370ab9</vt:lpwstr>
  </property>
  <property fmtid="{D5CDD505-2E9C-101B-9397-08002B2CF9AE}" pid="4" name="Category">
    <vt:lpwstr>.F.A. Davis</vt:lpwstr>
  </property>
  <property fmtid="{D5CDD505-2E9C-101B-9397-08002B2CF9AE}" pid="5" name="v7hm">
    <vt:lpwstr/>
  </property>
  <property fmtid="{D5CDD505-2E9C-101B-9397-08002B2CF9AE}" pid="6" name="Sub-Category">
    <vt:lpwstr>FAD Powerpiont Presentations</vt:lpwstr>
  </property>
  <property fmtid="{D5CDD505-2E9C-101B-9397-08002B2CF9AE}" pid="7" name="SortOrder">
    <vt:lpwstr/>
  </property>
  <property fmtid="{D5CDD505-2E9C-101B-9397-08002B2CF9AE}" pid="8" name="_dlc_DocId">
    <vt:lpwstr>HESUHV4WET5P-708-25</vt:lpwstr>
  </property>
  <property fmtid="{D5CDD505-2E9C-101B-9397-08002B2CF9AE}" pid="9" name="_dlc_DocIdUrl">
    <vt:lpwstr>http://portal.fadavis.com/marketing/_layouts/15/DocIdRedir.aspx?ID=HESUHV4WET5P-708-25, HESUHV4WET5P-708-25</vt:lpwstr>
  </property>
  <property fmtid="{D5CDD505-2E9C-101B-9397-08002B2CF9AE}" pid="10" name="Tertiary Category">
    <vt:lpwstr/>
  </property>
</Properties>
</file>