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63" r:id="rId5"/>
  </p:sldMasterIdLst>
  <p:notesMasterIdLst>
    <p:notesMasterId r:id="rId34"/>
  </p:notesMasterIdLst>
  <p:handoutMasterIdLst>
    <p:handoutMasterId r:id="rId35"/>
  </p:handoutMasterIdLst>
  <p:sldIdLst>
    <p:sldId id="529" r:id="rId6"/>
    <p:sldId id="501" r:id="rId7"/>
    <p:sldId id="502" r:id="rId8"/>
    <p:sldId id="503" r:id="rId9"/>
    <p:sldId id="505" r:id="rId10"/>
    <p:sldId id="506" r:id="rId11"/>
    <p:sldId id="507" r:id="rId12"/>
    <p:sldId id="508" r:id="rId13"/>
    <p:sldId id="509" r:id="rId14"/>
    <p:sldId id="510" r:id="rId15"/>
    <p:sldId id="511" r:id="rId16"/>
    <p:sldId id="512" r:id="rId17"/>
    <p:sldId id="513" r:id="rId18"/>
    <p:sldId id="515" r:id="rId19"/>
    <p:sldId id="516" r:id="rId20"/>
    <p:sldId id="517" r:id="rId21"/>
    <p:sldId id="518" r:id="rId22"/>
    <p:sldId id="519" r:id="rId23"/>
    <p:sldId id="521" r:id="rId24"/>
    <p:sldId id="522" r:id="rId25"/>
    <p:sldId id="523" r:id="rId26"/>
    <p:sldId id="524" r:id="rId27"/>
    <p:sldId id="525" r:id="rId28"/>
    <p:sldId id="526" r:id="rId29"/>
    <p:sldId id="530" r:id="rId30"/>
    <p:sldId id="504" r:id="rId31"/>
    <p:sldId id="514" r:id="rId32"/>
    <p:sldId id="520"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7" autoAdjust="0"/>
    <p:restoredTop sz="93950" autoAdjust="0"/>
  </p:normalViewPr>
  <p:slideViewPr>
    <p:cSldViewPr snapToGrid="0" snapToObjects="1" showGuides="1">
      <p:cViewPr varScale="1">
        <p:scale>
          <a:sx n="65" d="100"/>
          <a:sy n="65" d="100"/>
        </p:scale>
        <p:origin x="1704" y="78"/>
      </p:cViewPr>
      <p:guideLst>
        <p:guide orient="horz"/>
        <p:guide pos="2888"/>
      </p:guideLst>
    </p:cSldViewPr>
  </p:slideViewPr>
  <p:outlineViewPr>
    <p:cViewPr>
      <p:scale>
        <a:sx n="33" d="100"/>
        <a:sy n="33" d="100"/>
      </p:scale>
      <p:origin x="0" y="11952"/>
    </p:cViewPr>
  </p:outlineViewPr>
  <p:notesTextViewPr>
    <p:cViewPr>
      <p:scale>
        <a:sx n="100" d="100"/>
        <a:sy n="100" d="100"/>
      </p:scale>
      <p:origin x="0" y="0"/>
    </p:cViewPr>
  </p:notesTextViewPr>
  <p:sorterViewPr>
    <p:cViewPr>
      <p:scale>
        <a:sx n="100" d="100"/>
        <a:sy n="100" d="100"/>
      </p:scale>
      <p:origin x="0" y="-3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2/15/2023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2/15/2023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Stage 1 – The first stage of the disease can last up to 20 years before diagnosis and includes measurable changes in the brain on MRI; biomarkers may be present in the blood or cerebrospinal fluid, but there are o changes in cognitive or functional ability.</a:t>
            </a:r>
          </a:p>
        </p:txBody>
      </p:sp>
      <p:sp>
        <p:nvSpPr>
          <p:cNvPr id="4" name="Slide Number Placeholder 3"/>
          <p:cNvSpPr>
            <a:spLocks noGrp="1"/>
          </p:cNvSpPr>
          <p:nvPr>
            <p:ph type="sldNum" sz="quarter" idx="5"/>
          </p:nvPr>
        </p:nvSpPr>
        <p:spPr/>
        <p:txBody>
          <a:bodyPr/>
          <a:lstStyle/>
          <a:p>
            <a:pPr>
              <a:defRPr/>
            </a:pPr>
            <a:fld id="{4270DF98-8515-4272-AE18-335A0D2356F1}" type="slidenum">
              <a:rPr lang="en-US" smtClean="0"/>
              <a:pPr>
                <a:defRPr/>
              </a:pPr>
              <a:t>26</a:t>
            </a:fld>
            <a:endParaRPr lang="en-US" dirty="0"/>
          </a:p>
        </p:txBody>
      </p:sp>
    </p:spTree>
    <p:extLst>
      <p:ext uri="{BB962C8B-B14F-4D97-AF65-F5344CB8AC3E}">
        <p14:creationId xmlns:p14="http://schemas.microsoft.com/office/powerpoint/2010/main" val="373841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Sudden onset, B) Client feels itchy, C) Placing oxygen may resolve it – Delirium is different from dementia in that is has a sudden onset, may be resolved by interventions such as oxygen if due to hypoxia, and typically involves the senses rather than memory or judgement. </a:t>
            </a:r>
            <a:r>
              <a:rPr lang="en-US" dirty="0" err="1"/>
              <a:t>Deentia</a:t>
            </a:r>
            <a:r>
              <a:rPr lang="en-US" dirty="0"/>
              <a:t> is both progressive and irreversible.</a:t>
            </a:r>
          </a:p>
        </p:txBody>
      </p:sp>
      <p:sp>
        <p:nvSpPr>
          <p:cNvPr id="4" name="Slide Number Placeholder 3"/>
          <p:cNvSpPr>
            <a:spLocks noGrp="1"/>
          </p:cNvSpPr>
          <p:nvPr>
            <p:ph type="sldNum" sz="quarter" idx="5"/>
          </p:nvPr>
        </p:nvSpPr>
        <p:spPr/>
        <p:txBody>
          <a:bodyPr/>
          <a:lstStyle/>
          <a:p>
            <a:pPr>
              <a:defRPr/>
            </a:pPr>
            <a:fld id="{4270DF98-8515-4272-AE18-335A0D2356F1}" type="slidenum">
              <a:rPr lang="en-US" smtClean="0"/>
              <a:pPr>
                <a:defRPr/>
              </a:pPr>
              <a:t>27</a:t>
            </a:fld>
            <a:endParaRPr lang="en-US" dirty="0"/>
          </a:p>
        </p:txBody>
      </p:sp>
    </p:spTree>
    <p:extLst>
      <p:ext uri="{BB962C8B-B14F-4D97-AF65-F5344CB8AC3E}">
        <p14:creationId xmlns:p14="http://schemas.microsoft.com/office/powerpoint/2010/main" val="183886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Lower back – Because the client is experiencing dementia, the site for application should be where the client is not able to pick at or remove the patch. The upper or lower portions of the back are recommended for the </a:t>
            </a:r>
            <a:r>
              <a:rPr lang="en-US"/>
              <a:t>patch administration.</a:t>
            </a:r>
            <a:endParaRPr lang="en-US" dirty="0"/>
          </a:p>
        </p:txBody>
      </p:sp>
      <p:sp>
        <p:nvSpPr>
          <p:cNvPr id="4" name="Slide Number Placeholder 3"/>
          <p:cNvSpPr>
            <a:spLocks noGrp="1"/>
          </p:cNvSpPr>
          <p:nvPr>
            <p:ph type="sldNum" sz="quarter" idx="5"/>
          </p:nvPr>
        </p:nvSpPr>
        <p:spPr/>
        <p:txBody>
          <a:bodyPr/>
          <a:lstStyle/>
          <a:p>
            <a:pPr>
              <a:defRPr/>
            </a:pPr>
            <a:fld id="{4270DF98-8515-4272-AE18-335A0D2356F1}" type="slidenum">
              <a:rPr lang="en-US" smtClean="0"/>
              <a:pPr>
                <a:defRPr/>
              </a:pPr>
              <a:t>28</a:t>
            </a:fld>
            <a:endParaRPr lang="en-US" dirty="0"/>
          </a:p>
        </p:txBody>
      </p:sp>
    </p:spTree>
    <p:extLst>
      <p:ext uri="{BB962C8B-B14F-4D97-AF65-F5344CB8AC3E}">
        <p14:creationId xmlns:p14="http://schemas.microsoft.com/office/powerpoint/2010/main" val="1248271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15720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50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57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44438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79541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29878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71741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20248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80726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037510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76968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713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2333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250401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287420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598240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521851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30080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25382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81290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144629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5927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8626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88346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773309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142840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863102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20010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285443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630716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289965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415854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36461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1566396"/>
            <a:ext cx="4230688"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202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51958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557582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957217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68778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662324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02619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085801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171557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681061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68105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591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1508498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69114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36306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pic>
        <p:nvPicPr>
          <p:cNvPr id="8" name="Picture 15" descr="ppt_opener.jpg">
            <a:extLst>
              <a:ext uri="{FF2B5EF4-FFF2-40B4-BE49-F238E27FC236}">
                <a16:creationId xmlns:a16="http://schemas.microsoft.com/office/drawing/2014/main" id="{8C46F6A7-6488-4762-B547-537CA954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180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467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261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5055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409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020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11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9084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79168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7225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384125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530005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511328"/>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871717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03317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5136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40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75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816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39327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2.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54"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7343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Lst>
  <p:hf hdr="0" ftr="0" dt="0"/>
  <p:txStyles>
    <p:titleStyle>
      <a:lvl1pPr algn="l" rtl="0" eaLnBrk="0" fontAlgn="base" hangingPunct="0">
        <a:lnSpc>
          <a:spcPct val="90000"/>
        </a:lnSpc>
        <a:spcBef>
          <a:spcPct val="0"/>
        </a:spcBef>
        <a:spcAft>
          <a:spcPct val="0"/>
        </a:spcAft>
        <a:defRPr sz="2800" b="1">
          <a:solidFill>
            <a:srgbClr val="186EC4"/>
          </a:solidFill>
          <a:latin typeface="Trebuchet MS" panose="020B0603020202020204" pitchFamily="34" charset="0"/>
          <a:ea typeface="Trebuchet MS" panose="020B0603020202020204" pitchFamily="34"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Trebuchet MS" panose="020B0603020202020204" pitchFamily="34" charset="0"/>
          <a:ea typeface="Trebuchet MS" panose="020B0603020202020204" pitchFamily="34"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Trebuchet MS" panose="020B0603020202020204" pitchFamily="34" charset="0"/>
          <a:ea typeface="Trebuchet MS" panose="020B0603020202020204" pitchFamily="34"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Trebuchet MS" panose="020B0603020202020204" pitchFamily="34" charset="0"/>
          <a:ea typeface="Trebuchet MS" panose="020B0603020202020204" pitchFamily="34"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Trebuchet MS" panose="020B0603020202020204" pitchFamily="34" charset="0"/>
          <a:ea typeface="Trebuchet MS" panose="020B0603020202020204" pitchFamily="34"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Trebuchet MS" panose="020B0603020202020204" pitchFamily="34" charset="0"/>
          <a:ea typeface="Trebuchet MS" panose="020B0603020202020204" pitchFamily="34"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2/15/2023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34" name="Text Box 8">
            <a:extLst>
              <a:ext uri="{FF2B5EF4-FFF2-40B4-BE49-F238E27FC236}">
                <a16:creationId xmlns:a16="http://schemas.microsoft.com/office/drawing/2014/main" id="{13F412CD-F02B-49EF-9968-95A6636966B3}"/>
              </a:ext>
            </a:extLst>
          </p:cNvPr>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35" name="Text Box 11">
            <a:extLst>
              <a:ext uri="{FF2B5EF4-FFF2-40B4-BE49-F238E27FC236}">
                <a16:creationId xmlns:a16="http://schemas.microsoft.com/office/drawing/2014/main" id="{3C91C673-4127-4A30-A31D-F0DA984AF960}"/>
              </a:ext>
            </a:extLst>
          </p:cNvPr>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3" name="Text Box 13">
            <a:extLst>
              <a:ext uri="{FF2B5EF4-FFF2-40B4-BE49-F238E27FC236}">
                <a16:creationId xmlns:a16="http://schemas.microsoft.com/office/drawing/2014/main" id="{4EF7CF85-BC24-457A-84B1-7926E6899507}"/>
              </a:ext>
            </a:extLst>
          </p:cNvPr>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64" name="Straight Connector 63">
            <a:extLst>
              <a:ext uri="{FF2B5EF4-FFF2-40B4-BE49-F238E27FC236}">
                <a16:creationId xmlns:a16="http://schemas.microsoft.com/office/drawing/2014/main" id="{5E84AA11-D81E-4F55-9388-B0C360432B24}"/>
              </a:ext>
            </a:extLst>
          </p:cNvPr>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65" name="Picture 14" descr="WK_CMYK.jpg">
            <a:extLst>
              <a:ext uri="{FF2B5EF4-FFF2-40B4-BE49-F238E27FC236}">
                <a16:creationId xmlns:a16="http://schemas.microsoft.com/office/drawing/2014/main" id="{FC5F849E-6EE9-4A1A-8B91-34476F189DDA}"/>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977388"/>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D0EFD-6627-43B3-B93B-62EFD26F5421}"/>
              </a:ext>
            </a:extLst>
          </p:cNvPr>
          <p:cNvSpPr>
            <a:spLocks noGrp="1"/>
          </p:cNvSpPr>
          <p:nvPr>
            <p:ph idx="1"/>
          </p:nvPr>
        </p:nvSpPr>
        <p:spPr>
          <a:xfrm>
            <a:off x="0" y="726510"/>
            <a:ext cx="9144000" cy="6037545"/>
          </a:xfrm>
        </p:spPr>
        <p:txBody>
          <a:bodyPr/>
          <a:lstStyle/>
          <a:p>
            <a:pPr marL="0" indent="0" algn="ctr">
              <a:buNone/>
            </a:pPr>
            <a:endParaRPr lang="en-US" sz="4800" dirty="0">
              <a:solidFill>
                <a:schemeClr val="tx1"/>
              </a:solidFill>
            </a:endParaRPr>
          </a:p>
          <a:p>
            <a:pPr marL="0" indent="0" algn="ctr">
              <a:buNone/>
            </a:pPr>
            <a:r>
              <a:rPr lang="en-US" sz="5400" b="1" dirty="0">
                <a:solidFill>
                  <a:schemeClr val="tx1"/>
                </a:solidFill>
              </a:rPr>
              <a:t>Introduction to Clinical Pharmacology </a:t>
            </a:r>
            <a:br>
              <a:rPr lang="en-US" sz="5400" b="1" dirty="0">
                <a:solidFill>
                  <a:schemeClr val="tx1"/>
                </a:solidFill>
              </a:rPr>
            </a:br>
            <a:br>
              <a:rPr lang="en-US" sz="5400" b="1" dirty="0">
                <a:solidFill>
                  <a:schemeClr val="tx1"/>
                </a:solidFill>
              </a:rPr>
            </a:br>
            <a:r>
              <a:rPr lang="en-US" sz="5400" b="1" dirty="0">
                <a:solidFill>
                  <a:schemeClr val="tx1"/>
                </a:solidFill>
              </a:rPr>
              <a:t>Chapter 18</a:t>
            </a:r>
            <a:br>
              <a:rPr lang="en-US" sz="5400" b="1" dirty="0">
                <a:solidFill>
                  <a:schemeClr val="tx1"/>
                </a:solidFill>
              </a:rPr>
            </a:br>
            <a:r>
              <a:rPr lang="en-US" sz="5400" b="1" dirty="0">
                <a:solidFill>
                  <a:schemeClr val="tx1"/>
                </a:solidFill>
              </a:rPr>
              <a:t>Antidementia Drugs</a:t>
            </a:r>
            <a:endParaRPr lang="en-US" sz="4800" b="1" dirty="0"/>
          </a:p>
        </p:txBody>
      </p:sp>
    </p:spTree>
    <p:extLst>
      <p:ext uri="{BB962C8B-B14F-4D97-AF65-F5344CB8AC3E}">
        <p14:creationId xmlns:p14="http://schemas.microsoft.com/office/powerpoint/2010/main" val="252102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Antidementia Drugs—Contraindications and Precautions</a:t>
            </a:r>
            <a:endParaRPr lang="en-IN" b="1" dirty="0"/>
          </a:p>
        </p:txBody>
      </p:sp>
      <p:sp>
        <p:nvSpPr>
          <p:cNvPr id="3" name="Content Placeholder 2"/>
          <p:cNvSpPr>
            <a:spLocks noGrp="1"/>
          </p:cNvSpPr>
          <p:nvPr>
            <p:ph sz="half" idx="1"/>
          </p:nvPr>
        </p:nvSpPr>
        <p:spPr>
          <a:xfrm>
            <a:off x="162839" y="1105087"/>
            <a:ext cx="8981162" cy="5630448"/>
          </a:xfrm>
        </p:spPr>
        <p:txBody>
          <a:bodyPr>
            <a:normAutofit/>
          </a:bodyPr>
          <a:lstStyle/>
          <a:p>
            <a:pPr eaLnBrk="1" hangingPunct="1"/>
            <a:r>
              <a:rPr lang="en-US" altLang="en-US" sz="2800" b="1" dirty="0">
                <a:cs typeface="Trebuchet MS" pitchFamily="34" charset="0"/>
              </a:rPr>
              <a:t>Contraindicated in clients with:</a:t>
            </a:r>
            <a:endParaRPr lang="en-US" altLang="en-US" sz="2800" b="1" dirty="0"/>
          </a:p>
          <a:p>
            <a:pPr lvl="1" eaLnBrk="1" hangingPunct="1"/>
            <a:r>
              <a:rPr lang="en-US" altLang="en-US" sz="2400" b="1" dirty="0">
                <a:latin typeface="Trebuchet MS"/>
              </a:rPr>
              <a:t>known hypersensitivity to the drugs</a:t>
            </a:r>
          </a:p>
          <a:p>
            <a:pPr lvl="1" eaLnBrk="1" hangingPunct="1"/>
            <a:r>
              <a:rPr lang="en-US" altLang="en-US" sz="2800" b="1" dirty="0">
                <a:solidFill>
                  <a:schemeClr val="tx1"/>
                </a:solidFill>
                <a:latin typeface="Trebuchet MS"/>
              </a:rPr>
              <a:t>pregnancy and lactation</a:t>
            </a:r>
          </a:p>
          <a:p>
            <a:pPr lvl="1" eaLnBrk="1" hangingPunct="1"/>
            <a:r>
              <a:rPr lang="en-US" altLang="en-US" sz="2400" b="1" dirty="0">
                <a:latin typeface="Trebuchet MS"/>
              </a:rPr>
              <a:t>confusion from delirium </a:t>
            </a:r>
            <a:endParaRPr lang="en-US" altLang="en-US" sz="2400" b="1" dirty="0">
              <a:cs typeface="Trebuchet MS" pitchFamily="34" charset="0"/>
            </a:endParaRPr>
          </a:p>
          <a:p>
            <a:pPr eaLnBrk="1" hangingPunct="1"/>
            <a:r>
              <a:rPr lang="en-US" altLang="en-US" sz="2800" b="1" dirty="0">
                <a:cs typeface="Trebuchet MS" pitchFamily="34" charset="0"/>
              </a:rPr>
              <a:t>Use cautiously in clients with:</a:t>
            </a:r>
          </a:p>
          <a:p>
            <a:pPr marL="1085850" lvl="1" indent="-342900" eaLnBrk="1" hangingPunct="1"/>
            <a:r>
              <a:rPr lang="en-US" altLang="en-US" sz="2400" b="1" dirty="0">
                <a:latin typeface="Trebuchet MS"/>
              </a:rPr>
              <a:t>renal disease, bladder obstruction</a:t>
            </a:r>
          </a:p>
          <a:p>
            <a:pPr marL="1085850" lvl="1" indent="-342900" eaLnBrk="1" hangingPunct="1"/>
            <a:r>
              <a:rPr lang="en-US" altLang="en-US" sz="2400" b="1" dirty="0">
                <a:latin typeface="Trebuchet MS"/>
              </a:rPr>
              <a:t>seizure disorders</a:t>
            </a:r>
          </a:p>
          <a:p>
            <a:pPr marL="1085850" lvl="1" indent="-342900" eaLnBrk="1" hangingPunct="1"/>
            <a:r>
              <a:rPr lang="en-US" altLang="en-US" sz="2400" b="1" dirty="0">
                <a:latin typeface="Trebuchet MS"/>
              </a:rPr>
              <a:t>sick sinus syndrome</a:t>
            </a:r>
          </a:p>
          <a:p>
            <a:pPr marL="1085850" lvl="1" indent="-342900" eaLnBrk="1" hangingPunct="1"/>
            <a:r>
              <a:rPr lang="en-US" altLang="en-US" sz="2400" b="1" dirty="0">
                <a:latin typeface="Trebuchet MS"/>
              </a:rPr>
              <a:t>GI bleeding</a:t>
            </a:r>
          </a:p>
          <a:p>
            <a:pPr marL="1085850" lvl="1" indent="-342900" eaLnBrk="1" hangingPunct="1"/>
            <a:r>
              <a:rPr lang="en-US" altLang="en-US" sz="2400" b="1" dirty="0">
                <a:latin typeface="Trebuchet MS"/>
              </a:rPr>
              <a:t>asthma</a:t>
            </a:r>
          </a:p>
          <a:p>
            <a:pPr marL="1085850" lvl="1" indent="-342900" eaLnBrk="1" hangingPunct="1"/>
            <a:r>
              <a:rPr lang="en-US" altLang="en-US" sz="2400" b="1" dirty="0">
                <a:latin typeface="Trebuchet MS"/>
              </a:rPr>
              <a:t>a history of ulcer disease</a:t>
            </a:r>
          </a:p>
        </p:txBody>
      </p:sp>
      <p:pic>
        <p:nvPicPr>
          <p:cNvPr id="5" name="Picture 2" descr="This Picture Describes about the Antidementia Drugs—Contraindications and 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00384" y="4283901"/>
            <a:ext cx="2780777" cy="24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11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 y="112734"/>
            <a:ext cx="9144000" cy="1105087"/>
          </a:xfrm>
        </p:spPr>
        <p:txBody>
          <a:bodyPr>
            <a:normAutofit/>
          </a:bodyPr>
          <a:lstStyle/>
          <a:p>
            <a:r>
              <a:rPr lang="en-US" altLang="en-US" sz="4400" b="1" dirty="0">
                <a:cs typeface="Trebuchet MS" pitchFamily="34" charset="0"/>
              </a:rPr>
              <a:t>Antidementia Drugs</a:t>
            </a:r>
            <a:r>
              <a:rPr lang="en-US" altLang="en-US" sz="4400" b="1" dirty="0">
                <a:latin typeface="Trebuchet MS"/>
              </a:rPr>
              <a:t>—</a:t>
            </a:r>
            <a:r>
              <a:rPr lang="en-US" altLang="en-US" sz="4400" b="1" dirty="0">
                <a:cs typeface="Trebuchet MS" pitchFamily="34" charset="0"/>
              </a:rPr>
              <a:t>Interactions</a:t>
            </a:r>
            <a:endParaRPr lang="en-IN" sz="4400" b="1" dirty="0"/>
          </a:p>
        </p:txBody>
      </p:sp>
      <p:pic>
        <p:nvPicPr>
          <p:cNvPr id="4" name="Content Placeholder 3" descr="This Picture Describes about the Antidementia Drug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7342"/>
            <a:ext cx="9143999" cy="5862181"/>
          </a:xfrm>
        </p:spPr>
      </p:pic>
    </p:spTree>
    <p:extLst>
      <p:ext uri="{BB962C8B-B14F-4D97-AF65-F5344CB8AC3E}">
        <p14:creationId xmlns:p14="http://schemas.microsoft.com/office/powerpoint/2010/main" val="319752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#1</a:t>
            </a:r>
            <a:endParaRPr lang="en-IN" b="1" dirty="0"/>
          </a:p>
        </p:txBody>
      </p:sp>
      <p:sp>
        <p:nvSpPr>
          <p:cNvPr id="3" name="Content Placeholder 2"/>
          <p:cNvSpPr>
            <a:spLocks noGrp="1"/>
          </p:cNvSpPr>
          <p:nvPr>
            <p:ph idx="1"/>
          </p:nvPr>
        </p:nvSpPr>
        <p:spPr>
          <a:xfrm>
            <a:off x="162837" y="1105087"/>
            <a:ext cx="8981163" cy="5752913"/>
          </a:xfrm>
        </p:spPr>
        <p:txBody>
          <a:bodyPr/>
          <a:lstStyle/>
          <a:p>
            <a:r>
              <a:rPr lang="en-US" altLang="en-US" sz="3200" b="1" dirty="0"/>
              <a:t>Preadministration Assessment</a:t>
            </a:r>
          </a:p>
          <a:p>
            <a:r>
              <a:rPr lang="en-US" altLang="en-US" sz="3200" b="1" dirty="0"/>
              <a:t>Objective Data</a:t>
            </a:r>
          </a:p>
          <a:p>
            <a:pPr lvl="1"/>
            <a:r>
              <a:rPr lang="en-US" altLang="en-US" sz="2800" b="1" dirty="0"/>
              <a:t>Description of general appearance, orientation to person, place, and time</a:t>
            </a:r>
          </a:p>
          <a:p>
            <a:pPr lvl="1"/>
            <a:r>
              <a:rPr lang="en-US" altLang="en-US" sz="2800" b="1" dirty="0"/>
              <a:t>Observation of behavior during interview (e.g., inappropriate answers to questions)</a:t>
            </a:r>
          </a:p>
          <a:p>
            <a:pPr lvl="1"/>
            <a:r>
              <a:rPr lang="en-US" altLang="en-US" sz="3200" b="1" dirty="0">
                <a:solidFill>
                  <a:schemeClr val="tx1"/>
                </a:solidFill>
              </a:rPr>
              <a:t>Obtain body weight &amp; vital signs</a:t>
            </a:r>
          </a:p>
          <a:p>
            <a:pPr lvl="1"/>
            <a:r>
              <a:rPr lang="en-US" altLang="en-US" sz="2800" b="1" dirty="0"/>
              <a:t>Cognitive screen (e.g., Mini-Mental Status Examination)</a:t>
            </a:r>
          </a:p>
          <a:p>
            <a:pPr lvl="1"/>
            <a:r>
              <a:rPr lang="en-US" altLang="en-US" sz="2800" b="1" dirty="0"/>
              <a:t>Other cognitive and functional ability testing</a:t>
            </a:r>
          </a:p>
          <a:p>
            <a:endParaRPr lang="en-IN" dirty="0"/>
          </a:p>
        </p:txBody>
      </p:sp>
    </p:spTree>
    <p:extLst>
      <p:ext uri="{BB962C8B-B14F-4D97-AF65-F5344CB8AC3E}">
        <p14:creationId xmlns:p14="http://schemas.microsoft.com/office/powerpoint/2010/main" val="168176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#2</a:t>
            </a:r>
            <a:endParaRPr lang="en-IN" b="1" dirty="0"/>
          </a:p>
        </p:txBody>
      </p:sp>
      <p:sp>
        <p:nvSpPr>
          <p:cNvPr id="3" name="Content Placeholder 2"/>
          <p:cNvSpPr>
            <a:spLocks noGrp="1"/>
          </p:cNvSpPr>
          <p:nvPr>
            <p:ph idx="1"/>
          </p:nvPr>
        </p:nvSpPr>
        <p:spPr>
          <a:xfrm>
            <a:off x="112734" y="1240077"/>
            <a:ext cx="9031265" cy="5617923"/>
          </a:xfrm>
        </p:spPr>
        <p:txBody>
          <a:bodyPr>
            <a:normAutofit lnSpcReduction="10000"/>
          </a:bodyPr>
          <a:lstStyle/>
          <a:p>
            <a:r>
              <a:rPr lang="en-US" altLang="en-US" sz="3400" b="1" dirty="0"/>
              <a:t>Pre-administration Assessment</a:t>
            </a:r>
          </a:p>
          <a:p>
            <a:r>
              <a:rPr lang="en-US" altLang="en-US" sz="3400" b="1" dirty="0"/>
              <a:t>Subjective Data</a:t>
            </a:r>
          </a:p>
          <a:p>
            <a:pPr lvl="1"/>
            <a:r>
              <a:rPr lang="en-US" altLang="en-US" sz="3200" b="1" dirty="0"/>
              <a:t>Current history of symptoms</a:t>
            </a:r>
          </a:p>
          <a:p>
            <a:pPr lvl="1"/>
            <a:r>
              <a:rPr lang="en-US" altLang="en-US" sz="3200" b="1" dirty="0"/>
              <a:t>Comparison of client and family member report of ability to perform activities of daily living and self-care </a:t>
            </a:r>
          </a:p>
          <a:p>
            <a:pPr lvl="1"/>
            <a:r>
              <a:rPr lang="en-US" altLang="en-US" sz="3200" b="1" dirty="0"/>
              <a:t>Unusual activity, wandering, angry outbursts</a:t>
            </a:r>
          </a:p>
          <a:p>
            <a:pPr lvl="1"/>
            <a:r>
              <a:rPr lang="en-US" altLang="en-US" sz="3200" b="1" dirty="0"/>
              <a:t>Review the chart for drugs that may cause changes in mental health</a:t>
            </a:r>
          </a:p>
          <a:p>
            <a:endParaRPr lang="en-IN" dirty="0"/>
          </a:p>
        </p:txBody>
      </p:sp>
    </p:spTree>
    <p:extLst>
      <p:ext uri="{BB962C8B-B14F-4D97-AF65-F5344CB8AC3E}">
        <p14:creationId xmlns:p14="http://schemas.microsoft.com/office/powerpoint/2010/main" val="381122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#3</a:t>
            </a:r>
            <a:endParaRPr lang="en-IN" b="1" dirty="0"/>
          </a:p>
        </p:txBody>
      </p:sp>
      <p:sp>
        <p:nvSpPr>
          <p:cNvPr id="3" name="Content Placeholder 2"/>
          <p:cNvSpPr>
            <a:spLocks noGrp="1"/>
          </p:cNvSpPr>
          <p:nvPr>
            <p:ph sz="half" idx="1"/>
          </p:nvPr>
        </p:nvSpPr>
        <p:spPr>
          <a:xfrm>
            <a:off x="137786" y="1215026"/>
            <a:ext cx="9006214" cy="4008050"/>
          </a:xfrm>
        </p:spPr>
        <p:txBody>
          <a:bodyPr>
            <a:normAutofit/>
          </a:bodyPr>
          <a:lstStyle/>
          <a:p>
            <a:pPr eaLnBrk="1" hangingPunct="1"/>
            <a:r>
              <a:rPr lang="en-US" altLang="en-US" sz="2800" b="1" dirty="0">
                <a:cs typeface="Trebuchet MS" pitchFamily="34" charset="0"/>
              </a:rPr>
              <a:t>Ongoing Assessment </a:t>
            </a:r>
          </a:p>
          <a:p>
            <a:pPr lvl="1" eaLnBrk="1" hangingPunct="1"/>
            <a:r>
              <a:rPr lang="en-US" altLang="en-US" sz="2500" b="1" dirty="0">
                <a:latin typeface="Trebuchet MS"/>
              </a:rPr>
              <a:t>Includes both mental and physical assessment, often using standardized assessment tools or instruments</a:t>
            </a:r>
          </a:p>
          <a:p>
            <a:pPr lvl="1" eaLnBrk="1" hangingPunct="1"/>
            <a:r>
              <a:rPr lang="en-US" altLang="en-US" sz="2500" b="1" dirty="0">
                <a:latin typeface="Trebuchet MS"/>
              </a:rPr>
              <a:t>Initial assessments will be compared with ongoing assessments to monitor client’s improvement after taking antidementia drugs</a:t>
            </a:r>
          </a:p>
          <a:p>
            <a:pPr lvl="1" eaLnBrk="1" hangingPunct="1"/>
            <a:r>
              <a:rPr lang="en-US" altLang="en-US" sz="2500" b="1" dirty="0">
                <a:latin typeface="Trebuchet MS"/>
              </a:rPr>
              <a:t>Effects of antidementia drugs may take several weeks</a:t>
            </a:r>
          </a:p>
          <a:p>
            <a:endParaRPr lang="en-IN" dirty="0"/>
          </a:p>
        </p:txBody>
      </p:sp>
      <p:pic>
        <p:nvPicPr>
          <p:cNvPr id="5" name="Picture 2" descr="This Picture Describes about the Nursing Process—Client Receiving an Antidementia Drug ">
            <a:extLst>
              <a:ext uri="{FF2B5EF4-FFF2-40B4-BE49-F238E27FC236}">
                <a16:creationId xmlns:a16="http://schemas.microsoft.com/office/drawing/2014/main" id="{569D0D1B-C98F-44C0-A5FC-5ADDF385BE5E}"/>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409163"/>
            <a:ext cx="9144000" cy="244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5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#4</a:t>
            </a:r>
            <a:endParaRPr lang="en-IN" b="1" dirty="0"/>
          </a:p>
        </p:txBody>
      </p:sp>
      <p:sp>
        <p:nvSpPr>
          <p:cNvPr id="3" name="Content Placeholder 2"/>
          <p:cNvSpPr>
            <a:spLocks noGrp="1"/>
          </p:cNvSpPr>
          <p:nvPr>
            <p:ph idx="1"/>
          </p:nvPr>
        </p:nvSpPr>
        <p:spPr>
          <a:xfrm>
            <a:off x="137785" y="1096482"/>
            <a:ext cx="9006215" cy="5642975"/>
          </a:xfrm>
        </p:spPr>
        <p:txBody>
          <a:bodyPr/>
          <a:lstStyle/>
          <a:p>
            <a:r>
              <a:rPr lang="en-US" altLang="en-US" sz="4400" b="1" dirty="0"/>
              <a:t>Nursing Diagnoses</a:t>
            </a:r>
          </a:p>
          <a:p>
            <a:pPr lvl="1"/>
            <a:r>
              <a:rPr lang="en-US" altLang="en-US" sz="4000" b="1" dirty="0"/>
              <a:t>Malnutrition: Less Than Body Requirements related to anorexia, nausea, or vomiting</a:t>
            </a:r>
          </a:p>
          <a:p>
            <a:pPr lvl="1"/>
            <a:r>
              <a:rPr lang="en-US" altLang="en-US" sz="4400" b="1" dirty="0">
                <a:solidFill>
                  <a:schemeClr val="tx1"/>
                </a:solidFill>
              </a:rPr>
              <a:t>Injury Risk related to dizziness, syncope, clumsiness, or the disease process</a:t>
            </a:r>
          </a:p>
        </p:txBody>
      </p:sp>
    </p:spTree>
    <p:extLst>
      <p:ext uri="{BB962C8B-B14F-4D97-AF65-F5344CB8AC3E}">
        <p14:creationId xmlns:p14="http://schemas.microsoft.com/office/powerpoint/2010/main" val="62051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t>Nursing Process—Client Receiving an Antidementia Drug #5</a:t>
            </a:r>
            <a:endParaRPr lang="en-IN" b="1" dirty="0"/>
          </a:p>
        </p:txBody>
      </p:sp>
      <p:sp>
        <p:nvSpPr>
          <p:cNvPr id="3" name="Content Placeholder 2"/>
          <p:cNvSpPr>
            <a:spLocks noGrp="1"/>
          </p:cNvSpPr>
          <p:nvPr>
            <p:ph idx="1"/>
          </p:nvPr>
        </p:nvSpPr>
        <p:spPr>
          <a:xfrm>
            <a:off x="112735" y="1252603"/>
            <a:ext cx="9031266" cy="5605397"/>
          </a:xfrm>
        </p:spPr>
        <p:txBody>
          <a:bodyPr/>
          <a:lstStyle/>
          <a:p>
            <a:r>
              <a:rPr lang="en-US" altLang="en-US" sz="3400" b="1" dirty="0"/>
              <a:t>Planning</a:t>
            </a:r>
          </a:p>
          <a:p>
            <a:pPr lvl="1"/>
            <a:r>
              <a:rPr lang="en-US" altLang="en-US" sz="3400" b="1" dirty="0"/>
              <a:t>Expected client outcomes may include:</a:t>
            </a:r>
          </a:p>
          <a:p>
            <a:pPr lvl="2"/>
            <a:r>
              <a:rPr lang="en-US" altLang="en-US" sz="3200" b="1" dirty="0"/>
              <a:t>Optimal response to therapy</a:t>
            </a:r>
          </a:p>
          <a:p>
            <a:pPr lvl="2"/>
            <a:r>
              <a:rPr lang="en-US" altLang="en-US" sz="3200" b="1" dirty="0"/>
              <a:t>Management of common adverse drug reactions</a:t>
            </a:r>
          </a:p>
          <a:p>
            <a:pPr lvl="2"/>
            <a:r>
              <a:rPr lang="en-US" altLang="en-US" sz="3200" b="1" dirty="0"/>
              <a:t>Absence of injury</a:t>
            </a:r>
          </a:p>
          <a:p>
            <a:pPr lvl="2"/>
            <a:r>
              <a:rPr lang="en-US" altLang="en-US" sz="3200" b="1" dirty="0"/>
              <a:t>Confidence in an understanding of the prescribed medication regimen</a:t>
            </a:r>
          </a:p>
          <a:p>
            <a:endParaRPr lang="en-IN" dirty="0"/>
          </a:p>
        </p:txBody>
      </p:sp>
    </p:spTree>
    <p:extLst>
      <p:ext uri="{BB962C8B-B14F-4D97-AF65-F5344CB8AC3E}">
        <p14:creationId xmlns:p14="http://schemas.microsoft.com/office/powerpoint/2010/main" val="206153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#6</a:t>
            </a:r>
            <a:endParaRPr lang="en-IN" b="1" dirty="0"/>
          </a:p>
        </p:txBody>
      </p:sp>
      <p:sp>
        <p:nvSpPr>
          <p:cNvPr id="3" name="Content Placeholder 2"/>
          <p:cNvSpPr>
            <a:spLocks noGrp="1"/>
          </p:cNvSpPr>
          <p:nvPr>
            <p:ph idx="1"/>
          </p:nvPr>
        </p:nvSpPr>
        <p:spPr>
          <a:xfrm>
            <a:off x="150313" y="1215025"/>
            <a:ext cx="8993688" cy="5642975"/>
          </a:xfrm>
        </p:spPr>
        <p:txBody>
          <a:bodyPr>
            <a:normAutofit fontScale="92500" lnSpcReduction="10000"/>
          </a:bodyPr>
          <a:lstStyle/>
          <a:p>
            <a:r>
              <a:rPr lang="en-US" altLang="en-US" sz="3200" b="1" dirty="0"/>
              <a:t>Implementation</a:t>
            </a:r>
          </a:p>
          <a:p>
            <a:pPr lvl="1"/>
            <a:r>
              <a:rPr lang="en-US" altLang="en-US" sz="3200" b="1" dirty="0"/>
              <a:t>Promoting Optimal Response to Therapy</a:t>
            </a:r>
          </a:p>
          <a:p>
            <a:pPr lvl="2"/>
            <a:r>
              <a:rPr lang="en-US" altLang="en-US" sz="2800" b="1" dirty="0"/>
              <a:t>When drugs are no longer successful at slowing the progression of the disease, environmental factors may need to change</a:t>
            </a:r>
          </a:p>
          <a:p>
            <a:pPr lvl="2"/>
            <a:r>
              <a:rPr lang="en-US" altLang="en-US" sz="2800" b="1" dirty="0"/>
              <a:t>If the client is hospitalized, monitor vitals signs and complete other assessments to determine if the changes in cognition are due to delirium rather than dementia</a:t>
            </a:r>
          </a:p>
          <a:p>
            <a:pPr lvl="2"/>
            <a:r>
              <a:rPr lang="en-US" altLang="en-US" sz="2800" b="1" dirty="0"/>
              <a:t>Continue cholinesterase inhibitors during hospitalization. If therapy is discontinued, the client loses any benefit they received over the prior 6 weeks of treatment</a:t>
            </a:r>
          </a:p>
          <a:p>
            <a:endParaRPr lang="en-IN" sz="2200" dirty="0"/>
          </a:p>
        </p:txBody>
      </p:sp>
    </p:spTree>
    <p:extLst>
      <p:ext uri="{BB962C8B-B14F-4D97-AF65-F5344CB8AC3E}">
        <p14:creationId xmlns:p14="http://schemas.microsoft.com/office/powerpoint/2010/main" val="264290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dirty="0">
                <a:cs typeface="Trebuchet MS" pitchFamily="34" charset="0"/>
              </a:rPr>
              <a:t>Nursing Process—Client Receiving an Antidementia Drug #7</a:t>
            </a:r>
            <a:endParaRPr lang="en-IN" dirty="0"/>
          </a:p>
        </p:txBody>
      </p:sp>
      <p:sp>
        <p:nvSpPr>
          <p:cNvPr id="3" name="Content Placeholder 2"/>
          <p:cNvSpPr>
            <a:spLocks noGrp="1"/>
          </p:cNvSpPr>
          <p:nvPr>
            <p:ph idx="1"/>
          </p:nvPr>
        </p:nvSpPr>
        <p:spPr>
          <a:xfrm>
            <a:off x="137787" y="1240077"/>
            <a:ext cx="9006214" cy="5617923"/>
          </a:xfrm>
        </p:spPr>
        <p:txBody>
          <a:bodyPr/>
          <a:lstStyle/>
          <a:p>
            <a:r>
              <a:rPr lang="en-US" altLang="en-US" sz="3200" b="1" dirty="0"/>
              <a:t>Implementation</a:t>
            </a:r>
          </a:p>
          <a:p>
            <a:pPr lvl="1"/>
            <a:r>
              <a:rPr lang="en-US" altLang="en-US" sz="3200" b="1" dirty="0"/>
              <a:t>Promoting Optimal Response to Therapy</a:t>
            </a:r>
          </a:p>
          <a:p>
            <a:pPr lvl="2"/>
            <a:r>
              <a:rPr lang="en-US" altLang="en-US" sz="3200" b="1" dirty="0">
                <a:solidFill>
                  <a:schemeClr val="tx1"/>
                </a:solidFill>
              </a:rPr>
              <a:t>Apply transdermal forms of antidementia drugs to a new, clean, dry, hairless area of the body that the client cannot easily reach</a:t>
            </a:r>
          </a:p>
          <a:p>
            <a:pPr lvl="2"/>
            <a:r>
              <a:rPr lang="en-US" altLang="en-US" sz="3000" b="1" dirty="0"/>
              <a:t>The same site should not be used more than once every 2 weeks; document the location of application and track for 14 days—teach caregivers</a:t>
            </a:r>
          </a:p>
          <a:p>
            <a:endParaRPr lang="en-IN" dirty="0"/>
          </a:p>
        </p:txBody>
      </p:sp>
    </p:spTree>
    <p:extLst>
      <p:ext uri="{BB962C8B-B14F-4D97-AF65-F5344CB8AC3E}">
        <p14:creationId xmlns:p14="http://schemas.microsoft.com/office/powerpoint/2010/main" val="307691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5087"/>
          </a:xfrm>
        </p:spPr>
        <p:txBody>
          <a:bodyPr>
            <a:normAutofit fontScale="90000"/>
          </a:bodyPr>
          <a:lstStyle/>
          <a:p>
            <a:r>
              <a:rPr lang="en-US" altLang="en-US" b="1" dirty="0"/>
              <a:t>Nursing Process—Client Receiving an Antidementia Drug #8</a:t>
            </a:r>
            <a:endParaRPr lang="en-IN" b="1" dirty="0"/>
          </a:p>
        </p:txBody>
      </p:sp>
      <p:sp>
        <p:nvSpPr>
          <p:cNvPr id="3" name="Content Placeholder 2"/>
          <p:cNvSpPr>
            <a:spLocks noGrp="1"/>
          </p:cNvSpPr>
          <p:nvPr>
            <p:ph idx="1"/>
          </p:nvPr>
        </p:nvSpPr>
        <p:spPr>
          <a:xfrm>
            <a:off x="162839" y="1227551"/>
            <a:ext cx="8981162" cy="5630449"/>
          </a:xfrm>
        </p:spPr>
        <p:txBody>
          <a:bodyPr>
            <a:normAutofit lnSpcReduction="10000"/>
          </a:bodyPr>
          <a:lstStyle/>
          <a:p>
            <a:r>
              <a:rPr lang="en-US" altLang="en-US" sz="2800" b="1" dirty="0"/>
              <a:t>Implementation</a:t>
            </a:r>
          </a:p>
          <a:p>
            <a:pPr lvl="1"/>
            <a:r>
              <a:rPr lang="en-US" altLang="en-US" sz="2800" b="1" dirty="0"/>
              <a:t>Monitoring and Managing Client Needs</a:t>
            </a:r>
          </a:p>
          <a:p>
            <a:pPr lvl="2"/>
            <a:r>
              <a:rPr lang="en-US" altLang="en-US" sz="2800" b="1" dirty="0"/>
              <a:t>Malnutrition: Less Than Body Requirements</a:t>
            </a:r>
          </a:p>
          <a:p>
            <a:pPr lvl="3"/>
            <a:r>
              <a:rPr lang="en-US" altLang="en-US" sz="2400" b="1" dirty="0"/>
              <a:t>Attention to dosing of medications can be helpful to decrease adverse GI reactions and promote nutrition (especially with rivastigmine)</a:t>
            </a:r>
          </a:p>
          <a:p>
            <a:pPr lvl="3"/>
            <a:r>
              <a:rPr lang="en-US" altLang="en-US" sz="2400" b="1" dirty="0"/>
              <a:t>Remove oral dosing syringe provided in protective container when rivastigmine is administered as oral solution</a:t>
            </a:r>
          </a:p>
          <a:p>
            <a:pPr lvl="3"/>
            <a:r>
              <a:rPr lang="en-US" altLang="en-US" sz="2400" b="1" dirty="0"/>
              <a:t>The use of namzaric (combined cholinesterase inhibitor and NMDA receptor antagonist) is taken only once daily and may be easier to take for some clients with dementia </a:t>
            </a:r>
          </a:p>
        </p:txBody>
      </p:sp>
    </p:spTree>
    <p:extLst>
      <p:ext uri="{BB962C8B-B14F-4D97-AF65-F5344CB8AC3E}">
        <p14:creationId xmlns:p14="http://schemas.microsoft.com/office/powerpoint/2010/main" val="354221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5087"/>
          </a:xfrm>
        </p:spPr>
        <p:txBody>
          <a:bodyPr>
            <a:normAutofit/>
          </a:bodyPr>
          <a:lstStyle/>
          <a:p>
            <a:r>
              <a:rPr lang="en-US" altLang="en-US" sz="6000" b="1" dirty="0">
                <a:cs typeface="Trebuchet MS" pitchFamily="34" charset="0"/>
              </a:rPr>
              <a:t>     Learning Objectives</a:t>
            </a:r>
            <a:endParaRPr lang="en-IN" sz="6000" b="1" dirty="0"/>
          </a:p>
        </p:txBody>
      </p:sp>
      <p:sp>
        <p:nvSpPr>
          <p:cNvPr id="3" name="Content Placeholder 2"/>
          <p:cNvSpPr>
            <a:spLocks noGrp="1"/>
          </p:cNvSpPr>
          <p:nvPr>
            <p:ph idx="1"/>
          </p:nvPr>
        </p:nvSpPr>
        <p:spPr>
          <a:xfrm>
            <a:off x="150312" y="1227551"/>
            <a:ext cx="8993688" cy="5511452"/>
          </a:xfrm>
        </p:spPr>
        <p:txBody>
          <a:bodyPr>
            <a:normAutofit fontScale="77500" lnSpcReduction="20000"/>
          </a:bodyPr>
          <a:lstStyle/>
          <a:p>
            <a:pPr>
              <a:buFont typeface="+mj-lt"/>
              <a:buAutoNum type="arabicPeriod"/>
            </a:pPr>
            <a:r>
              <a:rPr lang="en-US" sz="3200" b="1" dirty="0"/>
              <a:t>Compare and contrast the clinical manifestations of Alzheimer disease (AD).</a:t>
            </a:r>
          </a:p>
          <a:p>
            <a:pPr>
              <a:buFont typeface="+mj-lt"/>
              <a:buAutoNum type="arabicPeriod"/>
            </a:pPr>
            <a:r>
              <a:rPr lang="en-US" sz="3200" b="1" dirty="0"/>
              <a:t>Explain the uses, general drug actions, general adverse reactions, contraindications, precautions, and interactions associated with the administration of antidementia drugs.</a:t>
            </a:r>
          </a:p>
          <a:p>
            <a:pPr>
              <a:buFont typeface="+mj-lt"/>
              <a:buAutoNum type="arabicPeriod"/>
            </a:pPr>
            <a:r>
              <a:rPr lang="en-US" sz="3200" b="1" dirty="0"/>
              <a:t>Distinguish important preadministration and ongoing assessment activities the nurse should perform with the client taking an antidementia drug.</a:t>
            </a:r>
          </a:p>
          <a:p>
            <a:pPr>
              <a:buFont typeface="+mj-lt"/>
              <a:buAutoNum type="arabicPeriod"/>
            </a:pPr>
            <a:r>
              <a:rPr lang="en-US" sz="3200" b="1" dirty="0"/>
              <a:t>List nursing diagnoses particular to a client taking an antidementia drug.</a:t>
            </a:r>
          </a:p>
          <a:p>
            <a:pPr>
              <a:buFont typeface="+mj-lt"/>
              <a:buAutoNum type="arabicPeriod"/>
            </a:pPr>
            <a:r>
              <a:rPr lang="en-US" sz="3200" b="1" dirty="0"/>
              <a:t>Examine ways to promote an optimal response to therapy, how to manage common adverse reactions, and important points to keep in mind when educating clients about the use of antidementia drugs.</a:t>
            </a:r>
          </a:p>
          <a:p>
            <a:endParaRPr lang="en-US" sz="2200" dirty="0"/>
          </a:p>
        </p:txBody>
      </p:sp>
    </p:spTree>
    <p:extLst>
      <p:ext uri="{BB962C8B-B14F-4D97-AF65-F5344CB8AC3E}">
        <p14:creationId xmlns:p14="http://schemas.microsoft.com/office/powerpoint/2010/main" val="266129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105087"/>
          </a:xfrm>
        </p:spPr>
        <p:txBody>
          <a:bodyPr>
            <a:normAutofit fontScale="90000"/>
          </a:bodyPr>
          <a:lstStyle/>
          <a:p>
            <a:r>
              <a:rPr lang="en-US" altLang="en-US" dirty="0">
                <a:cs typeface="Trebuchet MS" pitchFamily="34" charset="0"/>
              </a:rPr>
              <a:t>Nursing Process—Client Receiving an Antidementia Drug #9</a:t>
            </a:r>
            <a:endParaRPr lang="en-IN" dirty="0"/>
          </a:p>
        </p:txBody>
      </p:sp>
      <p:sp>
        <p:nvSpPr>
          <p:cNvPr id="3" name="Content Placeholder 2"/>
          <p:cNvSpPr>
            <a:spLocks noGrp="1"/>
          </p:cNvSpPr>
          <p:nvPr>
            <p:ph sz="half" idx="1"/>
          </p:nvPr>
        </p:nvSpPr>
        <p:spPr>
          <a:xfrm>
            <a:off x="162839" y="1215025"/>
            <a:ext cx="8981162" cy="4885150"/>
          </a:xfrm>
        </p:spPr>
        <p:txBody>
          <a:bodyPr>
            <a:normAutofit/>
          </a:bodyPr>
          <a:lstStyle/>
          <a:p>
            <a:r>
              <a:rPr lang="en-US" altLang="en-US" sz="3000" b="1" dirty="0"/>
              <a:t>Implementation</a:t>
            </a:r>
          </a:p>
          <a:p>
            <a:pPr lvl="1"/>
            <a:r>
              <a:rPr lang="en-US" altLang="en-US" sz="3000" b="1" dirty="0"/>
              <a:t>Monitoring and Managing Client Needs</a:t>
            </a:r>
          </a:p>
          <a:p>
            <a:pPr lvl="2"/>
            <a:r>
              <a:rPr lang="en-US" altLang="en-US" sz="3000" b="1" dirty="0"/>
              <a:t>Malnutrition: Less Than Body Requirements</a:t>
            </a:r>
          </a:p>
          <a:p>
            <a:pPr lvl="3"/>
            <a:r>
              <a:rPr lang="en-US" altLang="en-US" sz="2000" b="1" dirty="0">
                <a:solidFill>
                  <a:schemeClr val="accent1"/>
                </a:solidFill>
              </a:rPr>
              <a:t>Keep mealtime simple and calm; </a:t>
            </a:r>
            <a:r>
              <a:rPr lang="en-US" altLang="en-US" sz="2200" b="1" dirty="0"/>
              <a:t>offer client well-balanced foods that are easy to chew and digest</a:t>
            </a:r>
          </a:p>
          <a:p>
            <a:pPr lvl="3"/>
            <a:r>
              <a:rPr lang="en-US" altLang="en-US" sz="2200" b="1" dirty="0"/>
              <a:t>Offer frequent small meals and a variety of different foods (consistency and flavor)</a:t>
            </a:r>
          </a:p>
          <a:p>
            <a:pPr lvl="3"/>
            <a:r>
              <a:rPr lang="en-US" altLang="en-US" sz="2200" b="1" dirty="0"/>
              <a:t>Encourage fluids</a:t>
            </a:r>
          </a:p>
          <a:p>
            <a:endParaRPr lang="en-IN" dirty="0"/>
          </a:p>
        </p:txBody>
      </p:sp>
      <p:pic>
        <p:nvPicPr>
          <p:cNvPr id="5" name="Picture 2" descr="This Picture Describes about the Nursing Process—Client Receiving an Antidementia Drug ">
            <a:extLst>
              <a:ext uri="{FF2B5EF4-FFF2-40B4-BE49-F238E27FC236}">
                <a16:creationId xmlns:a16="http://schemas.microsoft.com/office/drawing/2014/main" id="{E20563C4-F32B-49EA-9B73-117F213CCED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062597" y="4760223"/>
            <a:ext cx="2895665" cy="1966253"/>
          </a:xfrm>
        </p:spPr>
      </p:pic>
    </p:spTree>
    <p:extLst>
      <p:ext uri="{BB962C8B-B14F-4D97-AF65-F5344CB8AC3E}">
        <p14:creationId xmlns:p14="http://schemas.microsoft.com/office/powerpoint/2010/main" val="3148568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#10</a:t>
            </a:r>
            <a:endParaRPr lang="en-IN" b="1" dirty="0"/>
          </a:p>
        </p:txBody>
      </p:sp>
      <p:sp>
        <p:nvSpPr>
          <p:cNvPr id="3" name="Content Placeholder 2"/>
          <p:cNvSpPr>
            <a:spLocks noGrp="1"/>
          </p:cNvSpPr>
          <p:nvPr>
            <p:ph sz="half" idx="1"/>
          </p:nvPr>
        </p:nvSpPr>
        <p:spPr>
          <a:xfrm>
            <a:off x="187890" y="1215024"/>
            <a:ext cx="8956109" cy="3751445"/>
          </a:xfrm>
        </p:spPr>
        <p:txBody>
          <a:bodyPr>
            <a:normAutofit fontScale="92500" lnSpcReduction="20000"/>
          </a:bodyPr>
          <a:lstStyle/>
          <a:p>
            <a:r>
              <a:rPr lang="en-US" altLang="en-US" sz="2900" b="1" dirty="0"/>
              <a:t>Implementation</a:t>
            </a:r>
          </a:p>
          <a:p>
            <a:pPr lvl="1"/>
            <a:r>
              <a:rPr lang="en-US" altLang="en-US" sz="2900" b="1" dirty="0"/>
              <a:t>Monitoring and Managing Client Needs</a:t>
            </a:r>
          </a:p>
          <a:p>
            <a:pPr lvl="2"/>
            <a:r>
              <a:rPr lang="en-US" altLang="en-US" sz="2600" b="1" dirty="0"/>
              <a:t>Injury Risk</a:t>
            </a:r>
          </a:p>
          <a:p>
            <a:pPr lvl="3"/>
            <a:r>
              <a:rPr lang="en-US" altLang="en-US" sz="2400" b="1" dirty="0"/>
              <a:t>Provide the client with appropriate assistive devices for ambulation and offer assistance with ambulation</a:t>
            </a:r>
          </a:p>
          <a:p>
            <a:pPr lvl="3"/>
            <a:r>
              <a:rPr lang="en-US" altLang="en-US" sz="2400" b="1" dirty="0"/>
              <a:t>Provide a controlled and safe environment (e.g., bed alarms, bed in low position, night lights, and frequent monitoring)</a:t>
            </a:r>
          </a:p>
          <a:p>
            <a:pPr lvl="3"/>
            <a:r>
              <a:rPr lang="en-US" altLang="en-US" sz="2400" b="1" dirty="0"/>
              <a:t>Client should always wear a medical identification bracelet</a:t>
            </a:r>
          </a:p>
          <a:p>
            <a:endParaRPr lang="en-IN" dirty="0"/>
          </a:p>
        </p:txBody>
      </p:sp>
      <p:pic>
        <p:nvPicPr>
          <p:cNvPr id="8" name="Picture 2" descr="This Picture Describes about the Nursing Process—Client Receiving an Antidementia Drug ">
            <a:extLst>
              <a:ext uri="{FF2B5EF4-FFF2-40B4-BE49-F238E27FC236}">
                <a16:creationId xmlns:a16="http://schemas.microsoft.com/office/drawing/2014/main" id="{487A9999-B7E2-4D43-8963-AA16C5357C0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966470"/>
            <a:ext cx="9144000" cy="189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3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#11</a:t>
            </a:r>
            <a:endParaRPr lang="en-IN" b="1" dirty="0"/>
          </a:p>
        </p:txBody>
      </p:sp>
      <p:sp>
        <p:nvSpPr>
          <p:cNvPr id="3" name="Content Placeholder 2"/>
          <p:cNvSpPr>
            <a:spLocks noGrp="1"/>
          </p:cNvSpPr>
          <p:nvPr>
            <p:ph sz="half" idx="1"/>
          </p:nvPr>
        </p:nvSpPr>
        <p:spPr>
          <a:xfrm>
            <a:off x="125260" y="1202500"/>
            <a:ext cx="9018739" cy="3932088"/>
          </a:xfrm>
        </p:spPr>
        <p:txBody>
          <a:bodyPr/>
          <a:lstStyle/>
          <a:p>
            <a:r>
              <a:rPr lang="en-US" altLang="en-US" sz="2000" b="1" dirty="0"/>
              <a:t>Implementation—Educating the Client and Family</a:t>
            </a:r>
          </a:p>
          <a:p>
            <a:pPr lvl="1"/>
            <a:r>
              <a:rPr lang="en-US" altLang="en-US" sz="2000" b="1" dirty="0"/>
              <a:t>Develop a teaching plan for the client and family to include:</a:t>
            </a:r>
            <a:endParaRPr lang="en-US" sz="2000" b="1" dirty="0"/>
          </a:p>
          <a:p>
            <a:pPr lvl="2"/>
            <a:r>
              <a:rPr lang="en-US" sz="1800" b="1" dirty="0"/>
              <a:t>Keep all appointments with primary care provider—dose changes may be needed to achieve best results</a:t>
            </a:r>
          </a:p>
          <a:p>
            <a:pPr lvl="2"/>
            <a:r>
              <a:rPr lang="en-US" sz="1800" b="1" dirty="0"/>
              <a:t>Report any adverse effects</a:t>
            </a:r>
          </a:p>
          <a:p>
            <a:pPr lvl="2"/>
            <a:r>
              <a:rPr lang="en-US" sz="1800" b="1" dirty="0"/>
              <a:t>Take the drug exactly as prescribed; correct and routine administration is key to effectiveness</a:t>
            </a:r>
          </a:p>
          <a:p>
            <a:pPr lvl="2"/>
            <a:r>
              <a:rPr lang="en-US" sz="1800" b="1" dirty="0"/>
              <a:t>Do not drive or perform other hazardous tasks while drowsy—consider referral for driving evaluation consultation with provider</a:t>
            </a:r>
          </a:p>
        </p:txBody>
      </p:sp>
      <p:pic>
        <p:nvPicPr>
          <p:cNvPr id="5" name="Picture 2" descr="This Picture Describes about the Nursing Process—Client Receiving an Antidementia Drug ">
            <a:extLst>
              <a:ext uri="{FF2B5EF4-FFF2-40B4-BE49-F238E27FC236}">
                <a16:creationId xmlns:a16="http://schemas.microsoft.com/office/drawing/2014/main" id="{4E5231CE-8EC2-4E5F-A42F-DFC4C80683E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0" y="4396636"/>
            <a:ext cx="9144000" cy="2461364"/>
          </a:xfrm>
        </p:spPr>
      </p:pic>
    </p:spTree>
    <p:extLst>
      <p:ext uri="{BB962C8B-B14F-4D97-AF65-F5344CB8AC3E}">
        <p14:creationId xmlns:p14="http://schemas.microsoft.com/office/powerpoint/2010/main" val="385189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#12</a:t>
            </a:r>
            <a:endParaRPr lang="en-IN" b="1" dirty="0"/>
          </a:p>
        </p:txBody>
      </p:sp>
      <p:sp>
        <p:nvSpPr>
          <p:cNvPr id="3" name="Content Placeholder 2"/>
          <p:cNvSpPr>
            <a:spLocks noGrp="1"/>
          </p:cNvSpPr>
          <p:nvPr>
            <p:ph idx="1"/>
          </p:nvPr>
        </p:nvSpPr>
        <p:spPr>
          <a:xfrm>
            <a:off x="187890" y="1105087"/>
            <a:ext cx="8956109" cy="5655501"/>
          </a:xfrm>
        </p:spPr>
        <p:txBody>
          <a:bodyPr>
            <a:normAutofit/>
          </a:bodyPr>
          <a:lstStyle/>
          <a:p>
            <a:r>
              <a:rPr lang="en-US" altLang="en-US" sz="2600" b="1" dirty="0"/>
              <a:t>Implementation—Educating the Client and Family</a:t>
            </a:r>
          </a:p>
          <a:p>
            <a:pPr lvl="1"/>
            <a:r>
              <a:rPr lang="en-US" altLang="en-US" sz="2600" b="1" dirty="0"/>
              <a:t>Develop a teaching plan for the client and family to include:</a:t>
            </a:r>
            <a:endParaRPr lang="en-US" sz="2600" b="1" dirty="0"/>
          </a:p>
          <a:p>
            <a:pPr lvl="2"/>
            <a:r>
              <a:rPr lang="en-US" sz="2400" b="1" dirty="0"/>
              <a:t>Talk to primary health care provider before taking any nonprescription medications</a:t>
            </a:r>
          </a:p>
          <a:p>
            <a:pPr lvl="2"/>
            <a:r>
              <a:rPr lang="en-US" sz="2400" b="1" dirty="0"/>
              <a:t>Track the administration of the drug</a:t>
            </a:r>
          </a:p>
          <a:p>
            <a:pPr lvl="2"/>
            <a:r>
              <a:rPr lang="en-US" sz="2400" b="1" dirty="0"/>
              <a:t>Notify primary health care provider if client has a history of ulcers, feels faint, experiences stomach pains, vomits blood or substance that looks like coffee grounds, or has bloody or black stool</a:t>
            </a:r>
          </a:p>
          <a:p>
            <a:pPr lvl="2"/>
            <a:r>
              <a:rPr lang="en-US" sz="2400" b="1" dirty="0"/>
              <a:t>Remember that the antidementia drugs slow the progression of the disease but do not cure the dementia</a:t>
            </a:r>
          </a:p>
        </p:txBody>
      </p:sp>
    </p:spTree>
    <p:extLst>
      <p:ext uri="{BB962C8B-B14F-4D97-AF65-F5344CB8AC3E}">
        <p14:creationId xmlns:p14="http://schemas.microsoft.com/office/powerpoint/2010/main" val="237863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fontScale="90000"/>
          </a:bodyPr>
          <a:lstStyle/>
          <a:p>
            <a:r>
              <a:rPr lang="en-US" altLang="en-US" b="1" dirty="0">
                <a:cs typeface="Trebuchet MS" pitchFamily="34" charset="0"/>
              </a:rPr>
              <a:t>Nursing Process—Client Receiving an Antidementia Drug #13</a:t>
            </a:r>
            <a:endParaRPr lang="en-IN" b="1" dirty="0"/>
          </a:p>
        </p:txBody>
      </p:sp>
      <p:sp>
        <p:nvSpPr>
          <p:cNvPr id="3" name="Content Placeholder 2"/>
          <p:cNvSpPr>
            <a:spLocks noGrp="1"/>
          </p:cNvSpPr>
          <p:nvPr>
            <p:ph idx="1"/>
          </p:nvPr>
        </p:nvSpPr>
        <p:spPr>
          <a:xfrm>
            <a:off x="150312" y="1202499"/>
            <a:ext cx="8993687" cy="5655501"/>
          </a:xfrm>
        </p:spPr>
        <p:txBody>
          <a:bodyPr/>
          <a:lstStyle/>
          <a:p>
            <a:r>
              <a:rPr lang="en-US" altLang="en-US" sz="2800" b="1" dirty="0"/>
              <a:t>Evaluation</a:t>
            </a:r>
          </a:p>
          <a:p>
            <a:pPr lvl="1"/>
            <a:r>
              <a:rPr lang="en-US" altLang="en-US" sz="2800" b="1" dirty="0"/>
              <a:t>Was the therapeutic effect achieved? Has cognitive function maintained?</a:t>
            </a:r>
          </a:p>
          <a:p>
            <a:pPr lvl="1"/>
            <a:r>
              <a:rPr lang="en-US" altLang="en-US" sz="2800" b="1" dirty="0"/>
              <a:t>Were adverse reactions: identified, reported, and managed? </a:t>
            </a:r>
          </a:p>
          <a:p>
            <a:pPr lvl="2"/>
            <a:r>
              <a:rPr lang="en-US" altLang="en-US" sz="2600" b="1" dirty="0"/>
              <a:t>Client maintains an adequate nutritional status</a:t>
            </a:r>
          </a:p>
          <a:p>
            <a:pPr lvl="2"/>
            <a:r>
              <a:rPr lang="en-US" altLang="en-US" sz="2600" b="1" dirty="0"/>
              <a:t>No injury is evident</a:t>
            </a:r>
          </a:p>
          <a:p>
            <a:pPr lvl="1"/>
            <a:r>
              <a:rPr lang="en-US" altLang="en-US" sz="2800" b="1" dirty="0"/>
              <a:t>Did client (if able) and family express confidence and demonstrate understanding of drug regimen?</a:t>
            </a:r>
          </a:p>
        </p:txBody>
      </p:sp>
    </p:spTree>
    <p:extLst>
      <p:ext uri="{BB962C8B-B14F-4D97-AF65-F5344CB8AC3E}">
        <p14:creationId xmlns:p14="http://schemas.microsoft.com/office/powerpoint/2010/main" val="17862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83BA-2BF9-4860-B150-8C246EB4699F}"/>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4E82F982-9EAB-4A80-856F-59A19A7B19F1}"/>
              </a:ext>
            </a:extLst>
          </p:cNvPr>
          <p:cNvPicPr>
            <a:picLocks noGrp="1" noChangeAspect="1"/>
          </p:cNvPicPr>
          <p:nvPr>
            <p:ph idx="1"/>
          </p:nvPr>
        </p:nvPicPr>
        <p:blipFill>
          <a:blip r:embed="rId2"/>
          <a:stretch>
            <a:fillRect/>
          </a:stretch>
        </p:blipFill>
        <p:spPr>
          <a:xfrm>
            <a:off x="0" y="9534"/>
            <a:ext cx="9144000" cy="6848466"/>
          </a:xfrm>
        </p:spPr>
      </p:pic>
      <p:sp>
        <p:nvSpPr>
          <p:cNvPr id="7" name="Action Button: Blank 6">
            <a:hlinkClick r:id="" action="ppaction://noaction" highlightClick="1"/>
            <a:extLst>
              <a:ext uri="{FF2B5EF4-FFF2-40B4-BE49-F238E27FC236}">
                <a16:creationId xmlns:a16="http://schemas.microsoft.com/office/drawing/2014/main" id="{3D74628A-CAD8-4A19-A8E3-5AF8BFC2E936}"/>
              </a:ext>
            </a:extLst>
          </p:cNvPr>
          <p:cNvSpPr/>
          <p:nvPr/>
        </p:nvSpPr>
        <p:spPr>
          <a:xfrm>
            <a:off x="0" y="1395046"/>
            <a:ext cx="2063262" cy="3059723"/>
          </a:xfrm>
          <a:prstGeom prst="actionButtonBlank">
            <a:avLst/>
          </a:prstGeom>
          <a:noFill/>
          <a:ln w="571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436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 y="137786"/>
            <a:ext cx="9144000" cy="1105087"/>
          </a:xfrm>
        </p:spPr>
        <p:txBody>
          <a:bodyPr>
            <a:normAutofit fontScale="90000"/>
          </a:bodyPr>
          <a:lstStyle/>
          <a:p>
            <a:r>
              <a:rPr lang="en-US" sz="4400" b="1" dirty="0">
                <a:latin typeface="Trebuchet MS"/>
                <a:cs typeface="Trebuchet MS"/>
              </a:rPr>
              <a:t>Pharmacology in Practice Exercise #1</a:t>
            </a:r>
            <a:endParaRPr lang="en-IN" sz="4400" b="1" dirty="0"/>
          </a:p>
        </p:txBody>
      </p:sp>
      <p:sp>
        <p:nvSpPr>
          <p:cNvPr id="3" name="Content Placeholder 2"/>
          <p:cNvSpPr>
            <a:spLocks noGrp="1"/>
          </p:cNvSpPr>
          <p:nvPr>
            <p:ph sz="half" idx="1"/>
          </p:nvPr>
        </p:nvSpPr>
        <p:spPr>
          <a:xfrm>
            <a:off x="0" y="1242873"/>
            <a:ext cx="9144001" cy="5615127"/>
          </a:xfrm>
        </p:spPr>
        <p:txBody>
          <a:bodyPr/>
          <a:lstStyle/>
          <a:p>
            <a:r>
              <a:rPr lang="en-US" sz="2800" b="1" dirty="0">
                <a:latin typeface="Trebuchet MS"/>
              </a:rPr>
              <a:t>In the following stage of Alzheimer disease, there are brain changes detectable on an MRI but no cognitive changes. Which stage of the disease is being described?</a:t>
            </a:r>
          </a:p>
          <a:p>
            <a:pPr marL="800100" lvl="1" indent="-342900">
              <a:buAutoNum type="alphaLcParenR"/>
            </a:pPr>
            <a:r>
              <a:rPr lang="en-US" sz="3200" b="1" dirty="0">
                <a:latin typeface="Trebuchet MS"/>
              </a:rPr>
              <a:t>Stage 1</a:t>
            </a:r>
          </a:p>
          <a:p>
            <a:pPr marL="800100" lvl="1" indent="-342900">
              <a:buAutoNum type="alphaLcParenR"/>
            </a:pPr>
            <a:r>
              <a:rPr lang="en-US" sz="3200" b="1" dirty="0">
                <a:latin typeface="Trebuchet MS"/>
              </a:rPr>
              <a:t>Stage 2</a:t>
            </a:r>
          </a:p>
          <a:p>
            <a:pPr marL="800100" lvl="1" indent="-342900">
              <a:buAutoNum type="alphaLcParenR"/>
            </a:pPr>
            <a:r>
              <a:rPr lang="en-US" sz="3200" b="1" dirty="0">
                <a:latin typeface="Trebuchet MS"/>
              </a:rPr>
              <a:t>Stage 3</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171167" y="2962688"/>
            <a:ext cx="4349580" cy="3287800"/>
          </a:xfrm>
          <a:prstGeom prst="rect">
            <a:avLst/>
          </a:prstGeom>
        </p:spPr>
      </p:pic>
    </p:spTree>
    <p:extLst>
      <p:ext uri="{BB962C8B-B14F-4D97-AF65-F5344CB8AC3E}">
        <p14:creationId xmlns:p14="http://schemas.microsoft.com/office/powerpoint/2010/main" val="379812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137786"/>
            <a:ext cx="9144000" cy="1105087"/>
          </a:xfrm>
        </p:spPr>
        <p:txBody>
          <a:bodyPr>
            <a:normAutofit fontScale="90000"/>
          </a:bodyPr>
          <a:lstStyle/>
          <a:p>
            <a:r>
              <a:rPr lang="en-US" sz="4400" b="1" dirty="0">
                <a:latin typeface="Trebuchet MS"/>
                <a:cs typeface="Trebuchet MS"/>
              </a:rPr>
              <a:t>Pharmacology in Practice Exercise #2</a:t>
            </a:r>
            <a:endParaRPr lang="en-IN" sz="4400" b="1" dirty="0"/>
          </a:p>
        </p:txBody>
      </p:sp>
      <p:sp>
        <p:nvSpPr>
          <p:cNvPr id="3" name="Content Placeholder 2"/>
          <p:cNvSpPr>
            <a:spLocks noGrp="1"/>
          </p:cNvSpPr>
          <p:nvPr>
            <p:ph sz="half" idx="1"/>
          </p:nvPr>
        </p:nvSpPr>
        <p:spPr>
          <a:xfrm>
            <a:off x="112735" y="1242873"/>
            <a:ext cx="9031266" cy="5709071"/>
          </a:xfrm>
        </p:spPr>
        <p:txBody>
          <a:bodyPr>
            <a:normAutofit/>
          </a:bodyPr>
          <a:lstStyle/>
          <a:p>
            <a:r>
              <a:rPr lang="en-US" sz="3000" b="1" dirty="0">
                <a:latin typeface="Trebuchet MS"/>
              </a:rPr>
              <a:t>A client with dementia also may have delirium. Which of the following signs indicate a cognitive problem is due to delirium and not dementia? Select all that apply.</a:t>
            </a:r>
          </a:p>
          <a:p>
            <a:pPr marL="800100" lvl="1" indent="-342900">
              <a:buAutoNum type="alphaLcParenR"/>
            </a:pPr>
            <a:r>
              <a:rPr lang="en-US" sz="2800" b="1" dirty="0">
                <a:latin typeface="Trebuchet MS"/>
              </a:rPr>
              <a:t>Sudden onset</a:t>
            </a:r>
          </a:p>
          <a:p>
            <a:pPr marL="800100" lvl="1" indent="-342900">
              <a:buAutoNum type="alphaLcParenR"/>
            </a:pPr>
            <a:r>
              <a:rPr lang="en-US" sz="2800" b="1" dirty="0">
                <a:latin typeface="Trebuchet MS"/>
              </a:rPr>
              <a:t>Client feels itchy</a:t>
            </a:r>
          </a:p>
          <a:p>
            <a:pPr marL="800100" lvl="1" indent="-342900">
              <a:buAutoNum type="alphaLcParenR"/>
            </a:pPr>
            <a:r>
              <a:rPr lang="en-US" sz="2800" b="1" dirty="0">
                <a:latin typeface="Trebuchet MS"/>
              </a:rPr>
              <a:t>Placing oxygen may resolve it</a:t>
            </a:r>
          </a:p>
          <a:p>
            <a:pPr marL="800100" lvl="1" indent="-342900">
              <a:buAutoNum type="alphaLcParenR"/>
            </a:pPr>
            <a:r>
              <a:rPr lang="en-US" sz="2800" b="1" dirty="0">
                <a:latin typeface="Trebuchet MS"/>
              </a:rPr>
              <a:t>Progressive changes</a:t>
            </a:r>
          </a:p>
          <a:p>
            <a:pPr marL="800100" lvl="1" indent="-342900">
              <a:buAutoNum type="alphaLcParenR"/>
            </a:pPr>
            <a:r>
              <a:rPr lang="en-US" sz="2800" b="1" dirty="0">
                <a:latin typeface="Trebuchet MS"/>
              </a:rPr>
              <a:t>Irreversible</a:t>
            </a:r>
          </a:p>
          <a:p>
            <a:endParaRPr lang="en-IN" sz="2800" dirty="0"/>
          </a:p>
        </p:txBody>
      </p:sp>
      <p:pic>
        <p:nvPicPr>
          <p:cNvPr id="8" name="Content Placeholder 7"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012493" y="3156560"/>
            <a:ext cx="2846457" cy="3361934"/>
          </a:xfrm>
          <a:prstGeom prst="rect">
            <a:avLst/>
          </a:prstGeom>
        </p:spPr>
      </p:pic>
    </p:spTree>
    <p:extLst>
      <p:ext uri="{BB962C8B-B14F-4D97-AF65-F5344CB8AC3E}">
        <p14:creationId xmlns:p14="http://schemas.microsoft.com/office/powerpoint/2010/main" val="574486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137786"/>
            <a:ext cx="9144000" cy="1105087"/>
          </a:xfrm>
        </p:spPr>
        <p:txBody>
          <a:bodyPr>
            <a:normAutofit fontScale="90000"/>
          </a:bodyPr>
          <a:lstStyle/>
          <a:p>
            <a:r>
              <a:rPr lang="en-US" sz="4400" b="1" dirty="0">
                <a:latin typeface="Trebuchet MS"/>
                <a:cs typeface="Trebuchet MS"/>
              </a:rPr>
              <a:t>Pharmacology in Practice Exercise #3</a:t>
            </a:r>
            <a:endParaRPr lang="en-IN" sz="4400" b="1" dirty="0"/>
          </a:p>
        </p:txBody>
      </p:sp>
      <p:sp>
        <p:nvSpPr>
          <p:cNvPr id="3" name="Content Placeholder 2"/>
          <p:cNvSpPr>
            <a:spLocks noGrp="1"/>
          </p:cNvSpPr>
          <p:nvPr>
            <p:ph sz="half" idx="1"/>
          </p:nvPr>
        </p:nvSpPr>
        <p:spPr>
          <a:xfrm>
            <a:off x="1" y="1242873"/>
            <a:ext cx="9144000" cy="5615127"/>
          </a:xfrm>
        </p:spPr>
        <p:txBody>
          <a:bodyPr/>
          <a:lstStyle/>
          <a:p>
            <a:r>
              <a:rPr lang="en-US" sz="2800" b="1" dirty="0">
                <a:latin typeface="Trebuchet MS"/>
              </a:rPr>
              <a:t>A client with moderate dementia of the Alzheimer type repeatedly spits out pills. They are being changed to a transdermal patch. Where should the nurse place a cholinesterase inhibitor transdermal patch so the client can’t easily remove it?</a:t>
            </a:r>
          </a:p>
          <a:p>
            <a:pPr marL="800100" lvl="1" indent="-342900">
              <a:buAutoNum type="alphaLcParenR"/>
            </a:pPr>
            <a:r>
              <a:rPr lang="en-US" sz="2800" b="1" dirty="0">
                <a:latin typeface="Trebuchet MS"/>
              </a:rPr>
              <a:t>Upper arm</a:t>
            </a:r>
          </a:p>
          <a:p>
            <a:pPr marL="800100" lvl="1" indent="-342900">
              <a:buAutoNum type="alphaLcParenR"/>
            </a:pPr>
            <a:r>
              <a:rPr lang="en-US" sz="2800" b="1" dirty="0">
                <a:latin typeface="Trebuchet MS"/>
              </a:rPr>
              <a:t>Side of thigh</a:t>
            </a:r>
          </a:p>
          <a:p>
            <a:pPr marL="800100" lvl="1" indent="-342900">
              <a:buAutoNum type="alphaLcParenR"/>
            </a:pPr>
            <a:r>
              <a:rPr lang="en-US" sz="2800" b="1" dirty="0">
                <a:latin typeface="Trebuchet MS"/>
              </a:rPr>
              <a:t>Chest</a:t>
            </a:r>
          </a:p>
          <a:p>
            <a:pPr marL="800100" lvl="1" indent="-342900">
              <a:buAutoNum type="alphaLcParenR"/>
            </a:pPr>
            <a:r>
              <a:rPr lang="en-US" sz="2800" b="1" dirty="0">
                <a:latin typeface="Trebuchet MS"/>
              </a:rPr>
              <a:t>Lower back</a:t>
            </a:r>
          </a:p>
          <a:p>
            <a:endParaRPr lang="en-IN" sz="2800" dirty="0"/>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89238" y="4518438"/>
            <a:ext cx="3169920" cy="2115312"/>
          </a:xfrm>
          <a:prstGeom prst="rect">
            <a:avLst/>
          </a:prstGeom>
        </p:spPr>
      </p:pic>
    </p:spTree>
    <p:extLst>
      <p:ext uri="{BB962C8B-B14F-4D97-AF65-F5344CB8AC3E}">
        <p14:creationId xmlns:p14="http://schemas.microsoft.com/office/powerpoint/2010/main" val="359099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 y="0"/>
            <a:ext cx="8993688" cy="1105087"/>
          </a:xfrm>
        </p:spPr>
        <p:txBody>
          <a:bodyPr>
            <a:normAutofit/>
          </a:bodyPr>
          <a:lstStyle/>
          <a:p>
            <a:r>
              <a:rPr lang="en-US" altLang="en-US" sz="6000" b="1" dirty="0">
                <a:latin typeface="Trebuchet MS"/>
              </a:rPr>
              <a:t>      What Is Dementia?</a:t>
            </a:r>
            <a:endParaRPr lang="en-IN" sz="6000" b="1" dirty="0"/>
          </a:p>
        </p:txBody>
      </p:sp>
      <p:sp>
        <p:nvSpPr>
          <p:cNvPr id="3" name="Content Placeholder 2"/>
          <p:cNvSpPr>
            <a:spLocks noGrp="1"/>
          </p:cNvSpPr>
          <p:nvPr>
            <p:ph sz="half" idx="1"/>
          </p:nvPr>
        </p:nvSpPr>
        <p:spPr>
          <a:xfrm>
            <a:off x="-338203" y="1227551"/>
            <a:ext cx="5995019" cy="5443517"/>
          </a:xfrm>
        </p:spPr>
        <p:txBody>
          <a:bodyPr>
            <a:normAutofit lnSpcReduction="10000"/>
          </a:bodyPr>
          <a:lstStyle/>
          <a:p>
            <a:pPr marL="742950" lvl="2" indent="-342900">
              <a:buFont typeface="Wingdings" panose="05000000000000000000" pitchFamily="2" charset="2"/>
              <a:buChar char="v"/>
            </a:pPr>
            <a:r>
              <a:rPr lang="en-US" altLang="en-US" sz="2800" b="1" dirty="0"/>
              <a:t>Dementia—overall term for a variety of diseases and conditions that involve decrease in cognitive functioning (i.e., memory, attention, language, communication, and problem-solving)</a:t>
            </a:r>
          </a:p>
          <a:p>
            <a:pPr marL="742950" lvl="2" indent="-342900">
              <a:buFont typeface="Wingdings" panose="05000000000000000000" pitchFamily="2" charset="2"/>
              <a:buChar char="v"/>
            </a:pPr>
            <a:r>
              <a:rPr lang="en-US" altLang="en-US" sz="2800" b="1" dirty="0"/>
              <a:t>Alzheimer disease—type of dementia with amyloid plaques and tangled nerve bundles which slow or block transmission within the brain</a:t>
            </a:r>
          </a:p>
        </p:txBody>
      </p:sp>
      <p:pic>
        <p:nvPicPr>
          <p:cNvPr id="5" name="Picture 2" descr="This Picture Describes about the What Is Dementia?"/>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498926" y="1227551"/>
            <a:ext cx="3459337" cy="544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5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889"/>
            <a:ext cx="9144000" cy="1027134"/>
          </a:xfrm>
        </p:spPr>
        <p:txBody>
          <a:bodyPr>
            <a:noAutofit/>
          </a:bodyPr>
          <a:lstStyle/>
          <a:p>
            <a:br>
              <a:rPr lang="en-US" altLang="en-US" sz="3200" b="1" dirty="0">
                <a:latin typeface="Trebuchet MS"/>
              </a:rPr>
            </a:br>
            <a:r>
              <a:rPr lang="en-US" altLang="en-US" sz="3350" b="1" dirty="0">
                <a:latin typeface="Trebuchet MS"/>
              </a:rPr>
              <a:t>Continuum of Alzheimer Disease Progression</a:t>
            </a:r>
            <a:endParaRPr lang="en-IN" sz="3350" b="1" dirty="0"/>
          </a:p>
        </p:txBody>
      </p:sp>
      <p:sp>
        <p:nvSpPr>
          <p:cNvPr id="3" name="Content Placeholder 2"/>
          <p:cNvSpPr>
            <a:spLocks noGrp="1"/>
          </p:cNvSpPr>
          <p:nvPr>
            <p:ph sz="half" idx="1"/>
          </p:nvPr>
        </p:nvSpPr>
        <p:spPr>
          <a:xfrm>
            <a:off x="201298" y="1066258"/>
            <a:ext cx="8942702" cy="3767397"/>
          </a:xfrm>
        </p:spPr>
        <p:txBody>
          <a:bodyPr/>
          <a:lstStyle/>
          <a:p>
            <a:pPr marL="742950" lvl="2" indent="-342900">
              <a:buFont typeface="Wingdings" panose="05000000000000000000" pitchFamily="2" charset="2"/>
              <a:buChar char="v"/>
            </a:pPr>
            <a:r>
              <a:rPr lang="en-US" altLang="en-US" sz="3600" b="1" dirty="0">
                <a:solidFill>
                  <a:schemeClr val="tx1"/>
                </a:solidFill>
              </a:rPr>
              <a:t>Preclinical</a:t>
            </a:r>
          </a:p>
          <a:p>
            <a:pPr marL="742950" lvl="2" indent="-342900">
              <a:buFont typeface="Wingdings" panose="05000000000000000000" pitchFamily="2" charset="2"/>
              <a:buChar char="v"/>
            </a:pPr>
            <a:r>
              <a:rPr lang="en-US" altLang="en-US" sz="3200" b="1" dirty="0">
                <a:solidFill>
                  <a:schemeClr val="tx1"/>
                </a:solidFill>
              </a:rPr>
              <a:t>Mild cognitive impairment</a:t>
            </a:r>
          </a:p>
          <a:p>
            <a:pPr marL="742950" lvl="2" indent="-342900">
              <a:buFont typeface="Wingdings" panose="05000000000000000000" pitchFamily="2" charset="2"/>
              <a:buChar char="v"/>
            </a:pPr>
            <a:r>
              <a:rPr lang="en-US" altLang="en-US" sz="3200" b="1" dirty="0">
                <a:solidFill>
                  <a:schemeClr val="tx1"/>
                </a:solidFill>
              </a:rPr>
              <a:t>Mild</a:t>
            </a:r>
          </a:p>
          <a:p>
            <a:pPr marL="742950" lvl="2" indent="-342900">
              <a:buFont typeface="Wingdings" panose="05000000000000000000" pitchFamily="2" charset="2"/>
              <a:buChar char="v"/>
            </a:pPr>
            <a:r>
              <a:rPr lang="en-US" altLang="en-US" sz="3200" b="1" dirty="0">
                <a:solidFill>
                  <a:schemeClr val="tx1"/>
                </a:solidFill>
              </a:rPr>
              <a:t>Moderate</a:t>
            </a:r>
          </a:p>
          <a:p>
            <a:pPr marL="742950" lvl="2" indent="-342900">
              <a:buFont typeface="Wingdings" panose="05000000000000000000" pitchFamily="2" charset="2"/>
              <a:buChar char="v"/>
            </a:pPr>
            <a:r>
              <a:rPr lang="en-US" altLang="en-US" sz="3200" b="1" dirty="0">
                <a:solidFill>
                  <a:schemeClr val="tx1"/>
                </a:solidFill>
              </a:rPr>
              <a:t>Severe</a:t>
            </a:r>
          </a:p>
          <a:p>
            <a:endParaRPr lang="en-IN" sz="2800" dirty="0"/>
          </a:p>
        </p:txBody>
      </p:sp>
      <p:pic>
        <p:nvPicPr>
          <p:cNvPr id="5" name="Picture 2" descr="This Picture Describes about the Continuum of Alzheimer Disease Progression"/>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100649" y="4121063"/>
            <a:ext cx="8942702" cy="267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25052"/>
            <a:ext cx="8956110" cy="1105087"/>
          </a:xfrm>
        </p:spPr>
        <p:txBody>
          <a:bodyPr>
            <a:normAutofit/>
          </a:bodyPr>
          <a:lstStyle/>
          <a:p>
            <a:r>
              <a:rPr lang="en-US" altLang="en-US" sz="5400" b="1" dirty="0">
                <a:latin typeface="Trebuchet MS"/>
              </a:rPr>
              <a:t> Dementia versus Delirium</a:t>
            </a:r>
            <a:endParaRPr lang="en-IN" sz="5400" b="1" dirty="0"/>
          </a:p>
        </p:txBody>
      </p:sp>
      <p:pic>
        <p:nvPicPr>
          <p:cNvPr id="4" name="Content Placeholder 3" descr="This Picture Describes about the Dementia versus Deliriu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5087"/>
            <a:ext cx="9144000" cy="5947066"/>
          </a:xfrm>
        </p:spPr>
      </p:pic>
    </p:spTree>
    <p:extLst>
      <p:ext uri="{BB962C8B-B14F-4D97-AF65-F5344CB8AC3E}">
        <p14:creationId xmlns:p14="http://schemas.microsoft.com/office/powerpoint/2010/main" val="200041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484" y="41993"/>
            <a:ext cx="9144000" cy="1105087"/>
          </a:xfrm>
        </p:spPr>
        <p:txBody>
          <a:bodyPr>
            <a:normAutofit/>
          </a:bodyPr>
          <a:lstStyle/>
          <a:p>
            <a:r>
              <a:rPr lang="en-US" altLang="en-US" sz="4400" b="1" dirty="0">
                <a:latin typeface="Trebuchet MS"/>
              </a:rPr>
              <a:t>   Antidementia Drugs—Actions #1</a:t>
            </a:r>
            <a:endParaRPr lang="en-IN" sz="4400" b="1" dirty="0"/>
          </a:p>
        </p:txBody>
      </p:sp>
      <p:sp>
        <p:nvSpPr>
          <p:cNvPr id="3" name="Content Placeholder 2"/>
          <p:cNvSpPr>
            <a:spLocks noGrp="1"/>
          </p:cNvSpPr>
          <p:nvPr>
            <p:ph sz="half" idx="1"/>
          </p:nvPr>
        </p:nvSpPr>
        <p:spPr>
          <a:xfrm>
            <a:off x="79484" y="1147080"/>
            <a:ext cx="7048229" cy="5249611"/>
          </a:xfrm>
        </p:spPr>
        <p:txBody>
          <a:bodyPr>
            <a:normAutofit/>
          </a:bodyPr>
          <a:lstStyle/>
          <a:p>
            <a:pPr>
              <a:buFont typeface="Wingdings" panose="05000000000000000000" pitchFamily="2" charset="2"/>
              <a:buChar char="v"/>
            </a:pPr>
            <a:r>
              <a:rPr lang="en-US" altLang="en-US" sz="3600" b="1" dirty="0"/>
              <a:t>Cholinesterase Inhibitors</a:t>
            </a:r>
          </a:p>
          <a:p>
            <a:pPr lvl="1">
              <a:buFont typeface="Courier New" panose="02070309020205020404" pitchFamily="49" charset="0"/>
              <a:buChar char="o"/>
            </a:pPr>
            <a:r>
              <a:rPr lang="en-US" altLang="en-US" sz="3600" b="1" dirty="0">
                <a:solidFill>
                  <a:schemeClr val="tx1"/>
                </a:solidFill>
              </a:rPr>
              <a:t>Increase the levels of acetylcholine in the central nervous system </a:t>
            </a:r>
            <a:r>
              <a:rPr lang="en-US" altLang="en-US" sz="3200" b="1" dirty="0">
                <a:solidFill>
                  <a:schemeClr val="tx1"/>
                </a:solidFill>
              </a:rPr>
              <a:t>by inhibiting its breakdown and slowing neural destruction</a:t>
            </a:r>
          </a:p>
          <a:p>
            <a:pPr lvl="1">
              <a:buFont typeface="Courier New" panose="02070309020205020404" pitchFamily="49" charset="0"/>
              <a:buChar char="o"/>
            </a:pPr>
            <a:r>
              <a:rPr lang="en-US" altLang="en-US" sz="3600" b="1" dirty="0">
                <a:solidFill>
                  <a:schemeClr val="tx1"/>
                </a:solidFill>
              </a:rPr>
              <a:t>Slow but do not stop the progress of the disease</a:t>
            </a:r>
          </a:p>
          <a:p>
            <a:pPr lvl="1">
              <a:buFont typeface="Courier New" panose="02070309020205020404" pitchFamily="49" charset="0"/>
              <a:buChar char="o"/>
            </a:pPr>
            <a:r>
              <a:rPr lang="en-US" altLang="en-US" sz="3200" b="1" dirty="0">
                <a:solidFill>
                  <a:schemeClr val="tx1"/>
                </a:solidFill>
              </a:rPr>
              <a:t>Example: donepezil </a:t>
            </a:r>
          </a:p>
        </p:txBody>
      </p:sp>
      <p:pic>
        <p:nvPicPr>
          <p:cNvPr id="8" name="Picture 2" descr="This Picture Describes about the Antidementia Drugs—Actions"/>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7127713" y="3897881"/>
            <a:ext cx="1858297" cy="278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3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0199" y="100208"/>
            <a:ext cx="9144000" cy="1105087"/>
          </a:xfrm>
        </p:spPr>
        <p:txBody>
          <a:bodyPr>
            <a:normAutofit/>
          </a:bodyPr>
          <a:lstStyle/>
          <a:p>
            <a:r>
              <a:rPr lang="en-US" altLang="en-US" sz="4400" b="1" dirty="0">
                <a:latin typeface="Trebuchet MS"/>
              </a:rPr>
              <a:t>Antidementia Drugs—Actions #2</a:t>
            </a:r>
            <a:endParaRPr lang="en-IN" sz="4400" b="1" dirty="0"/>
          </a:p>
        </p:txBody>
      </p:sp>
      <p:sp>
        <p:nvSpPr>
          <p:cNvPr id="3" name="Content Placeholder 2"/>
          <p:cNvSpPr>
            <a:spLocks noGrp="1"/>
          </p:cNvSpPr>
          <p:nvPr>
            <p:ph sz="half" idx="1"/>
          </p:nvPr>
        </p:nvSpPr>
        <p:spPr>
          <a:xfrm>
            <a:off x="96033" y="1149797"/>
            <a:ext cx="5850742" cy="5652705"/>
          </a:xfrm>
        </p:spPr>
        <p:txBody>
          <a:bodyPr/>
          <a:lstStyle/>
          <a:p>
            <a:pPr>
              <a:buFont typeface="Wingdings" panose="05000000000000000000" pitchFamily="2" charset="2"/>
              <a:buChar char="v"/>
            </a:pPr>
            <a:r>
              <a:rPr lang="en-US" altLang="en-US" sz="2800" b="1" dirty="0"/>
              <a:t>NMDA Receptor Antagonist</a:t>
            </a:r>
          </a:p>
          <a:p>
            <a:pPr lvl="1">
              <a:buFont typeface="Courier New" panose="02070309020205020404" pitchFamily="49" charset="0"/>
              <a:buChar char="o"/>
            </a:pPr>
            <a:r>
              <a:rPr lang="en-US" altLang="en-US" sz="3000" b="1" dirty="0">
                <a:solidFill>
                  <a:schemeClr val="tx1"/>
                </a:solidFill>
              </a:rPr>
              <a:t>Decreases the excitability of neurotransmission caused by an excess of the amino acid glutamate in the central nervous system</a:t>
            </a:r>
          </a:p>
          <a:p>
            <a:pPr lvl="1">
              <a:buFont typeface="Courier New" panose="02070309020205020404" pitchFamily="49" charset="0"/>
              <a:buChar char="o"/>
            </a:pPr>
            <a:r>
              <a:rPr lang="en-US" altLang="en-US" sz="2800" b="1" dirty="0"/>
              <a:t>NDMA blocker attaches to the nerve cell receptors and helps prevent cell damage</a:t>
            </a:r>
          </a:p>
          <a:p>
            <a:pPr lvl="1">
              <a:buFont typeface="Courier New" panose="02070309020205020404" pitchFamily="49" charset="0"/>
              <a:buChar char="o"/>
            </a:pPr>
            <a:r>
              <a:rPr lang="en-US" altLang="en-US" sz="2800" b="1" dirty="0"/>
              <a:t>Example: memantine</a:t>
            </a:r>
          </a:p>
          <a:p>
            <a:endParaRPr lang="en-IN" sz="3200" dirty="0"/>
          </a:p>
        </p:txBody>
      </p:sp>
      <p:pic>
        <p:nvPicPr>
          <p:cNvPr id="5" name="Picture 2" descr="This Picture Describes about the Antidementia Drugs—Actions"/>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850742" y="4457725"/>
            <a:ext cx="3197225" cy="2131483"/>
          </a:xfrm>
        </p:spPr>
      </p:pic>
    </p:spTree>
    <p:extLst>
      <p:ext uri="{BB962C8B-B14F-4D97-AF65-F5344CB8AC3E}">
        <p14:creationId xmlns:p14="http://schemas.microsoft.com/office/powerpoint/2010/main" val="116330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05087"/>
          </a:xfrm>
        </p:spPr>
        <p:txBody>
          <a:bodyPr>
            <a:normAutofit/>
          </a:bodyPr>
          <a:lstStyle/>
          <a:p>
            <a:r>
              <a:rPr lang="en-US" altLang="en-US" sz="5400" b="1" dirty="0">
                <a:latin typeface="Trebuchet MS"/>
              </a:rPr>
              <a:t>   Antidementia Drugs—Uses</a:t>
            </a:r>
            <a:endParaRPr lang="en-IN" sz="5400" b="1" dirty="0"/>
          </a:p>
        </p:txBody>
      </p:sp>
      <p:sp>
        <p:nvSpPr>
          <p:cNvPr id="3" name="Content Placeholder 2"/>
          <p:cNvSpPr>
            <a:spLocks noGrp="1"/>
          </p:cNvSpPr>
          <p:nvPr>
            <p:ph idx="1"/>
          </p:nvPr>
        </p:nvSpPr>
        <p:spPr>
          <a:xfrm>
            <a:off x="-1" y="1302546"/>
            <a:ext cx="9143999" cy="5348613"/>
          </a:xfrm>
        </p:spPr>
        <p:txBody>
          <a:bodyPr>
            <a:normAutofit fontScale="92500"/>
          </a:bodyPr>
          <a:lstStyle/>
          <a:p>
            <a:pPr lvl="1">
              <a:buFont typeface="Wingdings" panose="05000000000000000000" pitchFamily="2" charset="2"/>
              <a:buChar char="v"/>
            </a:pPr>
            <a:r>
              <a:rPr lang="en-US" altLang="en-US" sz="4200" b="1" dirty="0"/>
              <a:t>To treat early and moderate stages of dementia associated with Alzheimer disease</a:t>
            </a:r>
          </a:p>
          <a:p>
            <a:pPr lvl="1">
              <a:buFont typeface="Wingdings" panose="05000000000000000000" pitchFamily="2" charset="2"/>
              <a:buChar char="v"/>
            </a:pPr>
            <a:r>
              <a:rPr lang="en-US" altLang="en-US" sz="4200" b="1" dirty="0"/>
              <a:t>Investigational use for severe cognitive decline associated with vascular or Parkinson dementia</a:t>
            </a:r>
          </a:p>
          <a:p>
            <a:pPr lvl="1">
              <a:buFont typeface="Wingdings" panose="05000000000000000000" pitchFamily="2" charset="2"/>
              <a:buChar char="v"/>
            </a:pPr>
            <a:r>
              <a:rPr lang="en-US" altLang="en-US" sz="4300" b="1" dirty="0">
                <a:solidFill>
                  <a:schemeClr val="tx1"/>
                </a:solidFill>
              </a:rPr>
              <a:t>Drugs are best used early as they slow the progression of AD</a:t>
            </a:r>
          </a:p>
          <a:p>
            <a:endParaRPr lang="en-IN" dirty="0"/>
          </a:p>
        </p:txBody>
      </p:sp>
    </p:spTree>
    <p:extLst>
      <p:ext uri="{BB962C8B-B14F-4D97-AF65-F5344CB8AC3E}">
        <p14:creationId xmlns:p14="http://schemas.microsoft.com/office/powerpoint/2010/main" val="351087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 y="216158"/>
            <a:ext cx="9144000" cy="1105087"/>
          </a:xfrm>
        </p:spPr>
        <p:txBody>
          <a:bodyPr>
            <a:normAutofit fontScale="90000"/>
          </a:bodyPr>
          <a:lstStyle/>
          <a:p>
            <a:r>
              <a:rPr lang="en-US" altLang="en-US" sz="4000" b="1" dirty="0">
                <a:cs typeface="Trebuchet MS" pitchFamily="34" charset="0"/>
              </a:rPr>
              <a:t>Antidementia Drugs—Adverse Reactions</a:t>
            </a:r>
            <a:endParaRPr lang="en-IN" sz="4000" b="1" dirty="0"/>
          </a:p>
        </p:txBody>
      </p:sp>
      <p:sp>
        <p:nvSpPr>
          <p:cNvPr id="3" name="Content Placeholder 2"/>
          <p:cNvSpPr>
            <a:spLocks noGrp="1"/>
          </p:cNvSpPr>
          <p:nvPr>
            <p:ph sz="half" idx="1"/>
          </p:nvPr>
        </p:nvSpPr>
        <p:spPr>
          <a:xfrm>
            <a:off x="-1" y="1124785"/>
            <a:ext cx="7991605" cy="5536755"/>
          </a:xfrm>
        </p:spPr>
        <p:txBody>
          <a:bodyPr>
            <a:normAutofit/>
          </a:bodyPr>
          <a:lstStyle/>
          <a:p>
            <a:pPr eaLnBrk="1" hangingPunct="1"/>
            <a:r>
              <a:rPr lang="en-US" altLang="en-US" sz="4000" b="1" dirty="0">
                <a:cs typeface="Trebuchet MS" pitchFamily="34" charset="0"/>
              </a:rPr>
              <a:t>General Adverse Reactions: </a:t>
            </a:r>
          </a:p>
          <a:p>
            <a:pPr marL="966787" lvl="1" indent="-342900" eaLnBrk="1" hangingPunct="1"/>
            <a:r>
              <a:rPr lang="en-US" altLang="en-US" sz="3800" b="1" dirty="0">
                <a:solidFill>
                  <a:schemeClr val="tx1"/>
                </a:solidFill>
                <a:latin typeface="Trebuchet MS"/>
              </a:rPr>
              <a:t>Anorexia</a:t>
            </a:r>
          </a:p>
          <a:p>
            <a:pPr marL="966787" lvl="1" indent="-342900" eaLnBrk="1" hangingPunct="1"/>
            <a:r>
              <a:rPr lang="en-US" altLang="en-US" sz="3800" b="1" dirty="0">
                <a:solidFill>
                  <a:schemeClr val="tx1"/>
                </a:solidFill>
                <a:latin typeface="Trebuchet MS"/>
              </a:rPr>
              <a:t>Confusion</a:t>
            </a:r>
          </a:p>
          <a:p>
            <a:pPr marL="966787" lvl="1" indent="-342900" eaLnBrk="1" hangingPunct="1"/>
            <a:r>
              <a:rPr lang="en-US" altLang="en-US" sz="3800" b="1" dirty="0">
                <a:solidFill>
                  <a:schemeClr val="tx1"/>
                </a:solidFill>
                <a:latin typeface="Trebuchet MS"/>
              </a:rPr>
              <a:t>Nausea</a:t>
            </a:r>
          </a:p>
          <a:p>
            <a:pPr marL="966787" lvl="1" indent="-342900" eaLnBrk="1" hangingPunct="1"/>
            <a:r>
              <a:rPr lang="en-US" altLang="en-US" sz="3600" b="1" dirty="0">
                <a:latin typeface="Trebuchet MS"/>
              </a:rPr>
              <a:t>Vomiting</a:t>
            </a:r>
          </a:p>
          <a:p>
            <a:pPr marL="966787" lvl="1" indent="-342900" eaLnBrk="1" hangingPunct="1"/>
            <a:r>
              <a:rPr lang="en-US" altLang="en-US" sz="3600" b="1" dirty="0">
                <a:latin typeface="Trebuchet MS"/>
              </a:rPr>
              <a:t>Diarrhea</a:t>
            </a:r>
          </a:p>
          <a:p>
            <a:pPr marL="966787" lvl="1" indent="-342900" eaLnBrk="1" hangingPunct="1"/>
            <a:r>
              <a:rPr lang="en-US" altLang="en-US" sz="3600" b="1" dirty="0">
                <a:latin typeface="Trebuchet MS"/>
              </a:rPr>
              <a:t>Dizziness</a:t>
            </a:r>
          </a:p>
          <a:p>
            <a:pPr marL="966787" lvl="1" indent="-342900" eaLnBrk="1" hangingPunct="1"/>
            <a:r>
              <a:rPr lang="en-US" altLang="en-US" sz="3600" b="1" dirty="0">
                <a:latin typeface="Trebuchet MS"/>
              </a:rPr>
              <a:t>Headache</a:t>
            </a:r>
          </a:p>
          <a:p>
            <a:endParaRPr lang="en-IN" sz="2800" dirty="0"/>
          </a:p>
        </p:txBody>
      </p:sp>
      <p:pic>
        <p:nvPicPr>
          <p:cNvPr id="5" name="Picture 2" descr="This Picture Describes about the Antidementia Drugs—Adverse Reactions">
            <a:extLst>
              <a:ext uri="{FF2B5EF4-FFF2-40B4-BE49-F238E27FC236}">
                <a16:creationId xmlns:a16="http://schemas.microsoft.com/office/drawing/2014/main" id="{8E0BBD40-5E2F-41E0-BFDC-0DBA8F35165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865905" y="3893163"/>
            <a:ext cx="4072128" cy="271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76389"/>
      </p:ext>
    </p:extLst>
  </p:cSld>
  <p:clrMapOvr>
    <a:masterClrMapping/>
  </p:clrMapOvr>
</p:sld>
</file>

<file path=ppt/theme/theme1.xml><?xml version="1.0" encoding="utf-8"?>
<a:theme xmlns:a="http://schemas.openxmlformats.org/drawingml/2006/main" name="1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D0645-763C-4A74-896B-80452723D21C}">
  <ds:schemaRefs>
    <ds:schemaRef ds:uri="http://schemas.microsoft.com/office/infopath/2007/PartnerControls"/>
    <ds:schemaRef ds:uri="http://schemas.microsoft.com/office/2006/documentManagement/types"/>
    <ds:schemaRef ds:uri="http://purl.org/dc/terms/"/>
    <ds:schemaRef ds:uri="a79546dd-a61c-46de-ad86-16894dbe08e3"/>
    <ds:schemaRef ds:uri="http://schemas.microsoft.com/office/2006/metadata/properties"/>
    <ds:schemaRef ds:uri="http://www.w3.org/XML/1998/namespace"/>
    <ds:schemaRef ds:uri="http://schemas.openxmlformats.org/package/2006/metadata/core-properties"/>
    <ds:schemaRef ds:uri="http://schemas.microsoft.com/sharepoint/v3"/>
    <ds:schemaRef ds:uri="http://purl.org/dc/dcmitype/"/>
    <ds:schemaRef ds:uri="http://purl.org/dc/elements/1.1/"/>
  </ds:schemaRefs>
</ds:datastoreItem>
</file>

<file path=customXml/itemProps2.xml><?xml version="1.0" encoding="utf-8"?>
<ds:datastoreItem xmlns:ds="http://schemas.openxmlformats.org/officeDocument/2006/customXml" ds:itemID="{BE2C1218-8DF4-4505-B010-97A102F2196B}">
  <ds:schemaRefs>
    <ds:schemaRef ds:uri="http://schemas.microsoft.com/sharepoint/v3/contenttype/forms"/>
  </ds:schemaRefs>
</ds:datastoreItem>
</file>

<file path=customXml/itemProps3.xml><?xml version="1.0" encoding="utf-8"?>
<ds:datastoreItem xmlns:ds="http://schemas.openxmlformats.org/officeDocument/2006/customXml" ds:itemID="{B85F9479-C1BD-4B88-9ABD-AC38280BD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9546dd-a61c-46de-ad86-16894dbe0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4568</TotalTime>
  <Words>1551</Words>
  <Application>Microsoft Office PowerPoint</Application>
  <PresentationFormat>On-screen Show (4:3)</PresentationFormat>
  <Paragraphs>162</Paragraphs>
  <Slides>28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Century Gothic</vt:lpstr>
      <vt:lpstr>Courier New</vt:lpstr>
      <vt:lpstr>Trebuchet MS</vt:lpstr>
      <vt:lpstr>Verdana</vt:lpstr>
      <vt:lpstr>Wingdings</vt:lpstr>
      <vt:lpstr>Wingdings 3</vt:lpstr>
      <vt:lpstr>1_LWW TEMPLATE</vt:lpstr>
      <vt:lpstr>Wisp</vt:lpstr>
      <vt:lpstr>PowerPoint Presentation</vt:lpstr>
      <vt:lpstr>     Learning Objectives</vt:lpstr>
      <vt:lpstr>      What Is Dementia?</vt:lpstr>
      <vt:lpstr> Continuum of Alzheimer Disease Progression</vt:lpstr>
      <vt:lpstr> Dementia versus Delirium</vt:lpstr>
      <vt:lpstr>   Antidementia Drugs—Actions #1</vt:lpstr>
      <vt:lpstr>Antidementia Drugs—Actions #2</vt:lpstr>
      <vt:lpstr>   Antidementia Drugs—Uses</vt:lpstr>
      <vt:lpstr>Antidementia Drugs—Adverse Reactions</vt:lpstr>
      <vt:lpstr>Antidementia Drugs—Contraindications and Precautions</vt:lpstr>
      <vt:lpstr>Antidementia Drugs—Interactions</vt:lpstr>
      <vt:lpstr>Nursing Process—Client Receiving an Antidementia Drug #1</vt:lpstr>
      <vt:lpstr>Nursing Process—Client Receiving an Antidementia Drug #2</vt:lpstr>
      <vt:lpstr>Nursing Process—Client Receiving an Antidementia Drug #3</vt:lpstr>
      <vt:lpstr>Nursing Process—Client Receiving an Antidementia Drug #4</vt:lpstr>
      <vt:lpstr>Nursing Process—Client Receiving an Antidementia Drug #5</vt:lpstr>
      <vt:lpstr>Nursing Process—Client Receiving an Antidementia Drug #6</vt:lpstr>
      <vt:lpstr>Nursing Process—Client Receiving an Antidementia Drug #7</vt:lpstr>
      <vt:lpstr>Nursing Process—Client Receiving an Antidementia Drug #8</vt:lpstr>
      <vt:lpstr>Nursing Process—Client Receiving an Antidementia Drug #9</vt:lpstr>
      <vt:lpstr>Nursing Process—Client Receiving an Antidementia Drug #10</vt:lpstr>
      <vt:lpstr>Nursing Process—Client Receiving an Antidementia Drug #11</vt:lpstr>
      <vt:lpstr>Nursing Process—Client Receiving an Antidementia Drug #12</vt:lpstr>
      <vt:lpstr>Nursing Process—Client Receiving an Antidementia Drug #13</vt:lpstr>
      <vt:lpstr>PowerPoint Presentation</vt:lpstr>
      <vt:lpstr>Pharmacology in Practice Exercise #1</vt:lpstr>
      <vt:lpstr>Pharmacology in Practice Exercise #2</vt:lpstr>
      <vt:lpstr>Pharmacology in Practice Exercise #3</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Antidementia Drugs</dc:title>
  <dc:creator>doug smock</dc:creator>
  <cp:lastModifiedBy>Olma Weaver</cp:lastModifiedBy>
  <cp:revision>501</cp:revision>
  <dcterms:created xsi:type="dcterms:W3CDTF">2014-03-13T13:46:35Z</dcterms:created>
  <dcterms:modified xsi:type="dcterms:W3CDTF">2023-02-15T19:49:44Z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