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3" r:id="rId4"/>
    <p:sldMasterId id="2147483825" r:id="rId5"/>
  </p:sldMasterIdLst>
  <p:notesMasterIdLst>
    <p:notesMasterId r:id="rId52"/>
  </p:notesMasterIdLst>
  <p:handoutMasterIdLst>
    <p:handoutMasterId r:id="rId53"/>
  </p:handoutMasterIdLst>
  <p:sldIdLst>
    <p:sldId id="678" r:id="rId6"/>
    <p:sldId id="310" r:id="rId7"/>
    <p:sldId id="641" r:id="rId8"/>
    <p:sldId id="257" r:id="rId9"/>
    <p:sldId id="496" r:id="rId10"/>
    <p:sldId id="617" r:id="rId11"/>
    <p:sldId id="643" r:id="rId12"/>
    <p:sldId id="619" r:id="rId13"/>
    <p:sldId id="645" r:id="rId14"/>
    <p:sldId id="646" r:id="rId15"/>
    <p:sldId id="647" r:id="rId16"/>
    <p:sldId id="648" r:id="rId17"/>
    <p:sldId id="316" r:id="rId18"/>
    <p:sldId id="623" r:id="rId19"/>
    <p:sldId id="624" r:id="rId20"/>
    <p:sldId id="649" r:id="rId21"/>
    <p:sldId id="650" r:id="rId22"/>
    <p:sldId id="306" r:id="rId23"/>
    <p:sldId id="626" r:id="rId24"/>
    <p:sldId id="652" r:id="rId25"/>
    <p:sldId id="653" r:id="rId26"/>
    <p:sldId id="654" r:id="rId27"/>
    <p:sldId id="655" r:id="rId28"/>
    <p:sldId id="656" r:id="rId29"/>
    <p:sldId id="657" r:id="rId30"/>
    <p:sldId id="658" r:id="rId31"/>
    <p:sldId id="659" r:id="rId32"/>
    <p:sldId id="660" r:id="rId33"/>
    <p:sldId id="661" r:id="rId34"/>
    <p:sldId id="662" r:id="rId35"/>
    <p:sldId id="663" r:id="rId36"/>
    <p:sldId id="664" r:id="rId37"/>
    <p:sldId id="665" r:id="rId38"/>
    <p:sldId id="666" r:id="rId39"/>
    <p:sldId id="667" r:id="rId40"/>
    <p:sldId id="668" r:id="rId41"/>
    <p:sldId id="669" r:id="rId42"/>
    <p:sldId id="670" r:id="rId43"/>
    <p:sldId id="671" r:id="rId44"/>
    <p:sldId id="672" r:id="rId45"/>
    <p:sldId id="673" r:id="rId46"/>
    <p:sldId id="674" r:id="rId47"/>
    <p:sldId id="675" r:id="rId48"/>
    <p:sldId id="642" r:id="rId49"/>
    <p:sldId id="644" r:id="rId50"/>
    <p:sldId id="651" r:id="rId5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88">
          <p15:clr>
            <a:srgbClr val="A4A3A4"/>
          </p15:clr>
        </p15:guide>
        <p15:guide id="3" orient="horz" pos="704">
          <p15:clr>
            <a:srgbClr val="A4A3A4"/>
          </p15:clr>
        </p15:guide>
        <p15:guide id="4" pos="22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ffany Zyniewicz" initials="T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BC3AE3-2820-7D4C-B38D-47BF084A9A73}" v="17" dt="2021-07-01T06:57:46.2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 autoAdjust="0"/>
    <p:restoredTop sz="95018" autoAdjust="0"/>
  </p:normalViewPr>
  <p:slideViewPr>
    <p:cSldViewPr snapToGrid="0">
      <p:cViewPr varScale="1">
        <p:scale>
          <a:sx n="78" d="100"/>
          <a:sy n="78" d="100"/>
        </p:scale>
        <p:origin x="1555" y="72"/>
      </p:cViewPr>
      <p:guideLst>
        <p:guide orient="horz"/>
        <p:guide pos="2888"/>
        <p:guide orient="horz" pos="704"/>
        <p:guide pos="2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microsoft.com/office/2015/10/relationships/revisionInfo" Target="revisionInfo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2235B0-F59D-4F31-85E6-EF005CCA9A57}" type="datetimeFigureOut">
              <a:rPr lang="en-US"/>
              <a:pPr>
                <a:defRPr/>
              </a:pPr>
              <a:t>3/28/2023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9D4C33-2821-49F8-8AA6-30CA939CFF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536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C443B46-3867-42B8-9B90-F0060E094AC7}" type="datetimeFigureOut">
              <a:rPr lang="en-US"/>
              <a:pPr>
                <a:defRPr/>
              </a:pPr>
              <a:t>3/28/2023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70DF98-8515-4272-AE18-335A0D2356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84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ppt_ope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65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1223963" y="3724275"/>
            <a:ext cx="6692900" cy="838200"/>
          </a:xfrm>
          <a:effectLst/>
        </p:spPr>
        <p:txBody>
          <a:bodyPr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1266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307013"/>
            <a:ext cx="6400800" cy="533400"/>
          </a:xfrm>
        </p:spPr>
        <p:txBody>
          <a:bodyPr lIns="91440" tIns="45720" rIns="91440" bIns="4572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2415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509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9263" y="1611313"/>
            <a:ext cx="2155825" cy="4421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1611313"/>
            <a:ext cx="6316663" cy="4421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2652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ppt_open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30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9244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7197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4643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15" descr="ppt_opener.jpg">
            <a:extLst>
              <a:ext uri="{FF2B5EF4-FFF2-40B4-BE49-F238E27FC236}">
                <a16:creationId xmlns:a16="http://schemas.microsoft.com/office/drawing/2014/main" id="{E9E9F490-9C79-4F69-A722-8CFA5D7A19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426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622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736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99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388" y="1520675"/>
            <a:ext cx="8613775" cy="3686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2994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38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328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1853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5789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03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216174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027331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6254590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695824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58884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67596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3/28/2023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138276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9807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7698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006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941" y="635468"/>
            <a:ext cx="8524875" cy="38893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346325"/>
            <a:ext cx="4230688" cy="3686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3288" y="2346325"/>
            <a:ext cx="4230687" cy="3686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909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0938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1842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690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5183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417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3388" y="716150"/>
            <a:ext cx="8524875" cy="388937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FAA26D3D-D897-4be2-8F04-BA451C77F1D7}"/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3753" y="1499160"/>
            <a:ext cx="861377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30" name="Text Box 11"/>
          <p:cNvSpPr txBox="1">
            <a:spLocks noChangeArrowheads="1"/>
          </p:cNvSpPr>
          <p:nvPr userDrawn="1"/>
        </p:nvSpPr>
        <p:spPr bwMode="auto">
          <a:xfrm>
            <a:off x="303213" y="6581775"/>
            <a:ext cx="8840787" cy="2698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lang="en-US" sz="1000" dirty="0">
              <a:ea typeface="+mn-ea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6987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l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1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Copyright © 2022 Wolters Kluwer · All Rights Reserved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158875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2" name="Picture 14" descr="WK_CMYK.jp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600825"/>
            <a:ext cx="13176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253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26" r:id="rId14"/>
    <p:sldLayoutId id="2147483728" r:id="rId15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+mj-lt"/>
          <a:ea typeface="ヒラギノ角ゴ Pro W3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  <a:ea typeface="ヒラギノ角ゴ Pro W3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  <a:ea typeface="ヒラギノ角ゴ Pro W3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  <a:ea typeface="ヒラギノ角ゴ Pro W3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  <a:ea typeface="ヒラギノ角ゴ Pro W3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186EC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  <a:ea typeface="ヒラギノ角ゴ Pro W3" charset="0"/>
          <a:cs typeface="+mn-cs"/>
        </a:defRPr>
      </a:lvl1pPr>
      <a:lvl2pPr marL="862013" indent="-404813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Font typeface="Courier New" panose="02070309020205020404" pitchFamily="49" charset="0"/>
        <a:buChar char="o"/>
        <a:defRPr sz="2400">
          <a:solidFill>
            <a:schemeClr val="tx1"/>
          </a:solidFill>
          <a:latin typeface="+mn-lt"/>
          <a:ea typeface="ヒラギノ角ゴ Pro W3" charset="0"/>
        </a:defRPr>
      </a:lvl2pPr>
      <a:lvl3pPr marL="1204913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ヒラギノ角ゴ Pro W3" charset="0"/>
        </a:defRPr>
      </a:lvl3pPr>
      <a:lvl4pPr marL="1600200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Font typeface="Wingdings" panose="05000000000000000000" pitchFamily="2" charset="2"/>
        <a:buChar char="Ø"/>
        <a:defRPr sz="2400">
          <a:solidFill>
            <a:schemeClr val="tx1"/>
          </a:solidFill>
          <a:latin typeface="+mn-lt"/>
          <a:ea typeface="ヒラギノ角ゴ Pro W3" charset="0"/>
        </a:defRPr>
      </a:lvl4pPr>
      <a:lvl5pPr marL="2057400" indent="-2286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400">
          <a:solidFill>
            <a:schemeClr val="tx1"/>
          </a:solidFill>
          <a:latin typeface="+mn-lt"/>
          <a:ea typeface="ヒラギノ角ゴ Pro W3" charset="0"/>
        </a:defRPr>
      </a:lvl5pPr>
      <a:lvl6pPr marL="2514600" indent="-228600" algn="l" rtl="0" fontAlgn="base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60000"/>
        </a:spcBef>
        <a:spcAft>
          <a:spcPct val="0"/>
        </a:spcAft>
        <a:buClr>
          <a:srgbClr val="CC9900"/>
        </a:buClr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3/28/2023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58E75F85-2A51-4043-B80E-996135282DF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3213" y="6581775"/>
            <a:ext cx="8840787" cy="2698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endParaRPr lang="en-US" sz="1000" dirty="0">
              <a:ea typeface="+mn-ea"/>
            </a:endParaRP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FDF77A17-9138-4393-A26A-D18FC989014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6987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l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 eaLnBrk="0" hangingPunct="0"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1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Copyright © 2022 Wolters Kluwer · All Rights Reserved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038620-6AE2-4805-91E2-E322883DDB86}"/>
              </a:ext>
            </a:extLst>
          </p:cNvPr>
          <p:cNvCxnSpPr/>
          <p:nvPr userDrawn="1"/>
        </p:nvCxnSpPr>
        <p:spPr>
          <a:xfrm>
            <a:off x="0" y="1158875"/>
            <a:ext cx="9144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14" descr="WK_CMYK.jpg">
            <a:extLst>
              <a:ext uri="{FF2B5EF4-FFF2-40B4-BE49-F238E27FC236}">
                <a16:creationId xmlns:a16="http://schemas.microsoft.com/office/drawing/2014/main" id="{F8E056C8-EDE1-4729-9D58-AEAF8807E317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600825"/>
            <a:ext cx="13176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3118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  <p:sldLayoutId id="2147483843" r:id="rId1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D0BCC-BD58-4253-AEFC-444D4DCE8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62987"/>
            <a:ext cx="9144000" cy="6395014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>
                <a:solidFill>
                  <a:schemeClr val="tx1"/>
                </a:solidFill>
                <a:latin typeface="Trebuchet MS" panose="020B0603020202020204" pitchFamily="34" charset="0"/>
              </a:rPr>
              <a:t>Introduction to Clinical Pharmacology </a:t>
            </a:r>
            <a:br>
              <a:rPr lang="en-US" sz="6000" b="1" dirty="0">
                <a:solidFill>
                  <a:schemeClr val="tx1"/>
                </a:solidFill>
                <a:latin typeface="Trebuchet MS" panose="020B0603020202020204" pitchFamily="34" charset="0"/>
              </a:rPr>
            </a:br>
            <a:br>
              <a:rPr lang="en-US" sz="6000" b="1" dirty="0">
                <a:solidFill>
                  <a:schemeClr val="tx1"/>
                </a:solidFill>
                <a:latin typeface="Trebuchet MS" panose="020B0603020202020204" pitchFamily="34" charset="0"/>
              </a:rPr>
            </a:br>
            <a:r>
              <a:rPr lang="en-US" sz="6000" b="1" dirty="0">
                <a:solidFill>
                  <a:schemeClr val="tx1"/>
                </a:solidFill>
                <a:latin typeface="Trebuchet MS" panose="020B0603020202020204" pitchFamily="34" charset="0"/>
              </a:rPr>
              <a:t>Chapter 28</a:t>
            </a:r>
            <a:br>
              <a:rPr lang="en-US" sz="6000" b="1" dirty="0">
                <a:solidFill>
                  <a:schemeClr val="tx1"/>
                </a:solidFill>
                <a:latin typeface="Trebuchet MS" panose="020B0603020202020204" pitchFamily="34" charset="0"/>
              </a:rPr>
            </a:br>
            <a:r>
              <a:rPr lang="en-US" sz="6000" b="1" dirty="0">
                <a:solidFill>
                  <a:schemeClr val="tx1"/>
                </a:solidFill>
                <a:latin typeface="Trebuchet MS" panose="020B0603020202020204" pitchFamily="34" charset="0"/>
              </a:rPr>
              <a:t>Antiepileptics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93931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69043"/>
          </a:xfrm>
        </p:spPr>
        <p:txBody>
          <a:bodyPr>
            <a:normAutofit fontScale="90000"/>
          </a:bodyPr>
          <a:lstStyle/>
          <a:p>
            <a:r>
              <a:rPr lang="en-US" altLang="en-US" dirty="0" err="1">
                <a:latin typeface="Trebuchet MS"/>
              </a:rPr>
              <a:t>Antiepileptics</a:t>
            </a:r>
            <a:r>
              <a:rPr lang="en-US" altLang="en-US" dirty="0">
                <a:latin typeface="Trebuchet MS"/>
              </a:rPr>
              <a:t>—</a:t>
            </a:r>
            <a:r>
              <a:rPr lang="en-US" altLang="en-US" dirty="0">
                <a:latin typeface="Trebuchet MS"/>
                <a:ea typeface="Trebuchet MS" pitchFamily="34" charset="0"/>
                <a:cs typeface="Trebuchet MS" pitchFamily="34" charset="0"/>
              </a:rPr>
              <a:t>Adverse Reactions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69043"/>
            <a:ext cx="5729468" cy="5688957"/>
          </a:xfrm>
        </p:spPr>
        <p:txBody>
          <a:bodyPr>
            <a:normAutofit lnSpcReduction="10000"/>
          </a:bodyPr>
          <a:lstStyle/>
          <a:p>
            <a:pPr marL="285750" indent="-285750" eaLnBrk="1" hangingPunct="1">
              <a:buFontTx/>
              <a:buChar char="•"/>
            </a:pPr>
            <a:r>
              <a:rPr lang="en-US" altLang="en-US" sz="4000" b="1" dirty="0">
                <a:cs typeface="Trebuchet MS" pitchFamily="34" charset="0"/>
              </a:rPr>
              <a:t>Gastrointestinal System Reactions: </a:t>
            </a:r>
          </a:p>
          <a:p>
            <a:pPr marL="1028700" lvl="1">
              <a:buFont typeface="Arial"/>
              <a:buChar char="–"/>
            </a:pPr>
            <a:r>
              <a:rPr lang="en-US" altLang="en-US" sz="3900" b="1" dirty="0">
                <a:latin typeface="Trebuchet MS"/>
              </a:rPr>
              <a:t>Nausea, vomiting</a:t>
            </a:r>
            <a:endParaRPr lang="en-US" sz="3900" b="1" dirty="0">
              <a:latin typeface="Calibri"/>
            </a:endParaRPr>
          </a:p>
          <a:p>
            <a:pPr marL="1028700" lvl="1">
              <a:buFont typeface="Arial"/>
              <a:buChar char="–"/>
            </a:pPr>
            <a:r>
              <a:rPr lang="en-US" altLang="en-US" sz="3900" b="1" dirty="0">
                <a:latin typeface="Trebuchet MS"/>
              </a:rPr>
              <a:t>Anorexia</a:t>
            </a:r>
          </a:p>
          <a:p>
            <a:pPr marL="1028700" lvl="1">
              <a:buFont typeface="Arial"/>
              <a:buChar char="–"/>
            </a:pPr>
            <a:r>
              <a:rPr lang="en-US" altLang="en-US" sz="3900" b="1" dirty="0">
                <a:latin typeface="Trebuchet MS"/>
              </a:rPr>
              <a:t>Constipation</a:t>
            </a:r>
          </a:p>
          <a:p>
            <a:pPr marL="1028700" lvl="1">
              <a:buFont typeface="Arial"/>
              <a:buChar char="–"/>
            </a:pPr>
            <a:r>
              <a:rPr lang="en-US" altLang="en-US" sz="3900" b="1" dirty="0">
                <a:latin typeface="Trebuchet MS"/>
              </a:rPr>
              <a:t>Diarrhea</a:t>
            </a:r>
          </a:p>
          <a:p>
            <a:pPr marL="1028700" lvl="1">
              <a:buFont typeface="Arial"/>
              <a:buChar char="–"/>
            </a:pPr>
            <a:r>
              <a:rPr lang="en-US" altLang="en-US" sz="3900" b="1" dirty="0">
                <a:latin typeface="Trebuchet MS"/>
              </a:rPr>
              <a:t>Gingival hyperplasia</a:t>
            </a:r>
          </a:p>
          <a:p>
            <a:pPr marL="1028700" lvl="1">
              <a:buFont typeface="Arial"/>
              <a:buChar char="–"/>
            </a:pPr>
            <a:r>
              <a:rPr lang="en-US" altLang="en-US" sz="3900" b="1" dirty="0">
                <a:latin typeface="Trebuchet MS"/>
              </a:rPr>
              <a:t>Acute liver failure (Felbamate)</a:t>
            </a:r>
          </a:p>
        </p:txBody>
      </p:sp>
      <p:pic>
        <p:nvPicPr>
          <p:cNvPr id="5" name="Picture 2" descr="This picture Describes about Antiepileptics—Adverse Reactions">
            <a:extLst>
              <a:ext uri="{FF2B5EF4-FFF2-40B4-BE49-F238E27FC236}">
                <a16:creationId xmlns:a16="http://schemas.microsoft.com/office/drawing/2014/main" id="{05AC8710-C8A1-4AFB-BDB7-C737F050858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32700" y="1169042"/>
            <a:ext cx="3611300" cy="5370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54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57468"/>
          </a:xfrm>
        </p:spPr>
        <p:txBody>
          <a:bodyPr>
            <a:normAutofit fontScale="90000"/>
          </a:bodyPr>
          <a:lstStyle/>
          <a:p>
            <a:r>
              <a:rPr lang="en-US" altLang="en-US" b="1" dirty="0" err="1">
                <a:latin typeface="Trebuchet MS"/>
              </a:rPr>
              <a:t>Antiepileptics</a:t>
            </a:r>
            <a:r>
              <a:rPr lang="en-US" altLang="en-US" b="1" dirty="0">
                <a:latin typeface="Trebuchet MS"/>
              </a:rPr>
              <a:t>—</a:t>
            </a:r>
            <a:r>
              <a:rPr lang="en-US" altLang="en-US" b="1" dirty="0">
                <a:latin typeface="Trebuchet MS"/>
                <a:ea typeface="Trebuchet MS" pitchFamily="34" charset="0"/>
                <a:cs typeface="Trebuchet MS" pitchFamily="34" charset="0"/>
              </a:rPr>
              <a:t>Adverse Reactions #3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57468"/>
            <a:ext cx="6111433" cy="5700532"/>
          </a:xfrm>
        </p:spPr>
        <p:txBody>
          <a:bodyPr/>
          <a:lstStyle/>
          <a:p>
            <a:pPr marL="285750" indent="-285750" eaLnBrk="1" hangingPunct="1">
              <a:buFontTx/>
              <a:buChar char="•"/>
            </a:pPr>
            <a:r>
              <a:rPr lang="en-US" altLang="en-US" sz="6000" b="1" dirty="0">
                <a:cs typeface="Trebuchet MS" pitchFamily="34" charset="0"/>
              </a:rPr>
              <a:t>Other Reactions: </a:t>
            </a:r>
          </a:p>
          <a:p>
            <a:pPr marL="1028700" lvl="1">
              <a:buFont typeface="Arial"/>
              <a:buChar char="–"/>
            </a:pPr>
            <a:r>
              <a:rPr lang="en-US" altLang="en-US" sz="6000" b="1" dirty="0">
                <a:latin typeface="Trebuchet MS"/>
              </a:rPr>
              <a:t>Skin rashes</a:t>
            </a:r>
          </a:p>
          <a:p>
            <a:pPr marL="1028700" lvl="1">
              <a:buFont typeface="Arial"/>
              <a:buChar char="–"/>
            </a:pPr>
            <a:r>
              <a:rPr lang="en-US" altLang="en-US" sz="6000" b="1" dirty="0">
                <a:latin typeface="Trebuchet MS"/>
              </a:rPr>
              <a:t>Pruritus</a:t>
            </a:r>
          </a:p>
          <a:p>
            <a:pPr marL="1028700" lvl="1">
              <a:buFont typeface="Arial"/>
              <a:buChar char="–"/>
            </a:pPr>
            <a:r>
              <a:rPr lang="en-US" altLang="en-US" sz="6000" b="1" dirty="0">
                <a:latin typeface="Trebuchet MS"/>
              </a:rPr>
              <a:t>Urticaria</a:t>
            </a:r>
          </a:p>
          <a:p>
            <a:endParaRPr lang="en-US" sz="2400" dirty="0"/>
          </a:p>
        </p:txBody>
      </p:sp>
      <p:pic>
        <p:nvPicPr>
          <p:cNvPr id="5" name="Picture 2" descr="This picture Describes about Antiepileptics—Adverse Reactions">
            <a:extLst>
              <a:ext uri="{FF2B5EF4-FFF2-40B4-BE49-F238E27FC236}">
                <a16:creationId xmlns:a16="http://schemas.microsoft.com/office/drawing/2014/main" id="{BE5C08E0-52EB-44F0-B4C9-4FD20E72C03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11433" y="1157467"/>
            <a:ext cx="3032566" cy="570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862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80618"/>
          </a:xfrm>
        </p:spPr>
        <p:txBody>
          <a:bodyPr>
            <a:normAutofit fontScale="90000"/>
          </a:bodyPr>
          <a:lstStyle/>
          <a:p>
            <a:r>
              <a:rPr lang="en-US" altLang="en-US" b="1" dirty="0" err="1">
                <a:latin typeface="Trebuchet MS"/>
              </a:rPr>
              <a:t>Antiepileptics</a:t>
            </a:r>
            <a:r>
              <a:rPr lang="en-US" altLang="en-US" b="1" dirty="0">
                <a:latin typeface="Trebuchet MS"/>
              </a:rPr>
              <a:t>—</a:t>
            </a:r>
            <a:r>
              <a:rPr lang="en-US" altLang="en-US" b="1" dirty="0">
                <a:latin typeface="Trebuchet MS"/>
                <a:ea typeface="Trebuchet MS" pitchFamily="34" charset="0"/>
                <a:cs typeface="Trebuchet MS" pitchFamily="34" charset="0"/>
              </a:rPr>
              <a:t>Adverse Reactions #4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79340"/>
            <a:ext cx="5521124" cy="5677382"/>
          </a:xfrm>
        </p:spPr>
        <p:txBody>
          <a:bodyPr>
            <a:normAutofit fontScale="92500" lnSpcReduction="20000"/>
          </a:bodyPr>
          <a:lstStyle/>
          <a:p>
            <a:pPr marL="285750" indent="-285750" eaLnBrk="1" hangingPunct="1">
              <a:buFontTx/>
              <a:buChar char="•"/>
            </a:pPr>
            <a:r>
              <a:rPr lang="en-US" altLang="en-US" sz="4300" b="1" dirty="0">
                <a:cs typeface="Trebuchet MS" pitchFamily="34" charset="0"/>
              </a:rPr>
              <a:t>Severe Adverse Reactions: </a:t>
            </a:r>
          </a:p>
          <a:p>
            <a:pPr marL="1028700" lvl="1">
              <a:buFont typeface="Arial"/>
              <a:buChar char="–"/>
            </a:pPr>
            <a:r>
              <a:rPr lang="en-US" altLang="en-US" sz="3600" b="1" dirty="0">
                <a:latin typeface="Trebuchet MS"/>
              </a:rPr>
              <a:t>Stevens-Johnson syndrome (Lamotrigine)</a:t>
            </a:r>
          </a:p>
          <a:p>
            <a:pPr marL="1028700" lvl="1">
              <a:buFont typeface="Arial"/>
              <a:buChar char="–"/>
            </a:pPr>
            <a:r>
              <a:rPr lang="en-US" altLang="en-US" sz="3600" b="1" dirty="0">
                <a:latin typeface="Trebuchet MS"/>
              </a:rPr>
              <a:t>Hematologic changes; pancytopenia, leukopenia, aplastic anemia, thrombocytopenia with select antiepileptics (Carbamazepine and Felbamate)</a:t>
            </a:r>
            <a:endParaRPr lang="en-US" sz="3600" b="1" dirty="0"/>
          </a:p>
        </p:txBody>
      </p:sp>
      <p:pic>
        <p:nvPicPr>
          <p:cNvPr id="5" name="Content Placeholder 4" descr="This picture Describes about Antiepileptics—Adverse Reactions">
            <a:extLst>
              <a:ext uri="{FF2B5EF4-FFF2-40B4-BE49-F238E27FC236}">
                <a16:creationId xmlns:a16="http://schemas.microsoft.com/office/drawing/2014/main" id="{C4A26A83-D49D-45BE-87D4-465B84FE974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19343" y="1180618"/>
            <a:ext cx="3724656" cy="542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701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0" y="300941"/>
            <a:ext cx="9144000" cy="116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normAutofit fontScale="90000"/>
          </a:bodyPr>
          <a:lstStyle/>
          <a:p>
            <a:pPr algn="l" eaLnBrk="1" hangingPunct="1"/>
            <a:r>
              <a:rPr lang="en-US" altLang="en-US" b="1" dirty="0" err="1">
                <a:latin typeface="Trebuchet MS"/>
              </a:rPr>
              <a:t>Antiepileptics</a:t>
            </a:r>
            <a:r>
              <a:rPr lang="en-US" altLang="en-US" b="1" dirty="0">
                <a:latin typeface="Trebuchet MS"/>
              </a:rPr>
              <a:t>—</a:t>
            </a:r>
            <a:r>
              <a:rPr lang="en-US" altLang="en-US" b="1" dirty="0">
                <a:latin typeface="Trebuchet MS"/>
                <a:ea typeface="Trebuchet MS" pitchFamily="34" charset="0"/>
                <a:cs typeface="Trebuchet MS" pitchFamily="34" charset="0"/>
              </a:rPr>
              <a:t>Contraindications #1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" y="1167427"/>
            <a:ext cx="9144000" cy="569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normAutofit/>
          </a:bodyPr>
          <a:lstStyle/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en-US" sz="3800" b="1" dirty="0">
                <a:latin typeface="Trebuchet MS" pitchFamily="34" charset="0"/>
                <a:cs typeface="Trebuchet MS" pitchFamily="34" charset="0"/>
              </a:rPr>
              <a:t>Contraindicated in clients with:</a:t>
            </a:r>
            <a:endParaRPr lang="en-US" altLang="en-US" sz="3800" b="1" dirty="0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3400" b="1" dirty="0">
                <a:latin typeface="Trebuchet MS"/>
              </a:rPr>
              <a:t>known hypersensitivity to the drugs</a:t>
            </a:r>
          </a:p>
          <a:p>
            <a:pPr marL="342900" lvl="1" indent="0" eaLnBrk="1" hangingPunct="1">
              <a:buNone/>
            </a:pPr>
            <a:endParaRPr lang="en-US" altLang="en-US" sz="3400" b="1" dirty="0">
              <a:latin typeface="Trebuchet MS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400" b="1" dirty="0">
                <a:latin typeface="Trebuchet MS"/>
              </a:rPr>
              <a:t>Phenytoin is contraindicated in clients with:</a:t>
            </a:r>
          </a:p>
          <a:p>
            <a:pPr marL="1485900" lvl="2" indent="-342900" eaLnBrk="1" hangingPunct="1"/>
            <a:r>
              <a:rPr lang="en-US" altLang="en-US" sz="3600" b="1" dirty="0">
                <a:latin typeface="Trebuchet MS"/>
              </a:rPr>
              <a:t>bradycardia, sinoatrial block, Adams-Stokes syndrome, and second- and third-atrioventricular block</a:t>
            </a:r>
            <a:endParaRPr lang="en-US" sz="3600" b="1" dirty="0">
              <a:latin typeface="Trebuchet MS"/>
            </a:endParaRPr>
          </a:p>
          <a:p>
            <a:pPr marL="1485900" lvl="2" indent="-342900"/>
            <a:r>
              <a:rPr lang="en-US" altLang="en-US" sz="3600" b="1" dirty="0">
                <a:latin typeface="Trebuchet MS"/>
              </a:rPr>
              <a:t>pregnancy and lactation</a:t>
            </a:r>
            <a:endParaRPr lang="en-US" altLang="en-US" sz="3600" b="1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115D85E-D5E5-C541-95DD-9BA518FA467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59615" y="5254906"/>
            <a:ext cx="2384384" cy="160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442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165100" y="347242"/>
            <a:ext cx="9144000" cy="118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normAutofit fontScale="90000"/>
          </a:bodyPr>
          <a:lstStyle/>
          <a:p>
            <a:pPr algn="l" eaLnBrk="1" hangingPunct="1"/>
            <a:r>
              <a:rPr lang="en-US" altLang="en-US" b="1" dirty="0" err="1">
                <a:latin typeface="Trebuchet MS"/>
              </a:rPr>
              <a:t>Antiepileptics</a:t>
            </a:r>
            <a:r>
              <a:rPr lang="en-US" altLang="en-US" b="1" dirty="0">
                <a:latin typeface="Trebuchet MS"/>
              </a:rPr>
              <a:t>—</a:t>
            </a:r>
            <a:r>
              <a:rPr lang="en-US" altLang="en-US" b="1" dirty="0">
                <a:latin typeface="Trebuchet MS"/>
                <a:ea typeface="Trebuchet MS" pitchFamily="34" charset="0"/>
                <a:cs typeface="Trebuchet MS" pitchFamily="34" charset="0"/>
              </a:rPr>
              <a:t>Contraindications #2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-1" y="1134319"/>
            <a:ext cx="6354501" cy="572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/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r>
              <a:rPr lang="en-US" altLang="en-US" sz="3400" b="1" dirty="0">
                <a:cs typeface="Trebuchet MS" pitchFamily="34" charset="0"/>
              </a:rPr>
              <a:t>Ethotoin is contraindicated in clients with:</a:t>
            </a:r>
            <a:endParaRPr lang="en-US" altLang="en-US" sz="3400" b="1" dirty="0"/>
          </a:p>
          <a:p>
            <a:pPr marL="1085850" lvl="1" indent="-342900">
              <a:buChar char="•"/>
            </a:pPr>
            <a:r>
              <a:rPr lang="en-US" altLang="en-US" sz="3200" b="1" dirty="0">
                <a:latin typeface="Trebuchet MS"/>
              </a:rPr>
              <a:t>hepatic abnormalities</a:t>
            </a:r>
          </a:p>
          <a:p>
            <a:pPr marL="342900" indent="-342900" algn="l">
              <a:buFont typeface="Arial"/>
              <a:buChar char="•"/>
            </a:pPr>
            <a:r>
              <a:rPr lang="en-US" altLang="en-US" sz="3400" b="1" dirty="0" err="1"/>
              <a:t>Succinamides</a:t>
            </a:r>
            <a:r>
              <a:rPr lang="en-US" altLang="en-US" sz="3400" b="1" dirty="0"/>
              <a:t> are contraindicated in clients with:</a:t>
            </a:r>
          </a:p>
          <a:p>
            <a:pPr marL="1085850" lvl="1" indent="-342900" algn="l">
              <a:buFont typeface="Arial"/>
              <a:buChar char="•"/>
            </a:pPr>
            <a:r>
              <a:rPr lang="en-US" altLang="en-US" sz="3200" b="1" dirty="0">
                <a:latin typeface="Trebuchet MS"/>
              </a:rPr>
              <a:t>Bone marrow depression </a:t>
            </a:r>
          </a:p>
          <a:p>
            <a:pPr marL="1085850" lvl="1" indent="-342900" algn="l">
              <a:buFont typeface="Arial"/>
              <a:buChar char="•"/>
            </a:pPr>
            <a:r>
              <a:rPr lang="en-US" altLang="en-US" sz="3200" b="1" dirty="0">
                <a:latin typeface="Trebuchet MS"/>
              </a:rPr>
              <a:t>hepatic or renal impairment</a:t>
            </a:r>
          </a:p>
          <a:p>
            <a:pPr marL="342900" indent="-342900" algn="l">
              <a:buFont typeface="Arial"/>
              <a:buChar char="•"/>
            </a:pPr>
            <a:r>
              <a:rPr lang="en-US" altLang="en-US" sz="3400" b="1" dirty="0"/>
              <a:t>Oxcarbazepine contraindicated in clients with:</a:t>
            </a:r>
          </a:p>
          <a:p>
            <a:pPr marL="1085850" lvl="1" indent="-342900" algn="l">
              <a:buFont typeface="Arial"/>
              <a:buChar char="•"/>
            </a:pPr>
            <a:r>
              <a:rPr lang="en-US" altLang="en-US" sz="3200" b="1" dirty="0">
                <a:latin typeface="Trebuchet MS"/>
              </a:rPr>
              <a:t>dementia</a:t>
            </a:r>
            <a:endParaRPr lang="en-US" altLang="en-US" sz="3200" b="1" dirty="0">
              <a:latin typeface="Trebuchet MS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115D85E-D5E5-C541-95DD-9BA518FA467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50328" y="2210765"/>
            <a:ext cx="2893671" cy="46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12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165100" y="266217"/>
            <a:ext cx="9144000" cy="122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normAutofit fontScale="90000"/>
          </a:bodyPr>
          <a:lstStyle/>
          <a:p>
            <a:pPr algn="l" eaLnBrk="1" hangingPunct="1"/>
            <a:r>
              <a:rPr lang="en-US" altLang="en-US" b="1" dirty="0">
                <a:latin typeface="Trebuchet MS"/>
              </a:rPr>
              <a:t> Antiepileptics—</a:t>
            </a:r>
            <a:r>
              <a:rPr lang="en-US" altLang="en-US" b="1" dirty="0">
                <a:latin typeface="Trebuchet MS"/>
                <a:ea typeface="Trebuchet MS" pitchFamily="34" charset="0"/>
                <a:cs typeface="Trebuchet MS" pitchFamily="34" charset="0"/>
              </a:rPr>
              <a:t>Contraindications #3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0" y="1172589"/>
            <a:ext cx="6528123" cy="568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normAutofit fontScale="85000" lnSpcReduction="10000"/>
          </a:bodyPr>
          <a:lstStyle/>
          <a:p>
            <a:pPr marL="342900" indent="-342900" algn="l">
              <a:buFont typeface="Arial"/>
              <a:buChar char="•"/>
            </a:pPr>
            <a:r>
              <a:rPr lang="en-US" altLang="en-US" sz="4200" b="1" dirty="0"/>
              <a:t>Carbamazepine is contraindicated in clients:</a:t>
            </a:r>
            <a:endParaRPr lang="en-US" sz="4200" b="1" dirty="0"/>
          </a:p>
          <a:p>
            <a:pPr marL="1085850" lvl="1" indent="-342900" algn="l">
              <a:buFont typeface="Arial"/>
              <a:buChar char="•"/>
            </a:pPr>
            <a:r>
              <a:rPr lang="en-US" altLang="en-US" sz="3700" b="1" dirty="0">
                <a:latin typeface="Trebuchet MS"/>
              </a:rPr>
              <a:t>who have taken MAOIs within the last 14 days</a:t>
            </a:r>
            <a:endParaRPr lang="en-US" sz="3700" b="1" dirty="0">
              <a:latin typeface="Trebuchet MS"/>
            </a:endParaRPr>
          </a:p>
          <a:p>
            <a:pPr marL="1085850" lvl="1" indent="-342900" algn="l">
              <a:buFont typeface="Arial"/>
              <a:buChar char="•"/>
            </a:pPr>
            <a:r>
              <a:rPr lang="en-US" altLang="en-US" sz="3700" b="1" dirty="0">
                <a:latin typeface="Trebuchet MS"/>
              </a:rPr>
              <a:t>bone marrow suppression</a:t>
            </a:r>
            <a:endParaRPr lang="en-US" sz="3700" b="1" dirty="0">
              <a:latin typeface="Trebuchet MS"/>
            </a:endParaRPr>
          </a:p>
          <a:p>
            <a:pPr marL="1085850" lvl="1" indent="-342900" algn="l">
              <a:buFont typeface="Arial"/>
              <a:buChar char="•"/>
            </a:pPr>
            <a:r>
              <a:rPr lang="en-US" altLang="en-US" sz="3700" b="1" dirty="0">
                <a:latin typeface="Trebuchet MS"/>
              </a:rPr>
              <a:t>hepatic or </a:t>
            </a:r>
            <a:r>
              <a:rPr lang="en-US" altLang="en-US" sz="3900" dirty="0">
                <a:solidFill>
                  <a:schemeClr val="tx1"/>
                </a:solidFill>
                <a:latin typeface="Trebuchet MS"/>
              </a:rPr>
              <a:t>renal impairment</a:t>
            </a:r>
            <a:endParaRPr lang="en-US" sz="3900" dirty="0">
              <a:solidFill>
                <a:schemeClr val="tx1"/>
              </a:solidFill>
              <a:latin typeface="Trebuchet MS"/>
            </a:endParaRPr>
          </a:p>
          <a:p>
            <a:pPr marL="1085850" lvl="1" indent="-342900" algn="l">
              <a:buFont typeface="Arial"/>
              <a:buChar char="•"/>
            </a:pPr>
            <a:r>
              <a:rPr lang="en-US" altLang="en-US" sz="3700" b="1" dirty="0">
                <a:latin typeface="Trebuchet MS"/>
              </a:rPr>
              <a:t>who are pregnancy</a:t>
            </a:r>
            <a:endParaRPr lang="en-US" sz="3700" b="1" dirty="0">
              <a:latin typeface="Trebuchet MS"/>
            </a:endParaRPr>
          </a:p>
          <a:p>
            <a:pPr marL="1085850" lvl="1" indent="-342900" algn="l">
              <a:buFont typeface="Arial"/>
              <a:buChar char="•"/>
            </a:pPr>
            <a:endParaRPr lang="en-US" altLang="en-US" dirty="0">
              <a:latin typeface="Trebuchet MS"/>
            </a:endParaRPr>
          </a:p>
          <a:p>
            <a:pPr marL="342900" indent="-342900" algn="l">
              <a:buFont typeface="Arial"/>
              <a:buChar char="•"/>
            </a:pPr>
            <a:r>
              <a:rPr lang="en-US" altLang="en-US" sz="3900" b="1" dirty="0"/>
              <a:t>Valproic acid is contraindicated in clients with:</a:t>
            </a:r>
            <a:endParaRPr lang="en-US" sz="3900" b="1" dirty="0"/>
          </a:p>
          <a:p>
            <a:pPr marL="1085850" lvl="1" indent="-342900" algn="l">
              <a:buFont typeface="Arial"/>
              <a:buChar char="•"/>
            </a:pPr>
            <a:r>
              <a:rPr lang="en-US" altLang="en-US" sz="3700" b="1" dirty="0">
                <a:latin typeface="Trebuchet MS"/>
              </a:rPr>
              <a:t>renal impairment</a:t>
            </a:r>
            <a:endParaRPr lang="en-US" sz="3700" b="1" dirty="0">
              <a:latin typeface="Trebuchet MS"/>
            </a:endParaRPr>
          </a:p>
          <a:p>
            <a:pPr marL="1085850" lvl="1" indent="-342900" algn="l">
              <a:buFont typeface="Arial"/>
              <a:buChar char="•"/>
            </a:pPr>
            <a:r>
              <a:rPr lang="en-US" altLang="en-US" sz="3700" b="1" dirty="0">
                <a:latin typeface="Trebuchet MS"/>
              </a:rPr>
              <a:t>pregnancy </a:t>
            </a:r>
            <a:endParaRPr lang="en-US" altLang="en-US" sz="3700" b="1" dirty="0">
              <a:latin typeface="Trebuchet MS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115D85E-D5E5-C541-95DD-9BA518FA467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69306" y="3883306"/>
            <a:ext cx="2974694" cy="297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382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56177"/>
          </a:xfrm>
        </p:spPr>
        <p:txBody>
          <a:bodyPr>
            <a:normAutofit fontScale="90000"/>
          </a:bodyPr>
          <a:lstStyle/>
          <a:p>
            <a:r>
              <a:rPr lang="en-US" altLang="en-US" sz="5400" b="1" dirty="0" err="1">
                <a:latin typeface="Trebuchet MS"/>
              </a:rPr>
              <a:t>Antiepileptics</a:t>
            </a:r>
            <a:r>
              <a:rPr lang="en-US" altLang="en-US" sz="5400" b="1" dirty="0">
                <a:latin typeface="Trebuchet MS"/>
              </a:rPr>
              <a:t>—</a:t>
            </a:r>
            <a:r>
              <a:rPr lang="en-US" altLang="en-US" sz="5400" b="1" dirty="0">
                <a:latin typeface="Trebuchet MS"/>
                <a:ea typeface="Trebuchet MS" pitchFamily="34" charset="0"/>
                <a:cs typeface="Trebuchet MS" pitchFamily="34" charset="0"/>
              </a:rPr>
              <a:t>Precautions #1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56177"/>
            <a:ext cx="9144000" cy="5701823"/>
          </a:xfrm>
        </p:spPr>
        <p:txBody>
          <a:bodyPr>
            <a:normAutofit lnSpcReduction="10000"/>
          </a:bodyPr>
          <a:lstStyle/>
          <a:p>
            <a:pPr>
              <a:buFontTx/>
              <a:buChar char="•"/>
            </a:pPr>
            <a:r>
              <a:rPr lang="en-US" altLang="en-US" sz="3400" b="1" dirty="0">
                <a:latin typeface="Trebuchet MS" pitchFamily="34" charset="0"/>
              </a:rPr>
              <a:t>Use cautiously in clients with liver or kidney disease and neurologic disorders.</a:t>
            </a:r>
            <a:endParaRPr lang="en-US" sz="3400" b="1" dirty="0">
              <a:latin typeface="Trebuchet MS" pitchFamily="34" charset="0"/>
            </a:endParaRPr>
          </a:p>
          <a:p>
            <a:pPr>
              <a:buFontTx/>
              <a:buChar char="•"/>
            </a:pPr>
            <a:endParaRPr lang="en-US" altLang="en-US" sz="2400" dirty="0"/>
          </a:p>
          <a:p>
            <a:pPr marL="746125" lvl="1" indent="-288925">
              <a:buChar char="•"/>
            </a:pPr>
            <a:r>
              <a:rPr lang="en-US" altLang="en-US" sz="3200" b="1" dirty="0">
                <a:latin typeface="Trebuchet MS" pitchFamily="34" charset="0"/>
              </a:rPr>
              <a:t>The newer mediations such as </a:t>
            </a:r>
            <a:r>
              <a:rPr lang="en-US" altLang="en-US" sz="3200" b="1" dirty="0" err="1">
                <a:latin typeface="Trebuchet MS" pitchFamily="34" charset="0"/>
              </a:rPr>
              <a:t>Eslicarbazepine</a:t>
            </a:r>
            <a:r>
              <a:rPr lang="en-US" altLang="en-US" sz="3200" b="1" dirty="0">
                <a:latin typeface="Trebuchet MS" pitchFamily="34" charset="0"/>
              </a:rPr>
              <a:t> and Oxcarbazepine can cause hyponatremia</a:t>
            </a:r>
            <a:endParaRPr lang="en-US" sz="3200" b="1" dirty="0">
              <a:latin typeface="Calibri"/>
            </a:endParaRPr>
          </a:p>
          <a:p>
            <a:pPr marL="457200" lvl="1" indent="0">
              <a:buNone/>
            </a:pPr>
            <a:endParaRPr lang="en-US" altLang="en-US" dirty="0">
              <a:latin typeface="Trebuchet MS" pitchFamily="34" charset="0"/>
            </a:endParaRPr>
          </a:p>
          <a:p>
            <a:pPr marL="746125" lvl="1" indent="-288925">
              <a:buChar char="•"/>
            </a:pPr>
            <a:r>
              <a:rPr lang="en-US" altLang="en-US" sz="3400" b="1" dirty="0">
                <a:latin typeface="Trebuchet MS" pitchFamily="34" charset="0"/>
              </a:rPr>
              <a:t>Benzodiazepines are used cautiously</a:t>
            </a:r>
            <a:endParaRPr lang="en-US" sz="3400" b="1" dirty="0">
              <a:latin typeface="Calibri"/>
            </a:endParaRPr>
          </a:p>
          <a:p>
            <a:pPr marL="1146175" lvl="2" indent="-288925"/>
            <a:r>
              <a:rPr lang="en-US" altLang="en-US" sz="3200" b="1" dirty="0">
                <a:latin typeface="Trebuchet MS"/>
              </a:rPr>
              <a:t>during pregnancy</a:t>
            </a:r>
            <a:endParaRPr lang="en-US" sz="3200" b="1" dirty="0">
              <a:latin typeface="Trebuchet MS"/>
            </a:endParaRPr>
          </a:p>
          <a:p>
            <a:pPr marL="1146175" lvl="2" indent="-288925"/>
            <a:r>
              <a:rPr lang="en-US" altLang="en-US" sz="3200" b="1" dirty="0">
                <a:latin typeface="Trebuchet MS"/>
              </a:rPr>
              <a:t>in clients with psychosis</a:t>
            </a:r>
            <a:endParaRPr lang="en-US" sz="3200" b="1" dirty="0">
              <a:latin typeface="Trebuchet MS"/>
            </a:endParaRPr>
          </a:p>
          <a:p>
            <a:pPr marL="1146175" lvl="2" indent="-288925"/>
            <a:r>
              <a:rPr lang="en-US" altLang="en-US" sz="3200" b="1" dirty="0">
                <a:latin typeface="Trebuchet MS"/>
              </a:rPr>
              <a:t>in clients with acute narrow-angle glaucoma</a:t>
            </a:r>
            <a:endParaRPr lang="en-US" sz="3200" b="1" dirty="0">
              <a:latin typeface="Trebuchet MS"/>
            </a:endParaRPr>
          </a:p>
          <a:p>
            <a:pPr marL="1146175" lvl="2" indent="-288925"/>
            <a:r>
              <a:rPr lang="en-US" altLang="en-US" sz="3200" b="1" dirty="0">
                <a:latin typeface="Trebuchet MS"/>
              </a:rPr>
              <a:t>in elderly or debilitated clients</a:t>
            </a:r>
            <a:endParaRPr lang="en-US" sz="3200" b="1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115D85E-D5E5-C541-95DD-9BA518FA467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99453" y="5701822"/>
            <a:ext cx="1944547" cy="115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816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233"/>
          </a:xfrm>
        </p:spPr>
        <p:txBody>
          <a:bodyPr>
            <a:normAutofit fontScale="90000"/>
          </a:bodyPr>
          <a:lstStyle/>
          <a:p>
            <a:r>
              <a:rPr lang="en-US" altLang="en-US" sz="5400" b="1" dirty="0" err="1">
                <a:latin typeface="Trebuchet MS"/>
              </a:rPr>
              <a:t>Antiepileptics</a:t>
            </a:r>
            <a:r>
              <a:rPr lang="en-US" altLang="en-US" sz="5400" b="1" dirty="0">
                <a:latin typeface="Trebuchet MS"/>
              </a:rPr>
              <a:t>—</a:t>
            </a:r>
            <a:r>
              <a:rPr lang="en-US" altLang="en-US" sz="5400" b="1" dirty="0">
                <a:latin typeface="Trebuchet MS"/>
                <a:ea typeface="Trebuchet MS" pitchFamily="34" charset="0"/>
                <a:cs typeface="Trebuchet MS" pitchFamily="34" charset="0"/>
              </a:rPr>
              <a:t>Precautions #2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22745"/>
            <a:ext cx="6146157" cy="573525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altLang="en-US" sz="3200" b="1" dirty="0"/>
              <a:t>Phenytoin and </a:t>
            </a:r>
            <a:r>
              <a:rPr lang="en-US" altLang="en-US" sz="3200" b="1" dirty="0" err="1"/>
              <a:t>Lacosamide</a:t>
            </a:r>
            <a:r>
              <a:rPr lang="en-US" altLang="en-US" sz="3200" b="1" dirty="0"/>
              <a:t> are used cautiously in clients with:</a:t>
            </a:r>
          </a:p>
          <a:p>
            <a:pPr marL="1085850" lvl="1" indent="-342900">
              <a:buFont typeface="Arial"/>
              <a:buChar char="•"/>
            </a:pPr>
            <a:r>
              <a:rPr lang="en-US" altLang="en-US" sz="2800" b="1" dirty="0">
                <a:latin typeface="Trebuchet MS"/>
              </a:rPr>
              <a:t>severe myocardial insufficiency and hepatic impairment</a:t>
            </a:r>
          </a:p>
          <a:p>
            <a:pPr lvl="1" indent="0">
              <a:buNone/>
            </a:pPr>
            <a:endParaRPr lang="en-US" altLang="en-US" dirty="0">
              <a:latin typeface="Trebuchet MS"/>
            </a:endParaRPr>
          </a:p>
          <a:p>
            <a:pPr>
              <a:buFont typeface="Arial"/>
              <a:buChar char="•"/>
            </a:pPr>
            <a:r>
              <a:rPr lang="en-US" altLang="en-US" sz="3200" b="1" dirty="0"/>
              <a:t>Non-specified antiepileptics are used cautiously in clients with:</a:t>
            </a:r>
          </a:p>
          <a:p>
            <a:pPr marL="1085850" lvl="1" indent="-342900">
              <a:buFont typeface="Arial"/>
              <a:buChar char="•"/>
            </a:pPr>
            <a:r>
              <a:rPr lang="en-US" altLang="en-US" sz="2800" b="1" dirty="0">
                <a:latin typeface="Trebuchet MS"/>
              </a:rPr>
              <a:t>glaucoma or increased ocular pressure</a:t>
            </a:r>
          </a:p>
          <a:p>
            <a:pPr marL="1085850" lvl="1" indent="-342900">
              <a:buFont typeface="Arial"/>
              <a:buChar char="•"/>
            </a:pPr>
            <a:r>
              <a:rPr lang="en-US" altLang="en-US" sz="2800" b="1" dirty="0">
                <a:latin typeface="Trebuchet MS"/>
              </a:rPr>
              <a:t>a history of cardiac, renal, or liver dysfunction</a:t>
            </a:r>
          </a:p>
          <a:p>
            <a:pPr marL="1085850" lvl="1" indent="-342900">
              <a:buFont typeface="Arial"/>
              <a:buChar char="•"/>
            </a:pPr>
            <a:r>
              <a:rPr lang="en-US" altLang="en-US" sz="2800" b="1" dirty="0">
                <a:latin typeface="Trebuchet MS"/>
              </a:rPr>
              <a:t>psychiatric disorders</a:t>
            </a:r>
            <a:endParaRPr lang="en-US" altLang="en-US" sz="2800" b="1" dirty="0">
              <a:latin typeface="Trebuchet MS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115D85E-D5E5-C541-95DD-9BA518FA467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46157" y="3860157"/>
            <a:ext cx="2997843" cy="299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976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8345"/>
            <a:ext cx="9144000" cy="1180618"/>
          </a:xfrm>
          <a:prstGeom prst="rect">
            <a:avLst/>
          </a:prstGeom>
        </p:spPr>
        <p:txBody>
          <a:bodyPr lIns="91440" tIns="45720" rIns="91440" bIns="45720" anchor="t">
            <a:normAutofit fontScale="90000"/>
          </a:bodyPr>
          <a:lstStyle/>
          <a:p>
            <a:pPr algn="l"/>
            <a:r>
              <a:rPr lang="en-US" altLang="en-US" sz="5400" b="1" dirty="0" err="1">
                <a:latin typeface="Trebuchet MS"/>
              </a:rPr>
              <a:t>Antiepileptics</a:t>
            </a:r>
            <a:r>
              <a:rPr lang="en-US" altLang="en-US" sz="5400" b="1" dirty="0">
                <a:latin typeface="Trebuchet MS"/>
              </a:rPr>
              <a:t>—</a:t>
            </a:r>
            <a:r>
              <a:rPr lang="en-US" altLang="en-US" sz="5400" b="1" dirty="0">
                <a:latin typeface="Trebuchet MS"/>
                <a:ea typeface="Trebuchet MS" pitchFamily="34" charset="0"/>
                <a:cs typeface="Trebuchet MS" pitchFamily="34" charset="0"/>
              </a:rPr>
              <a:t>Interactions #1</a:t>
            </a:r>
            <a:endParaRPr lang="en-US" sz="5400" b="1" dirty="0">
              <a:latin typeface="Trebuchet MS"/>
              <a:cs typeface="Trebuchet MS"/>
            </a:endParaRPr>
          </a:p>
        </p:txBody>
      </p:sp>
      <p:graphicFrame>
        <p:nvGraphicFramePr>
          <p:cNvPr id="8" name="Table 8" descr="This picture Describes about Antiepileptics—Interactions">
            <a:extLst>
              <a:ext uri="{FF2B5EF4-FFF2-40B4-BE49-F238E27FC236}">
                <a16:creationId xmlns:a16="http://schemas.microsoft.com/office/drawing/2014/main" id="{BDB48780-4D40-4D15-B803-FE6265AE5DA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55109690"/>
              </p:ext>
            </p:extLst>
          </p:nvPr>
        </p:nvGraphicFramePr>
        <p:xfrm>
          <a:off x="0" y="1180618"/>
          <a:ext cx="9143999" cy="5677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3894">
                  <a:extLst>
                    <a:ext uri="{9D8B030D-6E8A-4147-A177-3AD203B41FA5}">
                      <a16:colId xmlns:a16="http://schemas.microsoft.com/office/drawing/2014/main" val="694760308"/>
                    </a:ext>
                  </a:extLst>
                </a:gridCol>
                <a:gridCol w="2874211">
                  <a:extLst>
                    <a:ext uri="{9D8B030D-6E8A-4147-A177-3AD203B41FA5}">
                      <a16:colId xmlns:a16="http://schemas.microsoft.com/office/drawing/2014/main" val="3345274210"/>
                    </a:ext>
                  </a:extLst>
                </a:gridCol>
                <a:gridCol w="3515894">
                  <a:extLst>
                    <a:ext uri="{9D8B030D-6E8A-4147-A177-3AD203B41FA5}">
                      <a16:colId xmlns:a16="http://schemas.microsoft.com/office/drawing/2014/main" val="2080785933"/>
                    </a:ext>
                  </a:extLst>
                </a:gridCol>
              </a:tblGrid>
              <a:tr h="53482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rebuchet MS"/>
                        </a:rPr>
                        <a:t>Interacting Drug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rebuchet MS"/>
                        </a:rPr>
                        <a:t>Common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rebuchet MS"/>
                        </a:rPr>
                        <a:t>Effect of Interaction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357133"/>
                  </a:ext>
                </a:extLst>
              </a:tr>
              <a:tr h="1357635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Trebuchet MS"/>
                        </a:rPr>
                        <a:t>Antibiotics/ antifungals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rebuchet MS"/>
                        </a:rPr>
                        <a:t>Anti-infective agent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rebuchet MS"/>
                        </a:rPr>
                        <a:t>Increased effect of the antiepileptic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661055"/>
                  </a:ext>
                </a:extLst>
              </a:tr>
              <a:tr h="946230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Trebuchet MS"/>
                        </a:rPr>
                        <a:t>Tricyclic antidepressants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rebuchet MS"/>
                        </a:rPr>
                        <a:t>Manage depression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dirty="0">
                          <a:latin typeface="Trebuchet MS"/>
                        </a:rPr>
                        <a:t>Increased effect of the antiepileptic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155147"/>
                  </a:ext>
                </a:extLst>
              </a:tr>
              <a:tr h="94623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Trebuchet MS"/>
                        </a:rPr>
                        <a:t>Salicylates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dirty="0">
                          <a:latin typeface="Trebuchet MS"/>
                        </a:rPr>
                        <a:t>Pain relief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dirty="0">
                          <a:latin typeface="Trebuchet MS"/>
                        </a:rPr>
                        <a:t>Increased effect of the antiepileptic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918031"/>
                  </a:ext>
                </a:extLst>
              </a:tr>
              <a:tr h="946230">
                <a:tc>
                  <a:txBody>
                    <a:bodyPr/>
                    <a:lstStyle/>
                    <a:p>
                      <a:pPr marL="0" lvl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Trebuchet MS"/>
                        </a:rPr>
                        <a:t>Cimetidine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dirty="0">
                          <a:latin typeface="Trebuchet MS"/>
                        </a:rPr>
                        <a:t>Control GI upset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dirty="0">
                          <a:latin typeface="Trebuchet MS"/>
                        </a:rPr>
                        <a:t>Increased effect of the antiepileptic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127623"/>
                  </a:ext>
                </a:extLst>
              </a:tr>
              <a:tr h="946230">
                <a:tc>
                  <a:txBody>
                    <a:bodyPr/>
                    <a:lstStyle/>
                    <a:p>
                      <a:pPr marL="0" lvl="0" indent="0" algn="l" defTabSz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Trebuchet MS"/>
                        </a:rPr>
                        <a:t>Theophylline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dirty="0">
                          <a:latin typeface="Trebuchet MS"/>
                        </a:rPr>
                        <a:t>Treatment of respiratory problems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dirty="0">
                          <a:latin typeface="Trebuchet MS"/>
                        </a:rPr>
                        <a:t>Decrease serum levels of the antiepileptic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468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8924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7957"/>
            <a:ext cx="9144000" cy="1145894"/>
          </a:xfrm>
          <a:prstGeom prst="rect">
            <a:avLst/>
          </a:prstGeom>
        </p:spPr>
        <p:txBody>
          <a:bodyPr lIns="91440" tIns="45720" rIns="91440" bIns="45720" anchor="t">
            <a:normAutofit fontScale="90000"/>
          </a:bodyPr>
          <a:lstStyle/>
          <a:p>
            <a:pPr algn="l"/>
            <a:r>
              <a:rPr lang="en-US" altLang="en-US" sz="5400" b="1" dirty="0" err="1">
                <a:latin typeface="Trebuchet MS"/>
              </a:rPr>
              <a:t>Antiepileptics</a:t>
            </a:r>
            <a:r>
              <a:rPr lang="en-US" altLang="en-US" sz="5400" b="1" dirty="0">
                <a:latin typeface="Trebuchet MS"/>
              </a:rPr>
              <a:t>—</a:t>
            </a:r>
            <a:r>
              <a:rPr lang="en-US" altLang="en-US" sz="5400" b="1" dirty="0">
                <a:latin typeface="Trebuchet MS"/>
                <a:ea typeface="Trebuchet MS" pitchFamily="34" charset="0"/>
                <a:cs typeface="Trebuchet MS" pitchFamily="34" charset="0"/>
              </a:rPr>
              <a:t>Interactions #2</a:t>
            </a:r>
            <a:endParaRPr lang="en-US" sz="5400" b="1" dirty="0">
              <a:latin typeface="Trebuchet MS"/>
              <a:cs typeface="Trebuchet MS"/>
            </a:endParaRPr>
          </a:p>
        </p:txBody>
      </p:sp>
      <p:graphicFrame>
        <p:nvGraphicFramePr>
          <p:cNvPr id="8" name="Table 8" descr="This picture Describes about Antiepileptics—Interactions">
            <a:extLst>
              <a:ext uri="{FF2B5EF4-FFF2-40B4-BE49-F238E27FC236}">
                <a16:creationId xmlns:a16="http://schemas.microsoft.com/office/drawing/2014/main" id="{BDB48780-4D40-4D15-B803-FE6265AE5DA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20235589"/>
              </p:ext>
            </p:extLst>
          </p:nvPr>
        </p:nvGraphicFramePr>
        <p:xfrm>
          <a:off x="0" y="1145894"/>
          <a:ext cx="9143999" cy="5712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3894">
                  <a:extLst>
                    <a:ext uri="{9D8B030D-6E8A-4147-A177-3AD203B41FA5}">
                      <a16:colId xmlns:a16="http://schemas.microsoft.com/office/drawing/2014/main" val="694760308"/>
                    </a:ext>
                  </a:extLst>
                </a:gridCol>
                <a:gridCol w="2874211">
                  <a:extLst>
                    <a:ext uri="{9D8B030D-6E8A-4147-A177-3AD203B41FA5}">
                      <a16:colId xmlns:a16="http://schemas.microsoft.com/office/drawing/2014/main" val="3345274210"/>
                    </a:ext>
                  </a:extLst>
                </a:gridCol>
                <a:gridCol w="3515894">
                  <a:extLst>
                    <a:ext uri="{9D8B030D-6E8A-4147-A177-3AD203B41FA5}">
                      <a16:colId xmlns:a16="http://schemas.microsoft.com/office/drawing/2014/main" val="2080785933"/>
                    </a:ext>
                  </a:extLst>
                </a:gridCol>
              </a:tblGrid>
              <a:tr h="46998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rebuchet MS"/>
                        </a:rPr>
                        <a:t>Interacting Drug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rebuchet MS"/>
                        </a:rPr>
                        <a:t>Common 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rebuchet MS"/>
                        </a:rPr>
                        <a:t>Effect of Interaction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357133"/>
                  </a:ext>
                </a:extLst>
              </a:tr>
              <a:tr h="1193035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Trebuchet MS"/>
                        </a:rPr>
                        <a:t>Antiepileptics medications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>
                        <a:solidFill>
                          <a:schemeClr val="bg1"/>
                        </a:solidFill>
                        <a:latin typeface="Trebuchet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rebuchet MS"/>
                        </a:rPr>
                        <a:t>Reduce seizure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dirty="0">
                          <a:latin typeface="Trebuchet MS"/>
                        </a:rPr>
                        <a:t>May increase seizure activity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661055"/>
                  </a:ext>
                </a:extLst>
              </a:tr>
              <a:tr h="831509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Trebuchet MS"/>
                        </a:rPr>
                        <a:t>Protease inhibitors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dirty="0">
                          <a:latin typeface="Trebuchet MS"/>
                        </a:rPr>
                        <a:t>Treatment of HIV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dirty="0">
                          <a:latin typeface="Trebuchet MS"/>
                        </a:rPr>
                        <a:t>Increased carbamazepine levels resulting in toxicity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155147"/>
                  </a:ext>
                </a:extLst>
              </a:tr>
              <a:tr h="1554561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Trebuchet MS"/>
                        </a:rPr>
                        <a:t>Oral contraceptives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dirty="0">
                          <a:latin typeface="Trebuchet MS"/>
                        </a:rPr>
                        <a:t>Birth control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dirty="0">
                          <a:latin typeface="Trebuchet MS"/>
                        </a:rPr>
                        <a:t>Decreased effectiveness of birth control resulting in breakthrough bleeding or pregnancy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918031"/>
                  </a:ext>
                </a:extLst>
              </a:tr>
              <a:tr h="83150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Trebuchet MS"/>
                        </a:rPr>
                        <a:t>Analgesics or alcohol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dirty="0">
                          <a:latin typeface="Trebuchet MS"/>
                        </a:rPr>
                        <a:t>CNS depressants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dirty="0">
                          <a:latin typeface="Trebuchet MS"/>
                        </a:rPr>
                        <a:t>Increased depressant effect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127623"/>
                  </a:ext>
                </a:extLst>
              </a:tr>
              <a:tr h="83150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Trebuchet MS"/>
                        </a:rPr>
                        <a:t>Antidiabetic medications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dirty="0">
                          <a:latin typeface="Trebuchet MS"/>
                        </a:rPr>
                        <a:t>Manage diabetes mellitus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dirty="0">
                          <a:latin typeface="Trebuchet MS"/>
                        </a:rPr>
                        <a:t>Increase blood glucose levels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468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710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116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6000" b="1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  Learning 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0" y="1169043"/>
            <a:ext cx="9144000" cy="568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normAutofit fontScale="92500" lnSpcReduction="200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3200" b="1" dirty="0"/>
              <a:t>List the different types of drugs used as antiepileptics.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200" b="1" dirty="0"/>
              <a:t>Explain the general drug actions, uses, adverse reactions, contraindications, precautions, and interactions of antiepileptics.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200" b="1" dirty="0"/>
              <a:t>Distinguish important preadministration and ongoing assessment activities the nurse should perform with the client receiving an antiepileptic.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200" b="1" dirty="0"/>
              <a:t>List nursing diagnoses particular to a client taking an antiepileptics.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3200" b="1" dirty="0"/>
              <a:t>Examine ways to promote an optimal response to therapy, how to manage common adverse reactions when administering the antiepileptics, and important points to keep in mind when educating a client about the use of antiepileptics.</a:t>
            </a:r>
          </a:p>
          <a:p>
            <a:pPr algn="l"/>
            <a:endParaRPr lang="en-US" sz="2200" b="0" dirty="0"/>
          </a:p>
        </p:txBody>
      </p:sp>
    </p:spTree>
    <p:extLst>
      <p:ext uri="{BB962C8B-B14F-4D97-AF65-F5344CB8AC3E}">
        <p14:creationId xmlns:p14="http://schemas.microsoft.com/office/powerpoint/2010/main" val="2723806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57468"/>
          </a:xfrm>
        </p:spPr>
        <p:txBody>
          <a:bodyPr>
            <a:noAutofit/>
          </a:bodyPr>
          <a:lstStyle/>
          <a:p>
            <a:r>
              <a:rPr lang="en-US" altLang="en-US" sz="4800" b="1" dirty="0">
                <a:latin typeface="Trebuchet MS"/>
                <a:ea typeface="Trebuchet MS" pitchFamily="34" charset="0"/>
                <a:cs typeface="Trebuchet MS" pitchFamily="34" charset="0"/>
              </a:rPr>
              <a:t>Nursing Process—Client Receiving an Antiepileptic #1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1157469"/>
            <a:ext cx="5602222" cy="570053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200" b="1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Pre-administration Assessment</a:t>
            </a:r>
          </a:p>
          <a:p>
            <a:r>
              <a:rPr lang="en-US" altLang="en-US" sz="3200" b="1" dirty="0">
                <a:ea typeface="Trebuchet MS" pitchFamily="34" charset="0"/>
                <a:cs typeface="Trebuchet MS" pitchFamily="34" charset="0"/>
              </a:rPr>
              <a:t>Prior to initial administration of the drug.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Objective </a:t>
            </a:r>
            <a:r>
              <a:rPr lang="en-US" altLang="en-US" sz="3200" b="1" dirty="0">
                <a:latin typeface="Trebuchet MS" pitchFamily="34" charset="0"/>
                <a:cs typeface="Trebuchet MS" pitchFamily="34" charset="0"/>
              </a:rPr>
              <a:t>Data</a:t>
            </a:r>
            <a:endParaRPr lang="en-US" altLang="en-US" sz="3200" b="1" dirty="0">
              <a:latin typeface="Trebuchet MS" pitchFamily="34" charset="0"/>
              <a:ea typeface="Trebuchet MS" pitchFamily="34" charset="0"/>
              <a:cs typeface="Trebuchet MS" pitchFamily="34" charset="0"/>
            </a:endParaRPr>
          </a:p>
          <a:p>
            <a:pPr marL="1028700" lvl="1"/>
            <a:r>
              <a:rPr lang="en-US" altLang="en-US" sz="3400" dirty="0">
                <a:solidFill>
                  <a:schemeClr val="tx1"/>
                </a:solidFill>
                <a:latin typeface="Trebuchet MS"/>
              </a:rPr>
              <a:t>Description of seizures</a:t>
            </a:r>
          </a:p>
          <a:p>
            <a:pPr marL="1028700" lvl="1"/>
            <a:r>
              <a:rPr lang="en-US" altLang="en-US" sz="3400" dirty="0">
                <a:solidFill>
                  <a:schemeClr val="tx1"/>
                </a:solidFill>
                <a:latin typeface="Trebuchet MS"/>
              </a:rPr>
              <a:t>Frequency of seizures</a:t>
            </a:r>
          </a:p>
          <a:p>
            <a:pPr marL="1028700" lvl="1"/>
            <a:r>
              <a:rPr lang="en-US" altLang="en-US" sz="3400" dirty="0">
                <a:solidFill>
                  <a:schemeClr val="tx1"/>
                </a:solidFill>
                <a:latin typeface="Trebuchet MS"/>
              </a:rPr>
              <a:t>Average length of a seizure</a:t>
            </a:r>
          </a:p>
          <a:p>
            <a:pPr marL="1028700" lvl="1"/>
            <a:r>
              <a:rPr lang="en-US" altLang="en-US" sz="3200" dirty="0">
                <a:solidFill>
                  <a:schemeClr val="tx1"/>
                </a:solidFill>
                <a:latin typeface="Trebuchet MS"/>
              </a:rPr>
              <a:t>Vital signs </a:t>
            </a:r>
            <a:r>
              <a:rPr lang="en-US" altLang="en-US" sz="3600" dirty="0">
                <a:solidFill>
                  <a:schemeClr val="tx1"/>
                </a:solidFill>
                <a:latin typeface="Trebuchet MS"/>
              </a:rPr>
              <a:t>(respiratory rate &amp; depth)</a:t>
            </a:r>
          </a:p>
        </p:txBody>
      </p:sp>
      <p:pic>
        <p:nvPicPr>
          <p:cNvPr id="5" name="Picture 2" descr="This picture Describes about Nursing Process—Client Receiving an Antiepileptic">
            <a:extLst>
              <a:ext uri="{FF2B5EF4-FFF2-40B4-BE49-F238E27FC236}">
                <a16:creationId xmlns:a16="http://schemas.microsoft.com/office/drawing/2014/main" id="{82351DC9-40CB-4207-AB15-6778D2883AB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02223" y="1157467"/>
            <a:ext cx="3541776" cy="484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326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214233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latin typeface="Trebuchet MS"/>
                <a:ea typeface="Trebuchet MS" pitchFamily="34" charset="0"/>
                <a:cs typeface="Trebuchet MS" pitchFamily="34" charset="0"/>
              </a:rPr>
              <a:t>Nursing Process—Client Receiving an Antiepileptic #2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11171"/>
            <a:ext cx="9143999" cy="5746830"/>
          </a:xfrm>
        </p:spPr>
        <p:txBody>
          <a:bodyPr/>
          <a:lstStyle/>
          <a:p>
            <a:r>
              <a:rPr lang="en-US" altLang="en-US" sz="2800" b="1" dirty="0">
                <a:ea typeface="Trebuchet MS" pitchFamily="34" charset="0"/>
                <a:cs typeface="Trebuchet MS" pitchFamily="34" charset="0"/>
              </a:rPr>
              <a:t>Pre-administration Assessment</a:t>
            </a:r>
            <a:endParaRPr lang="en-US" altLang="en-US" sz="2800" b="1" dirty="0">
              <a:latin typeface="Trebuchet MS" pitchFamily="34" charset="0"/>
              <a:ea typeface="Trebuchet MS" pitchFamily="34" charset="0"/>
              <a:cs typeface="Trebuchet MS" pitchFamily="34" charset="0"/>
            </a:endParaRPr>
          </a:p>
          <a:p>
            <a:r>
              <a:rPr lang="en-US" altLang="en-US" sz="2800" b="1" dirty="0">
                <a:ea typeface="Trebuchet MS" pitchFamily="34" charset="0"/>
                <a:cs typeface="Trebuchet MS" pitchFamily="34" charset="0"/>
              </a:rPr>
              <a:t>Prior to initial administration of the drug.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800" b="1" dirty="0">
                <a:ea typeface="Trebuchet MS" pitchFamily="34" charset="0"/>
                <a:cs typeface="Trebuchet MS" pitchFamily="34" charset="0"/>
              </a:rPr>
              <a:t>Objective </a:t>
            </a:r>
            <a:r>
              <a:rPr lang="en-US" altLang="en-US" sz="2800" b="1" dirty="0">
                <a:cs typeface="Trebuchet MS" pitchFamily="34" charset="0"/>
              </a:rPr>
              <a:t>Data</a:t>
            </a:r>
            <a:endParaRPr lang="en-US" altLang="en-US" sz="2800" b="1" dirty="0">
              <a:ea typeface="Trebuchet MS" pitchFamily="34" charset="0"/>
              <a:cs typeface="Trebuchet MS" pitchFamily="34" charset="0"/>
            </a:endParaRPr>
          </a:p>
          <a:p>
            <a:pPr marL="1028700" lvl="1"/>
            <a:r>
              <a:rPr lang="en-US" altLang="en-US" sz="2400" b="1" dirty="0">
                <a:latin typeface="Trebuchet MS"/>
              </a:rPr>
              <a:t>Neurological diagnostic testing—electroencephalogram (EEG), computed axial tomography (CAT) scan, and magnetic resonance imaging (MRI) scan</a:t>
            </a:r>
          </a:p>
          <a:p>
            <a:pPr marL="1028700" lvl="1"/>
            <a:r>
              <a:rPr lang="en-US" altLang="en-US" sz="2400" b="1" dirty="0">
                <a:latin typeface="Trebuchet MS"/>
              </a:rPr>
              <a:t>Laboratory tests—complete blood count, lumbar puncture (LP), and hepatic and renal function tests</a:t>
            </a:r>
          </a:p>
        </p:txBody>
      </p:sp>
      <p:pic>
        <p:nvPicPr>
          <p:cNvPr id="5" name="Picture 2" descr="This picture Describes about Nursing Process—Client Receiving an Antiepileptic">
            <a:extLst>
              <a:ext uri="{FF2B5EF4-FFF2-40B4-BE49-F238E27FC236}">
                <a16:creationId xmlns:a16="http://schemas.microsoft.com/office/drawing/2014/main" id="{8A097BAE-62DF-42E0-B7E7-1D821A8F882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340506"/>
            <a:ext cx="9143999" cy="251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56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5894"/>
          </a:xfrm>
        </p:spPr>
        <p:txBody>
          <a:bodyPr>
            <a:noAutofit/>
          </a:bodyPr>
          <a:lstStyle/>
          <a:p>
            <a:r>
              <a:rPr lang="en-US" altLang="en-US" sz="4800" b="1" dirty="0">
                <a:latin typeface="Trebuchet MS"/>
                <a:ea typeface="Trebuchet MS" pitchFamily="34" charset="0"/>
                <a:cs typeface="Trebuchet MS" pitchFamily="34" charset="0"/>
              </a:rPr>
              <a:t>Nursing Process—Client Receiving an Antiepileptic #3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5894"/>
            <a:ext cx="9143999" cy="5712106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Pre-administration Assessment</a:t>
            </a:r>
          </a:p>
          <a:p>
            <a:r>
              <a:rPr lang="en-US" altLang="en-US" sz="3200" b="1" dirty="0">
                <a:ea typeface="Trebuchet MS" pitchFamily="34" charset="0"/>
                <a:cs typeface="Trebuchet MS" pitchFamily="34" charset="0"/>
              </a:rPr>
              <a:t>Prior to initial administration of the drug.</a:t>
            </a:r>
          </a:p>
          <a:p>
            <a:pPr marL="340995" indent="-340995" eaLnBrk="1" hangingPunct="1">
              <a:buFontTx/>
              <a:buChar char="•"/>
            </a:pPr>
            <a:r>
              <a:rPr lang="en-US" altLang="en-US" sz="3200" b="1" dirty="0">
                <a:latin typeface="Trebuchet MS" pitchFamily="34" charset="0"/>
                <a:cs typeface="Trebuchet MS" pitchFamily="34" charset="0"/>
              </a:rPr>
              <a:t>Subjective Data</a:t>
            </a:r>
          </a:p>
          <a:p>
            <a:pPr marL="1083945" lvl="1" indent="-340995"/>
            <a:r>
              <a:rPr lang="en-US" altLang="en-US" sz="2800" b="1" dirty="0">
                <a:latin typeface="Trebuchet MS"/>
              </a:rPr>
              <a:t>Description of the aura (sensation preceding seizure)</a:t>
            </a:r>
            <a:endParaRPr lang="en-US" sz="2800" b="1" dirty="0">
              <a:latin typeface="Calibri"/>
              <a:cs typeface="Calibri"/>
            </a:endParaRPr>
          </a:p>
          <a:p>
            <a:pPr marL="1083945" lvl="1" indent="-340995"/>
            <a:r>
              <a:rPr lang="en-US" altLang="en-US" sz="2800" b="1" dirty="0">
                <a:latin typeface="Trebuchet MS"/>
              </a:rPr>
              <a:t>Description of the degree of impairment of consciousness</a:t>
            </a:r>
          </a:p>
          <a:p>
            <a:pPr marL="1083945" lvl="1" indent="-340995"/>
            <a:r>
              <a:rPr lang="en-US" altLang="en-US" sz="2800" b="1" dirty="0">
                <a:latin typeface="Trebuchet MS"/>
              </a:rPr>
              <a:t>Description of anything that seems to bring on the seizure</a:t>
            </a:r>
          </a:p>
          <a:p>
            <a:pPr marL="1083945" lvl="1" indent="-340995"/>
            <a:r>
              <a:rPr lang="en-US" altLang="en-US" sz="2800" b="1" dirty="0">
                <a:latin typeface="Trebuchet MS"/>
              </a:rPr>
              <a:t>Medical history, history of head or other injury</a:t>
            </a:r>
          </a:p>
          <a:p>
            <a:pPr marL="1083945" lvl="1" indent="-340995"/>
            <a:r>
              <a:rPr lang="en-US" altLang="en-US" sz="2800" b="1" dirty="0">
                <a:latin typeface="Trebuchet MS"/>
              </a:rPr>
              <a:t>Family history of seizure activity</a:t>
            </a:r>
          </a:p>
          <a:p>
            <a:pPr marL="1083945" lvl="1" indent="-340995"/>
            <a:r>
              <a:rPr lang="en-US" altLang="en-US" sz="2800" b="1" dirty="0">
                <a:latin typeface="Trebuchet MS"/>
              </a:rPr>
              <a:t>List of all current drugs</a:t>
            </a:r>
          </a:p>
        </p:txBody>
      </p:sp>
    </p:spTree>
    <p:extLst>
      <p:ext uri="{BB962C8B-B14F-4D97-AF65-F5344CB8AC3E}">
        <p14:creationId xmlns:p14="http://schemas.microsoft.com/office/powerpoint/2010/main" val="2590205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5894"/>
          </a:xfrm>
        </p:spPr>
        <p:txBody>
          <a:bodyPr>
            <a:noAutofit/>
          </a:bodyPr>
          <a:lstStyle/>
          <a:p>
            <a:r>
              <a:rPr lang="en-US" altLang="en-US" sz="4800" b="1" dirty="0">
                <a:latin typeface="Trebuchet MS"/>
                <a:ea typeface="Trebuchet MS" pitchFamily="34" charset="0"/>
                <a:cs typeface="Trebuchet MS" pitchFamily="34" charset="0"/>
              </a:rPr>
              <a:t>Nursing Process—Client Receiving an Antiepileptic #4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4173" y="1145894"/>
            <a:ext cx="9248173" cy="5712106"/>
          </a:xfrm>
        </p:spPr>
        <p:txBody>
          <a:bodyPr>
            <a:normAutofit/>
          </a:bodyPr>
          <a:lstStyle/>
          <a:p>
            <a:r>
              <a:rPr lang="en-US" altLang="en-US" sz="3800" b="1" dirty="0">
                <a:ea typeface="Trebuchet MS" pitchFamily="34" charset="0"/>
                <a:cs typeface="Trebuchet MS" pitchFamily="34" charset="0"/>
              </a:rPr>
              <a:t>Ongoing Assessment 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400" b="1" dirty="0">
                <a:latin typeface="Trebuchet MS"/>
              </a:rPr>
              <a:t>Treatment with </a:t>
            </a:r>
            <a:r>
              <a:rPr lang="en-US" altLang="en-US" sz="3400" b="1" dirty="0" err="1">
                <a:latin typeface="Trebuchet MS"/>
              </a:rPr>
              <a:t>antiepileptics</a:t>
            </a:r>
            <a:r>
              <a:rPr lang="en-US" altLang="en-US" sz="3400" b="1" dirty="0">
                <a:latin typeface="Trebuchet MS"/>
              </a:rPr>
              <a:t> is indefinite</a:t>
            </a:r>
            <a:endParaRPr lang="en-US" sz="3400" b="1" dirty="0">
              <a:latin typeface="Calibri"/>
              <a:cs typeface="Calibri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400" b="1" dirty="0">
                <a:latin typeface="Trebuchet MS"/>
              </a:rPr>
              <a:t>Ongoing assessment is important</a:t>
            </a:r>
          </a:p>
          <a:p>
            <a:pPr marL="1481138" lvl="1" indent="-276225">
              <a:buFont typeface="Arial" panose="020B0604020202020204" pitchFamily="34" charset="0"/>
              <a:buChar char="•"/>
            </a:pPr>
            <a:r>
              <a:rPr lang="en-US" sz="3000" b="1" dirty="0">
                <a:latin typeface="Trebuchet MS" panose="020B0603020202020204" pitchFamily="34" charset="0"/>
                <a:ea typeface="+mn-lt"/>
                <a:cs typeface="+mn-lt"/>
              </a:rPr>
              <a:t>Carefully document each seizure with regard to time of occurrence; duration of seizure; psychic or motor activity occurring before, during, after seizure </a:t>
            </a:r>
            <a:endParaRPr lang="en-US" altLang="en-US" sz="3000" b="1" dirty="0">
              <a:latin typeface="Trebuchet MS" panose="020B0603020202020204" pitchFamily="34" charset="0"/>
              <a:ea typeface="+mn-lt"/>
              <a:cs typeface="+mn-lt"/>
            </a:endParaRPr>
          </a:p>
          <a:p>
            <a:pPr marL="1481138" lvl="1" indent="-276225">
              <a:buFont typeface="Arial" panose="020B0604020202020204" pitchFamily="34" charset="0"/>
              <a:buChar char="•"/>
            </a:pPr>
            <a:r>
              <a:rPr lang="en-US" sz="3000" b="1" dirty="0">
                <a:latin typeface="Trebuchet MS" panose="020B0603020202020204" pitchFamily="34" charset="0"/>
                <a:ea typeface="+mn-lt"/>
                <a:cs typeface="+mn-lt"/>
              </a:rPr>
              <a:t>Dosage adjustments are based on client’s response to therapy, as well as occurrence of adverse reactions.</a:t>
            </a:r>
          </a:p>
          <a:p>
            <a:pPr marL="1481138" lvl="1" indent="-276225">
              <a:buFont typeface="Arial" panose="020B0604020202020204" pitchFamily="34" charset="0"/>
              <a:buChar char="•"/>
            </a:pPr>
            <a:r>
              <a:rPr lang="en-US" sz="3000" b="1" dirty="0">
                <a:latin typeface="Trebuchet MS" panose="020B0603020202020204" pitchFamily="34" charset="0"/>
                <a:ea typeface="+mn-lt"/>
                <a:cs typeface="+mn-lt"/>
              </a:rPr>
              <a:t>Serum plasma levels of anticonvulsant are measured regularly to monitor for toxicity</a:t>
            </a:r>
            <a:endParaRPr lang="en-US" sz="30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050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80626"/>
          </a:xfrm>
        </p:spPr>
        <p:txBody>
          <a:bodyPr>
            <a:noAutofit/>
          </a:bodyPr>
          <a:lstStyle/>
          <a:p>
            <a:r>
              <a:rPr lang="en-US" altLang="en-US" sz="4800" b="1" dirty="0">
                <a:latin typeface="Trebuchet MS"/>
                <a:ea typeface="Trebuchet MS" pitchFamily="34" charset="0"/>
                <a:cs typeface="Trebuchet MS" pitchFamily="34" charset="0"/>
              </a:rPr>
              <a:t>Nursing Process—Client Receiving an Antiepileptic #5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1180626"/>
            <a:ext cx="9143998" cy="1515201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3500" b="1" dirty="0">
                <a:ea typeface="Trebuchet MS" pitchFamily="34" charset="0"/>
                <a:cs typeface="Trebuchet MS" pitchFamily="34" charset="0"/>
              </a:rPr>
              <a:t>Ongoing Assessment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Trebuchet MS"/>
                <a:ea typeface="Trebuchet MS" pitchFamily="34" charset="0"/>
                <a:cs typeface="Trebuchet MS" pitchFamily="34" charset="0"/>
              </a:rPr>
              <a:t>Monitor for adverse reactions including signs that the body is not able to fight infection; laboratory tests</a:t>
            </a:r>
            <a:endParaRPr lang="en-US" altLang="en-US" sz="2800" b="1" dirty="0">
              <a:highlight>
                <a:srgbClr val="FFFF00"/>
              </a:highlight>
              <a:latin typeface="Trebuchet MS"/>
              <a:ea typeface="Trebuchet MS" pitchFamily="34" charset="0"/>
              <a:cs typeface="Trebuchet MS" pitchFamily="34" charset="0"/>
            </a:endParaRPr>
          </a:p>
        </p:txBody>
      </p:sp>
      <p:pic>
        <p:nvPicPr>
          <p:cNvPr id="5" name="Content Placeholder 4" descr="This picture Describes about Nursing Process—Client Receiving an Antiepileptic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2568505"/>
            <a:ext cx="9143999" cy="429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23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69043"/>
          </a:xfrm>
        </p:spPr>
        <p:txBody>
          <a:bodyPr>
            <a:noAutofit/>
          </a:bodyPr>
          <a:lstStyle/>
          <a:p>
            <a:r>
              <a:rPr lang="en-US" altLang="en-US" sz="4800" b="1" dirty="0">
                <a:latin typeface="Trebuchet MS"/>
                <a:ea typeface="Trebuchet MS" pitchFamily="34" charset="0"/>
                <a:cs typeface="Trebuchet MS" pitchFamily="34" charset="0"/>
              </a:rPr>
              <a:t>Nursing Process—Client Receiving an Antiepileptic #6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69042"/>
            <a:ext cx="9143999" cy="5688958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ea typeface="Trebuchet MS" pitchFamily="34" charset="0"/>
                <a:cs typeface="Trebuchet MS" pitchFamily="34" charset="0"/>
              </a:rPr>
              <a:t>Ongoing Assessment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600" b="1" dirty="0">
                <a:latin typeface="Trebuchet MS"/>
              </a:rPr>
              <a:t>Assessment questions to ask during a seizure in an inpatient setting: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3400" b="1" dirty="0">
                <a:latin typeface="Trebuchet MS"/>
              </a:rPr>
              <a:t>What is your name?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3400" b="1" dirty="0">
                <a:latin typeface="Trebuchet MS"/>
              </a:rPr>
              <a:t>What are you feeling?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3400" b="1" dirty="0">
                <a:latin typeface="Trebuchet MS"/>
              </a:rPr>
              <a:t>What do you see?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3400" b="1" dirty="0">
                <a:latin typeface="Trebuchet MS"/>
              </a:rPr>
              <a:t>Where are you and where do you live?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3400" b="1" dirty="0">
                <a:latin typeface="Trebuchet MS"/>
              </a:rPr>
              <a:t>Touch your left ear.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3400" b="1" dirty="0">
                <a:latin typeface="Trebuchet MS"/>
              </a:rPr>
              <a:t>What is this called? (hold up a familiar object)</a:t>
            </a:r>
          </a:p>
        </p:txBody>
      </p:sp>
    </p:spTree>
    <p:extLst>
      <p:ext uri="{BB962C8B-B14F-4D97-AF65-F5344CB8AC3E}">
        <p14:creationId xmlns:p14="http://schemas.microsoft.com/office/powerpoint/2010/main" val="1630450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57468"/>
          </a:xfrm>
        </p:spPr>
        <p:txBody>
          <a:bodyPr>
            <a:noAutofit/>
          </a:bodyPr>
          <a:lstStyle/>
          <a:p>
            <a:r>
              <a:rPr lang="en-US" altLang="en-US" sz="4800" b="1" dirty="0">
                <a:latin typeface="Trebuchet MS"/>
                <a:ea typeface="Trebuchet MS" pitchFamily="34" charset="0"/>
                <a:cs typeface="Trebuchet MS" pitchFamily="34" charset="0"/>
              </a:rPr>
              <a:t>Nursing Process—Client Receiving an Antiepileptic #7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38491"/>
            <a:ext cx="9143999" cy="570053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4000" b="1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Nursing Diagnosis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chemeClr val="tx2">
                    <a:lumMod val="90000"/>
                  </a:schemeClr>
                </a:solidFill>
                <a:latin typeface="Trebuchet MS"/>
              </a:rPr>
              <a:t>Injury Risk </a:t>
            </a:r>
            <a:r>
              <a:rPr lang="en-US" altLang="en-US" sz="3400" b="1" dirty="0">
                <a:latin typeface="Trebuchet MS"/>
              </a:rPr>
              <a:t>related to seizure disorder, drowsiness, ataxia and vision disturbances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400" b="1" dirty="0">
                <a:latin typeface="Trebuchet MS"/>
              </a:rPr>
              <a:t>Altered Skin Integrity related to adverse reactions (rash)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chemeClr val="tx2">
                    <a:lumMod val="90000"/>
                  </a:schemeClr>
                </a:solidFill>
                <a:latin typeface="Trebuchet MS"/>
              </a:rPr>
              <a:t>Infection Risk </a:t>
            </a:r>
            <a:r>
              <a:rPr lang="en-US" altLang="en-US" sz="3400" b="1" dirty="0">
                <a:latin typeface="Trebuchet MS"/>
              </a:rPr>
              <a:t>related to immunosuppression secondary to drug therapy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400" b="1" dirty="0">
                <a:latin typeface="Trebuchet MS"/>
              </a:rPr>
              <a:t>Impaired Oral Mucous Membranes related to gum overgrowth secondary to Hydantoins</a:t>
            </a:r>
          </a:p>
        </p:txBody>
      </p:sp>
    </p:spTree>
    <p:extLst>
      <p:ext uri="{BB962C8B-B14F-4D97-AF65-F5344CB8AC3E}">
        <p14:creationId xmlns:p14="http://schemas.microsoft.com/office/powerpoint/2010/main" val="12564212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69043"/>
          </a:xfrm>
        </p:spPr>
        <p:txBody>
          <a:bodyPr>
            <a:noAutofit/>
          </a:bodyPr>
          <a:lstStyle/>
          <a:p>
            <a:r>
              <a:rPr lang="en-US" altLang="en-US" sz="4800" b="1" dirty="0">
                <a:latin typeface="Trebuchet MS"/>
                <a:ea typeface="Trebuchet MS" pitchFamily="34" charset="0"/>
                <a:cs typeface="Trebuchet MS" pitchFamily="34" charset="0"/>
              </a:rPr>
              <a:t>Nursing Process—Client Receiving an Antiepileptic #8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54238"/>
            <a:ext cx="9143999" cy="568895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4400" b="1" dirty="0">
                <a:ea typeface="Trebuchet MS" pitchFamily="34" charset="0"/>
                <a:cs typeface="Trebuchet MS" pitchFamily="34" charset="0"/>
              </a:rPr>
              <a:t>Planning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4000" b="1" dirty="0">
                <a:latin typeface="Trebuchet MS"/>
              </a:rPr>
              <a:t>Expected client outcomes depend on the type and severity of the seizure but may include:</a:t>
            </a:r>
          </a:p>
          <a:p>
            <a:pPr lvl="2" eaLnBrk="1" hangingPunct="1"/>
            <a:r>
              <a:rPr lang="en-US" altLang="en-US" sz="3900" b="1" dirty="0">
                <a:latin typeface="Trebuchet MS"/>
              </a:rPr>
              <a:t>Optimal response to therapy</a:t>
            </a:r>
          </a:p>
          <a:p>
            <a:pPr lvl="2" eaLnBrk="1" hangingPunct="1"/>
            <a:r>
              <a:rPr lang="en-US" altLang="en-US" sz="3900" b="1" dirty="0">
                <a:latin typeface="Trebuchet MS"/>
              </a:rPr>
              <a:t>Management of adverse drug reactions</a:t>
            </a:r>
          </a:p>
          <a:p>
            <a:pPr lvl="2" eaLnBrk="1" hangingPunct="1"/>
            <a:r>
              <a:rPr lang="en-US" altLang="en-US" sz="3900" b="1" dirty="0">
                <a:latin typeface="Trebuchet MS"/>
              </a:rPr>
              <a:t>Confidence in an understanding of the prescribed medication regimen</a:t>
            </a:r>
          </a:p>
        </p:txBody>
      </p:sp>
    </p:spTree>
    <p:extLst>
      <p:ext uri="{BB962C8B-B14F-4D97-AF65-F5344CB8AC3E}">
        <p14:creationId xmlns:p14="http://schemas.microsoft.com/office/powerpoint/2010/main" val="798425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57468"/>
          </a:xfrm>
        </p:spPr>
        <p:txBody>
          <a:bodyPr>
            <a:noAutofit/>
          </a:bodyPr>
          <a:lstStyle/>
          <a:p>
            <a:r>
              <a:rPr lang="en-US" altLang="en-US" sz="4800" b="1" dirty="0">
                <a:latin typeface="Trebuchet MS"/>
                <a:ea typeface="Trebuchet MS" pitchFamily="34" charset="0"/>
                <a:cs typeface="Trebuchet MS" pitchFamily="34" charset="0"/>
              </a:rPr>
              <a:t>Nursing Process—Client Receiving an Antiepileptic #9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6364"/>
            <a:ext cx="6157731" cy="570053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Implementation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Trebuchet MS" panose="020B0603020202020204" pitchFamily="34" charset="0"/>
              </a:rPr>
              <a:t>Promoting Optimal Response to Therapy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Trebuchet MS" panose="020B0603020202020204" pitchFamily="34" charset="0"/>
              </a:rPr>
              <a:t>Make notation on the care plan and inform all health care team members that client is on an antiepileptic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Trebuchet MS" panose="020B0603020202020204" pitchFamily="34" charset="0"/>
              </a:rPr>
              <a:t>Do not omit or miss a dose except by order of primary health care provider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Trebuchet MS" panose="020B0603020202020204" pitchFamily="34" charset="0"/>
              </a:rPr>
              <a:t>If discontinuing drug, drug is gradually withdrawn</a:t>
            </a:r>
          </a:p>
        </p:txBody>
      </p:sp>
      <p:pic>
        <p:nvPicPr>
          <p:cNvPr id="5" name="Picture 2" descr="This picture Describes about Nursing Process—Client Receiving an Antiepileptic">
            <a:extLst>
              <a:ext uri="{FF2B5EF4-FFF2-40B4-BE49-F238E27FC236}">
                <a16:creationId xmlns:a16="http://schemas.microsoft.com/office/drawing/2014/main" id="{251E2644-7FB6-4AD5-815B-BBC255BFE22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57731" y="1932972"/>
            <a:ext cx="2986267" cy="491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9534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69043"/>
          </a:xfrm>
        </p:spPr>
        <p:txBody>
          <a:bodyPr>
            <a:noAutofit/>
          </a:bodyPr>
          <a:lstStyle/>
          <a:p>
            <a:r>
              <a:rPr lang="en-US" altLang="en-US" sz="4800" b="1" dirty="0">
                <a:latin typeface="Trebuchet MS"/>
                <a:ea typeface="Trebuchet MS" pitchFamily="34" charset="0"/>
                <a:cs typeface="Trebuchet MS" pitchFamily="34" charset="0"/>
              </a:rPr>
              <a:t>Nursing Process—Client Receiving an Antiepileptic #10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55557"/>
            <a:ext cx="9144000" cy="575291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3400" b="1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Implementation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000" b="1" dirty="0">
                <a:latin typeface="Trebuchet MS" panose="020B0603020202020204" pitchFamily="34" charset="0"/>
              </a:rPr>
              <a:t>Pr</a:t>
            </a:r>
            <a:r>
              <a:rPr lang="en-US" altLang="en-US" sz="3200" b="1" dirty="0">
                <a:latin typeface="Trebuchet MS" panose="020B0603020202020204" pitchFamily="34" charset="0"/>
              </a:rPr>
              <a:t>omoting Optimal Response to Therapy—</a:t>
            </a:r>
            <a:r>
              <a:rPr lang="en-US" altLang="en-US" sz="3200" b="1" dirty="0" err="1">
                <a:latin typeface="Trebuchet MS" panose="020B0603020202020204" pitchFamily="34" charset="0"/>
              </a:rPr>
              <a:t>Hydantoins</a:t>
            </a:r>
            <a:endParaRPr lang="en-US" altLang="en-US" sz="3200" b="1" dirty="0">
              <a:latin typeface="Trebuchet MS" panose="020B060302020202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3100" dirty="0">
                <a:solidFill>
                  <a:schemeClr val="tx1"/>
                </a:solidFill>
                <a:latin typeface="Trebuchet MS" panose="020B0603020202020204" pitchFamily="34" charset="0"/>
              </a:rPr>
              <a:t>Monitor serum levels of Phenytoin regularly </a:t>
            </a:r>
            <a:r>
              <a:rPr lang="en-US" altLang="en-US" sz="2800" b="1" dirty="0">
                <a:latin typeface="Trebuchet MS" panose="020B0603020202020204" pitchFamily="34" charset="0"/>
              </a:rPr>
              <a:t>due to possibility of a genetically linked inability to metabolize Phenytoin to detect toxicity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Trebuchet MS" panose="020B0603020202020204" pitchFamily="34" charset="0"/>
              </a:rPr>
              <a:t>Therapeutic levels = 10 to 20 mcg/mL; greater than 20 mcg/mL is toxic level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Trebuchet MS" panose="020B0603020202020204" pitchFamily="34" charset="0"/>
              </a:rPr>
              <a:t>Phenytoin can be given orally or parenterally; should be administered with food if taken orally; </a:t>
            </a:r>
            <a:r>
              <a:rPr lang="en-US" altLang="en-US" sz="3100" dirty="0">
                <a:solidFill>
                  <a:schemeClr val="tx1"/>
                </a:solidFill>
                <a:latin typeface="Trebuchet MS" panose="020B0603020202020204" pitchFamily="34" charset="0"/>
              </a:rPr>
              <a:t>IV route is preferred if given parenterally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Trebuchet MS" panose="020B0603020202020204" pitchFamily="34" charset="0"/>
              </a:rPr>
              <a:t>Monitor serum levels more frequently in clients receiving phenytoin through enteral feeding tube</a:t>
            </a:r>
          </a:p>
        </p:txBody>
      </p:sp>
    </p:spTree>
    <p:extLst>
      <p:ext uri="{BB962C8B-B14F-4D97-AF65-F5344CB8AC3E}">
        <p14:creationId xmlns:p14="http://schemas.microsoft.com/office/powerpoint/2010/main" val="396704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80618"/>
          </a:xfrm>
        </p:spPr>
        <p:txBody>
          <a:bodyPr>
            <a:normAutofit/>
          </a:bodyPr>
          <a:lstStyle/>
          <a:p>
            <a:r>
              <a:rPr lang="en-US" altLang="en-US" sz="6000" b="1" dirty="0">
                <a:latin typeface="Trebuchet MS"/>
              </a:rPr>
              <a:t> Seizure Disorders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54742"/>
            <a:ext cx="9144000" cy="2688838"/>
          </a:xfrm>
        </p:spPr>
        <p:txBody>
          <a:bodyPr>
            <a:normAutofit lnSpcReduction="10000"/>
          </a:bodyPr>
          <a:lstStyle/>
          <a:p>
            <a:pPr marL="685800" lvl="2" indent="-285750"/>
            <a:r>
              <a:rPr lang="en-US" altLang="en-US" sz="3600" b="1" dirty="0">
                <a:latin typeface="Trebuchet MS"/>
              </a:rPr>
              <a:t>Idiopathic</a:t>
            </a:r>
            <a:endParaRPr lang="en-US" sz="3600" b="1" dirty="0">
              <a:latin typeface="Calibri"/>
            </a:endParaRPr>
          </a:p>
          <a:p>
            <a:pPr marL="685800" lvl="2" indent="-285750"/>
            <a:r>
              <a:rPr lang="en-US" altLang="en-US" sz="3600" b="1" dirty="0">
                <a:latin typeface="Trebuchet MS"/>
              </a:rPr>
              <a:t>Hereditary seizure disorder</a:t>
            </a:r>
          </a:p>
          <a:p>
            <a:pPr marL="685800" lvl="2" indent="-285750"/>
            <a:r>
              <a:rPr lang="en-US" altLang="en-US" sz="3600" b="1" dirty="0">
                <a:latin typeface="Trebuchet MS"/>
              </a:rPr>
              <a:t>Acquired seizure disorder</a:t>
            </a:r>
          </a:p>
          <a:p>
            <a:pPr marL="685800" lvl="2" indent="-285750"/>
            <a:r>
              <a:rPr lang="en-US" altLang="en-US" sz="3600" b="1" dirty="0">
                <a:latin typeface="Trebuchet MS"/>
              </a:rPr>
              <a:t>Treatment goal is to treat the underlying cause of the seizure</a:t>
            </a:r>
          </a:p>
          <a:p>
            <a:endParaRPr lang="en-US" sz="2400" dirty="0"/>
          </a:p>
        </p:txBody>
      </p:sp>
      <p:pic>
        <p:nvPicPr>
          <p:cNvPr id="5" name="Picture 2" descr="This picture Describes about Seizure Disorders">
            <a:extLst>
              <a:ext uri="{FF2B5EF4-FFF2-40B4-BE49-F238E27FC236}">
                <a16:creationId xmlns:a16="http://schemas.microsoft.com/office/drawing/2014/main" id="{90CD41A1-BAC7-473A-9F0A-39615EBBCD2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3869960"/>
            <a:ext cx="9144000" cy="298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0377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2192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latin typeface="Trebuchet MS"/>
                <a:ea typeface="Trebuchet MS" pitchFamily="34" charset="0"/>
                <a:cs typeface="Trebuchet MS" pitchFamily="34" charset="0"/>
              </a:rPr>
              <a:t>Nursing Process—Client Receiving an Antiepileptic #11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92192"/>
            <a:ext cx="9143999" cy="575261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600" b="1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Implementation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400" b="1" dirty="0">
                <a:latin typeface="Trebuchet MS" panose="020B0603020202020204" pitchFamily="34" charset="0"/>
              </a:rPr>
              <a:t>Promoting Optimal Response to Therapy - Benzodiazepines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Trebuchet MS" panose="020B0603020202020204" pitchFamily="34" charset="0"/>
              </a:rPr>
              <a:t>Dosage of benzodiazepines is highly individualized; increase the dosage cautiously to avoid adverse reactions, particularly in elderly and debilitated clients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Trebuchet MS" panose="020B0603020202020204" pitchFamily="34" charset="0"/>
              </a:rPr>
              <a:t>IV Lorazepam acts and wears off quickly; continue to monitor for seizures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Trebuchet MS" panose="020B0603020202020204" pitchFamily="34" charset="0"/>
              </a:rPr>
              <a:t>Do not mix Diazepam with other drugs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Trebuchet MS" panose="020B0603020202020204" pitchFamily="34" charset="0"/>
              </a:rPr>
              <a:t>When used to control seizures, </a:t>
            </a:r>
            <a:r>
              <a:rPr lang="en-US" altLang="en-US" sz="3300" dirty="0">
                <a:solidFill>
                  <a:schemeClr val="tx1"/>
                </a:solidFill>
                <a:latin typeface="Trebuchet MS" panose="020B0603020202020204" pitchFamily="34" charset="0"/>
              </a:rPr>
              <a:t>Diazepam is administered over 2 minutes</a:t>
            </a:r>
          </a:p>
        </p:txBody>
      </p:sp>
    </p:spTree>
    <p:extLst>
      <p:ext uri="{BB962C8B-B14F-4D97-AF65-F5344CB8AC3E}">
        <p14:creationId xmlns:p14="http://schemas.microsoft.com/office/powerpoint/2010/main" val="1796086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57468"/>
          </a:xfrm>
        </p:spPr>
        <p:txBody>
          <a:bodyPr>
            <a:noAutofit/>
          </a:bodyPr>
          <a:lstStyle/>
          <a:p>
            <a:r>
              <a:rPr lang="en-US" altLang="en-US" sz="4800" b="1" dirty="0">
                <a:latin typeface="Trebuchet MS"/>
                <a:ea typeface="Trebuchet MS" pitchFamily="34" charset="0"/>
                <a:cs typeface="Trebuchet MS" pitchFamily="34" charset="0"/>
              </a:rPr>
              <a:t>Nursing Process—Client Receiving an Antiepileptic #12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50066"/>
            <a:ext cx="9144000" cy="570053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600" b="1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Implementation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400" b="1" dirty="0">
                <a:latin typeface="Trebuchet MS" panose="020B0603020202020204" pitchFamily="34" charset="0"/>
              </a:rPr>
              <a:t>Monitoring and Managing Client Needs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3400" b="1" dirty="0">
                <a:latin typeface="Trebuchet MS"/>
              </a:rPr>
              <a:t>Injury Risk</a:t>
            </a:r>
            <a:endParaRPr lang="en-US" altLang="en-US" sz="3400" b="1" dirty="0">
              <a:latin typeface="Trebuchet MS" panose="020B0603020202020204" pitchFamily="34" charset="0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sz="3400" b="1" dirty="0">
                <a:latin typeface="Trebuchet MS"/>
              </a:rPr>
              <a:t>Assist the client with all ambulatory activities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sz="3400" b="1" dirty="0">
                <a:latin typeface="Trebuchet MS"/>
              </a:rPr>
              <a:t>Use caution when giving an oral preparation as aspiration of tablet, capsule, or liquid may occur if client experiences drowsiness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sz="3400" b="1" dirty="0">
                <a:latin typeface="Trebuchet MS"/>
              </a:rPr>
              <a:t>Test swallowing ability of client by offering small sips of water before giving drug</a:t>
            </a:r>
          </a:p>
        </p:txBody>
      </p:sp>
    </p:spTree>
    <p:extLst>
      <p:ext uri="{BB962C8B-B14F-4D97-AF65-F5344CB8AC3E}">
        <p14:creationId xmlns:p14="http://schemas.microsoft.com/office/powerpoint/2010/main" val="39376737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5894"/>
          </a:xfrm>
        </p:spPr>
        <p:txBody>
          <a:bodyPr>
            <a:noAutofit/>
          </a:bodyPr>
          <a:lstStyle/>
          <a:p>
            <a:r>
              <a:rPr lang="en-US" altLang="en-US" sz="4800" b="1" dirty="0">
                <a:latin typeface="Trebuchet MS"/>
                <a:ea typeface="Trebuchet MS" pitchFamily="34" charset="0"/>
                <a:cs typeface="Trebuchet MS" pitchFamily="34" charset="0"/>
              </a:rPr>
              <a:t>Nursing Process—Client Receiving an Antiepileptic #13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5894"/>
            <a:ext cx="9144000" cy="5712106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Implementation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000" b="1" dirty="0">
                <a:latin typeface="Trebuchet MS" panose="020B0603020202020204" pitchFamily="34" charset="0"/>
              </a:rPr>
              <a:t>Monitoring and Managing Client Needs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3000" b="1" dirty="0">
                <a:latin typeface="Trebuchet MS"/>
              </a:rPr>
              <a:t>Injury Risk</a:t>
            </a:r>
            <a:endParaRPr lang="en-US" altLang="en-US" sz="3000" b="1" dirty="0">
              <a:latin typeface="Trebuchet MS" panose="020B0603020202020204" pitchFamily="34" charset="0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Trebuchet MS"/>
              </a:rPr>
              <a:t>Seizure precautions: prevent falls and other injuries until seizures are controlled by the drug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Trebuchet MS"/>
              </a:rPr>
              <a:t>Clients on Vigabatrin should see an ophthalmologist for vision screenings regularly due to risk of loss of vision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Trebuchet MS"/>
              </a:rPr>
              <a:t>Clients on </a:t>
            </a:r>
            <a:r>
              <a:rPr lang="en-US" altLang="en-US" sz="2800" b="1" dirty="0" err="1">
                <a:latin typeface="Trebuchet MS"/>
              </a:rPr>
              <a:t>antiepileptics</a:t>
            </a:r>
            <a:r>
              <a:rPr lang="en-US" altLang="en-US" sz="2800" b="1" dirty="0">
                <a:latin typeface="Trebuchet MS"/>
              </a:rPr>
              <a:t> can develop photosensitivity so should be advised to stay out of the sun and wear sunscreen and protective clothing</a:t>
            </a:r>
          </a:p>
        </p:txBody>
      </p:sp>
    </p:spTree>
    <p:extLst>
      <p:ext uri="{BB962C8B-B14F-4D97-AF65-F5344CB8AC3E}">
        <p14:creationId xmlns:p14="http://schemas.microsoft.com/office/powerpoint/2010/main" val="32661080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1367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latin typeface="Trebuchet MS"/>
                <a:ea typeface="Trebuchet MS" pitchFamily="34" charset="0"/>
                <a:cs typeface="Trebuchet MS" pitchFamily="34" charset="0"/>
              </a:rPr>
              <a:t>Nursing Process—Client Receiving an Antiepileptic #14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8770"/>
            <a:ext cx="9144000" cy="565663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200" b="1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Implementation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000" b="1" dirty="0">
                <a:latin typeface="Trebuchet MS" panose="020B0603020202020204" pitchFamily="34" charset="0"/>
              </a:rPr>
              <a:t>Monitoring and Managing Client Needs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3000" b="1" dirty="0">
                <a:latin typeface="Trebuchet MS"/>
              </a:rPr>
              <a:t>Altered Skin Integrity</a:t>
            </a:r>
            <a:endParaRPr lang="en-US" altLang="en-US" sz="3000" b="1" dirty="0">
              <a:latin typeface="Trebuchet MS" panose="020B0603020202020204" pitchFamily="34" charset="0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Trebuchet MS"/>
              </a:rPr>
              <a:t>Carbamazepine, </a:t>
            </a:r>
            <a:r>
              <a:rPr lang="en-US" altLang="en-US" sz="2800" b="1" dirty="0" err="1">
                <a:latin typeface="Trebuchet MS"/>
              </a:rPr>
              <a:t>Eslicarbazepine</a:t>
            </a:r>
            <a:r>
              <a:rPr lang="en-US" altLang="en-US" sz="2800" b="1" dirty="0">
                <a:latin typeface="Trebuchet MS"/>
              </a:rPr>
              <a:t>, Lamotrigine, and Phenytoin often produce hypersensitivity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Trebuchet MS"/>
              </a:rPr>
              <a:t>Risk for severe skin rashes is higher in Asian population; consider genetic testing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Trebuchet MS"/>
              </a:rPr>
              <a:t>Carefully examine all affected areas and provide an accurate description and report findings to the primary health care provider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Trebuchet MS"/>
              </a:rPr>
              <a:t>If severe rash is present, drug is not resumed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Trebuchet MS"/>
              </a:rPr>
              <a:t>If mild rash is present therapy might be resumed after rash disappears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1631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57468"/>
          </a:xfrm>
        </p:spPr>
        <p:txBody>
          <a:bodyPr>
            <a:noAutofit/>
          </a:bodyPr>
          <a:lstStyle/>
          <a:p>
            <a:r>
              <a:rPr lang="en-US" altLang="en-US" sz="4800" b="1" dirty="0">
                <a:latin typeface="Trebuchet MS"/>
                <a:ea typeface="Trebuchet MS" pitchFamily="34" charset="0"/>
                <a:cs typeface="Trebuchet MS" pitchFamily="34" charset="0"/>
              </a:rPr>
              <a:t>Nursing Process—Client Receiving an Antiepileptic #15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57468"/>
            <a:ext cx="9143999" cy="5700532"/>
          </a:xfrm>
        </p:spPr>
        <p:txBody>
          <a:bodyPr/>
          <a:lstStyle/>
          <a:p>
            <a:pPr eaLnBrk="1" hangingPunct="1"/>
            <a:r>
              <a:rPr lang="en-US" altLang="en-US" sz="3500" b="1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Implementation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300" b="1" dirty="0">
                <a:latin typeface="Trebuchet MS" panose="020B0603020202020204" pitchFamily="34" charset="0"/>
              </a:rPr>
              <a:t>Monitoring and Managing Client Needs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Trebuchet MS"/>
              </a:rPr>
              <a:t>Infection Risk</a:t>
            </a:r>
            <a:endParaRPr lang="en-US" altLang="en-US" sz="3200" b="1" dirty="0">
              <a:latin typeface="Trebuchet MS" panose="020B0603020202020204" pitchFamily="34" charset="0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sz="3100" b="1" dirty="0">
                <a:latin typeface="Trebuchet MS"/>
              </a:rPr>
              <a:t>Be alert for signs of pancytopenia, such as sore throat, fever, general malaise, bleeding of the mucous membranes, epistaxis, easy bruising and report immediately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sz="3100" b="1" dirty="0">
                <a:latin typeface="Trebuchet MS"/>
              </a:rPr>
              <a:t>Routine laboratory tests, such as complete blood counts and differential counts, should be performed periodically</a:t>
            </a:r>
          </a:p>
        </p:txBody>
      </p:sp>
    </p:spTree>
    <p:extLst>
      <p:ext uri="{BB962C8B-B14F-4D97-AF65-F5344CB8AC3E}">
        <p14:creationId xmlns:p14="http://schemas.microsoft.com/office/powerpoint/2010/main" val="41196424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11170"/>
          </a:xfrm>
        </p:spPr>
        <p:txBody>
          <a:bodyPr>
            <a:noAutofit/>
          </a:bodyPr>
          <a:lstStyle/>
          <a:p>
            <a:r>
              <a:rPr lang="en-US" altLang="en-US" sz="4800" b="1" dirty="0">
                <a:latin typeface="Trebuchet MS"/>
                <a:ea typeface="Trebuchet MS" pitchFamily="34" charset="0"/>
                <a:cs typeface="Trebuchet MS" pitchFamily="34" charset="0"/>
              </a:rPr>
              <a:t>Nursing Process—Client Receiving an Antiepileptic #16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11170"/>
            <a:ext cx="9143999" cy="5746830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Implementation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500" b="1" dirty="0">
                <a:latin typeface="Trebuchet MS" panose="020B0603020202020204" pitchFamily="34" charset="0"/>
              </a:rPr>
              <a:t>Monitoring and Managing Client Needs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3500" b="1" dirty="0">
                <a:latin typeface="Trebuchet MS"/>
              </a:rPr>
              <a:t>Infection Risk</a:t>
            </a:r>
            <a:endParaRPr lang="en-US" altLang="en-US" sz="3500" b="1" dirty="0">
              <a:latin typeface="Trebuchet MS" panose="020B0603020202020204" pitchFamily="34" charset="0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sz="3400" b="1" dirty="0">
                <a:latin typeface="Trebuchet MS"/>
              </a:rPr>
              <a:t>If bone marrow suppression is evident, primary health care provider may discontinue or change </a:t>
            </a:r>
            <a:r>
              <a:rPr lang="en-US" altLang="en-US" sz="3400" b="1" dirty="0" err="1">
                <a:latin typeface="Trebuchet MS"/>
              </a:rPr>
              <a:t>antiepileptics</a:t>
            </a:r>
            <a:endParaRPr lang="en-US" altLang="en-US" sz="3400" b="1" dirty="0">
              <a:latin typeface="Trebuchet MS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sz="3400" b="1" dirty="0">
                <a:latin typeface="Trebuchet MS"/>
              </a:rPr>
              <a:t>If pancytopenia develops, implement protective measures (e.g., soft-bristled toothbrush and extremities protected from injury)</a:t>
            </a:r>
          </a:p>
        </p:txBody>
      </p:sp>
    </p:spTree>
    <p:extLst>
      <p:ext uri="{BB962C8B-B14F-4D97-AF65-F5344CB8AC3E}">
        <p14:creationId xmlns:p14="http://schemas.microsoft.com/office/powerpoint/2010/main" val="23880357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5894"/>
          </a:xfrm>
        </p:spPr>
        <p:txBody>
          <a:bodyPr>
            <a:noAutofit/>
          </a:bodyPr>
          <a:lstStyle/>
          <a:p>
            <a:r>
              <a:rPr lang="en-US" altLang="en-US" sz="4800" b="1" dirty="0">
                <a:latin typeface="Trebuchet MS"/>
                <a:ea typeface="Trebuchet MS" pitchFamily="34" charset="0"/>
                <a:cs typeface="Trebuchet MS" pitchFamily="34" charset="0"/>
              </a:rPr>
              <a:t>Nursing Process—Client Receiving an Antiepileptic #17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45894"/>
            <a:ext cx="9143999" cy="571210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400" b="1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Implementation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300" b="1" dirty="0">
                <a:latin typeface="Trebuchet MS" panose="020B0603020202020204" pitchFamily="34" charset="0"/>
              </a:rPr>
              <a:t>Monitoring and Managing Client Needs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3300" b="1" dirty="0">
                <a:latin typeface="Trebuchet MS"/>
              </a:rPr>
              <a:t>Impaired Oral Mucous Membranes</a:t>
            </a:r>
            <a:endParaRPr lang="en-US" altLang="en-US" sz="3300" b="1" dirty="0">
              <a:latin typeface="Trebuchet MS" panose="020B0603020202020204" pitchFamily="34" charset="0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Trebuchet MS"/>
              </a:rPr>
              <a:t>Long-term administration of Hydantoins can cause gingivitis and gingival hyperplasia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Trebuchet MS"/>
              </a:rPr>
              <a:t>Periodically inspect mouth, teeth, gums of clients in a hospital or long-term clinical setting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Trebuchet MS"/>
              </a:rPr>
              <a:t>Report any changes in gums or teach to the primary health care provider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Trebuchet MS"/>
              </a:rPr>
              <a:t>Teach clients to perform oral care after each meal</a:t>
            </a:r>
          </a:p>
        </p:txBody>
      </p:sp>
    </p:spTree>
    <p:extLst>
      <p:ext uri="{BB962C8B-B14F-4D97-AF65-F5344CB8AC3E}">
        <p14:creationId xmlns:p14="http://schemas.microsoft.com/office/powerpoint/2010/main" val="10435857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45894"/>
          </a:xfrm>
        </p:spPr>
        <p:txBody>
          <a:bodyPr>
            <a:noAutofit/>
          </a:bodyPr>
          <a:lstStyle/>
          <a:p>
            <a:r>
              <a:rPr lang="en-US" altLang="en-US" sz="4800" b="1" dirty="0">
                <a:latin typeface="Trebuchet MS"/>
                <a:ea typeface="Trebuchet MS" pitchFamily="34" charset="0"/>
                <a:cs typeface="Trebuchet MS" pitchFamily="34" charset="0"/>
              </a:rPr>
              <a:t>Nursing Process—Client Receiving an Antiepileptic #18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5894"/>
            <a:ext cx="9144000" cy="331637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3700" b="1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Implementation—Educating th</a:t>
            </a:r>
            <a:r>
              <a:rPr lang="en-US" altLang="en-US" sz="3700" b="1" dirty="0">
                <a:latin typeface="Trebuchet MS" pitchFamily="34" charset="0"/>
                <a:cs typeface="Trebuchet MS" pitchFamily="34" charset="0"/>
              </a:rPr>
              <a:t>e Client and Family</a:t>
            </a:r>
            <a:endParaRPr lang="en-US" altLang="en-US" sz="3700" b="1" dirty="0">
              <a:latin typeface="Trebuchet MS" pitchFamily="34" charset="0"/>
              <a:ea typeface="Trebuchet MS" pitchFamily="34" charset="0"/>
              <a:cs typeface="Trebuchet MS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Trebuchet MS"/>
              </a:rPr>
              <a:t>When client receives diagnosis of epilepsy, nurse must assist client and family to adjust to diagnosis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Trebuchet MS"/>
              </a:rPr>
              <a:t>Instruct family members in care of client before, during, and after seizures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Trebuchet MS"/>
              </a:rPr>
              <a:t>Explain importance of restricting some activities until seizures are controlled by drugs</a:t>
            </a:r>
          </a:p>
        </p:txBody>
      </p:sp>
      <p:pic>
        <p:nvPicPr>
          <p:cNvPr id="5" name="Content Placeholder 4" descr="This picture Describes about Nursing Process—Client Receiving an Antiepileptic">
            <a:extLst>
              <a:ext uri="{FF2B5EF4-FFF2-40B4-BE49-F238E27FC236}">
                <a16:creationId xmlns:a16="http://schemas.microsoft.com/office/drawing/2014/main" id="{54C0BB2F-0641-44A9-9446-5FC7AB55EA5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4305782"/>
            <a:ext cx="9143999" cy="255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1863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70691"/>
          </a:xfrm>
        </p:spPr>
        <p:txBody>
          <a:bodyPr>
            <a:noAutofit/>
          </a:bodyPr>
          <a:lstStyle/>
          <a:p>
            <a:r>
              <a:rPr lang="en-US" altLang="en-US" sz="4800" b="1" dirty="0">
                <a:latin typeface="Trebuchet MS"/>
                <a:ea typeface="Trebuchet MS" pitchFamily="34" charset="0"/>
                <a:cs typeface="Trebuchet MS" pitchFamily="34" charset="0"/>
              </a:rPr>
              <a:t>Nursing Process—Client Receiving an Antiepileptic #19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70691"/>
            <a:ext cx="9143998" cy="413051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200" b="1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Implementation—Educating th</a:t>
            </a:r>
            <a:r>
              <a:rPr lang="en-US" altLang="en-US" sz="3200" b="1" dirty="0">
                <a:latin typeface="Trebuchet MS" pitchFamily="34" charset="0"/>
                <a:cs typeface="Trebuchet MS" pitchFamily="34" charset="0"/>
              </a:rPr>
              <a:t>e Client and Family</a:t>
            </a:r>
            <a:endParaRPr lang="en-US" altLang="en-US" sz="3200" b="1" dirty="0">
              <a:latin typeface="Trebuchet MS" pitchFamily="34" charset="0"/>
              <a:ea typeface="Trebuchet MS" pitchFamily="34" charset="0"/>
              <a:cs typeface="Trebuchet MS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Trebuchet MS"/>
              </a:rPr>
              <a:t>Assist client to look for other modes of transportation in order to continue typical activities or employment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Trebuchet MS"/>
              </a:rPr>
              <a:t>Review adverse drug reactions associated with the prescribed anticonvulsant with the client and family members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Trebuchet MS"/>
              </a:rPr>
              <a:t>Referral to social work, discharge planning coordinator, or public health nurse as needed</a:t>
            </a:r>
            <a:endParaRPr lang="en-US" altLang="en-US" sz="2400" b="1" dirty="0">
              <a:latin typeface="Trebuchet MS" panose="020B0603020202020204" pitchFamily="34" charset="0"/>
            </a:endParaRPr>
          </a:p>
        </p:txBody>
      </p:sp>
      <p:pic>
        <p:nvPicPr>
          <p:cNvPr id="5" name="Picture 2" descr="This picture Describes about Nursing Process—Client Receiving an Antiepileptic">
            <a:extLst>
              <a:ext uri="{FF2B5EF4-FFF2-40B4-BE49-F238E27FC236}">
                <a16:creationId xmlns:a16="http://schemas.microsoft.com/office/drawing/2014/main" id="{56BF419D-9378-4F22-A7EA-A6C70BF1C63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42297" y="4856866"/>
            <a:ext cx="3001701" cy="200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8973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57468"/>
          </a:xfrm>
        </p:spPr>
        <p:txBody>
          <a:bodyPr>
            <a:noAutofit/>
          </a:bodyPr>
          <a:lstStyle/>
          <a:p>
            <a:r>
              <a:rPr lang="en-US" altLang="en-US" sz="4800" b="1" dirty="0">
                <a:latin typeface="Trebuchet MS"/>
                <a:ea typeface="Trebuchet MS" pitchFamily="34" charset="0"/>
                <a:cs typeface="Trebuchet MS" pitchFamily="34" charset="0"/>
              </a:rPr>
              <a:t>Nursing Process—Client Receiving an Antiepileptic #20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157468"/>
            <a:ext cx="9143999" cy="570053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600" b="1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Implementation—Educating th</a:t>
            </a:r>
            <a:r>
              <a:rPr lang="en-US" altLang="en-US" sz="3600" b="1" dirty="0">
                <a:latin typeface="Trebuchet MS" pitchFamily="34" charset="0"/>
                <a:cs typeface="Trebuchet MS" pitchFamily="34" charset="0"/>
              </a:rPr>
              <a:t>e Client and Family</a:t>
            </a:r>
            <a:endParaRPr lang="en-US" altLang="en-US" sz="3600" b="1" dirty="0">
              <a:latin typeface="Trebuchet MS" pitchFamily="34" charset="0"/>
              <a:ea typeface="Trebuchet MS" pitchFamily="34" charset="0"/>
              <a:cs typeface="Trebuchet MS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400" b="1" dirty="0">
                <a:latin typeface="Trebuchet MS"/>
              </a:rPr>
              <a:t>Teach client and family: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Trebuchet MS"/>
              </a:rPr>
              <a:t>To monitor for adverse reactions and report to primary health care provider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Trebuchet MS"/>
              </a:rPr>
              <a:t>To take the medication as prescribed and not to stop or omit doses or change medications without direction from a provider; </a:t>
            </a:r>
            <a:r>
              <a:rPr lang="en-US" altLang="en-US" sz="3300" dirty="0">
                <a:solidFill>
                  <a:schemeClr val="tx1"/>
                </a:solidFill>
                <a:latin typeface="Trebuchet MS"/>
              </a:rPr>
              <a:t>discontinuation may cause a recurrence of seizures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Trebuchet MS"/>
              </a:rPr>
              <a:t>That blood levels will be monitored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Trebuchet MS"/>
              </a:rPr>
              <a:t>To not put anything in the person’s mouth if they are having a seizure</a:t>
            </a:r>
            <a:endParaRPr lang="en-US" altLang="en-US" sz="32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748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9144000" cy="116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normAutofit/>
          </a:bodyPr>
          <a:lstStyle/>
          <a:p>
            <a:pPr algn="l"/>
            <a:r>
              <a:rPr lang="en-US" altLang="en-US" sz="6600" b="1" dirty="0">
                <a:latin typeface="Trebuchet MS"/>
              </a:rPr>
              <a:t>Antiepileptics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" y="1169042"/>
            <a:ext cx="9144000" cy="568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/>
          <a:p>
            <a:pPr marL="685800" lvl="2" indent="-285750"/>
            <a:r>
              <a:rPr lang="en-US" altLang="en-US" sz="3600" b="1" dirty="0">
                <a:latin typeface="Trebuchet MS"/>
              </a:rPr>
              <a:t>Antiepileptics or anticonvulsants are drugs used to manage seizure disorders</a:t>
            </a:r>
            <a:endParaRPr lang="en-US" sz="3600" b="1" dirty="0"/>
          </a:p>
          <a:p>
            <a:pPr marL="685800" lvl="2" indent="-285750"/>
            <a:endParaRPr lang="en-US" altLang="en-US" sz="3600" b="1" dirty="0">
              <a:latin typeface="Trebuchet MS" panose="020B0603020202020204" pitchFamily="34" charset="0"/>
            </a:endParaRPr>
          </a:p>
          <a:p>
            <a:pPr marL="685800" lvl="2" indent="-285750"/>
            <a:r>
              <a:rPr lang="en-US" altLang="en-US" sz="3600" b="1" dirty="0">
                <a:latin typeface="Trebuchet MS"/>
              </a:rPr>
              <a:t>Drug categories used as antiepileptics</a:t>
            </a:r>
          </a:p>
          <a:p>
            <a:pPr lvl="3"/>
            <a:r>
              <a:rPr lang="en-US" sz="3200" b="1" dirty="0">
                <a:latin typeface="Trebuchet MS"/>
                <a:ea typeface="+mn-lt"/>
                <a:cs typeface="+mn-lt"/>
              </a:rPr>
              <a:t>hydantoins</a:t>
            </a:r>
            <a:endParaRPr lang="en-US" altLang="en-US" sz="3200" b="1" dirty="0">
              <a:latin typeface="Trebuchet MS"/>
              <a:ea typeface="+mn-lt"/>
              <a:cs typeface="+mn-lt"/>
            </a:endParaRPr>
          </a:p>
          <a:p>
            <a:pPr lvl="3"/>
            <a:r>
              <a:rPr lang="en-US" sz="3200" b="1" dirty="0">
                <a:latin typeface="Trebuchet MS"/>
                <a:ea typeface="+mn-lt"/>
                <a:cs typeface="+mn-lt"/>
              </a:rPr>
              <a:t>carboxylic acid derivatives </a:t>
            </a:r>
            <a:endParaRPr lang="en-US" altLang="en-US" sz="3200" b="1" dirty="0">
              <a:latin typeface="Trebuchet MS"/>
              <a:ea typeface="+mn-lt"/>
              <a:cs typeface="+mn-lt"/>
            </a:endParaRPr>
          </a:p>
          <a:p>
            <a:pPr lvl="3"/>
            <a:r>
              <a:rPr lang="en-US" sz="3200" b="1" dirty="0">
                <a:latin typeface="Trebuchet MS"/>
                <a:ea typeface="+mn-lt"/>
                <a:cs typeface="+mn-lt"/>
              </a:rPr>
              <a:t>succinimides </a:t>
            </a:r>
          </a:p>
          <a:p>
            <a:pPr lvl="3"/>
            <a:r>
              <a:rPr lang="en-US" sz="3200" b="1" dirty="0">
                <a:latin typeface="Trebuchet MS"/>
                <a:ea typeface="+mn-lt"/>
                <a:cs typeface="+mn-lt"/>
              </a:rPr>
              <a:t>Benzodiazepines</a:t>
            </a:r>
          </a:p>
          <a:p>
            <a:pPr lvl="3"/>
            <a:r>
              <a:rPr lang="en-US" sz="3200" b="1" dirty="0">
                <a:latin typeface="Trebuchet MS"/>
                <a:cs typeface="Calibri"/>
              </a:rPr>
              <a:t>Non-specified drugs</a:t>
            </a:r>
            <a:endParaRPr lang="en-US" altLang="en-US" sz="3200" b="1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69043"/>
          </a:xfrm>
        </p:spPr>
        <p:txBody>
          <a:bodyPr>
            <a:noAutofit/>
          </a:bodyPr>
          <a:lstStyle/>
          <a:p>
            <a:r>
              <a:rPr lang="en-US" altLang="en-US" sz="4800" b="1" dirty="0">
                <a:latin typeface="Trebuchet MS"/>
                <a:ea typeface="Trebuchet MS" pitchFamily="34" charset="0"/>
                <a:cs typeface="Trebuchet MS" pitchFamily="34" charset="0"/>
              </a:rPr>
              <a:t>Nursing Process—Client Receiving an Antiepileptic #21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69042"/>
            <a:ext cx="9143999" cy="5688957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Implementation—Educating th</a:t>
            </a:r>
            <a:r>
              <a:rPr lang="en-US" altLang="en-US" sz="3600" b="1" dirty="0">
                <a:latin typeface="Trebuchet MS" pitchFamily="34" charset="0"/>
                <a:cs typeface="Trebuchet MS" pitchFamily="34" charset="0"/>
              </a:rPr>
              <a:t>e Client and Family</a:t>
            </a:r>
            <a:endParaRPr lang="en-US" altLang="en-US" sz="3600" b="1" dirty="0">
              <a:latin typeface="Trebuchet MS" pitchFamily="34" charset="0"/>
              <a:ea typeface="Trebuchet MS" pitchFamily="34" charset="0"/>
              <a:cs typeface="Trebuchet MS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600" b="1" dirty="0">
                <a:latin typeface="Trebuchet MS"/>
              </a:rPr>
              <a:t>Teach client and family: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Trebuchet MS"/>
              </a:rPr>
              <a:t>To not drive or do hazardous activities; drink alcohol, or take nonprescription medications unless approved by a primary health care provider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Trebuchet MS"/>
              </a:rPr>
              <a:t>To avoid alcohol unless directed otherwise by primary health care provider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Trebuchet MS"/>
              </a:rPr>
              <a:t>To wear a medical alert bracelet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Trebuchet MS"/>
              </a:rPr>
              <a:t>To keep a record of all seizures</a:t>
            </a:r>
            <a:endParaRPr lang="en-US" altLang="en-US" sz="32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1367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57468"/>
          </a:xfrm>
        </p:spPr>
        <p:txBody>
          <a:bodyPr>
            <a:noAutofit/>
          </a:bodyPr>
          <a:lstStyle/>
          <a:p>
            <a:r>
              <a:rPr lang="en-US" altLang="en-US" sz="4800" b="1" dirty="0">
                <a:latin typeface="Trebuchet MS"/>
                <a:ea typeface="Trebuchet MS" pitchFamily="34" charset="0"/>
                <a:cs typeface="Trebuchet MS" pitchFamily="34" charset="0"/>
              </a:rPr>
              <a:t>Nursing Process—Client Receiving an Antiepileptic #22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2598" y="1145893"/>
            <a:ext cx="9525966" cy="5700532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Implementation—Educating th</a:t>
            </a:r>
            <a:r>
              <a:rPr lang="en-US" altLang="en-US" sz="3200" b="1" dirty="0">
                <a:latin typeface="Trebuchet MS" pitchFamily="34" charset="0"/>
                <a:cs typeface="Trebuchet MS" pitchFamily="34" charset="0"/>
              </a:rPr>
              <a:t>e Client and Family</a:t>
            </a:r>
            <a:endParaRPr lang="en-US" altLang="en-US" sz="3200" b="1" dirty="0">
              <a:latin typeface="Trebuchet MS" pitchFamily="34" charset="0"/>
              <a:ea typeface="Trebuchet MS" pitchFamily="34" charset="0"/>
              <a:cs typeface="Trebuchet MS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b="1" dirty="0" err="1">
                <a:latin typeface="Trebuchet MS"/>
              </a:rPr>
              <a:t>Hydantoins</a:t>
            </a:r>
            <a:r>
              <a:rPr lang="en-US" altLang="en-US" sz="3200" b="1" dirty="0">
                <a:latin typeface="Trebuchet MS"/>
              </a:rPr>
              <a:t>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3000" b="1" dirty="0">
                <a:latin typeface="Trebuchet MS"/>
              </a:rPr>
              <a:t>Inform dentist and other primary health care providers of use of this drug; notify primary care provider about any adverse reactions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3000" b="1" dirty="0">
                <a:latin typeface="Trebuchet MS"/>
              </a:rPr>
              <a:t>Brush and floss teeth after each meal and make periodic dental appointments for oral examination and care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3000" b="1" dirty="0">
                <a:latin typeface="Trebuchet MS"/>
              </a:rPr>
              <a:t>Take medication with food and shake suspensions immediately prior to use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3000" b="1" dirty="0">
                <a:latin typeface="Trebuchet MS"/>
              </a:rPr>
              <a:t>Do not take discolored capsules</a:t>
            </a:r>
            <a:endParaRPr lang="en-US" altLang="en-US" sz="30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7467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69043"/>
          </a:xfrm>
        </p:spPr>
        <p:txBody>
          <a:bodyPr>
            <a:noAutofit/>
          </a:bodyPr>
          <a:lstStyle/>
          <a:p>
            <a:r>
              <a:rPr lang="en-US" altLang="en-US" sz="4800" b="1" dirty="0">
                <a:latin typeface="Trebuchet MS"/>
                <a:ea typeface="Trebuchet MS" pitchFamily="34" charset="0"/>
                <a:cs typeface="Trebuchet MS" pitchFamily="34" charset="0"/>
              </a:rPr>
              <a:t>Nursing Process—Client Receiving an Antiepileptic #23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53295"/>
            <a:ext cx="9143999" cy="5688957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Implementation—Educating th</a:t>
            </a:r>
            <a:r>
              <a:rPr lang="en-US" altLang="en-US" sz="3600" b="1" dirty="0">
                <a:latin typeface="Trebuchet MS" pitchFamily="34" charset="0"/>
                <a:cs typeface="Trebuchet MS" pitchFamily="34" charset="0"/>
              </a:rPr>
              <a:t>e Client and Family</a:t>
            </a:r>
            <a:endParaRPr lang="en-US" altLang="en-US" sz="3600" b="1" dirty="0">
              <a:latin typeface="Trebuchet MS" pitchFamily="34" charset="0"/>
              <a:ea typeface="Trebuchet MS" pitchFamily="34" charset="0"/>
              <a:cs typeface="Trebuchet MS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600" b="1" dirty="0" err="1">
                <a:latin typeface="Trebuchet MS"/>
              </a:rPr>
              <a:t>Succinimides</a:t>
            </a:r>
            <a:r>
              <a:rPr lang="en-US" altLang="en-US" sz="3600" b="1" dirty="0">
                <a:latin typeface="Trebuchet MS"/>
              </a:rPr>
              <a:t>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Trebuchet MS"/>
              </a:rPr>
              <a:t>Take drug with food for GI upset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Trebuchet MS"/>
              </a:rPr>
              <a:t>Notify primary health care provider of and adverse reactions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altLang="en-US" dirty="0">
              <a:latin typeface="Trebuchet MS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600" b="1" dirty="0" err="1">
                <a:latin typeface="Trebuchet MS"/>
              </a:rPr>
              <a:t>Vigabatrin</a:t>
            </a:r>
            <a:endParaRPr lang="en-US" altLang="en-US" sz="3600" b="1" dirty="0">
              <a:latin typeface="Trebuchet MS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Trebuchet MS"/>
              </a:rPr>
              <a:t>Periodic vision assessment and restricted administration through the SHARE program is required to recognize and reduce vision loss</a:t>
            </a:r>
            <a:endParaRPr lang="en-US" altLang="en-US" sz="32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7677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5894"/>
          </a:xfrm>
        </p:spPr>
        <p:txBody>
          <a:bodyPr>
            <a:noAutofit/>
          </a:bodyPr>
          <a:lstStyle/>
          <a:p>
            <a:r>
              <a:rPr lang="en-US" altLang="en-US" b="1" dirty="0">
                <a:latin typeface="Trebuchet MS"/>
                <a:ea typeface="Trebuchet MS" pitchFamily="34" charset="0"/>
                <a:cs typeface="Trebuchet MS" pitchFamily="34" charset="0"/>
              </a:rPr>
              <a:t>Nursing Process—Client Receiving an Antiepileptic #24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5894"/>
            <a:ext cx="9144000" cy="571210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b="1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Evaluation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Trebuchet MS"/>
              </a:rPr>
              <a:t>Was the therapeutic effect achieved and convulsions controlled?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Trebuchet MS"/>
              </a:rPr>
              <a:t>Were adverse reactions: identified, reported, and managed? </a:t>
            </a:r>
          </a:p>
          <a:p>
            <a:pPr lvl="2"/>
            <a:r>
              <a:rPr lang="en-US" altLang="en-US" sz="2800" b="1" dirty="0">
                <a:latin typeface="Trebuchet MS"/>
              </a:rPr>
              <a:t>No injury evident</a:t>
            </a:r>
          </a:p>
          <a:p>
            <a:pPr lvl="2"/>
            <a:r>
              <a:rPr lang="en-US" altLang="en-US" sz="2800" b="1" dirty="0">
                <a:latin typeface="Trebuchet MS"/>
              </a:rPr>
              <a:t>Skin and mucous membranes remain intact; mucous membranes moist</a:t>
            </a:r>
          </a:p>
          <a:p>
            <a:pPr lvl="2"/>
            <a:r>
              <a:rPr lang="en-US" altLang="en-US" sz="2800" b="1" dirty="0">
                <a:latin typeface="Trebuchet MS"/>
              </a:rPr>
              <a:t>No evidence of infection is seen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latin typeface="Trebuchet MS"/>
              </a:rPr>
              <a:t>Did client and family express confidence and demonstrate understanding of drug regimen?</a:t>
            </a:r>
            <a:endParaRPr lang="en-US" altLang="en-US" sz="3200" b="1" dirty="0">
              <a:latin typeface="Trebuchet MS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49440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4589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rebuchet MS"/>
                <a:cs typeface="Trebuchet MS"/>
              </a:rPr>
              <a:t>Pharmacology in Practice Exercise #1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5895"/>
            <a:ext cx="9143997" cy="5712106"/>
          </a:xfrm>
        </p:spPr>
        <p:txBody>
          <a:bodyPr/>
          <a:lstStyle/>
          <a:p>
            <a:r>
              <a:rPr lang="en-US" sz="3800" b="1" dirty="0">
                <a:latin typeface="Trebuchet MS"/>
              </a:rPr>
              <a:t>Which of the following are ways to categorize the seizure disorders? Select all that apply.</a:t>
            </a:r>
          </a:p>
          <a:p>
            <a:pPr marL="800100" lvl="1" indent="-342900">
              <a:buAutoNum type="alphaLcParenR"/>
            </a:pPr>
            <a:r>
              <a:rPr lang="en-US" sz="3600" b="1" dirty="0">
                <a:latin typeface="Trebuchet MS"/>
              </a:rPr>
              <a:t>Voluntary</a:t>
            </a:r>
          </a:p>
          <a:p>
            <a:pPr marL="800100" lvl="1" indent="-342900">
              <a:buAutoNum type="alphaLcParenR"/>
            </a:pPr>
            <a:r>
              <a:rPr lang="en-US" sz="3600" b="1" dirty="0">
                <a:latin typeface="Trebuchet MS"/>
              </a:rPr>
              <a:t>Hereditary</a:t>
            </a:r>
          </a:p>
          <a:p>
            <a:pPr marL="800100" lvl="1" indent="-342900">
              <a:buAutoNum type="alphaLcParenR"/>
            </a:pPr>
            <a:r>
              <a:rPr lang="en-US" sz="3600" b="1" dirty="0">
                <a:latin typeface="Trebuchet MS"/>
              </a:rPr>
              <a:t>Idiopathic</a:t>
            </a:r>
          </a:p>
          <a:p>
            <a:pPr marL="800100" lvl="1" indent="-342900">
              <a:buAutoNum type="alphaLcParenR"/>
            </a:pPr>
            <a:r>
              <a:rPr lang="en-US" sz="3600" b="1" dirty="0">
                <a:latin typeface="Trebuchet MS"/>
              </a:rPr>
              <a:t>Acquired</a:t>
            </a:r>
          </a:p>
        </p:txBody>
      </p:sp>
      <p:pic>
        <p:nvPicPr>
          <p:cNvPr id="5" name="Content Placeholder 4" descr="This picture Describes about Pharmacology in Practice Exercise">
            <a:extLst>
              <a:ext uri="{FF2B5EF4-FFF2-40B4-BE49-F238E27FC236}">
                <a16:creationId xmlns:a16="http://schemas.microsoft.com/office/drawing/2014/main" id="{2146B676-2433-41AD-BFCB-02C2066114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4581" y="4363656"/>
            <a:ext cx="3009417" cy="249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164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6904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rebuchet MS"/>
                <a:cs typeface="Trebuchet MS"/>
              </a:rPr>
              <a:t>Pharmacology in Practice Exercise #2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1169043"/>
            <a:ext cx="9143998" cy="5688956"/>
          </a:xfrm>
        </p:spPr>
        <p:txBody>
          <a:bodyPr/>
          <a:lstStyle/>
          <a:p>
            <a:r>
              <a:rPr lang="en-US" sz="3800" b="1" dirty="0">
                <a:latin typeface="Trebuchet MS"/>
              </a:rPr>
              <a:t>A nurse is caring for a client who has a history of status epilepticus. Which drug should be available in parenteral form should this happen to the client again?</a:t>
            </a:r>
          </a:p>
          <a:p>
            <a:pPr marL="457200" indent="-457200">
              <a:buAutoNum type="alphaLcParenR"/>
            </a:pPr>
            <a:r>
              <a:rPr lang="en-US" sz="3600" b="1" dirty="0">
                <a:latin typeface="Trebuchet MS"/>
              </a:rPr>
              <a:t>Phenytoin</a:t>
            </a:r>
          </a:p>
          <a:p>
            <a:pPr marL="457200" indent="-457200">
              <a:buAutoNum type="alphaLcParenR"/>
            </a:pPr>
            <a:r>
              <a:rPr lang="en-US" sz="3600" b="1" dirty="0">
                <a:latin typeface="Trebuchet MS"/>
              </a:rPr>
              <a:t>Lorazepam</a:t>
            </a:r>
          </a:p>
          <a:p>
            <a:pPr marL="457200" indent="-457200">
              <a:buAutoNum type="alphaLcParenR"/>
            </a:pPr>
            <a:r>
              <a:rPr lang="en-US" sz="3600" b="1" dirty="0">
                <a:latin typeface="Trebuchet MS"/>
              </a:rPr>
              <a:t>Barbiturate</a:t>
            </a:r>
          </a:p>
          <a:p>
            <a:pPr marL="457200" indent="-457200">
              <a:buAutoNum type="alphaLcParenR"/>
            </a:pPr>
            <a:r>
              <a:rPr lang="en-US" sz="3600" b="1" dirty="0">
                <a:latin typeface="Trebuchet MS"/>
              </a:rPr>
              <a:t>Diazepam</a:t>
            </a:r>
          </a:p>
        </p:txBody>
      </p:sp>
      <p:pic>
        <p:nvPicPr>
          <p:cNvPr id="5" name="Content Placeholder 4" descr="This picture Describes about Pharmacology in Practice Exercise">
            <a:extLst>
              <a:ext uri="{FF2B5EF4-FFF2-40B4-BE49-F238E27FC236}">
                <a16:creationId xmlns:a16="http://schemas.microsoft.com/office/drawing/2014/main" id="{2146B676-2433-41AD-BFCB-02C2066114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1926" y="4861366"/>
            <a:ext cx="2992073" cy="199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219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5746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rebuchet MS"/>
                <a:cs typeface="Trebuchet MS"/>
              </a:rPr>
              <a:t>Pharmacology in Practice Exercise #3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1157468"/>
            <a:ext cx="9143999" cy="5700532"/>
          </a:xfrm>
        </p:spPr>
        <p:txBody>
          <a:bodyPr/>
          <a:lstStyle/>
          <a:p>
            <a:r>
              <a:rPr lang="en-US" sz="2800" b="1" dirty="0">
                <a:latin typeface="Trebuchet MS"/>
              </a:rPr>
              <a:t>A client prescribed an antiepileptic complains of chronic pain and requests an analgesic to be taken over time. Which possible interaction of analgesics with </a:t>
            </a:r>
            <a:r>
              <a:rPr lang="en-US" sz="2800" b="1" dirty="0" err="1">
                <a:latin typeface="Trebuchet MS"/>
              </a:rPr>
              <a:t>antiepileptics</a:t>
            </a:r>
            <a:r>
              <a:rPr lang="en-US" sz="2800" b="1" dirty="0">
                <a:latin typeface="Trebuchet MS"/>
              </a:rPr>
              <a:t> should the nurse monitor for in this client?</a:t>
            </a:r>
          </a:p>
          <a:p>
            <a:pPr marL="800100" lvl="1" indent="-342900">
              <a:buAutoNum type="alphaLcParenR"/>
            </a:pPr>
            <a:r>
              <a:rPr lang="en-US" sz="3200" b="1" dirty="0">
                <a:latin typeface="Trebuchet MS"/>
              </a:rPr>
              <a:t>Increased carbamazepine levels</a:t>
            </a:r>
          </a:p>
          <a:p>
            <a:pPr marL="800100" lvl="1" indent="-342900">
              <a:buAutoNum type="alphaLcParenR"/>
            </a:pPr>
            <a:r>
              <a:rPr lang="en-US" sz="3200" b="1" dirty="0">
                <a:latin typeface="Trebuchet MS"/>
              </a:rPr>
              <a:t>Increased seizure activity</a:t>
            </a:r>
          </a:p>
          <a:p>
            <a:pPr marL="800100" lvl="1" indent="-342900">
              <a:buAutoNum type="alphaLcParenR"/>
            </a:pPr>
            <a:r>
              <a:rPr lang="en-US" sz="3200" b="1" dirty="0">
                <a:latin typeface="Trebuchet MS"/>
              </a:rPr>
              <a:t>Increased blood glucose levels</a:t>
            </a:r>
          </a:p>
          <a:p>
            <a:pPr marL="800100" lvl="1" indent="-342900">
              <a:buAutoNum type="alphaLcParenR"/>
            </a:pPr>
            <a:r>
              <a:rPr lang="en-US" sz="3200" b="1" dirty="0">
                <a:latin typeface="Trebuchet MS"/>
              </a:rPr>
              <a:t>Increased depressant effect</a:t>
            </a:r>
          </a:p>
        </p:txBody>
      </p:sp>
      <p:pic>
        <p:nvPicPr>
          <p:cNvPr id="5" name="Content Placeholder 4" descr="This picture Describes about Pharmacology in Practice Exercise">
            <a:extLst>
              <a:ext uri="{FF2B5EF4-FFF2-40B4-BE49-F238E27FC236}">
                <a16:creationId xmlns:a16="http://schemas.microsoft.com/office/drawing/2014/main" id="{2146B676-2433-41AD-BFCB-02C2066114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4766" y="5046562"/>
            <a:ext cx="2999232" cy="181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23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230007"/>
            <a:ext cx="9144000" cy="115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normAutofit fontScale="90000"/>
          </a:bodyPr>
          <a:lstStyle/>
          <a:p>
            <a:pPr algn="l"/>
            <a:r>
              <a:rPr lang="en-US" altLang="en-US" sz="6000" b="1" dirty="0" err="1">
                <a:latin typeface="Trebuchet MS"/>
              </a:rPr>
              <a:t>Antiepileptics</a:t>
            </a:r>
            <a:r>
              <a:rPr lang="en-US" altLang="en-US" sz="6000" b="1" dirty="0">
                <a:latin typeface="Trebuchet MS"/>
              </a:rPr>
              <a:t>—Actions #1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0" y="1030147"/>
            <a:ext cx="9144000" cy="572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normAutofit/>
          </a:bodyPr>
          <a:lstStyle/>
          <a:p>
            <a:pPr lvl="1">
              <a:buChar char="•"/>
            </a:pPr>
            <a:r>
              <a:rPr lang="en-US" sz="3700" dirty="0">
                <a:solidFill>
                  <a:schemeClr val="tx1"/>
                </a:solidFill>
                <a:latin typeface="Trebuchet MS" panose="020B0603020202020204" pitchFamily="34" charset="0"/>
                <a:ea typeface="+mn-lt"/>
                <a:cs typeface="+mn-lt"/>
              </a:rPr>
              <a:t>Hydantoins stabilize the hyperexcitability postsynaptically in the motor cortex of the brain.</a:t>
            </a:r>
            <a:endParaRPr lang="en-US" sz="37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lvl="1">
              <a:buChar char="•"/>
            </a:pPr>
            <a:r>
              <a:rPr lang="en-US" sz="3600" b="1" dirty="0">
                <a:latin typeface="Trebuchet MS" panose="020B0603020202020204" pitchFamily="34" charset="0"/>
                <a:ea typeface="+mn-lt"/>
                <a:cs typeface="+mn-lt"/>
              </a:rPr>
              <a:t>Carboxylic acid derivatives increase levels of gamma (γ)-aminobutyric acid (GABA), which stabilizes cell membranes.</a:t>
            </a:r>
            <a:endParaRPr lang="en-US" sz="3600" b="1" dirty="0">
              <a:latin typeface="Trebuchet MS" panose="020B0603020202020204" pitchFamily="34" charset="0"/>
            </a:endParaRPr>
          </a:p>
          <a:p>
            <a:pPr lvl="1">
              <a:buChar char="•"/>
            </a:pPr>
            <a:r>
              <a:rPr lang="en-US" sz="3600" b="1" dirty="0">
                <a:latin typeface="Trebuchet MS" panose="020B0603020202020204" pitchFamily="34" charset="0"/>
                <a:ea typeface="+mn-lt"/>
                <a:cs typeface="+mn-lt"/>
              </a:rPr>
              <a:t>Succinimides depress the motor cortex, creating a higher threshold before nerves react to the convulsive stimuli</a:t>
            </a:r>
            <a:endParaRPr lang="en-US" sz="36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528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231494"/>
            <a:ext cx="9144000" cy="120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normAutofit fontScale="90000"/>
          </a:bodyPr>
          <a:lstStyle/>
          <a:p>
            <a:pPr algn="l"/>
            <a:r>
              <a:rPr lang="en-US" altLang="en-US" sz="6000" b="1" dirty="0" err="1">
                <a:latin typeface="Trebuchet MS"/>
              </a:rPr>
              <a:t>Antiepileptics</a:t>
            </a:r>
            <a:r>
              <a:rPr lang="en-US" altLang="en-US" sz="6000" b="1" dirty="0">
                <a:latin typeface="Trebuchet MS"/>
              </a:rPr>
              <a:t>—Actions #2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" y="1134319"/>
            <a:ext cx="9144000" cy="572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normAutofit/>
          </a:bodyPr>
          <a:lstStyle/>
          <a:p>
            <a:pPr lvl="1">
              <a:buChar char="•"/>
            </a:pPr>
            <a:r>
              <a:rPr lang="en-US" sz="4400" b="1" dirty="0">
                <a:latin typeface="Trebuchet MS"/>
                <a:ea typeface="+mn-lt"/>
                <a:cs typeface="+mn-lt"/>
              </a:rPr>
              <a:t>Benzodiazepines elevate the seizure threshold by decreasing the postsynaptic excitation</a:t>
            </a:r>
            <a:endParaRPr lang="en-US" sz="4400" b="1" dirty="0"/>
          </a:p>
          <a:p>
            <a:pPr lvl="1" algn="l">
              <a:buChar char="•"/>
            </a:pPr>
            <a:r>
              <a:rPr lang="en-US" sz="4400" b="1" dirty="0">
                <a:latin typeface="Trebuchet MS"/>
                <a:ea typeface="+mn-lt"/>
                <a:cs typeface="+mn-lt"/>
              </a:rPr>
              <a:t>Nonspecified drugs have differing properties; for example, gabapentin is a GABA agonist, and topiramate blocks the seizure activity rather than raising the threshold</a:t>
            </a:r>
            <a:endParaRPr lang="en-US" sz="4400" b="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237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80618"/>
          </a:xfrm>
        </p:spPr>
        <p:txBody>
          <a:bodyPr>
            <a:normAutofit/>
          </a:bodyPr>
          <a:lstStyle/>
          <a:p>
            <a:r>
              <a:rPr lang="en-US" altLang="en-US" sz="6000" b="1" dirty="0" err="1">
                <a:latin typeface="Trebuchet MS"/>
              </a:rPr>
              <a:t>Antiepileptics</a:t>
            </a:r>
            <a:r>
              <a:rPr lang="en-US" altLang="en-US" sz="6000" b="1" dirty="0">
                <a:latin typeface="Trebuchet MS"/>
              </a:rPr>
              <a:t>—Uses #1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1180619"/>
            <a:ext cx="9143998" cy="5677382"/>
          </a:xfrm>
        </p:spPr>
        <p:txBody>
          <a:bodyPr>
            <a:normAutofit lnSpcReduction="10000"/>
          </a:bodyPr>
          <a:lstStyle/>
          <a:p>
            <a:pPr lvl="1">
              <a:buChar char="•"/>
            </a:pPr>
            <a:r>
              <a:rPr lang="en-US" sz="4800" b="1" dirty="0">
                <a:latin typeface="Trebuchet MS"/>
                <a:cs typeface="Calibri"/>
              </a:rPr>
              <a:t>Prophylactically to prevent seizures after trauma, neurosurgery, or with a brain tumor</a:t>
            </a:r>
          </a:p>
          <a:p>
            <a:pPr lvl="1">
              <a:buChar char="•"/>
            </a:pPr>
            <a:r>
              <a:rPr lang="en-US" sz="4800" b="1" dirty="0">
                <a:latin typeface="Trebuchet MS"/>
                <a:cs typeface="Calibri"/>
              </a:rPr>
              <a:t>Treatment of seizures of all types</a:t>
            </a:r>
          </a:p>
          <a:p>
            <a:pPr lvl="1">
              <a:buChar char="•"/>
            </a:pPr>
            <a:r>
              <a:rPr lang="en-US" sz="4800" b="1" dirty="0">
                <a:latin typeface="Trebuchet MS"/>
                <a:cs typeface="Calibri"/>
              </a:rPr>
              <a:t>Neuropathic pain</a:t>
            </a:r>
          </a:p>
          <a:p>
            <a:pPr lvl="1">
              <a:buChar char="•"/>
            </a:pPr>
            <a:r>
              <a:rPr lang="en-US" sz="4800" b="1" dirty="0">
                <a:latin typeface="Trebuchet MS"/>
                <a:cs typeface="Calibri"/>
              </a:rPr>
              <a:t>Bipolar disorders</a:t>
            </a:r>
          </a:p>
          <a:p>
            <a:pPr lvl="1">
              <a:buChar char="•"/>
            </a:pPr>
            <a:r>
              <a:rPr lang="en-US" sz="4800" b="1" dirty="0">
                <a:latin typeface="Trebuchet MS"/>
                <a:cs typeface="Calibri"/>
              </a:rPr>
              <a:t>Anxiety disorders</a:t>
            </a:r>
          </a:p>
        </p:txBody>
      </p:sp>
      <p:pic>
        <p:nvPicPr>
          <p:cNvPr id="5" name="Picture 2" descr="This picture Describes about Antiepileptics—Uses">
            <a:extLst>
              <a:ext uri="{FF2B5EF4-FFF2-40B4-BE49-F238E27FC236}">
                <a16:creationId xmlns:a16="http://schemas.microsoft.com/office/drawing/2014/main" id="{37B9F148-57AD-49E1-87D6-68ABA564E77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06319" y="4143737"/>
            <a:ext cx="3437681" cy="248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191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58815" y="154269"/>
            <a:ext cx="9144000" cy="114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normAutofit/>
          </a:bodyPr>
          <a:lstStyle/>
          <a:p>
            <a:pPr algn="l"/>
            <a:r>
              <a:rPr lang="en-US" altLang="en-US" sz="6000" b="1" dirty="0">
                <a:latin typeface="Trebuchet MS"/>
              </a:rPr>
              <a:t>Antiepileptics—Uses #2</a:t>
            </a:r>
            <a:endParaRPr lang="en-US" sz="6000" dirty="0"/>
          </a:p>
        </p:txBody>
      </p:sp>
      <p:sp>
        <p:nvSpPr>
          <p:cNvPr id="5123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0" y="1388961"/>
            <a:ext cx="9144000" cy="570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/>
          <a:p>
            <a:pPr lvl="1">
              <a:buChar char="•"/>
            </a:pPr>
            <a:r>
              <a:rPr lang="en-US" sz="5000" b="1" dirty="0">
                <a:latin typeface="Trebuchet MS"/>
                <a:cs typeface="Calibri"/>
              </a:rPr>
              <a:t>Examples</a:t>
            </a:r>
          </a:p>
          <a:p>
            <a:pPr lvl="2" indent="0">
              <a:buChar char="•"/>
            </a:pPr>
            <a:r>
              <a:rPr lang="en-US" sz="4800" dirty="0">
                <a:solidFill>
                  <a:schemeClr val="tx1"/>
                </a:solidFill>
                <a:latin typeface="Trebuchet MS"/>
                <a:cs typeface="Calibri"/>
              </a:rPr>
              <a:t>Lorazepam—status epilepticus</a:t>
            </a:r>
          </a:p>
          <a:p>
            <a:pPr lvl="2" indent="0">
              <a:buChar char="•"/>
            </a:pPr>
            <a:r>
              <a:rPr lang="en-US" sz="4800" dirty="0">
                <a:solidFill>
                  <a:schemeClr val="tx1"/>
                </a:solidFill>
                <a:latin typeface="Trebuchet MS"/>
                <a:cs typeface="Calibri"/>
              </a:rPr>
              <a:t>Phenytoin—ongoing seizure control</a:t>
            </a:r>
          </a:p>
          <a:p>
            <a:pPr lvl="2" indent="0">
              <a:buChar char="•"/>
            </a:pPr>
            <a:r>
              <a:rPr lang="en-US" sz="4800" b="1" dirty="0">
                <a:latin typeface="Trebuchet MS"/>
                <a:cs typeface="Calibri"/>
              </a:rPr>
              <a:t>Clobazam—adjuvant for Lennox–Gastaut syndrome</a:t>
            </a:r>
          </a:p>
          <a:p>
            <a:pPr marL="457200" lvl="1" indent="0">
              <a:buNone/>
            </a:pPr>
            <a:endParaRPr lang="en-US" dirty="0">
              <a:latin typeface="Trebuchet MS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9304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192192"/>
          </a:xfrm>
        </p:spPr>
        <p:txBody>
          <a:bodyPr>
            <a:normAutofit fontScale="90000"/>
          </a:bodyPr>
          <a:lstStyle/>
          <a:p>
            <a:r>
              <a:rPr lang="en-US" altLang="en-US" dirty="0" err="1">
                <a:latin typeface="Trebuchet MS"/>
              </a:rPr>
              <a:t>Antiepileptics</a:t>
            </a:r>
            <a:r>
              <a:rPr lang="en-US" altLang="en-US" dirty="0">
                <a:latin typeface="Trebuchet MS"/>
              </a:rPr>
              <a:t>—</a:t>
            </a:r>
            <a:r>
              <a:rPr lang="en-US" altLang="en-US" dirty="0">
                <a:latin typeface="Trebuchet MS"/>
                <a:ea typeface="Trebuchet MS" pitchFamily="34" charset="0"/>
                <a:cs typeface="Trebuchet MS" pitchFamily="34" charset="0"/>
              </a:rPr>
              <a:t>Adverse Reactions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1175674"/>
            <a:ext cx="4858201" cy="5682325"/>
          </a:xfrm>
        </p:spPr>
        <p:txBody>
          <a:bodyPr/>
          <a:lstStyle/>
          <a:p>
            <a:pPr marL="285750" indent="-285750" eaLnBrk="1" hangingPunct="1">
              <a:buFontTx/>
              <a:buChar char="•"/>
            </a:pPr>
            <a:r>
              <a:rPr lang="en-US" altLang="en-US" sz="4000" b="1" dirty="0">
                <a:cs typeface="Trebuchet MS" pitchFamily="34" charset="0"/>
              </a:rPr>
              <a:t>Central Nervous System Reactions: </a:t>
            </a:r>
          </a:p>
          <a:p>
            <a:pPr marL="1028700" lvl="1">
              <a:buFont typeface="Arial"/>
              <a:buChar char="–"/>
            </a:pPr>
            <a:r>
              <a:rPr lang="en-US" altLang="en-US" sz="3600" b="1" dirty="0">
                <a:latin typeface="Trebuchet MS"/>
              </a:rPr>
              <a:t>Drowsiness, somnolence </a:t>
            </a:r>
          </a:p>
          <a:p>
            <a:pPr marL="1028700" lvl="1">
              <a:buFont typeface="Arial"/>
              <a:buChar char="–"/>
            </a:pPr>
            <a:r>
              <a:rPr lang="en-US" altLang="en-US" sz="3600" b="1" dirty="0">
                <a:latin typeface="Trebuchet MS"/>
              </a:rPr>
              <a:t>Weakness, dizziness</a:t>
            </a:r>
            <a:endParaRPr lang="en-US" sz="3600" b="1" dirty="0"/>
          </a:p>
          <a:p>
            <a:pPr marL="1028700" lvl="1">
              <a:buFont typeface="Arial"/>
              <a:buChar char="–"/>
            </a:pPr>
            <a:r>
              <a:rPr lang="en-US" altLang="en-US" sz="3600" b="1" dirty="0">
                <a:latin typeface="Trebuchet MS"/>
              </a:rPr>
              <a:t>Headache</a:t>
            </a:r>
          </a:p>
          <a:p>
            <a:pPr marL="1028700" lvl="1">
              <a:buFont typeface="Arial"/>
              <a:buChar char="–"/>
            </a:pPr>
            <a:r>
              <a:rPr lang="en-US" altLang="en-US" sz="3600" b="1" dirty="0">
                <a:latin typeface="Trebuchet MS"/>
              </a:rPr>
              <a:t>Nystagmus</a:t>
            </a:r>
          </a:p>
          <a:p>
            <a:pPr marL="1028700" lvl="1">
              <a:buFont typeface="Arial"/>
              <a:buChar char="–"/>
            </a:pPr>
            <a:r>
              <a:rPr lang="en-US" altLang="en-US" sz="3600" b="1" dirty="0">
                <a:latin typeface="Trebuchet MS"/>
              </a:rPr>
              <a:t>Ataxia</a:t>
            </a:r>
          </a:p>
          <a:p>
            <a:pPr marL="1028700" lvl="1">
              <a:buFont typeface="Arial"/>
              <a:buChar char="–"/>
            </a:pPr>
            <a:r>
              <a:rPr lang="en-US" altLang="en-US" sz="3800" dirty="0">
                <a:solidFill>
                  <a:schemeClr val="tx1"/>
                </a:solidFill>
                <a:latin typeface="Trebuchet MS"/>
              </a:rPr>
              <a:t>Slurred speech</a:t>
            </a:r>
          </a:p>
        </p:txBody>
      </p:sp>
      <p:pic>
        <p:nvPicPr>
          <p:cNvPr id="5" name="Picture 2" descr="This picture Describes about Antiepileptics—Adverse Reactions">
            <a:extLst>
              <a:ext uri="{FF2B5EF4-FFF2-40B4-BE49-F238E27FC236}">
                <a16:creationId xmlns:a16="http://schemas.microsoft.com/office/drawing/2014/main" id="{CCDAB19B-62A1-4A29-AF6E-98252ED8961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58202" y="1175674"/>
            <a:ext cx="4285798" cy="529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125816"/>
      </p:ext>
    </p:extLst>
  </p:cSld>
  <p:clrMapOvr>
    <a:masterClrMapping/>
  </p:clrMapOvr>
</p:sld>
</file>

<file path=ppt/theme/theme1.xml><?xml version="1.0" encoding="utf-8"?>
<a:theme xmlns:a="http://schemas.openxmlformats.org/drawingml/2006/main" name="2_LWW TEMPLATE">
  <a:themeElements>
    <a:clrScheme name="">
      <a:dk1>
        <a:srgbClr val="000000"/>
      </a:dk1>
      <a:lt1>
        <a:srgbClr val="FFFFFF"/>
      </a:lt1>
      <a:dk2>
        <a:srgbClr val="006B76"/>
      </a:dk2>
      <a:lt2>
        <a:srgbClr val="000000"/>
      </a:lt2>
      <a:accent1>
        <a:srgbClr val="186EC4"/>
      </a:accent1>
      <a:accent2>
        <a:srgbClr val="CC9900"/>
      </a:accent2>
      <a:accent3>
        <a:srgbClr val="FFFFFF"/>
      </a:accent3>
      <a:accent4>
        <a:srgbClr val="000000"/>
      </a:accent4>
      <a:accent5>
        <a:srgbClr val="ABBADE"/>
      </a:accent5>
      <a:accent6>
        <a:srgbClr val="B98A00"/>
      </a:accent6>
      <a:hlink>
        <a:srgbClr val="FF0000"/>
      </a:hlink>
      <a:folHlink>
        <a:srgbClr val="009900"/>
      </a:folHlink>
    </a:clrScheme>
    <a:fontScheme name="LWW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WW TEMPLAT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WW TEMPLAT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WW TEMPLAT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W TEMPLAT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3016C5A4-E631-4977-A608-ACFB4755262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A3FDCECB4BED4DB5C3413FC21A1F5B" ma:contentTypeVersion="12" ma:contentTypeDescription="Create a new document." ma:contentTypeScope="" ma:versionID="75b897fd7b085752d5b538892c8c5922">
  <xsd:schema xmlns:xsd="http://www.w3.org/2001/XMLSchema" xmlns:xs="http://www.w3.org/2001/XMLSchema" xmlns:p="http://schemas.microsoft.com/office/2006/metadata/properties" xmlns:ns1="http://schemas.microsoft.com/sharepoint/v3" xmlns:ns3="a79546dd-a61c-46de-ad86-16894dbe08e3" targetNamespace="http://schemas.microsoft.com/office/2006/metadata/properties" ma:root="true" ma:fieldsID="be733bb829586b746f2c5fbeb066993c" ns1:_="" ns3:_="">
    <xsd:import namespace="http://schemas.microsoft.com/sharepoint/v3"/>
    <xsd:import namespace="a79546dd-a61c-46de-ad86-16894dbe08e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9546dd-a61c-46de-ad86-16894dbe08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5F9479-C1BD-4B88-9ABD-AC38280BD350}">
  <ds:schemaRefs>
    <ds:schemaRef ds:uri="a79546dd-a61c-46de-ad86-16894dbe08e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A2D0645-763C-4A74-896B-80452723D21C}">
  <ds:schemaRefs>
    <ds:schemaRef ds:uri="http://schemas.microsoft.com/office/2006/metadata/properties"/>
    <ds:schemaRef ds:uri="http://www.w3.org/XML/1998/namespace"/>
    <ds:schemaRef ds:uri="a79546dd-a61c-46de-ad86-16894dbe08e3"/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BE2C1218-8DF4-4505-B010-97A102F219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Words>2373</Words>
  <Application>Microsoft Office PowerPoint</Application>
  <PresentationFormat>On-screen Show (4:3)</PresentationFormat>
  <Paragraphs>330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Calibri</vt:lpstr>
      <vt:lpstr>Corbel</vt:lpstr>
      <vt:lpstr>Courier New</vt:lpstr>
      <vt:lpstr>Trebuchet MS</vt:lpstr>
      <vt:lpstr>Verdana</vt:lpstr>
      <vt:lpstr>Wingdings</vt:lpstr>
      <vt:lpstr>2_LWW TEMPLATE</vt:lpstr>
      <vt:lpstr>Depth</vt:lpstr>
      <vt:lpstr>PowerPoint Presentation</vt:lpstr>
      <vt:lpstr>  Learning Objectives</vt:lpstr>
      <vt:lpstr> Seizure Disorders</vt:lpstr>
      <vt:lpstr>Antiepileptics</vt:lpstr>
      <vt:lpstr>Antiepileptics—Actions #1</vt:lpstr>
      <vt:lpstr>Antiepileptics—Actions #2</vt:lpstr>
      <vt:lpstr>Antiepileptics—Uses #1</vt:lpstr>
      <vt:lpstr>Antiepileptics—Uses #2</vt:lpstr>
      <vt:lpstr>Antiepileptics—Adverse Reactions #1</vt:lpstr>
      <vt:lpstr>Antiepileptics—Adverse Reactions #2</vt:lpstr>
      <vt:lpstr>Antiepileptics—Adverse Reactions #3</vt:lpstr>
      <vt:lpstr>Antiepileptics—Adverse Reactions #4</vt:lpstr>
      <vt:lpstr>Antiepileptics—Contraindications #1</vt:lpstr>
      <vt:lpstr>Antiepileptics—Contraindications #2</vt:lpstr>
      <vt:lpstr> Antiepileptics—Contraindications #3</vt:lpstr>
      <vt:lpstr>Antiepileptics—Precautions #1</vt:lpstr>
      <vt:lpstr>Antiepileptics—Precautions #2</vt:lpstr>
      <vt:lpstr>Antiepileptics—Interactions #1</vt:lpstr>
      <vt:lpstr>Antiepileptics—Interactions #2</vt:lpstr>
      <vt:lpstr>Nursing Process—Client Receiving an Antiepileptic #1</vt:lpstr>
      <vt:lpstr>Nursing Process—Client Receiving an Antiepileptic #2</vt:lpstr>
      <vt:lpstr>Nursing Process—Client Receiving an Antiepileptic #3</vt:lpstr>
      <vt:lpstr>Nursing Process—Client Receiving an Antiepileptic #4</vt:lpstr>
      <vt:lpstr>Nursing Process—Client Receiving an Antiepileptic #5</vt:lpstr>
      <vt:lpstr>Nursing Process—Client Receiving an Antiepileptic #6</vt:lpstr>
      <vt:lpstr>Nursing Process—Client Receiving an Antiepileptic #7</vt:lpstr>
      <vt:lpstr>Nursing Process—Client Receiving an Antiepileptic #8</vt:lpstr>
      <vt:lpstr>Nursing Process—Client Receiving an Antiepileptic #9</vt:lpstr>
      <vt:lpstr>Nursing Process—Client Receiving an Antiepileptic #10</vt:lpstr>
      <vt:lpstr>Nursing Process—Client Receiving an Antiepileptic #11</vt:lpstr>
      <vt:lpstr>Nursing Process—Client Receiving an Antiepileptic #12</vt:lpstr>
      <vt:lpstr>Nursing Process—Client Receiving an Antiepileptic #13</vt:lpstr>
      <vt:lpstr>Nursing Process—Client Receiving an Antiepileptic #14</vt:lpstr>
      <vt:lpstr>Nursing Process—Client Receiving an Antiepileptic #15</vt:lpstr>
      <vt:lpstr>Nursing Process—Client Receiving an Antiepileptic #16</vt:lpstr>
      <vt:lpstr>Nursing Process—Client Receiving an Antiepileptic #17</vt:lpstr>
      <vt:lpstr>Nursing Process—Client Receiving an Antiepileptic #18</vt:lpstr>
      <vt:lpstr>Nursing Process—Client Receiving an Antiepileptic #19</vt:lpstr>
      <vt:lpstr>Nursing Process—Client Receiving an Antiepileptic #20</vt:lpstr>
      <vt:lpstr>Nursing Process—Client Receiving an Antiepileptic #21</vt:lpstr>
      <vt:lpstr>Nursing Process—Client Receiving an Antiepileptic #22</vt:lpstr>
      <vt:lpstr>Nursing Process—Client Receiving an Antiepileptic #23</vt:lpstr>
      <vt:lpstr>Nursing Process—Client Receiving an Antiepileptic #24</vt:lpstr>
      <vt:lpstr>Pharmacology in Practice Exercise #1</vt:lpstr>
      <vt:lpstr>Pharmacology in Practice Exercise #2</vt:lpstr>
      <vt:lpstr>Pharmacology in Practice Exercise #3</vt:lpstr>
    </vt:vector>
  </TitlesOfParts>
  <Company>LWW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28 Antiepileptics</dc:title>
  <dc:creator>doug smock</dc:creator>
  <cp:lastModifiedBy>Christine Sanchez</cp:lastModifiedBy>
  <cp:revision>87</cp:revision>
  <dcterms:created xsi:type="dcterms:W3CDTF">2014-03-13T13:46:35Z</dcterms:created>
  <dcterms:modified xsi:type="dcterms:W3CDTF">2023-03-28T15:01:09Z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0x010100F9A3FDCECB4BED4DB5C3413FC21A1F5B</vt:lpwstr>
  </property>
</Properties>
</file>