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Lst>
  <p:notesMasterIdLst>
    <p:notesMasterId r:id="rId48"/>
  </p:notesMasterIdLst>
  <p:handoutMasterIdLst>
    <p:handoutMasterId r:id="rId49"/>
  </p:handoutMasterIdLst>
  <p:sldIdLst>
    <p:sldId id="256" r:id="rId5"/>
    <p:sldId id="742" r:id="rId6"/>
    <p:sldId id="743"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760" r:id="rId24"/>
    <p:sldId id="761" r:id="rId25"/>
    <p:sldId id="762" r:id="rId26"/>
    <p:sldId id="764" r:id="rId27"/>
    <p:sldId id="765" r:id="rId28"/>
    <p:sldId id="766" r:id="rId29"/>
    <p:sldId id="767" r:id="rId30"/>
    <p:sldId id="768" r:id="rId31"/>
    <p:sldId id="769" r:id="rId32"/>
    <p:sldId id="770" r:id="rId33"/>
    <p:sldId id="771" r:id="rId34"/>
    <p:sldId id="772" r:id="rId35"/>
    <p:sldId id="773" r:id="rId36"/>
    <p:sldId id="774" r:id="rId37"/>
    <p:sldId id="775" r:id="rId38"/>
    <p:sldId id="776" r:id="rId39"/>
    <p:sldId id="777" r:id="rId40"/>
    <p:sldId id="778" r:id="rId41"/>
    <p:sldId id="779" r:id="rId42"/>
    <p:sldId id="780" r:id="rId43"/>
    <p:sldId id="781" r:id="rId44"/>
    <p:sldId id="783" r:id="rId45"/>
    <p:sldId id="784" r:id="rId46"/>
    <p:sldId id="782"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extLst>
      <p:ext uri="{19B8F6BF-5375-455C-9EA6-DF929625EA0E}">
        <p15:presenceInfo xmlns:p15="http://schemas.microsoft.com/office/powerpoint/2012/main" userId="S::tiffany.zyniewicz@northwestu.edu::8f2fd665-9a33-4c86-bcf8-9fbac1a565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116CD-D317-7641-92E5-FC5946E18A8B}" v="7" dt="2021-07-01T07:03:23.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3772" autoAdjust="0"/>
  </p:normalViewPr>
  <p:slideViewPr>
    <p:cSldViewPr snapToGrid="0">
      <p:cViewPr varScale="1">
        <p:scale>
          <a:sx n="74" d="100"/>
          <a:sy n="74" d="100"/>
        </p:scale>
        <p:origin x="1685" y="58"/>
      </p:cViewPr>
      <p:guideLst>
        <p:guide orient="horz"/>
        <p:guide pos="2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4/16/2023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4/16/2023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281544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50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40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95096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7278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97915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43478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628866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49612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131859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57581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31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05264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877210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688543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471316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313761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95257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51809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509062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009061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12499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735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785794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63678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712905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966100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948910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013522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540840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283113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749006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9806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1566396"/>
            <a:ext cx="4230688"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053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950787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77160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558383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632080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981798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471809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033677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818077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670928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90146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215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4238499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671604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41785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824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22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496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58925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54"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003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Lst>
  <p:hf hdr="0" ftr="0" dt="0"/>
  <p:txStyles>
    <p:titleStyle>
      <a:lvl1pPr algn="l" rtl="0" eaLnBrk="0" fontAlgn="base" hangingPunct="0">
        <a:lnSpc>
          <a:spcPct val="90000"/>
        </a:lnSpc>
        <a:spcBef>
          <a:spcPct val="0"/>
        </a:spcBef>
        <a:spcAft>
          <a:spcPct val="0"/>
        </a:spcAft>
        <a:defRPr sz="2800" b="1">
          <a:solidFill>
            <a:srgbClr val="186EC4"/>
          </a:solidFill>
          <a:latin typeface="Trebuchet MS" panose="020B0603020202020204" pitchFamily="34" charset="0"/>
          <a:ea typeface="Trebuchet MS" panose="020B0603020202020204" pitchFamily="34"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Trebuchet MS" panose="020B0603020202020204" pitchFamily="34" charset="0"/>
          <a:ea typeface="Trebuchet MS" panose="020B0603020202020204" pitchFamily="34"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Trebuchet MS" panose="020B0603020202020204" pitchFamily="34" charset="0"/>
          <a:ea typeface="Trebuchet MS" panose="020B0603020202020204" pitchFamily="34"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Trebuchet MS" panose="020B0603020202020204" pitchFamily="34" charset="0"/>
          <a:ea typeface="Trebuchet MS" panose="020B0603020202020204" pitchFamily="34"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Trebuchet MS" panose="020B0603020202020204" pitchFamily="34" charset="0"/>
          <a:ea typeface="Trebuchet MS" panose="020B0603020202020204" pitchFamily="34"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Trebuchet MS" panose="020B0603020202020204" pitchFamily="34" charset="0"/>
          <a:ea typeface="Trebuchet MS" panose="020B0603020202020204" pitchFamily="34"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963" y="3011281"/>
            <a:ext cx="6692900" cy="1551194"/>
          </a:xfrm>
        </p:spPr>
        <p:txBody>
          <a:bodyPr/>
          <a:lstStyle/>
          <a:p>
            <a:r>
              <a:rPr lang="en-US" dirty="0">
                <a:solidFill>
                  <a:schemeClr val="tx1"/>
                </a:solidFill>
              </a:rPr>
              <a:t>Introduction to Clinical Pharmacology </a:t>
            </a:r>
            <a:br>
              <a:rPr lang="en-US" dirty="0">
                <a:solidFill>
                  <a:schemeClr val="tx1"/>
                </a:solidFill>
              </a:rPr>
            </a:br>
            <a:br>
              <a:rPr lang="en-US" dirty="0">
                <a:solidFill>
                  <a:schemeClr val="tx1"/>
                </a:solidFill>
              </a:rPr>
            </a:br>
            <a:r>
              <a:rPr lang="en-US" dirty="0">
                <a:solidFill>
                  <a:schemeClr val="tx1"/>
                </a:solidFill>
              </a:rPr>
              <a:t>Chapter 32</a:t>
            </a:r>
            <a:br>
              <a:rPr lang="en-US" dirty="0">
                <a:solidFill>
                  <a:schemeClr val="tx1"/>
                </a:solidFill>
              </a:rPr>
            </a:br>
            <a:r>
              <a:rPr lang="en-US" dirty="0">
                <a:solidFill>
                  <a:schemeClr val="tx1"/>
                </a:solidFill>
              </a:rPr>
              <a:t>Diuretics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Diuretics—Uses #2</a:t>
            </a:r>
            <a:endParaRPr lang="en-IN" dirty="0"/>
          </a:p>
        </p:txBody>
      </p:sp>
      <p:sp>
        <p:nvSpPr>
          <p:cNvPr id="3" name="Content Placeholder 2"/>
          <p:cNvSpPr>
            <a:spLocks noGrp="1"/>
          </p:cNvSpPr>
          <p:nvPr>
            <p:ph sz="half" idx="1"/>
          </p:nvPr>
        </p:nvSpPr>
        <p:spPr>
          <a:xfrm>
            <a:off x="330200" y="1566396"/>
            <a:ext cx="8813800" cy="3686175"/>
          </a:xfrm>
        </p:spPr>
        <p:txBody>
          <a:bodyPr/>
          <a:lstStyle/>
          <a:p>
            <a:pPr lvl="1">
              <a:buFont typeface="Wingdings" pitchFamily="2" charset="2"/>
              <a:buChar char="v"/>
            </a:pPr>
            <a:r>
              <a:rPr lang="en-US" sz="2200" b="1" dirty="0">
                <a:ea typeface="+mn-lt"/>
                <a:cs typeface="+mn-lt"/>
              </a:rPr>
              <a:t>Used in the treatment of: </a:t>
            </a:r>
          </a:p>
          <a:p>
            <a:pPr lvl="2">
              <a:buFont typeface="Courier New" pitchFamily="49" charset="0"/>
              <a:buChar char="o"/>
            </a:pPr>
            <a:r>
              <a:rPr lang="en-US" altLang="en-US" sz="2200" dirty="0"/>
              <a:t>male-to-female hormonal therapy for gender dysphoria (spironolactone) </a:t>
            </a:r>
          </a:p>
          <a:p>
            <a:pPr lvl="2">
              <a:buFont typeface="Courier New" pitchFamily="49" charset="0"/>
              <a:buChar char="o"/>
            </a:pPr>
            <a:r>
              <a:rPr lang="en-US" altLang="en-US" sz="2200" dirty="0"/>
              <a:t>short term management of ascites (ethacrynic acid)</a:t>
            </a:r>
          </a:p>
          <a:p>
            <a:pPr lvl="2">
              <a:buFont typeface="Courier New" pitchFamily="49" charset="0"/>
              <a:buChar char="o"/>
            </a:pPr>
            <a:r>
              <a:rPr lang="en-US" altLang="en-US" sz="2200" dirty="0"/>
              <a:t>premenstrual bloating or weight loss (nonprescription)</a:t>
            </a:r>
          </a:p>
        </p:txBody>
      </p:sp>
      <p:pic>
        <p:nvPicPr>
          <p:cNvPr id="5" name="Picture 2" descr="This Picture Describes about the Diuretics—Uses">
            <a:extLst>
              <a:ext uri="{FF2B5EF4-FFF2-40B4-BE49-F238E27FC236}">
                <a16:creationId xmlns:a16="http://schemas.microsoft.com/office/drawing/2014/main" id="{40C135BD-1F8C-41EE-8AB4-33217B7183E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2324049" y="3984959"/>
            <a:ext cx="4230687" cy="24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7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Adverse Reactions #1</a:t>
            </a:r>
            <a:endParaRPr lang="en-IN" dirty="0"/>
          </a:p>
        </p:txBody>
      </p:sp>
      <p:sp>
        <p:nvSpPr>
          <p:cNvPr id="3" name="Content Placeholder 2"/>
          <p:cNvSpPr>
            <a:spLocks noGrp="1"/>
          </p:cNvSpPr>
          <p:nvPr>
            <p:ph sz="half" idx="1"/>
          </p:nvPr>
        </p:nvSpPr>
        <p:spPr>
          <a:xfrm>
            <a:off x="330199" y="1566396"/>
            <a:ext cx="7707671" cy="3686175"/>
          </a:xfrm>
        </p:spPr>
        <p:txBody>
          <a:bodyPr/>
          <a:lstStyle/>
          <a:p>
            <a:pPr eaLnBrk="1" hangingPunct="1"/>
            <a:r>
              <a:rPr lang="en-US" altLang="en-US" dirty="0">
                <a:cs typeface="Trebuchet MS" pitchFamily="34" charset="0"/>
              </a:rPr>
              <a:t>Neuromuscular System Reactions: </a:t>
            </a:r>
          </a:p>
          <a:p>
            <a:pPr marL="966787" lvl="1" indent="-342900"/>
            <a:r>
              <a:rPr lang="en-US" altLang="en-US" sz="2400" dirty="0">
                <a:latin typeface="Trebuchet MS"/>
              </a:rPr>
              <a:t>Dizziness</a:t>
            </a:r>
          </a:p>
          <a:p>
            <a:pPr marL="966787" lvl="1" indent="-342900"/>
            <a:r>
              <a:rPr lang="en-US" altLang="en-US" sz="2400" dirty="0">
                <a:latin typeface="Trebuchet MS"/>
              </a:rPr>
              <a:t>Lightheadedness</a:t>
            </a:r>
          </a:p>
          <a:p>
            <a:pPr marL="966787" lvl="1" indent="-342900"/>
            <a:r>
              <a:rPr lang="en-US" altLang="en-US" sz="2400" dirty="0">
                <a:latin typeface="Trebuchet MS"/>
              </a:rPr>
              <a:t>Headache</a:t>
            </a:r>
          </a:p>
          <a:p>
            <a:pPr marL="966787" lvl="1" indent="-342900"/>
            <a:r>
              <a:rPr lang="en-US" altLang="en-US" sz="2400" dirty="0">
                <a:latin typeface="Trebuchet MS"/>
              </a:rPr>
              <a:t>Weakness</a:t>
            </a:r>
          </a:p>
          <a:p>
            <a:pPr marL="966787" lvl="1" indent="-342900"/>
            <a:r>
              <a:rPr lang="en-US" altLang="en-US" sz="2400" dirty="0">
                <a:latin typeface="Trebuchet MS"/>
              </a:rPr>
              <a:t>Fatigue</a:t>
            </a:r>
          </a:p>
        </p:txBody>
      </p:sp>
      <p:pic>
        <p:nvPicPr>
          <p:cNvPr id="5" name="Picture 2" descr="This Picture Describes about the Diuretics—Adverse Reactions">
            <a:extLst>
              <a:ext uri="{FF2B5EF4-FFF2-40B4-BE49-F238E27FC236}">
                <a16:creationId xmlns:a16="http://schemas.microsoft.com/office/drawing/2014/main" id="{1A83D185-CFF3-49AB-8332-9B4AD74ED57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985544" y="2346325"/>
            <a:ext cx="368617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2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Adverse Reactions #2</a:t>
            </a:r>
            <a:endParaRPr lang="en-IN" dirty="0"/>
          </a:p>
        </p:txBody>
      </p:sp>
      <p:sp>
        <p:nvSpPr>
          <p:cNvPr id="3" name="Content Placeholder 2"/>
          <p:cNvSpPr>
            <a:spLocks noGrp="1"/>
          </p:cNvSpPr>
          <p:nvPr>
            <p:ph sz="half" idx="1"/>
          </p:nvPr>
        </p:nvSpPr>
        <p:spPr>
          <a:xfrm>
            <a:off x="330200" y="1566396"/>
            <a:ext cx="7973142" cy="3686175"/>
          </a:xfrm>
        </p:spPr>
        <p:txBody>
          <a:bodyPr/>
          <a:lstStyle/>
          <a:p>
            <a:pPr eaLnBrk="1" hangingPunct="1"/>
            <a:r>
              <a:rPr lang="en-US" altLang="en-US" dirty="0">
                <a:cs typeface="Trebuchet MS" pitchFamily="34" charset="0"/>
              </a:rPr>
              <a:t>Cardiovascular System Reactions: </a:t>
            </a:r>
          </a:p>
          <a:p>
            <a:pPr marL="966787" lvl="1" indent="-342900"/>
            <a:r>
              <a:rPr lang="en-US" altLang="en-US" sz="2400" dirty="0">
                <a:latin typeface="Trebuchet MS"/>
              </a:rPr>
              <a:t>Orthostatic hypotension</a:t>
            </a:r>
          </a:p>
          <a:p>
            <a:pPr marL="966787" lvl="1" indent="-342900"/>
            <a:r>
              <a:rPr lang="en-US" altLang="en-US" sz="2400" dirty="0">
                <a:latin typeface="Trebuchet MS"/>
              </a:rPr>
              <a:t>Electrolyte imbalances</a:t>
            </a:r>
          </a:p>
          <a:p>
            <a:pPr marL="966787" lvl="1" indent="-342900"/>
            <a:r>
              <a:rPr lang="en-US" altLang="en-US" sz="2400" dirty="0">
                <a:latin typeface="Trebuchet MS"/>
              </a:rPr>
              <a:t>Glycosuria</a:t>
            </a:r>
          </a:p>
          <a:p>
            <a:endParaRPr lang="en-IN" dirty="0"/>
          </a:p>
        </p:txBody>
      </p:sp>
      <p:pic>
        <p:nvPicPr>
          <p:cNvPr id="5" name="Picture 2" descr="This Picture Describes about the Diuretics—Adverse Reactions">
            <a:extLst>
              <a:ext uri="{FF2B5EF4-FFF2-40B4-BE49-F238E27FC236}">
                <a16:creationId xmlns:a16="http://schemas.microsoft.com/office/drawing/2014/main" id="{96666F03-0090-45C6-B5CB-316AF5B3ACEC}"/>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3875251" y="3318388"/>
            <a:ext cx="3636230" cy="298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8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Adverse Reactions #3</a:t>
            </a:r>
            <a:endParaRPr lang="en-IN" dirty="0"/>
          </a:p>
        </p:txBody>
      </p:sp>
      <p:sp>
        <p:nvSpPr>
          <p:cNvPr id="3" name="Content Placeholder 2"/>
          <p:cNvSpPr>
            <a:spLocks noGrp="1"/>
          </p:cNvSpPr>
          <p:nvPr>
            <p:ph sz="half" idx="1"/>
          </p:nvPr>
        </p:nvSpPr>
        <p:spPr>
          <a:xfrm>
            <a:off x="330200" y="1566396"/>
            <a:ext cx="8061632" cy="3686175"/>
          </a:xfrm>
        </p:spPr>
        <p:txBody>
          <a:bodyPr/>
          <a:lstStyle/>
          <a:p>
            <a:pPr eaLnBrk="1" hangingPunct="1"/>
            <a:r>
              <a:rPr lang="en-US" altLang="en-US" dirty="0">
                <a:cs typeface="Trebuchet MS" pitchFamily="34" charset="0"/>
              </a:rPr>
              <a:t>Gastrointestinal System Reactions: </a:t>
            </a:r>
          </a:p>
          <a:p>
            <a:pPr marL="966787" lvl="1" indent="-342900"/>
            <a:r>
              <a:rPr lang="en-US" altLang="en-US" sz="2400" dirty="0">
                <a:latin typeface="Trebuchet MS"/>
              </a:rPr>
              <a:t>Anorexia</a:t>
            </a:r>
          </a:p>
          <a:p>
            <a:pPr marL="966787" lvl="1" indent="-342900"/>
            <a:r>
              <a:rPr lang="en-US" altLang="en-US" sz="2400" dirty="0">
                <a:latin typeface="Trebuchet MS"/>
              </a:rPr>
              <a:t>Nausea</a:t>
            </a:r>
          </a:p>
          <a:p>
            <a:pPr marL="966787" lvl="1" indent="-342900"/>
            <a:r>
              <a:rPr lang="en-US" altLang="en-US" sz="2400" dirty="0">
                <a:latin typeface="Trebuchet MS"/>
              </a:rPr>
              <a:t>Vomiting</a:t>
            </a:r>
          </a:p>
        </p:txBody>
      </p:sp>
      <p:pic>
        <p:nvPicPr>
          <p:cNvPr id="5" name="Picture 2" descr="This Picture Describes about the Diuretics—Adverse Reactions">
            <a:extLst>
              <a:ext uri="{FF2B5EF4-FFF2-40B4-BE49-F238E27FC236}">
                <a16:creationId xmlns:a16="http://schemas.microsoft.com/office/drawing/2014/main" id="{2B1FAAB5-E20D-469A-87E6-EC225AF24CE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3056091" y="3666435"/>
            <a:ext cx="3905705" cy="26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5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Adverse Reactions #4</a:t>
            </a:r>
            <a:endParaRPr lang="en-IN" dirty="0"/>
          </a:p>
        </p:txBody>
      </p:sp>
      <p:sp>
        <p:nvSpPr>
          <p:cNvPr id="3" name="Content Placeholder 2"/>
          <p:cNvSpPr>
            <a:spLocks noGrp="1"/>
          </p:cNvSpPr>
          <p:nvPr>
            <p:ph sz="half" idx="1"/>
          </p:nvPr>
        </p:nvSpPr>
        <p:spPr>
          <a:xfrm>
            <a:off x="167972" y="1566396"/>
            <a:ext cx="8297606" cy="3686175"/>
          </a:xfrm>
        </p:spPr>
        <p:txBody>
          <a:bodyPr/>
          <a:lstStyle/>
          <a:p>
            <a:pPr eaLnBrk="1" hangingPunct="1"/>
            <a:r>
              <a:rPr lang="en-US" altLang="en-US" dirty="0">
                <a:cs typeface="Trebuchet MS" pitchFamily="34" charset="0"/>
              </a:rPr>
              <a:t>Other Reactions: </a:t>
            </a:r>
          </a:p>
          <a:p>
            <a:pPr marL="966787" lvl="1" indent="-342900"/>
            <a:r>
              <a:rPr lang="en-US" altLang="en-US" sz="2400" dirty="0">
                <a:latin typeface="Trebuchet MS"/>
              </a:rPr>
              <a:t>Photosensitivity</a:t>
            </a:r>
          </a:p>
          <a:p>
            <a:pPr marL="966787" lvl="1" indent="-342900"/>
            <a:r>
              <a:rPr lang="en-US" altLang="en-US" sz="2400" dirty="0">
                <a:latin typeface="Trebuchet MS"/>
              </a:rPr>
              <a:t>Extremity paresthesias</a:t>
            </a:r>
          </a:p>
          <a:p>
            <a:pPr marL="966787" lvl="1" indent="-342900"/>
            <a:r>
              <a:rPr lang="en-US" altLang="en-US" sz="2400" dirty="0">
                <a:latin typeface="Trebuchet MS"/>
              </a:rPr>
              <a:t>Flaccid muscles from hypokalemia</a:t>
            </a:r>
          </a:p>
          <a:p>
            <a:pPr marL="966787" lvl="1" indent="-342900"/>
            <a:r>
              <a:rPr lang="en-US" altLang="en-US" sz="2400" dirty="0">
                <a:latin typeface="Trebuchet MS"/>
              </a:rPr>
              <a:t>Hyperkalemia (potassium sparing)</a:t>
            </a:r>
          </a:p>
          <a:p>
            <a:pPr marL="966787" lvl="1" indent="-342900"/>
            <a:r>
              <a:rPr lang="en-US" altLang="en-US" sz="2400" dirty="0">
                <a:latin typeface="Trebuchet MS"/>
              </a:rPr>
              <a:t>Gynecomastia (spironolactone)</a:t>
            </a:r>
          </a:p>
        </p:txBody>
      </p:sp>
      <p:pic>
        <p:nvPicPr>
          <p:cNvPr id="5" name="Picture 2" descr="This Picture Describes about the Diuretics—Adverse Reactions">
            <a:extLst>
              <a:ext uri="{FF2B5EF4-FFF2-40B4-BE49-F238E27FC236}">
                <a16:creationId xmlns:a16="http://schemas.microsoft.com/office/drawing/2014/main" id="{14F342D6-141E-412E-8208-4A9A3991A65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1657" y="1594157"/>
            <a:ext cx="2633633"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1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dirty="0">
                <a:latin typeface="Trebuchet MS"/>
                <a:cs typeface="Trebuchet MS"/>
              </a:rPr>
              <a:t>Pharmacology in Practice Exercise #1</a:t>
            </a:r>
            <a:endParaRPr lang="en-IN" dirty="0"/>
          </a:p>
        </p:txBody>
      </p:sp>
      <p:sp>
        <p:nvSpPr>
          <p:cNvPr id="3" name="Content Placeholder 2"/>
          <p:cNvSpPr>
            <a:spLocks noGrp="1"/>
          </p:cNvSpPr>
          <p:nvPr>
            <p:ph sz="half" idx="1"/>
          </p:nvPr>
        </p:nvSpPr>
        <p:spPr>
          <a:xfrm>
            <a:off x="330199" y="1566396"/>
            <a:ext cx="8607323" cy="3686175"/>
          </a:xfrm>
        </p:spPr>
        <p:txBody>
          <a:bodyPr/>
          <a:lstStyle/>
          <a:p>
            <a:r>
              <a:rPr lang="en-US" dirty="0">
                <a:latin typeface="Trebuchet MS"/>
              </a:rPr>
              <a:t>A nurse is caring for a client with edema due to heart failure. The primary health care provider has prescribed spironolactone for the client. Which of the following adverse reactions to the drug should the nurse monitor for in the client?</a:t>
            </a:r>
          </a:p>
          <a:p>
            <a:pPr marL="457200" indent="-457200">
              <a:buAutoNum type="alphaLcParenR"/>
            </a:pPr>
            <a:r>
              <a:rPr lang="en-US" dirty="0">
                <a:latin typeface="Trebuchet MS"/>
              </a:rPr>
              <a:t>Vertigo</a:t>
            </a:r>
          </a:p>
          <a:p>
            <a:pPr marL="457200" indent="-457200">
              <a:buAutoNum type="alphaLcParenR"/>
            </a:pPr>
            <a:r>
              <a:rPr lang="en-US" dirty="0">
                <a:latin typeface="Trebuchet MS"/>
              </a:rPr>
              <a:t>Paresthesias</a:t>
            </a:r>
          </a:p>
          <a:p>
            <a:pPr marL="457200" indent="-457200">
              <a:buAutoNum type="alphaLcParenR"/>
            </a:pPr>
            <a:r>
              <a:rPr lang="en-US" dirty="0">
                <a:latin typeface="Trebuchet MS"/>
              </a:rPr>
              <a:t>Hyperkalemia</a:t>
            </a:r>
          </a:p>
          <a:p>
            <a:pPr marL="457200" indent="-457200">
              <a:buAutoNum type="alphaLcParenR"/>
            </a:pPr>
            <a:r>
              <a:rPr lang="en-US" dirty="0">
                <a:latin typeface="Trebuchet MS"/>
              </a:rPr>
              <a:t>Anorexia</a:t>
            </a:r>
          </a:p>
          <a:p>
            <a:endParaRPr lang="en-IN" dirty="0"/>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592530" y="4906752"/>
            <a:ext cx="2101280" cy="1402200"/>
          </a:xfrm>
          <a:prstGeom prst="rect">
            <a:avLst/>
          </a:prstGeom>
        </p:spPr>
      </p:pic>
    </p:spTree>
    <p:extLst>
      <p:ext uri="{BB962C8B-B14F-4D97-AF65-F5344CB8AC3E}">
        <p14:creationId xmlns:p14="http://schemas.microsoft.com/office/powerpoint/2010/main" val="31054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Contraindications</a:t>
            </a:r>
            <a:endParaRPr lang="en-IN" dirty="0"/>
          </a:p>
        </p:txBody>
      </p:sp>
      <p:sp>
        <p:nvSpPr>
          <p:cNvPr id="3" name="Content Placeholder 2"/>
          <p:cNvSpPr>
            <a:spLocks noGrp="1"/>
          </p:cNvSpPr>
          <p:nvPr>
            <p:ph sz="half" idx="1"/>
          </p:nvPr>
        </p:nvSpPr>
        <p:spPr>
          <a:xfrm>
            <a:off x="330200" y="1566396"/>
            <a:ext cx="8813800" cy="3686175"/>
          </a:xfrm>
        </p:spPr>
        <p:txBody>
          <a:bodyPr/>
          <a:lstStyle/>
          <a:p>
            <a:pPr eaLnBrk="1" hangingPunct="1"/>
            <a:r>
              <a:rPr lang="en-US" altLang="en-US" sz="2200" dirty="0">
                <a:cs typeface="Trebuchet MS" pitchFamily="34" charset="0"/>
              </a:rPr>
              <a:t>Contraindicated in clients with:</a:t>
            </a:r>
            <a:endParaRPr lang="en-US" altLang="en-US" sz="2200" dirty="0"/>
          </a:p>
          <a:p>
            <a:pPr lvl="1" eaLnBrk="1" hangingPunct="1"/>
            <a:r>
              <a:rPr lang="en-US" altLang="en-US" sz="2200" dirty="0">
                <a:latin typeface="Trebuchet MS"/>
              </a:rPr>
              <a:t>known hypersensitivity to the drug</a:t>
            </a:r>
          </a:p>
          <a:p>
            <a:pPr lvl="1" eaLnBrk="1" hangingPunct="1"/>
            <a:r>
              <a:rPr lang="en-US" altLang="en-US" sz="2200" dirty="0">
                <a:latin typeface="Trebuchet MS"/>
              </a:rPr>
              <a:t>electrolyte imbalances</a:t>
            </a:r>
          </a:p>
          <a:p>
            <a:pPr lvl="1" eaLnBrk="1" hangingPunct="1"/>
            <a:r>
              <a:rPr lang="en-US" altLang="en-US" sz="2200" dirty="0">
                <a:latin typeface="Trebuchet MS"/>
              </a:rPr>
              <a:t>severe kidney or liver dysfunction</a:t>
            </a:r>
          </a:p>
          <a:p>
            <a:pPr lvl="1" eaLnBrk="1" hangingPunct="1"/>
            <a:r>
              <a:rPr lang="en-US" altLang="en-US" sz="2200" dirty="0">
                <a:latin typeface="Trebuchet MS"/>
              </a:rPr>
              <a:t>anuria</a:t>
            </a:r>
          </a:p>
          <a:p>
            <a:pPr lvl="1" eaLnBrk="1" hangingPunct="1"/>
            <a:r>
              <a:rPr lang="en-US" altLang="en-US" sz="2200" dirty="0">
                <a:latin typeface="Trebuchet MS"/>
              </a:rPr>
              <a:t>active intracranial bleeding (mannitol)</a:t>
            </a:r>
          </a:p>
          <a:p>
            <a:pPr lvl="1" eaLnBrk="1" hangingPunct="1"/>
            <a:r>
              <a:rPr lang="en-US" altLang="en-US" sz="2200" dirty="0">
                <a:latin typeface="Trebuchet MS"/>
              </a:rPr>
              <a:t>hyperkalemia (potassium-sparing)</a:t>
            </a:r>
          </a:p>
          <a:p>
            <a:pPr lvl="1" eaLnBrk="1" hangingPunct="1"/>
            <a:r>
              <a:rPr lang="en-US" altLang="en-US" sz="2200" dirty="0">
                <a:latin typeface="Trebuchet MS"/>
              </a:rPr>
              <a:t>pediatrics (potassium sparing) </a:t>
            </a:r>
          </a:p>
        </p:txBody>
      </p:sp>
      <p:pic>
        <p:nvPicPr>
          <p:cNvPr id="5" name="Picture 2" descr="This Picture Describes about the Diuretic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246502" y="4980039"/>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5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Precautions</a:t>
            </a:r>
            <a:endParaRPr lang="en-IN" dirty="0"/>
          </a:p>
        </p:txBody>
      </p:sp>
      <p:sp>
        <p:nvSpPr>
          <p:cNvPr id="3" name="Content Placeholder 2"/>
          <p:cNvSpPr>
            <a:spLocks noGrp="1"/>
          </p:cNvSpPr>
          <p:nvPr>
            <p:ph sz="half" idx="1"/>
          </p:nvPr>
        </p:nvSpPr>
        <p:spPr>
          <a:xfrm>
            <a:off x="330199" y="1286184"/>
            <a:ext cx="8386097" cy="3686175"/>
          </a:xfrm>
        </p:spPr>
        <p:txBody>
          <a:bodyPr/>
          <a:lstStyle/>
          <a:p>
            <a:pPr eaLnBrk="1" hangingPunct="1"/>
            <a:r>
              <a:rPr lang="en-US" altLang="en-US" dirty="0">
                <a:cs typeface="Trebuchet MS" pitchFamily="34" charset="0"/>
              </a:rPr>
              <a:t>Use cautiously in clients with:</a:t>
            </a:r>
          </a:p>
          <a:p>
            <a:pPr marL="804863" eaLnBrk="1" hangingPunct="1"/>
            <a:r>
              <a:rPr lang="en-US" altLang="en-US" dirty="0"/>
              <a:t>renal dysfunction; during pregnancy (pregnancy category C), lactation </a:t>
            </a:r>
          </a:p>
          <a:p>
            <a:pPr eaLnBrk="1" hangingPunct="1"/>
            <a:r>
              <a:rPr lang="en-US" altLang="en-US" dirty="0"/>
              <a:t>Thiazide and loop diuretics: </a:t>
            </a:r>
          </a:p>
          <a:p>
            <a:pPr marL="804863" eaLnBrk="1" hangingPunct="1"/>
            <a:r>
              <a:rPr lang="en-US" altLang="en-US" dirty="0"/>
              <a:t>Used cautiously in clients with gout, liver disease, diabetes, systemic lupus erythematosus, or diarrhea; pregnancy category B and C</a:t>
            </a:r>
          </a:p>
          <a:p>
            <a:pPr eaLnBrk="1" hangingPunct="1"/>
            <a:r>
              <a:rPr lang="en-US" altLang="en-US" dirty="0"/>
              <a:t>Potassium-sparing diuretics:</a:t>
            </a:r>
          </a:p>
          <a:p>
            <a:pPr marL="804863" eaLnBrk="1" hangingPunct="1"/>
            <a:r>
              <a:rPr lang="en-US" altLang="en-US" dirty="0"/>
              <a:t>Used cautiously in clients with liver disease or diabetes</a:t>
            </a:r>
          </a:p>
        </p:txBody>
      </p:sp>
      <p:pic>
        <p:nvPicPr>
          <p:cNvPr id="5" name="Picture 2" descr="This Picture Describes about the Diuretic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511973" y="5329210"/>
            <a:ext cx="1396053" cy="139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3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Diuretics—Interactions "/>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Interactions #1</a:t>
            </a:r>
            <a:endParaRPr lang="en-IN" dirty="0"/>
          </a:p>
        </p:txBody>
      </p:sp>
      <p:pic>
        <p:nvPicPr>
          <p:cNvPr id="4" name="Content Placeholder 3" descr="This Picture Describes about the Diuret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382" y="1520825"/>
            <a:ext cx="7505786" cy="3686175"/>
          </a:xfrm>
        </p:spPr>
      </p:pic>
    </p:spTree>
    <p:extLst>
      <p:ext uri="{BB962C8B-B14F-4D97-AF65-F5344CB8AC3E}">
        <p14:creationId xmlns:p14="http://schemas.microsoft.com/office/powerpoint/2010/main" val="344512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Interactions #2</a:t>
            </a:r>
            <a:endParaRPr lang="en-IN" dirty="0"/>
          </a:p>
        </p:txBody>
      </p:sp>
      <p:pic>
        <p:nvPicPr>
          <p:cNvPr id="4" name="Content Placeholder 3" descr="This Picture Describes about the Diuret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559" y="1520825"/>
            <a:ext cx="6979433" cy="3686175"/>
          </a:xfrm>
        </p:spPr>
      </p:pic>
    </p:spTree>
    <p:extLst>
      <p:ext uri="{BB962C8B-B14F-4D97-AF65-F5344CB8AC3E}">
        <p14:creationId xmlns:p14="http://schemas.microsoft.com/office/powerpoint/2010/main" val="192929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cs typeface="Trebuchet MS" pitchFamily="34" charset="0"/>
              </a:rPr>
              <a:t>Learning Objectives</a:t>
            </a:r>
            <a:endParaRPr lang="en-IN" dirty="0"/>
          </a:p>
        </p:txBody>
      </p:sp>
      <p:sp>
        <p:nvSpPr>
          <p:cNvPr id="3" name="Content Placeholder 2"/>
          <p:cNvSpPr>
            <a:spLocks noGrp="1"/>
          </p:cNvSpPr>
          <p:nvPr>
            <p:ph idx="1"/>
          </p:nvPr>
        </p:nvSpPr>
        <p:spPr/>
        <p:txBody>
          <a:bodyPr/>
          <a:lstStyle/>
          <a:p>
            <a:pPr marL="457200" indent="-457200">
              <a:buFont typeface="+mj-lt"/>
              <a:buAutoNum type="arabicPeriod"/>
            </a:pPr>
            <a:r>
              <a:rPr lang="en-US" sz="2200" dirty="0"/>
              <a:t>List the five general types of diuretics.</a:t>
            </a:r>
          </a:p>
          <a:p>
            <a:pPr marL="457200" indent="-457200">
              <a:buFont typeface="+mj-lt"/>
              <a:buAutoNum type="arabicPeriod"/>
            </a:pPr>
            <a:r>
              <a:rPr lang="en-US" sz="2200" dirty="0"/>
              <a:t>Explain the uses, general drug actions, adverse reactions, contraindications, precautions, and interactions of the diuretics.</a:t>
            </a:r>
          </a:p>
          <a:p>
            <a:pPr marL="457200" indent="-457200">
              <a:buFont typeface="+mj-lt"/>
              <a:buAutoNum type="arabicPeriod"/>
            </a:pPr>
            <a:r>
              <a:rPr lang="en-US" sz="2200" dirty="0"/>
              <a:t>Distinguish important preadministration and ongoing assessment activities that the nurse should perform on the client taking a diuretic.</a:t>
            </a:r>
          </a:p>
          <a:p>
            <a:pPr marL="457200" indent="-457200">
              <a:buFont typeface="+mj-lt"/>
              <a:buAutoNum type="arabicPeriod"/>
            </a:pPr>
            <a:r>
              <a:rPr lang="en-US" sz="2200" dirty="0"/>
              <a:t>List nursing diagnoses particular to a client taking a diuretic.</a:t>
            </a:r>
          </a:p>
          <a:p>
            <a:pPr marL="457200" indent="-457200">
              <a:buFont typeface="+mj-lt"/>
              <a:buAutoNum type="arabicPeriod"/>
            </a:pPr>
            <a:r>
              <a:rPr lang="en-US" sz="2200" dirty="0"/>
              <a:t>Examine ways to promote an optimal response to therapy, how to manage common adverse reactions, and important points to keep in mind when educating clients about the use of diuretics.</a:t>
            </a:r>
          </a:p>
        </p:txBody>
      </p:sp>
    </p:spTree>
    <p:extLst>
      <p:ext uri="{BB962C8B-B14F-4D97-AF65-F5344CB8AC3E}">
        <p14:creationId xmlns:p14="http://schemas.microsoft.com/office/powerpoint/2010/main" val="193947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Interactions #3</a:t>
            </a:r>
            <a:endParaRPr lang="en-IN" dirty="0"/>
          </a:p>
        </p:txBody>
      </p:sp>
      <p:pic>
        <p:nvPicPr>
          <p:cNvPr id="4" name="Content Placeholder 3" descr="This Picture Describes about the Diuret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815" y="2196625"/>
            <a:ext cx="8228920" cy="2334575"/>
          </a:xfrm>
        </p:spPr>
      </p:pic>
    </p:spTree>
    <p:extLst>
      <p:ext uri="{BB962C8B-B14F-4D97-AF65-F5344CB8AC3E}">
        <p14:creationId xmlns:p14="http://schemas.microsoft.com/office/powerpoint/2010/main" val="204681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t>
            </a:r>
            <a:r>
              <a:rPr lang="en-US" altLang="en-US" dirty="0">
                <a:latin typeface="Trebuchet MS"/>
                <a:cs typeface="Trebuchet MS" pitchFamily="34" charset="0"/>
              </a:rPr>
              <a:t>Interactions #4</a:t>
            </a:r>
            <a:endParaRPr lang="en-IN" dirty="0"/>
          </a:p>
        </p:txBody>
      </p:sp>
      <p:pic>
        <p:nvPicPr>
          <p:cNvPr id="4" name="Content Placeholder 3" descr="This Picture Describes about the Diuret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815" y="1648030"/>
            <a:ext cx="8228920" cy="3431765"/>
          </a:xfrm>
        </p:spPr>
      </p:pic>
    </p:spTree>
    <p:extLst>
      <p:ext uri="{BB962C8B-B14F-4D97-AF65-F5344CB8AC3E}">
        <p14:creationId xmlns:p14="http://schemas.microsoft.com/office/powerpoint/2010/main" val="356338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dirty="0">
                <a:latin typeface="Trebuchet MS"/>
                <a:cs typeface="Trebuchet MS"/>
              </a:rPr>
              <a:t>Pharmacology in Practice Exercise #2</a:t>
            </a:r>
            <a:endParaRPr lang="en-IN" dirty="0"/>
          </a:p>
        </p:txBody>
      </p:sp>
      <p:sp>
        <p:nvSpPr>
          <p:cNvPr id="3" name="Content Placeholder 2"/>
          <p:cNvSpPr>
            <a:spLocks noGrp="1"/>
          </p:cNvSpPr>
          <p:nvPr>
            <p:ph sz="half" idx="1"/>
          </p:nvPr>
        </p:nvSpPr>
        <p:spPr>
          <a:xfrm>
            <a:off x="330200" y="1404168"/>
            <a:ext cx="8592574" cy="3686175"/>
          </a:xfrm>
        </p:spPr>
        <p:txBody>
          <a:bodyPr/>
          <a:lstStyle/>
          <a:p>
            <a:r>
              <a:rPr lang="en-US" sz="2000" dirty="0">
                <a:latin typeface="Trebuchet MS"/>
              </a:rPr>
              <a:t>A primary health care provider has prescribed treatment with an antihypertensive drug along with a diuretic to a client as a treatment for hypertension. The client informs the nurse about his preference for herbal extracts over medical drugs. What information regarding herbal extracts should the nurse provide to the client? Select all that apply</a:t>
            </a:r>
          </a:p>
          <a:p>
            <a:pPr marL="457200" indent="-457200">
              <a:buAutoNum type="alphaLcParenR"/>
            </a:pPr>
            <a:r>
              <a:rPr lang="en-US" sz="2000" dirty="0">
                <a:latin typeface="Trebuchet MS"/>
              </a:rPr>
              <a:t>No herbal diuretic should be taken unless approved by the PHCP</a:t>
            </a:r>
          </a:p>
          <a:p>
            <a:pPr marL="457200" indent="-457200">
              <a:buAutoNum type="alphaLcParenR"/>
            </a:pPr>
            <a:r>
              <a:rPr lang="en-US" sz="2000" dirty="0">
                <a:latin typeface="Trebuchet MS"/>
              </a:rPr>
              <a:t>Some herbal extracts have been associated with renal damage</a:t>
            </a:r>
          </a:p>
          <a:p>
            <a:pPr marL="457200" indent="-457200">
              <a:buAutoNum type="alphaLcParenR"/>
            </a:pPr>
            <a:r>
              <a:rPr lang="en-US" sz="2000" dirty="0">
                <a:latin typeface="Trebuchet MS"/>
              </a:rPr>
              <a:t>Herbal Extracts are more effective than caffeine</a:t>
            </a:r>
          </a:p>
          <a:p>
            <a:pPr marL="457200" indent="-457200">
              <a:buAutoNum type="alphaLcParenR"/>
            </a:pPr>
            <a:r>
              <a:rPr lang="en-US" sz="2000" dirty="0">
                <a:latin typeface="Trebuchet MS"/>
              </a:rPr>
              <a:t>Most plant and herbal extracts available as diuretics are nontoxic</a:t>
            </a:r>
          </a:p>
          <a:p>
            <a:pPr marL="457200" indent="-457200">
              <a:buAutoNum type="alphaLcParenR"/>
            </a:pPr>
            <a:r>
              <a:rPr lang="en-US" sz="2000" dirty="0">
                <a:latin typeface="Trebuchet MS"/>
              </a:rPr>
              <a:t>Consume diuretic teas like juniper berries</a:t>
            </a:r>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716838" y="5294754"/>
            <a:ext cx="1993392" cy="1328928"/>
          </a:xfrm>
          <a:prstGeom prst="rect">
            <a:avLst/>
          </a:prstGeom>
        </p:spPr>
      </p:pic>
    </p:spTree>
    <p:extLst>
      <p:ext uri="{BB962C8B-B14F-4D97-AF65-F5344CB8AC3E}">
        <p14:creationId xmlns:p14="http://schemas.microsoft.com/office/powerpoint/2010/main" val="103647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rebuchet MS"/>
                <a:cs typeface="Trebuchet MS" pitchFamily="34" charset="0"/>
              </a:rPr>
              <a:t>Nursing Process—Client Receiving a Diuretic #1</a:t>
            </a:r>
            <a:endParaRPr lang="en-IN" dirty="0"/>
          </a:p>
        </p:txBody>
      </p:sp>
      <p:sp>
        <p:nvSpPr>
          <p:cNvPr id="3" name="Content Placeholder 2"/>
          <p:cNvSpPr>
            <a:spLocks noGrp="1"/>
          </p:cNvSpPr>
          <p:nvPr>
            <p:ph sz="half" idx="1"/>
          </p:nvPr>
        </p:nvSpPr>
        <p:spPr>
          <a:xfrm>
            <a:off x="330200" y="1433664"/>
            <a:ext cx="8371348" cy="3686175"/>
          </a:xfrm>
        </p:spPr>
        <p:txBody>
          <a:bodyPr/>
          <a:lstStyle/>
          <a:p>
            <a:pPr eaLnBrk="1" hangingPunct="1"/>
            <a:r>
              <a:rPr lang="en-US" altLang="en-US" sz="2000" b="1" dirty="0">
                <a:cs typeface="Trebuchet MS" pitchFamily="34" charset="0"/>
              </a:rPr>
              <a:t>Preadministration Assessment</a:t>
            </a:r>
          </a:p>
          <a:p>
            <a:pPr eaLnBrk="1" hangingPunct="1"/>
            <a:r>
              <a:rPr lang="en-US" altLang="en-US" sz="2000" b="1" dirty="0">
                <a:cs typeface="Trebuchet MS" pitchFamily="34" charset="0"/>
              </a:rPr>
              <a:t>Objective </a:t>
            </a:r>
            <a:r>
              <a:rPr lang="en-US" altLang="en-US" sz="2000" dirty="0">
                <a:cs typeface="Trebuchet MS" pitchFamily="34" charset="0"/>
              </a:rPr>
              <a:t>Data</a:t>
            </a:r>
            <a:endParaRPr lang="en-US" altLang="en-US" sz="2000" b="1" dirty="0">
              <a:cs typeface="Trebuchet MS" pitchFamily="34" charset="0"/>
            </a:endParaRPr>
          </a:p>
          <a:p>
            <a:pPr marL="1085850" lvl="1" indent="-342900"/>
            <a:r>
              <a:rPr lang="en-US" altLang="en-US" dirty="0">
                <a:latin typeface="Trebuchet MS"/>
              </a:rPr>
              <a:t>Vital signs </a:t>
            </a:r>
          </a:p>
          <a:p>
            <a:pPr marL="1085850" lvl="1" indent="-342900"/>
            <a:r>
              <a:rPr lang="en-US" altLang="en-US" dirty="0">
                <a:latin typeface="Trebuchet MS"/>
              </a:rPr>
              <a:t>Weight</a:t>
            </a:r>
          </a:p>
          <a:p>
            <a:pPr marL="1085850" lvl="1" indent="-342900"/>
            <a:r>
              <a:rPr lang="en-US" altLang="en-US" dirty="0">
                <a:latin typeface="Trebuchet MS"/>
              </a:rPr>
              <a:t>Description of edema and skin turgor</a:t>
            </a:r>
          </a:p>
          <a:p>
            <a:pPr marL="1085850" lvl="1" indent="-342900"/>
            <a:r>
              <a:rPr lang="en-US" altLang="en-US" dirty="0">
                <a:latin typeface="Trebuchet MS"/>
              </a:rPr>
              <a:t>Description of lung sounds and effort of breathing</a:t>
            </a:r>
          </a:p>
          <a:p>
            <a:pPr marL="1085850" lvl="1" indent="-342900"/>
            <a:r>
              <a:rPr lang="en-US" altLang="en-US" dirty="0">
                <a:latin typeface="Trebuchet MS"/>
              </a:rPr>
              <a:t>Body circumference measurements for peripheral edema on extremities</a:t>
            </a:r>
          </a:p>
          <a:p>
            <a:pPr marL="1085850" lvl="1" indent="-342900"/>
            <a:r>
              <a:rPr lang="en-US" altLang="en-US" dirty="0">
                <a:latin typeface="Trebuchet MS"/>
              </a:rPr>
              <a:t>Input and output</a:t>
            </a:r>
          </a:p>
          <a:p>
            <a:pPr marL="1085850" lvl="1" indent="-342900"/>
            <a:r>
              <a:rPr lang="en-US" altLang="en-US" dirty="0">
                <a:latin typeface="Trebuchet MS"/>
              </a:rPr>
              <a:t>Laboratory tests: Electrolytes</a:t>
            </a:r>
          </a:p>
          <a:p>
            <a:pPr marL="1433513" lvl="1" indent="-342900"/>
            <a:r>
              <a:rPr lang="en-US" altLang="en-US" dirty="0">
                <a:latin typeface="Trebuchet MS"/>
              </a:rPr>
              <a:t>Hepatic and renal function tests</a:t>
            </a:r>
            <a:endParaRPr lang="en-IN" dirty="0"/>
          </a:p>
        </p:txBody>
      </p:sp>
      <p:pic>
        <p:nvPicPr>
          <p:cNvPr id="5" name="Picture 2" descr="This Picture Describes about the Nursing Process—Client Receiving a Diuretic">
            <a:extLst>
              <a:ext uri="{FF2B5EF4-FFF2-40B4-BE49-F238E27FC236}">
                <a16:creationId xmlns:a16="http://schemas.microsoft.com/office/drawing/2014/main" id="{82351DC9-40CB-4207-AB15-6778D2883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02414" y="4868231"/>
            <a:ext cx="2432304" cy="162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3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#2</a:t>
            </a:r>
            <a:endParaRPr lang="en-IN" dirty="0"/>
          </a:p>
        </p:txBody>
      </p:sp>
      <p:sp>
        <p:nvSpPr>
          <p:cNvPr id="3" name="Content Placeholder 2"/>
          <p:cNvSpPr>
            <a:spLocks noGrp="1"/>
          </p:cNvSpPr>
          <p:nvPr>
            <p:ph sz="half" idx="1"/>
          </p:nvPr>
        </p:nvSpPr>
        <p:spPr>
          <a:xfrm>
            <a:off x="330200" y="1389420"/>
            <a:ext cx="8592574" cy="3686175"/>
          </a:xfrm>
        </p:spPr>
        <p:txBody>
          <a:bodyPr/>
          <a:lstStyle/>
          <a:p>
            <a:pPr eaLnBrk="1" hangingPunct="1"/>
            <a:r>
              <a:rPr lang="en-US" altLang="en-US" sz="2200" b="1" dirty="0">
                <a:cs typeface="Trebuchet MS" pitchFamily="34" charset="0"/>
              </a:rPr>
              <a:t>Preadministration Assessment (continued)</a:t>
            </a:r>
          </a:p>
          <a:p>
            <a:pPr eaLnBrk="1" hangingPunct="1"/>
            <a:r>
              <a:rPr lang="en-US" altLang="en-US" sz="2200" b="1" dirty="0">
                <a:cs typeface="Trebuchet MS" pitchFamily="34" charset="0"/>
              </a:rPr>
              <a:t>Subjective </a:t>
            </a:r>
            <a:r>
              <a:rPr lang="en-US" altLang="en-US" sz="2200" dirty="0">
                <a:cs typeface="Trebuchet MS" pitchFamily="34" charset="0"/>
              </a:rPr>
              <a:t>Data</a:t>
            </a:r>
          </a:p>
          <a:p>
            <a:pPr marL="1085850" lvl="1" indent="-342900"/>
            <a:r>
              <a:rPr lang="en-US" altLang="en-US" sz="2200" dirty="0">
                <a:latin typeface="Trebuchet MS"/>
              </a:rPr>
              <a:t>Ability to engage in toilet activities with increased urination; ambulation difficulty</a:t>
            </a:r>
          </a:p>
          <a:p>
            <a:pPr marL="1085850" lvl="1" indent="-342900"/>
            <a:r>
              <a:rPr lang="en-US" altLang="en-US" sz="2200" dirty="0">
                <a:latin typeface="Trebuchet MS"/>
              </a:rPr>
              <a:t>Medical history of fluid status conditions</a:t>
            </a:r>
          </a:p>
          <a:p>
            <a:pPr marL="1085850" lvl="1" indent="-342900"/>
            <a:r>
              <a:rPr lang="en-US" altLang="en-US" sz="2200" dirty="0">
                <a:latin typeface="Trebuchet MS"/>
              </a:rPr>
              <a:t>Family history of diseases effecting fluid </a:t>
            </a:r>
          </a:p>
          <a:p>
            <a:pPr marL="1085850" lvl="1" indent="-342900"/>
            <a:r>
              <a:rPr lang="en-US" altLang="en-US" sz="2200" dirty="0">
                <a:latin typeface="Trebuchet MS"/>
              </a:rPr>
              <a:t>Current list of all drugs; diuretics taken in the past</a:t>
            </a:r>
          </a:p>
        </p:txBody>
      </p:sp>
      <p:pic>
        <p:nvPicPr>
          <p:cNvPr id="5" name="Picture 2" descr="This Picture Describes about the Nursing Process—Client Receiving a Diuretic">
            <a:extLst>
              <a:ext uri="{FF2B5EF4-FFF2-40B4-BE49-F238E27FC236}">
                <a16:creationId xmlns:a16="http://schemas.microsoft.com/office/drawing/2014/main" id="{CDCEE306-70AC-44BB-BA48-E0ED5ED81BF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584700" y="4690943"/>
            <a:ext cx="2814159" cy="187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9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#3</a:t>
            </a:r>
            <a:endParaRPr lang="en-IN" dirty="0"/>
          </a:p>
        </p:txBody>
      </p:sp>
      <p:sp>
        <p:nvSpPr>
          <p:cNvPr id="3" name="Content Placeholder 2"/>
          <p:cNvSpPr>
            <a:spLocks noGrp="1"/>
          </p:cNvSpPr>
          <p:nvPr>
            <p:ph sz="half" idx="1"/>
          </p:nvPr>
        </p:nvSpPr>
        <p:spPr>
          <a:xfrm>
            <a:off x="330199" y="1522152"/>
            <a:ext cx="8489335" cy="3686175"/>
          </a:xfrm>
        </p:spPr>
        <p:txBody>
          <a:bodyPr/>
          <a:lstStyle/>
          <a:p>
            <a:pPr eaLnBrk="1" hangingPunct="1"/>
            <a:r>
              <a:rPr lang="en-US" altLang="en-US" sz="2000" b="1" dirty="0">
                <a:cs typeface="Trebuchet MS" pitchFamily="34" charset="0"/>
              </a:rPr>
              <a:t>Ongoing Assessment</a:t>
            </a:r>
          </a:p>
          <a:p>
            <a:pPr lvl="1"/>
            <a:r>
              <a:rPr lang="en-US" altLang="en-US" dirty="0">
                <a:latin typeface="Trebuchet MS"/>
              </a:rPr>
              <a:t>Measure and record fluid intake and output</a:t>
            </a:r>
          </a:p>
          <a:p>
            <a:pPr lvl="1"/>
            <a:r>
              <a:rPr lang="en-US" altLang="en-US" dirty="0">
                <a:latin typeface="Trebuchet MS"/>
              </a:rPr>
              <a:t>Report to the primary health care provider any marked decrease in the fluid output </a:t>
            </a:r>
          </a:p>
          <a:p>
            <a:pPr lvl="1"/>
            <a:r>
              <a:rPr lang="en-US" altLang="en-US" dirty="0">
                <a:latin typeface="Trebuchet MS"/>
              </a:rPr>
              <a:t>Weigh the client daily</a:t>
            </a:r>
          </a:p>
          <a:p>
            <a:pPr lvl="1"/>
            <a:r>
              <a:rPr lang="en-US" altLang="en-US" dirty="0">
                <a:latin typeface="Trebuchet MS"/>
              </a:rPr>
              <a:t>With an outpatient client, ensure client understands to monitor weight daily, and contact provider based on established parameters</a:t>
            </a:r>
          </a:p>
        </p:txBody>
      </p:sp>
      <p:pic>
        <p:nvPicPr>
          <p:cNvPr id="5" name="Picture 2" descr="This Picture Describes about the Nursing Process—Client Receiving a Diuretic">
            <a:extLst>
              <a:ext uri="{FF2B5EF4-FFF2-40B4-BE49-F238E27FC236}">
                <a16:creationId xmlns:a16="http://schemas.microsoft.com/office/drawing/2014/main" id="{2586EC8C-B319-4869-B5B7-CCF0DE9B673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3466588" y="4445134"/>
            <a:ext cx="3022702" cy="201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7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#4</a:t>
            </a:r>
            <a:endParaRPr lang="en-IN" dirty="0"/>
          </a:p>
        </p:txBody>
      </p:sp>
      <p:sp>
        <p:nvSpPr>
          <p:cNvPr id="3" name="Content Placeholder 2"/>
          <p:cNvSpPr>
            <a:spLocks noGrp="1"/>
          </p:cNvSpPr>
          <p:nvPr>
            <p:ph idx="1"/>
          </p:nvPr>
        </p:nvSpPr>
        <p:spPr/>
        <p:txBody>
          <a:bodyPr/>
          <a:lstStyle/>
          <a:p>
            <a:pPr eaLnBrk="1" hangingPunct="1"/>
            <a:r>
              <a:rPr lang="en-US" altLang="en-US" b="1" dirty="0">
                <a:cs typeface="Trebuchet MS" pitchFamily="34" charset="0"/>
              </a:rPr>
              <a:t>Nursing Diagnosis</a:t>
            </a:r>
          </a:p>
          <a:p>
            <a:pPr lvl="1"/>
            <a:r>
              <a:rPr lang="en-US" altLang="en-US" dirty="0">
                <a:latin typeface="Trebuchet MS"/>
              </a:rPr>
              <a:t>Increased Urinary Frequency related to action of the diuretics causing increased bladder filling</a:t>
            </a:r>
          </a:p>
          <a:p>
            <a:pPr lvl="1"/>
            <a:r>
              <a:rPr lang="en-US" altLang="en-US" dirty="0">
                <a:latin typeface="Trebuchet MS"/>
              </a:rPr>
              <a:t>Hypovolemia/Dehydration related to excessive diuresis secondary to the administration of a diuretic</a:t>
            </a:r>
          </a:p>
          <a:p>
            <a:pPr lvl="1"/>
            <a:r>
              <a:rPr lang="en-US" altLang="en-US" dirty="0">
                <a:latin typeface="Trebuchet MS"/>
              </a:rPr>
              <a:t>Injury Risk related to lightheadedness, dizziness, or cardiac arrhythmias</a:t>
            </a:r>
          </a:p>
        </p:txBody>
      </p:sp>
    </p:spTree>
    <p:extLst>
      <p:ext uri="{BB962C8B-B14F-4D97-AF65-F5344CB8AC3E}">
        <p14:creationId xmlns:p14="http://schemas.microsoft.com/office/powerpoint/2010/main" val="330288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#5</a:t>
            </a:r>
            <a:endParaRPr lang="en-IN" dirty="0"/>
          </a:p>
        </p:txBody>
      </p:sp>
      <p:sp>
        <p:nvSpPr>
          <p:cNvPr id="3" name="Content Placeholder 2"/>
          <p:cNvSpPr>
            <a:spLocks noGrp="1"/>
          </p:cNvSpPr>
          <p:nvPr>
            <p:ph idx="1"/>
          </p:nvPr>
        </p:nvSpPr>
        <p:spPr/>
        <p:txBody>
          <a:bodyPr/>
          <a:lstStyle/>
          <a:p>
            <a:pPr eaLnBrk="1" hangingPunct="1"/>
            <a:r>
              <a:rPr lang="en-US" altLang="en-US" b="1" dirty="0">
                <a:cs typeface="Trebuchet MS" pitchFamily="34" charset="0"/>
              </a:rPr>
              <a:t>Planning</a:t>
            </a:r>
          </a:p>
          <a:p>
            <a:pPr lvl="1"/>
            <a:r>
              <a:rPr lang="en-US" altLang="en-US" dirty="0">
                <a:latin typeface="Trebuchet MS"/>
              </a:rPr>
              <a:t>Expected client outcomes depend on the reason for administration of the drug but include:</a:t>
            </a:r>
          </a:p>
          <a:p>
            <a:pPr lvl="2" eaLnBrk="1" hangingPunct="1"/>
            <a:r>
              <a:rPr lang="en-US" altLang="en-US" dirty="0">
                <a:latin typeface="Trebuchet MS"/>
              </a:rPr>
              <a:t>Optimal response to therapy</a:t>
            </a:r>
          </a:p>
          <a:p>
            <a:pPr lvl="2" eaLnBrk="1" hangingPunct="1"/>
            <a:r>
              <a:rPr lang="en-US" altLang="en-US" dirty="0">
                <a:latin typeface="Trebuchet MS"/>
              </a:rPr>
              <a:t>Management of adverse drug reactions</a:t>
            </a:r>
          </a:p>
          <a:p>
            <a:pPr lvl="2" eaLnBrk="1" hangingPunct="1"/>
            <a:r>
              <a:rPr lang="en-US" altLang="en-US" dirty="0">
                <a:latin typeface="Trebuchet MS"/>
              </a:rPr>
              <a:t>Confidence in an understanding of the prescribed medication regimen</a:t>
            </a:r>
          </a:p>
        </p:txBody>
      </p:sp>
    </p:spTree>
    <p:extLst>
      <p:ext uri="{BB962C8B-B14F-4D97-AF65-F5344CB8AC3E}">
        <p14:creationId xmlns:p14="http://schemas.microsoft.com/office/powerpoint/2010/main" val="3888288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#6</a:t>
            </a:r>
            <a:endParaRPr lang="en-IN" dirty="0"/>
          </a:p>
        </p:txBody>
      </p:sp>
      <p:sp>
        <p:nvSpPr>
          <p:cNvPr id="3" name="Content Placeholder 2"/>
          <p:cNvSpPr>
            <a:spLocks noGrp="1"/>
          </p:cNvSpPr>
          <p:nvPr>
            <p:ph sz="half" idx="1"/>
          </p:nvPr>
        </p:nvSpPr>
        <p:spPr>
          <a:xfrm>
            <a:off x="330200" y="1566396"/>
            <a:ext cx="8518832" cy="3686175"/>
          </a:xfrm>
        </p:spPr>
        <p:txBody>
          <a:bodyPr/>
          <a:lstStyle/>
          <a:p>
            <a:pPr eaLnBrk="1" hangingPunct="1"/>
            <a:r>
              <a:rPr lang="en-US" altLang="en-US" sz="2200" b="1" dirty="0">
                <a:cs typeface="Trebuchet MS" pitchFamily="34" charset="0"/>
              </a:rPr>
              <a:t>Implementation</a:t>
            </a:r>
          </a:p>
          <a:p>
            <a:pPr lvl="1"/>
            <a:r>
              <a:rPr lang="en-US" altLang="en-US" sz="2200" dirty="0"/>
              <a:t>Promoting Optimal Response to Therapy</a:t>
            </a:r>
          </a:p>
          <a:p>
            <a:pPr lvl="1"/>
            <a:r>
              <a:rPr lang="en-US" altLang="en-US" sz="2200" b="1" dirty="0"/>
              <a:t>Client with Hypertension</a:t>
            </a:r>
          </a:p>
          <a:p>
            <a:pPr lvl="2"/>
            <a:r>
              <a:rPr lang="en-US" altLang="en-US" sz="2200" dirty="0"/>
              <a:t>On and outpatient basis, client should be instructed to monitor their blood pressure and pulse</a:t>
            </a:r>
          </a:p>
          <a:p>
            <a:pPr lvl="2"/>
            <a:r>
              <a:rPr lang="en-US" altLang="en-US" sz="2200" dirty="0"/>
              <a:t>On an inpatient basis, vital signs are monitored frequently</a:t>
            </a:r>
          </a:p>
        </p:txBody>
      </p:sp>
      <p:pic>
        <p:nvPicPr>
          <p:cNvPr id="5" name="Picture 2" descr="This Picture Describes about the Nursing Process—Client Receiving a Diuretic">
            <a:extLst>
              <a:ext uri="{FF2B5EF4-FFF2-40B4-BE49-F238E27FC236}">
                <a16:creationId xmlns:a16="http://schemas.microsoft.com/office/drawing/2014/main" id="{B2F86A16-032B-4961-BADF-9184F5C58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539199" y="4366946"/>
            <a:ext cx="3132854" cy="208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2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#7</a:t>
            </a:r>
            <a:endParaRPr lang="en-IN" dirty="0"/>
          </a:p>
        </p:txBody>
      </p:sp>
      <p:sp>
        <p:nvSpPr>
          <p:cNvPr id="3" name="Content Placeholder 2"/>
          <p:cNvSpPr>
            <a:spLocks noGrp="1"/>
          </p:cNvSpPr>
          <p:nvPr>
            <p:ph idx="1"/>
          </p:nvPr>
        </p:nvSpPr>
        <p:spPr/>
        <p:txBody>
          <a:bodyPr/>
          <a:lstStyle/>
          <a:p>
            <a:pPr eaLnBrk="1" hangingPunct="1"/>
            <a:r>
              <a:rPr lang="en-US" altLang="en-US" sz="2200" b="1" dirty="0">
                <a:cs typeface="Trebuchet MS" pitchFamily="34" charset="0"/>
              </a:rPr>
              <a:t>Implementation</a:t>
            </a:r>
          </a:p>
          <a:p>
            <a:pPr lvl="1"/>
            <a:r>
              <a:rPr lang="en-US" altLang="en-US" sz="2200" dirty="0"/>
              <a:t>Promoting Optimal Response to Therapy</a:t>
            </a:r>
          </a:p>
          <a:p>
            <a:pPr lvl="1"/>
            <a:r>
              <a:rPr lang="en-US" altLang="en-US" sz="2200" b="1" dirty="0"/>
              <a:t>Client with Edema</a:t>
            </a:r>
          </a:p>
          <a:p>
            <a:pPr lvl="2"/>
            <a:r>
              <a:rPr lang="en-US" altLang="en-US" sz="2200" dirty="0"/>
              <a:t>Weigh the client daily</a:t>
            </a:r>
          </a:p>
          <a:p>
            <a:pPr lvl="2"/>
            <a:r>
              <a:rPr lang="en-US" altLang="en-US" sz="2200" dirty="0"/>
              <a:t>Assess the blood pressure, pulse, respiratory rate every 4 hours or more frequently</a:t>
            </a:r>
          </a:p>
          <a:p>
            <a:pPr lvl="2"/>
            <a:r>
              <a:rPr lang="en-US" altLang="en-US" sz="2200" dirty="0"/>
              <a:t>Assess fluid intake and output every 8 hours or more frequently if needed</a:t>
            </a:r>
          </a:p>
          <a:p>
            <a:pPr lvl="2"/>
            <a:r>
              <a:rPr lang="en-US" altLang="en-US" sz="2200" dirty="0"/>
              <a:t>Examine areas of edema daily and record findings in the client’s chart </a:t>
            </a:r>
          </a:p>
          <a:p>
            <a:pPr lvl="2"/>
            <a:r>
              <a:rPr lang="en-US" altLang="en-US" sz="2200" dirty="0"/>
              <a:t>Monitor general appearance of area with edema</a:t>
            </a:r>
          </a:p>
        </p:txBody>
      </p:sp>
    </p:spTree>
    <p:extLst>
      <p:ext uri="{BB962C8B-B14F-4D97-AF65-F5344CB8AC3E}">
        <p14:creationId xmlns:p14="http://schemas.microsoft.com/office/powerpoint/2010/main" val="139372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Common Conditions That Cause Edema</a:t>
            </a:r>
            <a:endParaRPr lang="en-IN" dirty="0"/>
          </a:p>
        </p:txBody>
      </p:sp>
      <p:sp>
        <p:nvSpPr>
          <p:cNvPr id="3" name="Content Placeholder 2"/>
          <p:cNvSpPr>
            <a:spLocks noGrp="1"/>
          </p:cNvSpPr>
          <p:nvPr>
            <p:ph sz="half" idx="1"/>
          </p:nvPr>
        </p:nvSpPr>
        <p:spPr>
          <a:xfrm>
            <a:off x="330200" y="1566396"/>
            <a:ext cx="8415594" cy="3686175"/>
          </a:xfrm>
        </p:spPr>
        <p:txBody>
          <a:bodyPr/>
          <a:lstStyle/>
          <a:p>
            <a:pPr marL="742950" lvl="2" indent="-342900">
              <a:buFont typeface="Wingdings" pitchFamily="2" charset="2"/>
              <a:buChar char="v"/>
            </a:pPr>
            <a:r>
              <a:rPr lang="en-US" altLang="en-US" sz="2400" dirty="0">
                <a:latin typeface="Trebuchet MS"/>
              </a:rPr>
              <a:t>Heart failure</a:t>
            </a:r>
          </a:p>
          <a:p>
            <a:pPr marL="742950" lvl="2" indent="-342900">
              <a:buFont typeface="Wingdings" pitchFamily="2" charset="2"/>
              <a:buChar char="v"/>
            </a:pPr>
            <a:r>
              <a:rPr lang="en-US" altLang="en-US" sz="2400" dirty="0">
                <a:latin typeface="Trebuchet MS"/>
              </a:rPr>
              <a:t>Endocrine disturbances</a:t>
            </a:r>
          </a:p>
          <a:p>
            <a:pPr marL="742950" lvl="2" indent="-342900">
              <a:buFont typeface="Wingdings" pitchFamily="2" charset="2"/>
              <a:buChar char="v"/>
            </a:pPr>
            <a:r>
              <a:rPr lang="en-US" altLang="en-US" sz="2400" dirty="0">
                <a:latin typeface="Trebuchet MS"/>
              </a:rPr>
              <a:t>Kidney and liver diseases</a:t>
            </a:r>
          </a:p>
          <a:p>
            <a:pPr marL="742950" lvl="2" indent="-342900">
              <a:buFont typeface="Wingdings" pitchFamily="2" charset="2"/>
              <a:buChar char="v"/>
            </a:pPr>
            <a:r>
              <a:rPr lang="en-US" altLang="en-US" sz="2400" dirty="0">
                <a:latin typeface="Trebuchet MS"/>
              </a:rPr>
              <a:t>Fluid overload from other causes</a:t>
            </a:r>
          </a:p>
        </p:txBody>
      </p:sp>
      <p:pic>
        <p:nvPicPr>
          <p:cNvPr id="5" name="Picture 2" descr="This Picture Describes about the Common Conditions That Cause Edema">
            <a:extLst>
              <a:ext uri="{FF2B5EF4-FFF2-40B4-BE49-F238E27FC236}">
                <a16:creationId xmlns:a16="http://schemas.microsoft.com/office/drawing/2014/main" id="{5F6F6FB6-76FC-4D14-A999-824C8D345BC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2795997" y="3974514"/>
            <a:ext cx="4230687" cy="243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2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#8</a:t>
            </a:r>
            <a:endParaRPr lang="en-IN" dirty="0"/>
          </a:p>
        </p:txBody>
      </p:sp>
      <p:sp>
        <p:nvSpPr>
          <p:cNvPr id="3" name="Content Placeholder 2"/>
          <p:cNvSpPr>
            <a:spLocks noGrp="1"/>
          </p:cNvSpPr>
          <p:nvPr>
            <p:ph idx="1"/>
          </p:nvPr>
        </p:nvSpPr>
        <p:spPr/>
        <p:txBody>
          <a:bodyPr/>
          <a:lstStyle/>
          <a:p>
            <a:pPr eaLnBrk="1" hangingPunct="1"/>
            <a:r>
              <a:rPr lang="en-US" altLang="en-US" sz="2200" b="1" dirty="0">
                <a:cs typeface="Trebuchet MS" pitchFamily="34" charset="0"/>
              </a:rPr>
              <a:t>Implementation</a:t>
            </a:r>
          </a:p>
          <a:p>
            <a:pPr lvl="1"/>
            <a:r>
              <a:rPr lang="en-US" altLang="en-US" sz="2200" dirty="0"/>
              <a:t>Promoting Optimal Response to Therapy</a:t>
            </a:r>
          </a:p>
          <a:p>
            <a:pPr lvl="1"/>
            <a:r>
              <a:rPr lang="en-US" altLang="en-US" sz="2200" b="1" dirty="0"/>
              <a:t>Client with Increased Intracranial Pressure (Mannitol)</a:t>
            </a:r>
          </a:p>
          <a:p>
            <a:pPr lvl="2"/>
            <a:r>
              <a:rPr lang="en-US" altLang="en-US" sz="2200" dirty="0"/>
              <a:t>Mannitol is given via IV; inspect solution prior to administration; give at rate to maintain urinary output of 30 to 50 mL/hr</a:t>
            </a:r>
          </a:p>
          <a:p>
            <a:pPr lvl="2"/>
            <a:r>
              <a:rPr lang="en-US" altLang="en-US" sz="2200" dirty="0"/>
              <a:t>Monitor the urine output, blood pressure, pulse, and respiratory rate</a:t>
            </a:r>
          </a:p>
          <a:p>
            <a:pPr lvl="2"/>
            <a:r>
              <a:rPr lang="en-US" altLang="en-US" sz="2200" dirty="0"/>
              <a:t>Perform neurologic assessments at specific time intervals</a:t>
            </a:r>
          </a:p>
          <a:p>
            <a:pPr lvl="2"/>
            <a:r>
              <a:rPr lang="en-US" altLang="en-US" sz="2200" dirty="0"/>
              <a:t>Monitor for signs and symptoms indicating decrease in intracranial pressure</a:t>
            </a:r>
          </a:p>
        </p:txBody>
      </p:sp>
    </p:spTree>
    <p:extLst>
      <p:ext uri="{BB962C8B-B14F-4D97-AF65-F5344CB8AC3E}">
        <p14:creationId xmlns:p14="http://schemas.microsoft.com/office/powerpoint/2010/main" val="56784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#9</a:t>
            </a:r>
            <a:endParaRPr lang="en-IN" dirty="0"/>
          </a:p>
        </p:txBody>
      </p:sp>
      <p:sp>
        <p:nvSpPr>
          <p:cNvPr id="3" name="Content Placeholder 2"/>
          <p:cNvSpPr>
            <a:spLocks noGrp="1"/>
          </p:cNvSpPr>
          <p:nvPr>
            <p:ph sz="half" idx="1"/>
          </p:nvPr>
        </p:nvSpPr>
        <p:spPr>
          <a:xfrm>
            <a:off x="330199" y="1566396"/>
            <a:ext cx="8223865" cy="3686175"/>
          </a:xfrm>
        </p:spPr>
        <p:txBody>
          <a:bodyPr/>
          <a:lstStyle/>
          <a:p>
            <a:pPr eaLnBrk="1" hangingPunct="1"/>
            <a:r>
              <a:rPr lang="en-US" altLang="en-US" sz="2200" b="1" dirty="0">
                <a:cs typeface="Trebuchet MS" pitchFamily="34" charset="0"/>
              </a:rPr>
              <a:t>Implementation</a:t>
            </a:r>
          </a:p>
          <a:p>
            <a:pPr lvl="1"/>
            <a:r>
              <a:rPr lang="en-US" altLang="en-US" sz="2200" dirty="0"/>
              <a:t>Promoting Optimal Response to Therapy</a:t>
            </a:r>
          </a:p>
          <a:p>
            <a:pPr lvl="1"/>
            <a:r>
              <a:rPr lang="en-US" altLang="en-US" sz="2200" b="1" dirty="0"/>
              <a:t>Client with Renal Compromise (Thiazide Diuretics)</a:t>
            </a:r>
          </a:p>
          <a:p>
            <a:pPr lvl="2"/>
            <a:r>
              <a:rPr lang="en-US" altLang="en-US" sz="2200" dirty="0"/>
              <a:t>Monitor renal function periodically</a:t>
            </a:r>
          </a:p>
          <a:p>
            <a:pPr lvl="2"/>
            <a:r>
              <a:rPr lang="en-US" altLang="en-US" sz="2200" dirty="0"/>
              <a:t>Monitor nonprotein nitrogen, BUN, serum uric acid concentrations and serum glucose concentration periodically</a:t>
            </a:r>
          </a:p>
          <a:p>
            <a:pPr lvl="2"/>
            <a:r>
              <a:rPr lang="en-US" altLang="en-US" sz="2200" dirty="0"/>
              <a:t>Monitor for any joint pain or discomfort </a:t>
            </a:r>
          </a:p>
        </p:txBody>
      </p:sp>
      <p:pic>
        <p:nvPicPr>
          <p:cNvPr id="5" name="Picture 2" descr="This Picture Describes about the Nursing Process—Client Receiving a Diuretic">
            <a:extLst>
              <a:ext uri="{FF2B5EF4-FFF2-40B4-BE49-F238E27FC236}">
                <a16:creationId xmlns:a16="http://schemas.microsoft.com/office/drawing/2014/main" id="{CA2ED901-9E9D-4070-9CEA-6348414991E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790580" y="5103895"/>
            <a:ext cx="2250181" cy="150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6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dirty="0">
                <a:latin typeface="Trebuchet MS"/>
                <a:cs typeface="Trebuchet MS"/>
              </a:rPr>
              <a:t>Pharmacology in Practice Exercise #3</a:t>
            </a:r>
            <a:endParaRPr lang="en-IN" dirty="0"/>
          </a:p>
        </p:txBody>
      </p:sp>
      <p:sp>
        <p:nvSpPr>
          <p:cNvPr id="3" name="Content Placeholder 2"/>
          <p:cNvSpPr>
            <a:spLocks noGrp="1"/>
          </p:cNvSpPr>
          <p:nvPr>
            <p:ph sz="half" idx="1"/>
          </p:nvPr>
        </p:nvSpPr>
        <p:spPr>
          <a:xfrm>
            <a:off x="330200" y="1566396"/>
            <a:ext cx="8194368" cy="3686175"/>
          </a:xfrm>
        </p:spPr>
        <p:txBody>
          <a:bodyPr/>
          <a:lstStyle/>
          <a:p>
            <a:r>
              <a:rPr lang="en-US" dirty="0">
                <a:latin typeface="Trebuchet MS"/>
              </a:rPr>
              <a:t>A nurse is caring for a client with renal dysfunction. The PHCP has prescribed a metolazone drug for the client. What should the nurse monitor in the client before administering the drug? Select all that apply.</a:t>
            </a:r>
          </a:p>
          <a:p>
            <a:pPr marL="457200" indent="-457200">
              <a:buAutoNum type="alphaLcParenR"/>
            </a:pPr>
            <a:r>
              <a:rPr lang="en-US" dirty="0">
                <a:latin typeface="Trebuchet MS"/>
              </a:rPr>
              <a:t>Serum cholesterol levels</a:t>
            </a:r>
          </a:p>
          <a:p>
            <a:pPr marL="457200" indent="-457200">
              <a:buAutoNum type="alphaLcParenR"/>
            </a:pPr>
            <a:r>
              <a:rPr lang="en-US" dirty="0">
                <a:latin typeface="Trebuchet MS"/>
              </a:rPr>
              <a:t>Levels of serum electrolytes</a:t>
            </a:r>
          </a:p>
          <a:p>
            <a:pPr marL="457200" indent="-457200">
              <a:buAutoNum type="alphaLcParenR"/>
            </a:pPr>
            <a:r>
              <a:rPr lang="en-US" dirty="0">
                <a:latin typeface="Trebuchet MS"/>
              </a:rPr>
              <a:t>Fluid loss every hour</a:t>
            </a:r>
          </a:p>
          <a:p>
            <a:pPr marL="457200" indent="-457200">
              <a:buAutoNum type="alphaLcParenR"/>
            </a:pPr>
            <a:r>
              <a:rPr lang="en-US" dirty="0">
                <a:latin typeface="Trebuchet MS"/>
              </a:rPr>
              <a:t>Creatinine clearance levels</a:t>
            </a:r>
          </a:p>
          <a:p>
            <a:pPr marL="457200" indent="-457200">
              <a:buAutoNum type="alphaLcParenR"/>
            </a:pPr>
            <a:r>
              <a:rPr lang="en-US" dirty="0">
                <a:latin typeface="Trebuchet MS"/>
              </a:rPr>
              <a:t>Blood urea nitrogen levels</a:t>
            </a:r>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466565" y="4911212"/>
            <a:ext cx="2183000" cy="1456733"/>
          </a:xfrm>
          <a:prstGeom prst="rect">
            <a:avLst/>
          </a:prstGeom>
        </p:spPr>
      </p:pic>
    </p:spTree>
    <p:extLst>
      <p:ext uri="{BB962C8B-B14F-4D97-AF65-F5344CB8AC3E}">
        <p14:creationId xmlns:p14="http://schemas.microsoft.com/office/powerpoint/2010/main" val="1282873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#10</a:t>
            </a:r>
            <a:endParaRPr lang="en-IN" dirty="0"/>
          </a:p>
        </p:txBody>
      </p:sp>
      <p:sp>
        <p:nvSpPr>
          <p:cNvPr id="3" name="Content Placeholder 2"/>
          <p:cNvSpPr>
            <a:spLocks noGrp="1"/>
          </p:cNvSpPr>
          <p:nvPr>
            <p:ph sz="half" idx="1"/>
          </p:nvPr>
        </p:nvSpPr>
        <p:spPr>
          <a:xfrm>
            <a:off x="330199" y="1389420"/>
            <a:ext cx="8563077" cy="3686175"/>
          </a:xfrm>
        </p:spPr>
        <p:txBody>
          <a:bodyPr/>
          <a:lstStyle/>
          <a:p>
            <a:pPr eaLnBrk="1" hangingPunct="1"/>
            <a:r>
              <a:rPr lang="en-US" altLang="en-US" sz="2200" b="1" dirty="0">
                <a:cs typeface="Trebuchet MS" pitchFamily="34" charset="0"/>
              </a:rPr>
              <a:t>Implementation</a:t>
            </a:r>
          </a:p>
          <a:p>
            <a:pPr lvl="1"/>
            <a:r>
              <a:rPr lang="en-US" altLang="en-US" sz="2200" dirty="0"/>
              <a:t>Promoting Optimal Response to Therapy</a:t>
            </a:r>
          </a:p>
          <a:p>
            <a:pPr lvl="1"/>
            <a:r>
              <a:rPr lang="en-US" altLang="en-US" sz="2200" b="1" dirty="0"/>
              <a:t>Client at Risk of Electrolyte Balances</a:t>
            </a:r>
          </a:p>
          <a:p>
            <a:pPr lvl="2"/>
            <a:r>
              <a:rPr lang="en-US" altLang="en-US" sz="2200" dirty="0"/>
              <a:t>Monitor for signs and symptoms of electrolyte imbalances</a:t>
            </a:r>
          </a:p>
          <a:p>
            <a:pPr lvl="2"/>
            <a:r>
              <a:rPr lang="en-US" altLang="en-US" sz="2200" dirty="0"/>
              <a:t>Monitor potassium level in clients taking potassium-sparing diuretics frequently; if serum potassium &gt;5.3 mEq/mL the diuretic is stopped and contact provider</a:t>
            </a:r>
          </a:p>
        </p:txBody>
      </p:sp>
      <p:pic>
        <p:nvPicPr>
          <p:cNvPr id="5" name="Picture 2" descr="This Picture Describes about the Nursing Process—Client Receiving a Diuretic">
            <a:extLst>
              <a:ext uri="{FF2B5EF4-FFF2-40B4-BE49-F238E27FC236}">
                <a16:creationId xmlns:a16="http://schemas.microsoft.com/office/drawing/2014/main" id="{7DAAD4D8-D9D1-44D2-9466-B3B66E9B983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321841" y="4749254"/>
            <a:ext cx="2512444" cy="188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2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#11</a:t>
            </a:r>
            <a:endParaRPr lang="en-IN" dirty="0"/>
          </a:p>
        </p:txBody>
      </p:sp>
      <p:sp>
        <p:nvSpPr>
          <p:cNvPr id="3" name="Content Placeholder 2"/>
          <p:cNvSpPr>
            <a:spLocks noGrp="1"/>
          </p:cNvSpPr>
          <p:nvPr>
            <p:ph sz="half" idx="1"/>
          </p:nvPr>
        </p:nvSpPr>
        <p:spPr>
          <a:xfrm>
            <a:off x="330199" y="1404168"/>
            <a:ext cx="5303685" cy="3686175"/>
          </a:xfrm>
        </p:spPr>
        <p:txBody>
          <a:bodyPr/>
          <a:lstStyle/>
          <a:p>
            <a:pPr eaLnBrk="1" hangingPunct="1"/>
            <a:r>
              <a:rPr lang="en-US" altLang="en-US" sz="2000" b="1" dirty="0">
                <a:cs typeface="Trebuchet MS" pitchFamily="34" charset="0"/>
              </a:rPr>
              <a:t>Implementation</a:t>
            </a:r>
          </a:p>
          <a:p>
            <a:pPr lvl="1"/>
            <a:r>
              <a:rPr lang="en-US" altLang="en-US" dirty="0"/>
              <a:t>Monitoring and Managing Client Needs</a:t>
            </a:r>
          </a:p>
          <a:p>
            <a:pPr lvl="2"/>
            <a:r>
              <a:rPr lang="en-US" altLang="en-US" sz="2000" b="1" dirty="0">
                <a:latin typeface="Trebuchet MS"/>
              </a:rPr>
              <a:t>Increased Urinary Frequency</a:t>
            </a:r>
          </a:p>
          <a:p>
            <a:pPr lvl="3"/>
            <a:r>
              <a:rPr lang="en-US" altLang="en-US" sz="2000" dirty="0">
                <a:latin typeface="Trebuchet MS"/>
              </a:rPr>
              <a:t>Explain the purpose and effects of the drug to enhance understanding, adherence to drug therapy, and reduce anxiety</a:t>
            </a:r>
          </a:p>
          <a:p>
            <a:pPr lvl="3"/>
            <a:r>
              <a:rPr lang="en-US" altLang="en-US" sz="2000" dirty="0">
                <a:latin typeface="Trebuchet MS"/>
              </a:rPr>
              <a:t>Administer the drug early in the day</a:t>
            </a:r>
          </a:p>
          <a:p>
            <a:pPr lvl="3"/>
            <a:r>
              <a:rPr lang="en-US" altLang="en-US" sz="2000" dirty="0">
                <a:latin typeface="Trebuchet MS"/>
              </a:rPr>
              <a:t>Make sure that client on bed rest has a call light and a bedpan or urinal within easy reach</a:t>
            </a:r>
          </a:p>
        </p:txBody>
      </p:sp>
      <p:pic>
        <p:nvPicPr>
          <p:cNvPr id="5" name="Picture 2" descr="This Picture Describes about the Nursing Process—Client Receiving a Diuretic">
            <a:extLst>
              <a:ext uri="{FF2B5EF4-FFF2-40B4-BE49-F238E27FC236}">
                <a16:creationId xmlns:a16="http://schemas.microsoft.com/office/drawing/2014/main" id="{4338327E-DF68-4A71-A5C0-7CB6FC89C54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868020" y="4492049"/>
            <a:ext cx="2865120" cy="19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67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#12</a:t>
            </a:r>
            <a:endParaRPr lang="en-IN" dirty="0"/>
          </a:p>
        </p:txBody>
      </p:sp>
      <p:sp>
        <p:nvSpPr>
          <p:cNvPr id="3" name="Content Placeholder 2"/>
          <p:cNvSpPr>
            <a:spLocks noGrp="1"/>
          </p:cNvSpPr>
          <p:nvPr>
            <p:ph sz="half" idx="1"/>
          </p:nvPr>
        </p:nvSpPr>
        <p:spPr>
          <a:xfrm>
            <a:off x="330199" y="1433664"/>
            <a:ext cx="8459839" cy="3686175"/>
          </a:xfrm>
        </p:spPr>
        <p:txBody>
          <a:bodyPr/>
          <a:lstStyle/>
          <a:p>
            <a:pPr eaLnBrk="1" hangingPunct="1"/>
            <a:r>
              <a:rPr lang="en-US" altLang="en-US" sz="2000" b="1" dirty="0">
                <a:cs typeface="Trebuchet MS" pitchFamily="34" charset="0"/>
              </a:rPr>
              <a:t>Implementation</a:t>
            </a:r>
          </a:p>
          <a:p>
            <a:pPr lvl="1"/>
            <a:r>
              <a:rPr lang="en-US" altLang="en-US" dirty="0"/>
              <a:t>Monitoring and Managing Client Needs</a:t>
            </a:r>
          </a:p>
          <a:p>
            <a:pPr lvl="2"/>
            <a:r>
              <a:rPr lang="en-US" altLang="en-US" sz="2000" b="1" dirty="0">
                <a:latin typeface="Trebuchet MS"/>
              </a:rPr>
              <a:t>Hypovolemia/Dehydration</a:t>
            </a:r>
            <a:endParaRPr lang="en-US" altLang="en-US" sz="2000" b="1" dirty="0"/>
          </a:p>
          <a:p>
            <a:pPr lvl="3"/>
            <a:r>
              <a:rPr lang="en-US" altLang="en-US" sz="2000" dirty="0">
                <a:latin typeface="Trebuchet MS"/>
              </a:rPr>
              <a:t>Encourage clients to eat and drink all food and fluids served at mealtime (potassium rich foods if on a potassium if indicated)</a:t>
            </a:r>
          </a:p>
          <a:p>
            <a:pPr lvl="3"/>
            <a:r>
              <a:rPr lang="en-US" altLang="en-US" sz="2000" dirty="0">
                <a:latin typeface="Trebuchet MS"/>
              </a:rPr>
              <a:t>Encourage fluids at frequent intervals throughout the day</a:t>
            </a:r>
          </a:p>
          <a:p>
            <a:pPr lvl="3"/>
            <a:r>
              <a:rPr lang="en-US" altLang="en-US" sz="2000" dirty="0">
                <a:latin typeface="Trebuchet MS"/>
              </a:rPr>
              <a:t>Monitor fluid intake and output</a:t>
            </a:r>
          </a:p>
        </p:txBody>
      </p:sp>
      <p:pic>
        <p:nvPicPr>
          <p:cNvPr id="5" name="Picture 2" descr="This Picture Describes about the Nursing Process—Client Receiving a Diuretic">
            <a:extLst>
              <a:ext uri="{FF2B5EF4-FFF2-40B4-BE49-F238E27FC236}">
                <a16:creationId xmlns:a16="http://schemas.microsoft.com/office/drawing/2014/main" id="{43BBDA80-13E4-4962-9574-7AD63CEB76F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855434" y="4395006"/>
            <a:ext cx="3096768"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2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#13</a:t>
            </a:r>
            <a:endParaRPr lang="en-IN" dirty="0"/>
          </a:p>
        </p:txBody>
      </p:sp>
      <p:sp>
        <p:nvSpPr>
          <p:cNvPr id="3" name="Content Placeholder 2"/>
          <p:cNvSpPr>
            <a:spLocks noGrp="1"/>
          </p:cNvSpPr>
          <p:nvPr>
            <p:ph idx="1"/>
          </p:nvPr>
        </p:nvSpPr>
        <p:spPr/>
        <p:txBody>
          <a:bodyPr/>
          <a:lstStyle/>
          <a:p>
            <a:pPr eaLnBrk="1" hangingPunct="1"/>
            <a:r>
              <a:rPr lang="en-US" altLang="en-US" sz="2200" b="1" dirty="0">
                <a:cs typeface="Trebuchet MS" pitchFamily="34" charset="0"/>
              </a:rPr>
              <a:t>Implementation</a:t>
            </a:r>
          </a:p>
          <a:p>
            <a:pPr lvl="1"/>
            <a:r>
              <a:rPr lang="en-US" altLang="en-US" sz="2200" dirty="0"/>
              <a:t>Monitoring and Managing Client Needs</a:t>
            </a:r>
          </a:p>
          <a:p>
            <a:pPr lvl="2"/>
            <a:r>
              <a:rPr lang="en-US" altLang="en-US" sz="2200" b="1" dirty="0">
                <a:latin typeface="Trebuchet MS"/>
              </a:rPr>
              <a:t>Hypovolemia/Dehydration</a:t>
            </a:r>
            <a:endParaRPr lang="en-US" altLang="en-US" sz="2200" b="1" dirty="0"/>
          </a:p>
          <a:p>
            <a:pPr lvl="3"/>
            <a:r>
              <a:rPr lang="en-US" altLang="en-US" sz="2200" dirty="0">
                <a:latin typeface="Trebuchet MS"/>
              </a:rPr>
              <a:t>Assess for signs and symptoms of dehydration or electrolyte imbalance</a:t>
            </a:r>
          </a:p>
          <a:p>
            <a:pPr lvl="4"/>
            <a:r>
              <a:rPr lang="en-US" altLang="en-US" sz="2200" dirty="0">
                <a:latin typeface="Trebuchet MS"/>
              </a:rPr>
              <a:t>Dry mouth, thirst, weakness, lethargy, drowsiness, restlessness, muscle pains or cramps, confusion, GI disturbances, hypotension, oliguria, tachycardia, and seizures</a:t>
            </a:r>
          </a:p>
          <a:p>
            <a:pPr lvl="3"/>
            <a:r>
              <a:rPr lang="en-US" altLang="en-US" sz="2200" dirty="0">
                <a:latin typeface="Trebuchet MS"/>
              </a:rPr>
              <a:t>Notify health care provider if urinary output is low, if urine is concentrated, or for signs and symptoms of electrolyte imbalance or dehydration</a:t>
            </a:r>
            <a:endParaRPr lang="en-IN" dirty="0"/>
          </a:p>
        </p:txBody>
      </p:sp>
    </p:spTree>
    <p:extLst>
      <p:ext uri="{BB962C8B-B14F-4D97-AF65-F5344CB8AC3E}">
        <p14:creationId xmlns:p14="http://schemas.microsoft.com/office/powerpoint/2010/main" val="383455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#14</a:t>
            </a:r>
            <a:endParaRPr lang="en-IN" dirty="0"/>
          </a:p>
        </p:txBody>
      </p:sp>
      <p:sp>
        <p:nvSpPr>
          <p:cNvPr id="3" name="Content Placeholder 2"/>
          <p:cNvSpPr>
            <a:spLocks noGrp="1"/>
          </p:cNvSpPr>
          <p:nvPr>
            <p:ph sz="half" idx="1"/>
          </p:nvPr>
        </p:nvSpPr>
        <p:spPr>
          <a:xfrm>
            <a:off x="123728" y="1374672"/>
            <a:ext cx="8282858" cy="3686175"/>
          </a:xfrm>
        </p:spPr>
        <p:txBody>
          <a:bodyPr/>
          <a:lstStyle/>
          <a:p>
            <a:pPr eaLnBrk="1" hangingPunct="1"/>
            <a:r>
              <a:rPr lang="en-US" altLang="en-US" sz="2200" b="1" dirty="0">
                <a:cs typeface="Trebuchet MS" pitchFamily="34" charset="0"/>
              </a:rPr>
              <a:t>Implementation</a:t>
            </a:r>
          </a:p>
          <a:p>
            <a:pPr lvl="1"/>
            <a:r>
              <a:rPr lang="en-US" altLang="en-US" sz="2200" dirty="0"/>
              <a:t>Monitoring and Managing Client Needs</a:t>
            </a:r>
          </a:p>
          <a:p>
            <a:pPr lvl="2"/>
            <a:r>
              <a:rPr lang="en-US" altLang="en-US" sz="2200" b="1" dirty="0">
                <a:latin typeface="Trebuchet MS"/>
              </a:rPr>
              <a:t>Injury Risk</a:t>
            </a:r>
            <a:endParaRPr lang="en-US" altLang="en-US" sz="2200" b="1" dirty="0"/>
          </a:p>
          <a:p>
            <a:pPr lvl="3"/>
            <a:r>
              <a:rPr lang="en-US" altLang="en-US" sz="2200" dirty="0">
                <a:latin typeface="Trebuchet MS"/>
              </a:rPr>
              <a:t>Frequently monitor pulse rate and rhythm</a:t>
            </a:r>
          </a:p>
          <a:p>
            <a:pPr lvl="3"/>
            <a:r>
              <a:rPr lang="en-US" altLang="en-US" sz="2200" dirty="0">
                <a:latin typeface="Trebuchet MS"/>
              </a:rPr>
              <a:t>Report any significant changes in pulse rate or rhythm to the provider</a:t>
            </a:r>
          </a:p>
          <a:p>
            <a:pPr lvl="3"/>
            <a:r>
              <a:rPr lang="en-US" altLang="en-US" sz="2200" dirty="0">
                <a:latin typeface="Trebuchet MS"/>
              </a:rPr>
              <a:t>Assist clients who are dizzy but allowed out of bed with ambulatory activities</a:t>
            </a:r>
          </a:p>
        </p:txBody>
      </p:sp>
      <p:pic>
        <p:nvPicPr>
          <p:cNvPr id="5" name="Picture 2" descr="This Picture Describes about the Nursing Process—Client Receiving a Diuretic">
            <a:extLst>
              <a:ext uri="{FF2B5EF4-FFF2-40B4-BE49-F238E27FC236}">
                <a16:creationId xmlns:a16="http://schemas.microsoft.com/office/drawing/2014/main" id="{E20300C6-E1C8-4232-B1C0-ACAF22CB909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683075" y="4606594"/>
            <a:ext cx="2944732" cy="196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5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#15</a:t>
            </a:r>
            <a:endParaRPr lang="en-IN" dirty="0"/>
          </a:p>
        </p:txBody>
      </p:sp>
      <p:sp>
        <p:nvSpPr>
          <p:cNvPr id="3" name="Content Placeholder 2"/>
          <p:cNvSpPr>
            <a:spLocks noGrp="1"/>
          </p:cNvSpPr>
          <p:nvPr>
            <p:ph sz="half" idx="1"/>
          </p:nvPr>
        </p:nvSpPr>
        <p:spPr>
          <a:xfrm>
            <a:off x="330200" y="1359924"/>
            <a:ext cx="8666316" cy="3686175"/>
          </a:xfrm>
        </p:spPr>
        <p:txBody>
          <a:bodyPr/>
          <a:lstStyle/>
          <a:p>
            <a:pPr eaLnBrk="1" hangingPunct="1"/>
            <a:r>
              <a:rPr lang="en-US" altLang="en-US" sz="2200" b="1" dirty="0">
                <a:cs typeface="Trebuchet MS" pitchFamily="34" charset="0"/>
              </a:rPr>
              <a:t>Implementation—Educating th</a:t>
            </a:r>
            <a:r>
              <a:rPr lang="en-US" altLang="en-US" sz="2200" dirty="0">
                <a:cs typeface="Trebuchet MS" pitchFamily="34" charset="0"/>
              </a:rPr>
              <a:t>e Client and Family</a:t>
            </a:r>
            <a:endParaRPr lang="en-US" altLang="en-US" sz="2200" b="1" dirty="0">
              <a:cs typeface="Trebuchet MS" pitchFamily="34" charset="0"/>
            </a:endParaRPr>
          </a:p>
          <a:p>
            <a:pPr lvl="1"/>
            <a:r>
              <a:rPr lang="en-US" altLang="en-US" sz="2200" dirty="0">
                <a:latin typeface="Trebuchet MS"/>
              </a:rPr>
              <a:t>Explain the importance of taking the drug at prescribed time intervals and as directed</a:t>
            </a:r>
          </a:p>
          <a:p>
            <a:pPr lvl="1"/>
            <a:r>
              <a:rPr lang="en-US" altLang="en-US" sz="2200" dirty="0">
                <a:latin typeface="Trebuchet MS"/>
              </a:rPr>
              <a:t>Advise about the importance of completing the entire course of treatment</a:t>
            </a:r>
          </a:p>
          <a:p>
            <a:pPr lvl="1"/>
            <a:r>
              <a:rPr lang="en-US" altLang="en-US" sz="2200" dirty="0">
                <a:latin typeface="Trebuchet MS"/>
              </a:rPr>
              <a:t>Emphasize the importance of taking the drug with food or milk if GI upset occurs</a:t>
            </a:r>
          </a:p>
          <a:p>
            <a:pPr lvl="1"/>
            <a:r>
              <a:rPr lang="en-US" altLang="en-US" sz="2200" dirty="0">
                <a:latin typeface="Trebuchet MS"/>
              </a:rPr>
              <a:t>Advise the client to take the drug early in the morning unless the provider directed otherwise</a:t>
            </a:r>
          </a:p>
        </p:txBody>
      </p:sp>
      <p:pic>
        <p:nvPicPr>
          <p:cNvPr id="5" name="Picture 2" descr="This Picture Describes about the Nursing Process—Client Receiving a Diuretic">
            <a:extLst>
              <a:ext uri="{FF2B5EF4-FFF2-40B4-BE49-F238E27FC236}">
                <a16:creationId xmlns:a16="http://schemas.microsoft.com/office/drawing/2014/main" id="{7B21EB8D-0638-463A-9702-39C02EC8899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327384" y="4768864"/>
            <a:ext cx="2669133" cy="178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91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#16</a:t>
            </a:r>
            <a:endParaRPr lang="en-IN" dirty="0"/>
          </a:p>
        </p:txBody>
      </p:sp>
      <p:sp>
        <p:nvSpPr>
          <p:cNvPr id="3" name="Content Placeholder 2"/>
          <p:cNvSpPr>
            <a:spLocks noGrp="1"/>
          </p:cNvSpPr>
          <p:nvPr>
            <p:ph sz="half" idx="1"/>
          </p:nvPr>
        </p:nvSpPr>
        <p:spPr>
          <a:xfrm>
            <a:off x="330200" y="1566396"/>
            <a:ext cx="8577826" cy="3686175"/>
          </a:xfrm>
        </p:spPr>
        <p:txBody>
          <a:bodyPr/>
          <a:lstStyle/>
          <a:p>
            <a:pPr eaLnBrk="1" hangingPunct="1"/>
            <a:r>
              <a:rPr lang="en-US" altLang="en-US" sz="2200" b="1" dirty="0">
                <a:cs typeface="Trebuchet MS" pitchFamily="34" charset="0"/>
              </a:rPr>
              <a:t>Implementation—Educating th</a:t>
            </a:r>
            <a:r>
              <a:rPr lang="en-US" altLang="en-US" sz="2200" dirty="0">
                <a:cs typeface="Trebuchet MS" pitchFamily="34" charset="0"/>
              </a:rPr>
              <a:t>e Client and Family (continued)</a:t>
            </a:r>
            <a:endParaRPr lang="en-US" altLang="en-US" sz="2200" b="1" dirty="0">
              <a:cs typeface="Trebuchet MS" pitchFamily="34" charset="0"/>
            </a:endParaRPr>
          </a:p>
          <a:p>
            <a:pPr lvl="1"/>
            <a:r>
              <a:rPr lang="en-US" altLang="en-US" sz="2200" dirty="0">
                <a:latin typeface="Trebuchet MS"/>
              </a:rPr>
              <a:t>Do not reduce fluid intake to reduce the need to urinate</a:t>
            </a:r>
          </a:p>
          <a:p>
            <a:pPr lvl="1"/>
            <a:r>
              <a:rPr lang="en-US" altLang="en-US" sz="2200" dirty="0">
                <a:latin typeface="Trebuchet MS"/>
              </a:rPr>
              <a:t>Instruct client to avoid alcohol and nonprescription drugs </a:t>
            </a:r>
          </a:p>
          <a:p>
            <a:pPr lvl="1"/>
            <a:r>
              <a:rPr lang="en-US" altLang="en-US" sz="2200" dirty="0">
                <a:latin typeface="Trebuchet MS"/>
              </a:rPr>
              <a:t>Emphasize observing caution while driving or performing hazardous tasks</a:t>
            </a:r>
          </a:p>
          <a:p>
            <a:pPr lvl="1"/>
            <a:r>
              <a:rPr lang="en-US" altLang="en-US" sz="2200" dirty="0">
                <a:latin typeface="Trebuchet MS"/>
              </a:rPr>
              <a:t>Explain necessary interventions if dizziness or weakness or signs of dehydration or electrolyte imbalance occurs; notify provider</a:t>
            </a:r>
          </a:p>
        </p:txBody>
      </p:sp>
      <p:pic>
        <p:nvPicPr>
          <p:cNvPr id="5" name="Picture 2" descr="This Picture Describes about the Nursing Process—Client Receiving a Diuretic">
            <a:extLst>
              <a:ext uri="{FF2B5EF4-FFF2-40B4-BE49-F238E27FC236}">
                <a16:creationId xmlns:a16="http://schemas.microsoft.com/office/drawing/2014/main" id="{8C3DF182-FFEE-4048-9015-EE564E9826C4}"/>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656567" y="4587745"/>
            <a:ext cx="2103975" cy="210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5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Five Types of Diuretics</a:t>
            </a:r>
            <a:endParaRPr lang="en-IN" dirty="0"/>
          </a:p>
        </p:txBody>
      </p:sp>
      <p:sp>
        <p:nvSpPr>
          <p:cNvPr id="3" name="Content Placeholder 2"/>
          <p:cNvSpPr>
            <a:spLocks noGrp="1"/>
          </p:cNvSpPr>
          <p:nvPr>
            <p:ph sz="half" idx="1"/>
          </p:nvPr>
        </p:nvSpPr>
        <p:spPr/>
        <p:txBody>
          <a:bodyPr/>
          <a:lstStyle/>
          <a:p>
            <a:pPr marL="742950" lvl="2" indent="-342900">
              <a:buFont typeface="Wingdings" pitchFamily="2" charset="2"/>
              <a:buChar char="v"/>
            </a:pPr>
            <a:r>
              <a:rPr lang="en-US" altLang="en-US" sz="2200" dirty="0"/>
              <a:t>Loop diuretics</a:t>
            </a:r>
          </a:p>
          <a:p>
            <a:pPr marL="742950" lvl="2" indent="-342900">
              <a:buFont typeface="Wingdings" pitchFamily="2" charset="2"/>
              <a:buChar char="v"/>
            </a:pPr>
            <a:r>
              <a:rPr lang="en-US" altLang="en-US" sz="2200" dirty="0"/>
              <a:t>Thiazides and related diuretics</a:t>
            </a:r>
          </a:p>
          <a:p>
            <a:pPr marL="742950" lvl="2" indent="-342900">
              <a:buFont typeface="Wingdings" pitchFamily="2" charset="2"/>
              <a:buChar char="v"/>
            </a:pPr>
            <a:r>
              <a:rPr lang="en-US" altLang="en-US" sz="2200" dirty="0"/>
              <a:t>Potassium-sparing diuretics</a:t>
            </a:r>
          </a:p>
          <a:p>
            <a:pPr marL="742950" lvl="2" indent="-342900">
              <a:buFont typeface="Wingdings" pitchFamily="2" charset="2"/>
              <a:buChar char="v"/>
            </a:pPr>
            <a:r>
              <a:rPr lang="en-US" altLang="en-US" sz="2200" dirty="0"/>
              <a:t>Osmotic diuretics</a:t>
            </a:r>
          </a:p>
          <a:p>
            <a:pPr marL="742950" lvl="2" indent="-342900">
              <a:buFont typeface="Wingdings" pitchFamily="2" charset="2"/>
              <a:buChar char="v"/>
            </a:pPr>
            <a:r>
              <a:rPr lang="en-US" altLang="en-US" sz="2200" dirty="0"/>
              <a:t>Carbonic anhydrase inhibitors</a:t>
            </a:r>
          </a:p>
        </p:txBody>
      </p:sp>
      <p:pic>
        <p:nvPicPr>
          <p:cNvPr id="5" name="Content Placeholder 4" descr="This Picture Describes about the Five Types of Diuretics"/>
          <p:cNvPicPr>
            <a:picLocks noGrp="1" noChangeAspect="1"/>
          </p:cNvPicPr>
          <p:nvPr>
            <p:ph sz="half" idx="2"/>
          </p:nvPr>
        </p:nvPicPr>
        <p:blipFill>
          <a:blip r:embed="rId2"/>
          <a:stretch>
            <a:fillRect/>
          </a:stretch>
        </p:blipFill>
        <p:spPr>
          <a:xfrm>
            <a:off x="4852393" y="2346325"/>
            <a:ext cx="3952476" cy="3686175"/>
          </a:xfrm>
          <a:prstGeom prst="rect">
            <a:avLst/>
          </a:prstGeom>
        </p:spPr>
      </p:pic>
    </p:spTree>
    <p:extLst>
      <p:ext uri="{BB962C8B-B14F-4D97-AF65-F5344CB8AC3E}">
        <p14:creationId xmlns:p14="http://schemas.microsoft.com/office/powerpoint/2010/main" val="4121165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#17</a:t>
            </a:r>
            <a:endParaRPr lang="en-IN" dirty="0"/>
          </a:p>
        </p:txBody>
      </p:sp>
      <p:sp>
        <p:nvSpPr>
          <p:cNvPr id="3" name="Content Placeholder 2"/>
          <p:cNvSpPr>
            <a:spLocks noGrp="1"/>
          </p:cNvSpPr>
          <p:nvPr>
            <p:ph sz="half" idx="1"/>
          </p:nvPr>
        </p:nvSpPr>
        <p:spPr>
          <a:xfrm>
            <a:off x="330199" y="1492656"/>
            <a:ext cx="8622071" cy="3686175"/>
          </a:xfrm>
        </p:spPr>
        <p:txBody>
          <a:bodyPr/>
          <a:lstStyle/>
          <a:p>
            <a:pPr eaLnBrk="1" hangingPunct="1"/>
            <a:r>
              <a:rPr lang="en-US" altLang="en-US" sz="2000" b="1" dirty="0">
                <a:cs typeface="Trebuchet MS" pitchFamily="34" charset="0"/>
              </a:rPr>
              <a:t>Implementation—Educating th</a:t>
            </a:r>
            <a:r>
              <a:rPr lang="en-US" altLang="en-US" sz="2000" dirty="0">
                <a:cs typeface="Trebuchet MS" pitchFamily="34" charset="0"/>
              </a:rPr>
              <a:t>e Client and Family (continued)</a:t>
            </a:r>
            <a:endParaRPr lang="en-US" altLang="en-US" sz="2000" b="1" dirty="0">
              <a:cs typeface="Trebuchet MS" pitchFamily="34" charset="0"/>
            </a:endParaRPr>
          </a:p>
          <a:p>
            <a:pPr lvl="1"/>
            <a:r>
              <a:rPr lang="en-US" altLang="en-US" dirty="0">
                <a:latin typeface="Trebuchet MS"/>
              </a:rPr>
              <a:t>Instruct client to weigh themselves daily and track their weight; notify provider if weight loss or gain exceeds 3 to 5 pounds in a week.</a:t>
            </a:r>
          </a:p>
          <a:p>
            <a:pPr lvl="1"/>
            <a:r>
              <a:rPr lang="en-US" altLang="en-US" dirty="0">
                <a:latin typeface="Trebuchet MS"/>
              </a:rPr>
              <a:t>If foods or fluids high in potassium are recommended by the provider, educate the client about potassium-rich food and fluid sources; caution client not to exceed daily recommended amount</a:t>
            </a:r>
          </a:p>
          <a:p>
            <a:pPr lvl="1"/>
            <a:r>
              <a:rPr lang="en-US" altLang="en-US" dirty="0">
                <a:latin typeface="Trebuchet MS"/>
              </a:rPr>
              <a:t>Explain the importance of avoiding exposure to sunlight or ultraviolet light</a:t>
            </a:r>
          </a:p>
        </p:txBody>
      </p:sp>
      <p:pic>
        <p:nvPicPr>
          <p:cNvPr id="5" name="Picture 2" descr="This Picture Describes about the Nursing Process—Client Receiving a Diuretic">
            <a:extLst>
              <a:ext uri="{FF2B5EF4-FFF2-40B4-BE49-F238E27FC236}">
                <a16:creationId xmlns:a16="http://schemas.microsoft.com/office/drawing/2014/main" id="{706F8A3B-55D8-47D4-B4AE-70D0A6F7CF3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789295" y="4424517"/>
            <a:ext cx="3000744" cy="200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81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#18</a:t>
            </a:r>
            <a:endParaRPr lang="en-IN" dirty="0"/>
          </a:p>
        </p:txBody>
      </p:sp>
      <p:sp>
        <p:nvSpPr>
          <p:cNvPr id="3" name="Content Placeholder 2"/>
          <p:cNvSpPr>
            <a:spLocks noGrp="1"/>
          </p:cNvSpPr>
          <p:nvPr>
            <p:ph idx="1"/>
          </p:nvPr>
        </p:nvSpPr>
        <p:spPr/>
        <p:txBody>
          <a:bodyPr/>
          <a:lstStyle/>
          <a:p>
            <a:pPr eaLnBrk="1" hangingPunct="1"/>
            <a:r>
              <a:rPr lang="en-US" altLang="en-US" sz="2200" b="1" dirty="0">
                <a:cs typeface="Trebuchet MS" pitchFamily="34" charset="0"/>
              </a:rPr>
              <a:t>Implementation—Educating th</a:t>
            </a:r>
            <a:r>
              <a:rPr lang="en-US" altLang="en-US" sz="2200" dirty="0">
                <a:cs typeface="Trebuchet MS" pitchFamily="34" charset="0"/>
              </a:rPr>
              <a:t>e Client and Family (continued)</a:t>
            </a:r>
            <a:endParaRPr lang="en-US" altLang="en-US" sz="2200" b="1" dirty="0">
              <a:cs typeface="Trebuchet MS" pitchFamily="34" charset="0"/>
            </a:endParaRPr>
          </a:p>
          <a:p>
            <a:pPr lvl="1"/>
            <a:r>
              <a:rPr lang="en-US" altLang="en-US" sz="2200" dirty="0">
                <a:latin typeface="Trebuchet MS"/>
              </a:rPr>
              <a:t>Explain to clients with diabetes mellitus and who take loop or thiazide diuretics to contact health care provider if increase in blood glucose level</a:t>
            </a:r>
          </a:p>
          <a:p>
            <a:pPr lvl="1"/>
            <a:r>
              <a:rPr lang="en-US" altLang="en-US" sz="2200" dirty="0">
                <a:latin typeface="Trebuchet MS"/>
              </a:rPr>
              <a:t>Clients on potassium-sparing diuretics: teach clients to avoid eating foods or drinking fluids high in potassium</a:t>
            </a:r>
          </a:p>
          <a:p>
            <a:pPr lvl="1"/>
            <a:r>
              <a:rPr lang="en-US" altLang="en-US" sz="2200" dirty="0">
                <a:latin typeface="Trebuchet MS"/>
              </a:rPr>
              <a:t>Clients on thiazide diuretics: explain the necessity of contacting the primary health care provider if sudden joint pain occurs</a:t>
            </a:r>
          </a:p>
          <a:p>
            <a:pPr lvl="1"/>
            <a:r>
              <a:rPr lang="en-US" altLang="en-US" sz="2200" dirty="0">
                <a:latin typeface="Trebuchet MS"/>
              </a:rPr>
              <a:t>Clients on carbonic anhydrase inhibitors: explain the necessity of contacting the primary health care provider immediately if eye pain is not relieved or increased; if be being used for a client with seizures, all seizures should be documented</a:t>
            </a:r>
          </a:p>
        </p:txBody>
      </p:sp>
    </p:spTree>
    <p:extLst>
      <p:ext uri="{BB962C8B-B14F-4D97-AF65-F5344CB8AC3E}">
        <p14:creationId xmlns:p14="http://schemas.microsoft.com/office/powerpoint/2010/main" val="297970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cs typeface="Trebuchet MS" pitchFamily="34" charset="0"/>
              </a:rPr>
              <a:t>Nursing Process—Client Receiving a Diuretic #19</a:t>
            </a:r>
            <a:endParaRPr lang="en-IN" dirty="0"/>
          </a:p>
        </p:txBody>
      </p:sp>
      <p:sp>
        <p:nvSpPr>
          <p:cNvPr id="3" name="Content Placeholder 2"/>
          <p:cNvSpPr>
            <a:spLocks noGrp="1"/>
          </p:cNvSpPr>
          <p:nvPr>
            <p:ph idx="1"/>
          </p:nvPr>
        </p:nvSpPr>
        <p:spPr/>
        <p:txBody>
          <a:bodyPr/>
          <a:lstStyle/>
          <a:p>
            <a:pPr eaLnBrk="1" hangingPunct="1"/>
            <a:r>
              <a:rPr lang="en-US" altLang="en-US" b="1" dirty="0">
                <a:cs typeface="Trebuchet MS" pitchFamily="34" charset="0"/>
              </a:rPr>
              <a:t>Evaluation</a:t>
            </a:r>
          </a:p>
          <a:p>
            <a:pPr lvl="1"/>
            <a:r>
              <a:rPr lang="en-US" altLang="en-US" dirty="0">
                <a:latin typeface="Trebuchet MS"/>
              </a:rPr>
              <a:t>Was the therapeutic effect achieved and did diuresis occur? </a:t>
            </a:r>
          </a:p>
          <a:p>
            <a:pPr lvl="1"/>
            <a:r>
              <a:rPr lang="en-US" altLang="en-US" dirty="0">
                <a:latin typeface="Trebuchet MS"/>
              </a:rPr>
              <a:t>Were adverse reactions: identified, reported, and managed? </a:t>
            </a:r>
          </a:p>
          <a:p>
            <a:pPr lvl="2"/>
            <a:r>
              <a:rPr lang="en-US" altLang="en-US" dirty="0">
                <a:latin typeface="Trebuchet MS"/>
              </a:rPr>
              <a:t>Urinary elimination occurs without incident</a:t>
            </a:r>
          </a:p>
          <a:p>
            <a:pPr lvl="2"/>
            <a:r>
              <a:rPr lang="en-US" altLang="en-US" dirty="0">
                <a:latin typeface="Trebuchet MS"/>
              </a:rPr>
              <a:t>Fluid volume problems are corrected</a:t>
            </a:r>
          </a:p>
          <a:p>
            <a:pPr lvl="2"/>
            <a:r>
              <a:rPr lang="en-US" altLang="en-US" dirty="0">
                <a:latin typeface="Trebuchet MS"/>
              </a:rPr>
              <a:t>No injury is evident</a:t>
            </a:r>
          </a:p>
          <a:p>
            <a:pPr lvl="1" eaLnBrk="1" hangingPunct="1"/>
            <a:r>
              <a:rPr lang="en-US" altLang="en-US" dirty="0">
                <a:latin typeface="Trebuchet MS"/>
              </a:rPr>
              <a:t>Did client and family express confidence and demonstrate understanding of drug regimen?</a:t>
            </a:r>
            <a:endParaRPr lang="en-US" altLang="en-US" dirty="0">
              <a:latin typeface="Trebuchet MS"/>
              <a:cs typeface="Calibri"/>
            </a:endParaRPr>
          </a:p>
        </p:txBody>
      </p:sp>
    </p:spTree>
    <p:extLst>
      <p:ext uri="{BB962C8B-B14F-4D97-AF65-F5344CB8AC3E}">
        <p14:creationId xmlns:p14="http://schemas.microsoft.com/office/powerpoint/2010/main" val="1091375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cs typeface="Trebuchet MS" pitchFamily="34" charset="0"/>
              </a:rPr>
              <a:t>Turn and Talk—Case Study</a:t>
            </a:r>
            <a:endParaRPr lang="en-IN" dirty="0"/>
          </a:p>
        </p:txBody>
      </p:sp>
      <p:sp>
        <p:nvSpPr>
          <p:cNvPr id="3" name="Content Placeholder 2"/>
          <p:cNvSpPr>
            <a:spLocks noGrp="1"/>
          </p:cNvSpPr>
          <p:nvPr>
            <p:ph sz="half" idx="1"/>
          </p:nvPr>
        </p:nvSpPr>
        <p:spPr>
          <a:xfrm>
            <a:off x="330199" y="1566396"/>
            <a:ext cx="8459839" cy="3686175"/>
          </a:xfrm>
        </p:spPr>
        <p:txBody>
          <a:bodyPr/>
          <a:lstStyle/>
          <a:p>
            <a:r>
              <a:rPr lang="en-US" sz="2200" dirty="0">
                <a:cs typeface="Trebuchet MS" pitchFamily="34" charset="0"/>
              </a:rPr>
              <a:t>A client is admitted to the hospital for treatment of significant edema associated with heart failure. The physician has ordered furosemide (Lasix) IV 1 mg/kg every 6 hours</a:t>
            </a:r>
          </a:p>
          <a:p>
            <a:pPr marL="457200" indent="-457200">
              <a:buFont typeface="+mj-lt"/>
              <a:buAutoNum type="arabicPeriod"/>
            </a:pPr>
            <a:r>
              <a:rPr lang="en-US" sz="2200" dirty="0">
                <a:cs typeface="Trebuchet MS" pitchFamily="34" charset="0"/>
              </a:rPr>
              <a:t>The client weighs 150 pounds, how many milliliters should the nurse administer every 6 hours if furosemide is available in a 20-mg/mL vial?</a:t>
            </a:r>
          </a:p>
          <a:p>
            <a:pPr marL="457200" indent="-457200">
              <a:buFont typeface="+mj-lt"/>
              <a:buAutoNum type="arabicPeriod"/>
            </a:pPr>
            <a:r>
              <a:rPr lang="en-US" sz="2200" dirty="0">
                <a:cs typeface="Trebuchet MS" pitchFamily="34" charset="0"/>
              </a:rPr>
              <a:t>During the administration of furosemide, what adverse reactions should the nurse monitor with the client?</a:t>
            </a:r>
          </a:p>
          <a:p>
            <a:pPr marL="457200" indent="-457200">
              <a:buFont typeface="+mj-lt"/>
              <a:buAutoNum type="arabicPeriod"/>
            </a:pPr>
            <a:r>
              <a:rPr lang="en-US" sz="2200" dirty="0">
                <a:cs typeface="Trebuchet MS" pitchFamily="34" charset="0"/>
              </a:rPr>
              <a:t>The use of furosemide can result in hypokalemia. What are the signs of hypokalemia?</a:t>
            </a:r>
          </a:p>
        </p:txBody>
      </p:sp>
      <p:pic>
        <p:nvPicPr>
          <p:cNvPr id="5" name="Content Placeholder 4" descr="This Picture Describes about the Turn and Talk—Case Study">
            <a:extLst>
              <a:ext uri="{FF2B5EF4-FFF2-40B4-BE49-F238E27FC236}">
                <a16:creationId xmlns:a16="http://schemas.microsoft.com/office/drawing/2014/main" id="{19908FFE-F52F-42D6-B015-9F88D5E5FDD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443304" y="5101552"/>
            <a:ext cx="2127504" cy="1420368"/>
          </a:xfrm>
          <a:prstGeom prst="rect">
            <a:avLst/>
          </a:prstGeom>
        </p:spPr>
      </p:pic>
    </p:spTree>
    <p:extLst>
      <p:ext uri="{BB962C8B-B14F-4D97-AF65-F5344CB8AC3E}">
        <p14:creationId xmlns:p14="http://schemas.microsoft.com/office/powerpoint/2010/main" val="339933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Diuretics—Actions "/>
          <p:cNvSpPr>
            <a:spLocks noGrp="1"/>
          </p:cNvSpPr>
          <p:nvPr>
            <p:ph type="title"/>
          </p:nvPr>
        </p:nvSpPr>
        <p:spPr>
          <a:xfrm>
            <a:off x="433388" y="717289"/>
            <a:ext cx="8524875" cy="387798"/>
          </a:xfrm>
        </p:spPr>
        <p:txBody>
          <a:bodyPr/>
          <a:lstStyle/>
          <a:p>
            <a:r>
              <a:rPr lang="en-US" altLang="en-US" dirty="0">
                <a:latin typeface="Trebuchet MS"/>
              </a:rPr>
              <a:t>Diuretics—Actions #1</a:t>
            </a:r>
            <a:endParaRPr lang="en-IN" dirty="0"/>
          </a:p>
        </p:txBody>
      </p:sp>
      <p:sp>
        <p:nvSpPr>
          <p:cNvPr id="3" name="Content Placeholder 2"/>
          <p:cNvSpPr>
            <a:spLocks noGrp="1"/>
          </p:cNvSpPr>
          <p:nvPr>
            <p:ph sz="half" idx="1"/>
          </p:nvPr>
        </p:nvSpPr>
        <p:spPr>
          <a:xfrm>
            <a:off x="330199" y="1522152"/>
            <a:ext cx="8533581" cy="3686175"/>
          </a:xfrm>
        </p:spPr>
        <p:txBody>
          <a:bodyPr/>
          <a:lstStyle/>
          <a:p>
            <a:pPr marL="742950" lvl="2" indent="-342900">
              <a:buFont typeface="Wingdings" pitchFamily="2" charset="2"/>
              <a:buChar char="v"/>
            </a:pPr>
            <a:r>
              <a:rPr lang="en-US" altLang="en-US" sz="2200" dirty="0">
                <a:latin typeface="Trebuchet MS"/>
              </a:rPr>
              <a:t>Loop diuretics:</a:t>
            </a:r>
          </a:p>
          <a:p>
            <a:pPr marL="1200150" lvl="3" indent="-342900">
              <a:buFont typeface="Courier New" pitchFamily="49" charset="0"/>
              <a:buChar char="o"/>
            </a:pPr>
            <a:r>
              <a:rPr lang="en-US" altLang="en-US" sz="2200" dirty="0">
                <a:latin typeface="Trebuchet MS"/>
              </a:rPr>
              <a:t>Increase the reabsorption of sodium and chloride in the ascending portion of the loop of Henle </a:t>
            </a:r>
          </a:p>
          <a:p>
            <a:pPr marL="1200150" lvl="3" indent="-342900">
              <a:buFont typeface="Courier New" pitchFamily="49" charset="0"/>
              <a:buChar char="o"/>
            </a:pPr>
            <a:r>
              <a:rPr lang="en-US" altLang="en-US" sz="2200" dirty="0"/>
              <a:t>Blocking the action of reabsorption in the portion of the nephron where a high percentage of sodium and fluid are usually reabsorbed is very effective</a:t>
            </a:r>
          </a:p>
        </p:txBody>
      </p:sp>
      <p:pic>
        <p:nvPicPr>
          <p:cNvPr id="5" name="Picture 2" descr="This Picture Describes about the Diuretics—Actions "/>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2265056" y="3844008"/>
            <a:ext cx="4120996" cy="27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8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Diuretics—Actions #2</a:t>
            </a:r>
            <a:endParaRPr lang="en-IN" dirty="0"/>
          </a:p>
        </p:txBody>
      </p:sp>
      <p:sp>
        <p:nvSpPr>
          <p:cNvPr id="3" name="Content Placeholder 2"/>
          <p:cNvSpPr>
            <a:spLocks noGrp="1"/>
          </p:cNvSpPr>
          <p:nvPr>
            <p:ph sz="half" idx="1"/>
          </p:nvPr>
        </p:nvSpPr>
        <p:spPr>
          <a:xfrm>
            <a:off x="330199" y="1566396"/>
            <a:ext cx="8386097" cy="3686175"/>
          </a:xfrm>
        </p:spPr>
        <p:txBody>
          <a:bodyPr/>
          <a:lstStyle/>
          <a:p>
            <a:pPr marL="857250" lvl="2" indent="-457200">
              <a:buFont typeface="Wingdings" pitchFamily="2" charset="2"/>
              <a:buChar char="v"/>
            </a:pPr>
            <a:r>
              <a:rPr lang="en-US" altLang="en-US" sz="2200" dirty="0">
                <a:latin typeface="Trebuchet MS"/>
              </a:rPr>
              <a:t>Thiazide and related diuretics:</a:t>
            </a:r>
          </a:p>
          <a:p>
            <a:pPr marL="1314450" lvl="3" indent="-457200">
              <a:buFont typeface="Courier New" pitchFamily="49" charset="0"/>
              <a:buChar char="o"/>
            </a:pPr>
            <a:r>
              <a:rPr lang="en-US" altLang="en-US" sz="2200" dirty="0">
                <a:latin typeface="Trebuchet MS"/>
              </a:rPr>
              <a:t>Inhibit reabsorption of sodium and chloride ions in the early distal tubule of nephron </a:t>
            </a:r>
          </a:p>
          <a:p>
            <a:pPr marL="1314450" lvl="3" indent="-457200">
              <a:buFont typeface="Courier New" pitchFamily="49" charset="0"/>
              <a:buChar char="o"/>
            </a:pPr>
            <a:r>
              <a:rPr lang="en-US" altLang="en-US" sz="2200" dirty="0">
                <a:latin typeface="Trebuchet MS"/>
              </a:rPr>
              <a:t>Results in excretion of sodium, chloride, and water</a:t>
            </a:r>
          </a:p>
          <a:p>
            <a:pPr marL="1314450" lvl="3" indent="-457200">
              <a:buFont typeface="Courier New" pitchFamily="49" charset="0"/>
              <a:buChar char="o"/>
            </a:pPr>
            <a:r>
              <a:rPr lang="en-US" altLang="en-US" sz="2200" dirty="0">
                <a:latin typeface="Trebuchet MS"/>
              </a:rPr>
              <a:t>Often the first drug used in the treatment of hypertension</a:t>
            </a:r>
          </a:p>
        </p:txBody>
      </p:sp>
      <p:pic>
        <p:nvPicPr>
          <p:cNvPr id="5" name="Picture 2" descr="This Picture Describes about the Diuretics—Actions "/>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3548166" y="3932029"/>
            <a:ext cx="3855525" cy="25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59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Diuretics—Actions #3</a:t>
            </a:r>
            <a:endParaRPr lang="en-IN" dirty="0"/>
          </a:p>
        </p:txBody>
      </p:sp>
      <p:sp>
        <p:nvSpPr>
          <p:cNvPr id="3" name="Content Placeholder 2"/>
          <p:cNvSpPr>
            <a:spLocks noGrp="1"/>
          </p:cNvSpPr>
          <p:nvPr>
            <p:ph sz="half" idx="1"/>
          </p:nvPr>
        </p:nvSpPr>
        <p:spPr>
          <a:xfrm>
            <a:off x="153224" y="1286184"/>
            <a:ext cx="8577826" cy="3686175"/>
          </a:xfrm>
        </p:spPr>
        <p:txBody>
          <a:bodyPr/>
          <a:lstStyle/>
          <a:p>
            <a:pPr marL="742950" lvl="2" indent="-342900">
              <a:buFont typeface="Wingdings" pitchFamily="2" charset="2"/>
              <a:buChar char="v"/>
            </a:pPr>
            <a:r>
              <a:rPr lang="en-US" altLang="en-US" sz="2200" dirty="0">
                <a:latin typeface="Trebuchet MS"/>
              </a:rPr>
              <a:t>Potassium-sparing diuretics:</a:t>
            </a:r>
          </a:p>
          <a:p>
            <a:pPr marL="1200150" lvl="3" indent="-342900">
              <a:buFont typeface="Courier New" pitchFamily="49" charset="0"/>
              <a:buChar char="o"/>
            </a:pPr>
            <a:r>
              <a:rPr lang="en-US" altLang="en-US" sz="2200" dirty="0">
                <a:latin typeface="Trebuchet MS"/>
              </a:rPr>
              <a:t>Works by blocking the reabsorption of sodium in the collecting tubules; increases sodium and water in the urine; reduces the excretion of potassium</a:t>
            </a:r>
          </a:p>
          <a:p>
            <a:pPr marL="1200150" lvl="3" indent="-342900">
              <a:buFont typeface="Courier New" pitchFamily="49" charset="0"/>
              <a:buChar char="o"/>
            </a:pPr>
            <a:r>
              <a:rPr lang="en-US" altLang="en-US" sz="2200" dirty="0">
                <a:latin typeface="Trebuchet MS"/>
              </a:rPr>
              <a:t>Spironolactone: antagonizes the action of aldosterone </a:t>
            </a:r>
          </a:p>
          <a:p>
            <a:pPr marL="1200150" lvl="3" indent="-342900">
              <a:buFont typeface="Courier New" pitchFamily="49" charset="0"/>
              <a:buChar char="o"/>
            </a:pPr>
            <a:r>
              <a:rPr lang="en-US" altLang="en-US" sz="2200" dirty="0">
                <a:latin typeface="Trebuchet MS"/>
              </a:rPr>
              <a:t>Aldosterone: enhances the reabsorption of sodium in the distal convoluted tubules of the kidney</a:t>
            </a:r>
          </a:p>
          <a:p>
            <a:pPr marL="1200150" lvl="3" indent="-342900">
              <a:buFont typeface="Courier New" pitchFamily="49" charset="0"/>
              <a:buChar char="o"/>
            </a:pPr>
            <a:r>
              <a:rPr lang="en-US" altLang="en-US" sz="2200" dirty="0">
                <a:latin typeface="Trebuchet MS"/>
              </a:rPr>
              <a:t>When aldosterone is inhibited, sodium (but not potassium) and water are ewxcreted </a:t>
            </a:r>
          </a:p>
        </p:txBody>
      </p:sp>
      <p:pic>
        <p:nvPicPr>
          <p:cNvPr id="5" name="Picture 2" descr="This Picture Describes about the Diuretics—Actions "/>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85211" y="4704736"/>
            <a:ext cx="2796494" cy="185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21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Diuretics—Actions #4</a:t>
            </a:r>
            <a:endParaRPr lang="en-IN" dirty="0"/>
          </a:p>
        </p:txBody>
      </p:sp>
      <p:sp>
        <p:nvSpPr>
          <p:cNvPr id="3" name="Content Placeholder 2"/>
          <p:cNvSpPr>
            <a:spLocks noGrp="1"/>
          </p:cNvSpPr>
          <p:nvPr>
            <p:ph idx="1"/>
          </p:nvPr>
        </p:nvSpPr>
        <p:spPr/>
        <p:txBody>
          <a:bodyPr/>
          <a:lstStyle/>
          <a:p>
            <a:pPr marL="742950" lvl="2" indent="-342900">
              <a:buFont typeface="Wingdings" pitchFamily="2" charset="2"/>
              <a:buChar char="v"/>
            </a:pPr>
            <a:r>
              <a:rPr lang="en-US" altLang="en-US" dirty="0">
                <a:latin typeface="Trebuchet MS"/>
              </a:rPr>
              <a:t>Osmotic diuretics:</a:t>
            </a:r>
          </a:p>
          <a:p>
            <a:pPr marL="1200150" lvl="3" indent="-342900">
              <a:buFont typeface="Courier New" pitchFamily="49" charset="0"/>
              <a:buChar char="o"/>
            </a:pPr>
            <a:r>
              <a:rPr lang="en-US" altLang="en-US" dirty="0">
                <a:latin typeface="Trebuchet MS"/>
              </a:rPr>
              <a:t>Increase the density of the filtrate in the glomerulus </a:t>
            </a:r>
          </a:p>
          <a:p>
            <a:pPr marL="1200150" lvl="3" indent="-342900">
              <a:buFont typeface="Courier New" pitchFamily="49" charset="0"/>
              <a:buChar char="o"/>
            </a:pPr>
            <a:r>
              <a:rPr lang="en-US" altLang="en-US" dirty="0">
                <a:latin typeface="Trebuchet MS"/>
              </a:rPr>
              <a:t>Prevents the selective reabsorption of water</a:t>
            </a:r>
          </a:p>
          <a:p>
            <a:pPr marL="1200150" lvl="3" indent="-342900">
              <a:buFont typeface="Courier New" pitchFamily="49" charset="0"/>
              <a:buChar char="o"/>
            </a:pPr>
            <a:r>
              <a:rPr lang="en-US" altLang="en-US" dirty="0">
                <a:latin typeface="Trebuchet MS"/>
              </a:rPr>
              <a:t>Sodium and chloride excretion is also increased</a:t>
            </a:r>
            <a:endParaRPr lang="en-US" altLang="en-US" sz="2000" dirty="0">
              <a:latin typeface="Trebuchet MS"/>
            </a:endParaRPr>
          </a:p>
          <a:p>
            <a:pPr marL="742950" lvl="2" indent="-342900">
              <a:buFont typeface="Wingdings" pitchFamily="2" charset="2"/>
              <a:buChar char="v"/>
            </a:pPr>
            <a:r>
              <a:rPr lang="en-US" altLang="en-US" dirty="0">
                <a:latin typeface="Trebuchet MS"/>
              </a:rPr>
              <a:t>Carbonic anhydrase inhibitors:</a:t>
            </a:r>
          </a:p>
          <a:p>
            <a:pPr marL="1200150" lvl="3" indent="-342900">
              <a:buFont typeface="Courier New" pitchFamily="49" charset="0"/>
              <a:buChar char="o"/>
            </a:pPr>
            <a:r>
              <a:rPr lang="en-US" altLang="en-US" dirty="0">
                <a:latin typeface="Trebuchet MS"/>
              </a:rPr>
              <a:t>Sulfonamides without bacteriostatic action that inhibit the enzyme carbonic anhydrase</a:t>
            </a:r>
          </a:p>
          <a:p>
            <a:pPr marL="1200150" lvl="3" indent="-342900">
              <a:buFont typeface="Courier New" pitchFamily="49" charset="0"/>
              <a:buChar char="o"/>
            </a:pPr>
            <a:r>
              <a:rPr lang="en-US" altLang="en-US" dirty="0">
                <a:latin typeface="Trebuchet MS"/>
              </a:rPr>
              <a:t>Results in the excretion of sodium, potassium, bicarbonate, and water</a:t>
            </a:r>
          </a:p>
        </p:txBody>
      </p:sp>
    </p:spTree>
    <p:extLst>
      <p:ext uri="{BB962C8B-B14F-4D97-AF65-F5344CB8AC3E}">
        <p14:creationId xmlns:p14="http://schemas.microsoft.com/office/powerpoint/2010/main" val="14747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17289"/>
            <a:ext cx="8524875" cy="387798"/>
          </a:xfrm>
        </p:spPr>
        <p:txBody>
          <a:bodyPr/>
          <a:lstStyle/>
          <a:p>
            <a:r>
              <a:rPr lang="en-US" altLang="en-US" dirty="0">
                <a:latin typeface="Trebuchet MS"/>
              </a:rPr>
              <a:t>Diuretics—Uses #1</a:t>
            </a:r>
            <a:endParaRPr lang="en-IN" dirty="0"/>
          </a:p>
        </p:txBody>
      </p:sp>
      <p:sp>
        <p:nvSpPr>
          <p:cNvPr id="3" name="Content Placeholder 2"/>
          <p:cNvSpPr>
            <a:spLocks noGrp="1"/>
          </p:cNvSpPr>
          <p:nvPr>
            <p:ph sz="half" idx="1"/>
          </p:nvPr>
        </p:nvSpPr>
        <p:spPr>
          <a:xfrm>
            <a:off x="330199" y="1551648"/>
            <a:ext cx="8548329" cy="3686175"/>
          </a:xfrm>
        </p:spPr>
        <p:txBody>
          <a:bodyPr/>
          <a:lstStyle/>
          <a:p>
            <a:pPr lvl="1">
              <a:buFont typeface="Wingdings" pitchFamily="2" charset="2"/>
              <a:buChar char="v"/>
            </a:pPr>
            <a:r>
              <a:rPr lang="en-US" sz="2200" b="1" dirty="0">
                <a:ea typeface="+mn-lt"/>
                <a:cs typeface="+mn-lt"/>
              </a:rPr>
              <a:t>Used in the treatment of: </a:t>
            </a:r>
          </a:p>
          <a:p>
            <a:pPr lvl="2">
              <a:buFont typeface="Courier New" pitchFamily="49" charset="0"/>
              <a:buChar char="o"/>
            </a:pPr>
            <a:r>
              <a:rPr lang="en-US" altLang="en-US" sz="2200" dirty="0"/>
              <a:t>edema</a:t>
            </a:r>
          </a:p>
          <a:p>
            <a:pPr lvl="2">
              <a:buFont typeface="Courier New" pitchFamily="49" charset="0"/>
              <a:buChar char="o"/>
            </a:pPr>
            <a:r>
              <a:rPr lang="en-US" altLang="en-US" sz="2200" dirty="0"/>
              <a:t>hypertension</a:t>
            </a:r>
          </a:p>
          <a:p>
            <a:pPr lvl="2">
              <a:buFont typeface="Courier New" pitchFamily="49" charset="0"/>
              <a:buChar char="o"/>
            </a:pPr>
            <a:r>
              <a:rPr lang="en-US" altLang="en-US" sz="2200" dirty="0"/>
              <a:t>renal disease</a:t>
            </a:r>
          </a:p>
          <a:p>
            <a:pPr lvl="2">
              <a:buFont typeface="Courier New" pitchFamily="49" charset="0"/>
              <a:buChar char="o"/>
            </a:pPr>
            <a:r>
              <a:rPr lang="en-US" altLang="en-US" sz="2200" dirty="0"/>
              <a:t>cerebral edema</a:t>
            </a:r>
          </a:p>
          <a:p>
            <a:pPr lvl="2">
              <a:buFont typeface="Courier New" pitchFamily="49" charset="0"/>
              <a:buChar char="o"/>
            </a:pPr>
            <a:r>
              <a:rPr lang="en-US" altLang="en-US" sz="2200" dirty="0"/>
              <a:t>seizures and altitude sickness</a:t>
            </a:r>
          </a:p>
          <a:p>
            <a:pPr lvl="2">
              <a:buFont typeface="Courier New" pitchFamily="49" charset="0"/>
              <a:buChar char="o"/>
            </a:pPr>
            <a:r>
              <a:rPr lang="en-US" altLang="en-US" sz="2200" dirty="0"/>
              <a:t>acute glaucoma (infrequently and given topically) for increased intraocular pressure</a:t>
            </a:r>
          </a:p>
        </p:txBody>
      </p:sp>
      <p:pic>
        <p:nvPicPr>
          <p:cNvPr id="5" name="Picture 2" descr="This Picture Describes about the Diuretics—Uses">
            <a:extLst>
              <a:ext uri="{FF2B5EF4-FFF2-40B4-BE49-F238E27FC236}">
                <a16:creationId xmlns:a16="http://schemas.microsoft.com/office/drawing/2014/main" id="{CAF363BE-9CBB-4DF9-AB08-8258027321E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117691" y="1592825"/>
            <a:ext cx="3625576" cy="241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36912"/>
      </p:ext>
    </p:extLst>
  </p:cSld>
  <p:clrMapOvr>
    <a:masterClrMapping/>
  </p:clrMapOvr>
</p:sld>
</file>

<file path=ppt/theme/theme1.xml><?xml version="1.0" encoding="utf-8"?>
<a:theme xmlns:a="http://schemas.openxmlformats.org/drawingml/2006/main" name="2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F9479-C1BD-4B88-9ABD-AC38280BD350}">
  <ds:schemaRefs>
    <ds:schemaRef ds:uri="a79546dd-a61c-46de-ad86-16894dbe08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2D0645-763C-4A74-896B-80452723D21C}">
  <ds:schemaRefs>
    <ds:schemaRef ds:uri="http://www.w3.org/XML/1998/namespace"/>
    <ds:schemaRef ds:uri="http://purl.org/dc/dcmitype/"/>
    <ds:schemaRef ds:uri="a79546dd-a61c-46de-ad86-16894dbe08e3"/>
    <ds:schemaRef ds:uri="http://purl.org/dc/elements/1.1/"/>
    <ds:schemaRef ds:uri="http://purl.org/dc/terms/"/>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E2C1218-8DF4-4505-B010-97A102F21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335</TotalTime>
  <Words>2136</Words>
  <Application>Microsoft Office PowerPoint</Application>
  <PresentationFormat>On-screen Show (4:3)</PresentationFormat>
  <Paragraphs>253</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Trebuchet MS</vt:lpstr>
      <vt:lpstr>Verdana</vt:lpstr>
      <vt:lpstr>Wingdings</vt:lpstr>
      <vt:lpstr>2_LWW TEMPLATE</vt:lpstr>
      <vt:lpstr>Introduction to Clinical Pharmacology   Chapter 32 Diuretics</vt:lpstr>
      <vt:lpstr>Learning Objectives</vt:lpstr>
      <vt:lpstr>Common Conditions That Cause Edema</vt:lpstr>
      <vt:lpstr>Five Types of Diuretics</vt:lpstr>
      <vt:lpstr>Diuretics—Actions #1</vt:lpstr>
      <vt:lpstr>Diuretics—Actions #2</vt:lpstr>
      <vt:lpstr>Diuretics—Actions #3</vt:lpstr>
      <vt:lpstr>Diuretics—Actions #4</vt:lpstr>
      <vt:lpstr>Diuretics—Uses #1</vt:lpstr>
      <vt:lpstr>Diuretics—Uses #2</vt:lpstr>
      <vt:lpstr>Diuretics—Adverse Reactions #1</vt:lpstr>
      <vt:lpstr>Diuretics—Adverse Reactions #2</vt:lpstr>
      <vt:lpstr>Diuretics—Adverse Reactions #3</vt:lpstr>
      <vt:lpstr>Diuretics—Adverse Reactions #4</vt:lpstr>
      <vt:lpstr>Pharmacology in Practice Exercise #1</vt:lpstr>
      <vt:lpstr>Diuretics—Contraindications</vt:lpstr>
      <vt:lpstr>Diuretics—Precautions</vt:lpstr>
      <vt:lpstr>Diuretics—Interactions #1</vt:lpstr>
      <vt:lpstr>Diuretics—Interactions #2</vt:lpstr>
      <vt:lpstr>Diuretics—Interactions #3</vt:lpstr>
      <vt:lpstr>Diuretics—Interactions #4</vt:lpstr>
      <vt:lpstr>Pharmacology in Practice Exercise #2</vt:lpstr>
      <vt:lpstr>Nursing Process—Client Receiving a Diuretic #1</vt:lpstr>
      <vt:lpstr>Nursing Process—Client Receiving a Diuretic #2</vt:lpstr>
      <vt:lpstr>Nursing Process—Client Receiving a Diuretic #3</vt:lpstr>
      <vt:lpstr>Nursing Process—Client Receiving a Diuretic #4</vt:lpstr>
      <vt:lpstr>Nursing Process—Client Receiving a Diuretic #5</vt:lpstr>
      <vt:lpstr>Nursing Process—Client Receiving a Diuretic #6</vt:lpstr>
      <vt:lpstr>Nursing Process—Client Receiving a Diuretic #7</vt:lpstr>
      <vt:lpstr>Nursing Process—Client Receiving a Diuretic #8</vt:lpstr>
      <vt:lpstr>Nursing Process—Client Receiving a Diuretic #9</vt:lpstr>
      <vt:lpstr>Pharmacology in Practice Exercise #3</vt:lpstr>
      <vt:lpstr>Nursing Process—Client Receiving a Diuretic #10</vt:lpstr>
      <vt:lpstr>Nursing Process—Client Receiving a Diuretic #11</vt:lpstr>
      <vt:lpstr>Nursing Process—Client Receiving a Diuretic #12</vt:lpstr>
      <vt:lpstr>Nursing Process—Client Receiving a Diuretic #13</vt:lpstr>
      <vt:lpstr>Nursing Process—Client Receiving a Diuretic #14</vt:lpstr>
      <vt:lpstr>Nursing Process—Client Receiving a Diuretic #15</vt:lpstr>
      <vt:lpstr>Nursing Process—Client Receiving a Diuretic #16</vt:lpstr>
      <vt:lpstr>Nursing Process—Client Receiving a Diuretic #17</vt:lpstr>
      <vt:lpstr>Nursing Process—Client Receiving a Diuretic #18</vt:lpstr>
      <vt:lpstr>Nursing Process—Client Receiving a Diuretic #19</vt:lpstr>
      <vt:lpstr>Turn and Talk—Case Study</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 Diuretics</dc:title>
  <dc:creator>doug smock</dc:creator>
  <cp:lastModifiedBy>Christine Sanchez</cp:lastModifiedBy>
  <cp:revision>52</cp:revision>
  <dcterms:created xsi:type="dcterms:W3CDTF">2014-03-13T13:46:35Z</dcterms:created>
  <dcterms:modified xsi:type="dcterms:W3CDTF">2023-04-16T19:11:23Z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