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46" r:id="rId5"/>
  </p:sldMasterIdLst>
  <p:notesMasterIdLst>
    <p:notesMasterId r:id="rId62"/>
  </p:notesMasterIdLst>
  <p:handoutMasterIdLst>
    <p:handoutMasterId r:id="rId63"/>
  </p:handoutMasterIdLst>
  <p:sldIdLst>
    <p:sldId id="830" r:id="rId6"/>
    <p:sldId id="773" r:id="rId7"/>
    <p:sldId id="774" r:id="rId8"/>
    <p:sldId id="775" r:id="rId9"/>
    <p:sldId id="776" r:id="rId10"/>
    <p:sldId id="777" r:id="rId11"/>
    <p:sldId id="778" r:id="rId12"/>
    <p:sldId id="780" r:id="rId13"/>
    <p:sldId id="781" r:id="rId14"/>
    <p:sldId id="782" r:id="rId15"/>
    <p:sldId id="783" r:id="rId16"/>
    <p:sldId id="784" r:id="rId17"/>
    <p:sldId id="785" r:id="rId18"/>
    <p:sldId id="786" r:id="rId19"/>
    <p:sldId id="788" r:id="rId20"/>
    <p:sldId id="789" r:id="rId21"/>
    <p:sldId id="790" r:id="rId22"/>
    <p:sldId id="791" r:id="rId23"/>
    <p:sldId id="792" r:id="rId24"/>
    <p:sldId id="793" r:id="rId25"/>
    <p:sldId id="794" r:id="rId26"/>
    <p:sldId id="795" r:id="rId27"/>
    <p:sldId id="796" r:id="rId28"/>
    <p:sldId id="797" r:id="rId29"/>
    <p:sldId id="798" r:id="rId30"/>
    <p:sldId id="799" r:id="rId31"/>
    <p:sldId id="800" r:id="rId32"/>
    <p:sldId id="801" r:id="rId33"/>
    <p:sldId id="802" r:id="rId34"/>
    <p:sldId id="803" r:id="rId35"/>
    <p:sldId id="804" r:id="rId36"/>
    <p:sldId id="805" r:id="rId37"/>
    <p:sldId id="806" r:id="rId38"/>
    <p:sldId id="807" r:id="rId39"/>
    <p:sldId id="808" r:id="rId40"/>
    <p:sldId id="809" r:id="rId41"/>
    <p:sldId id="810" r:id="rId42"/>
    <p:sldId id="811" r:id="rId43"/>
    <p:sldId id="812" r:id="rId44"/>
    <p:sldId id="813" r:id="rId45"/>
    <p:sldId id="814" r:id="rId46"/>
    <p:sldId id="815" r:id="rId47"/>
    <p:sldId id="816" r:id="rId48"/>
    <p:sldId id="817" r:id="rId49"/>
    <p:sldId id="818" r:id="rId50"/>
    <p:sldId id="820" r:id="rId51"/>
    <p:sldId id="821" r:id="rId52"/>
    <p:sldId id="822" r:id="rId53"/>
    <p:sldId id="823" r:id="rId54"/>
    <p:sldId id="824" r:id="rId55"/>
    <p:sldId id="825" r:id="rId56"/>
    <p:sldId id="826" r:id="rId57"/>
    <p:sldId id="828" r:id="rId58"/>
    <p:sldId id="779" r:id="rId59"/>
    <p:sldId id="787" r:id="rId60"/>
    <p:sldId id="819"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extLst>
      <p:ext uri="{19B8F6BF-5375-455C-9EA6-DF929625EA0E}">
        <p15:presenceInfo xmlns:p15="http://schemas.microsoft.com/office/powerpoint/2012/main" userId="S::tiffany.zyniewicz@northwestu.edu::8f2fd665-9a33-4c86-bcf8-9fbac1a565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1490C-E8C5-5345-A586-281234C6E8A3}" v="2" dt="2021-07-01T07:04:45.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48"/>
  </p:normalViewPr>
  <p:slideViewPr>
    <p:cSldViewPr snapToGrid="0" snapToObjects="1">
      <p:cViewPr varScale="1">
        <p:scale>
          <a:sx n="74" d="100"/>
          <a:sy n="74" d="100"/>
        </p:scale>
        <p:origin x="1675" y="72"/>
      </p:cViewPr>
      <p:guideLst>
        <p:guide orient="horz"/>
        <p:guide pos="2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4/16/2023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4/16/2023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38514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19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49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0204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01992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2537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9445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88719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60770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8509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5637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67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4930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97196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87339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74842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809888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715225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368716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271810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30074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9316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9308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12848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23323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5312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41360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26956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77894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79794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36754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34664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7319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66396"/>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2868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277654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115547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42045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93469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793626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26466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803904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626727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549327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50551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787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698166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793542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352301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pic>
        <p:nvPicPr>
          <p:cNvPr id="8" name="Picture 15" descr="ppt_opener.jpg">
            <a:extLst>
              <a:ext uri="{FF2B5EF4-FFF2-40B4-BE49-F238E27FC236}">
                <a16:creationId xmlns:a16="http://schemas.microsoft.com/office/drawing/2014/main" id="{ABE798EE-F9A6-4ED6-82AD-96FBCCF30B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91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6800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7435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1052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4/16/2023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462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2835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4/16/2023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34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3446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3524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6803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628744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430193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588731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0459083"/>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24308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8881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99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5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438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8353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2.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7711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4/16/2023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34" name="Text Box 8">
            <a:extLst>
              <a:ext uri="{FF2B5EF4-FFF2-40B4-BE49-F238E27FC236}">
                <a16:creationId xmlns:a16="http://schemas.microsoft.com/office/drawing/2014/main" id="{49ECEA3B-7E38-4631-B44A-9A84991912A0}"/>
              </a:ext>
            </a:extLst>
          </p:cNvPr>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35" name="Text Box 11">
            <a:extLst>
              <a:ext uri="{FF2B5EF4-FFF2-40B4-BE49-F238E27FC236}">
                <a16:creationId xmlns:a16="http://schemas.microsoft.com/office/drawing/2014/main" id="{85A23B9E-9C9A-4F91-B90B-E910DE58165D}"/>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3" name="Text Box 13">
            <a:extLst>
              <a:ext uri="{FF2B5EF4-FFF2-40B4-BE49-F238E27FC236}">
                <a16:creationId xmlns:a16="http://schemas.microsoft.com/office/drawing/2014/main" id="{961EBB0B-9699-419F-9D4D-09B1D7B59D27}"/>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64" name="Straight Connector 63">
            <a:extLst>
              <a:ext uri="{FF2B5EF4-FFF2-40B4-BE49-F238E27FC236}">
                <a16:creationId xmlns:a16="http://schemas.microsoft.com/office/drawing/2014/main" id="{CA236608-13F7-4835-B539-F61A8E3C4994}"/>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65" name="Picture 14" descr="WK_CMYK.jpg">
            <a:extLst>
              <a:ext uri="{FF2B5EF4-FFF2-40B4-BE49-F238E27FC236}">
                <a16:creationId xmlns:a16="http://schemas.microsoft.com/office/drawing/2014/main" id="{B0DA617A-F44B-47C6-9E56-20D33BFBA6FD}"/>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297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41DFA-54C9-4C2C-82DF-06BD003C4EF5}"/>
              </a:ext>
            </a:extLst>
          </p:cNvPr>
          <p:cNvSpPr>
            <a:spLocks noGrp="1"/>
          </p:cNvSpPr>
          <p:nvPr>
            <p:ph idx="1"/>
          </p:nvPr>
        </p:nvSpPr>
        <p:spPr>
          <a:xfrm>
            <a:off x="0" y="995423"/>
            <a:ext cx="9144000" cy="5700532"/>
          </a:xfrm>
        </p:spPr>
        <p:txBody>
          <a:bodyPr/>
          <a:lstStyle/>
          <a:p>
            <a:pPr marL="0" indent="0" algn="ctr">
              <a:buNone/>
            </a:pPr>
            <a:r>
              <a:rPr lang="en-US" sz="6000" b="1" dirty="0">
                <a:solidFill>
                  <a:schemeClr val="tx1"/>
                </a:solidFill>
              </a:rPr>
              <a:t>Introduction to Clinical Pharmacology </a:t>
            </a:r>
            <a:br>
              <a:rPr lang="en-US" sz="6000" b="1" dirty="0">
                <a:solidFill>
                  <a:schemeClr val="tx1"/>
                </a:solidFill>
              </a:rPr>
            </a:br>
            <a:br>
              <a:rPr lang="en-US" sz="6000" b="1" dirty="0">
                <a:solidFill>
                  <a:schemeClr val="tx1"/>
                </a:solidFill>
              </a:rPr>
            </a:br>
            <a:r>
              <a:rPr lang="en-US" sz="6000" b="1" dirty="0">
                <a:solidFill>
                  <a:schemeClr val="tx1"/>
                </a:solidFill>
              </a:rPr>
              <a:t>Chapter 33</a:t>
            </a:r>
            <a:br>
              <a:rPr lang="en-US" sz="6000" b="1" dirty="0">
                <a:solidFill>
                  <a:schemeClr val="tx1"/>
                </a:solidFill>
              </a:rPr>
            </a:br>
            <a:r>
              <a:rPr lang="en-US" sz="6000" b="1" dirty="0">
                <a:solidFill>
                  <a:schemeClr val="tx1"/>
                </a:solidFill>
              </a:rPr>
              <a:t>Antihyperlipidemic Drugs</a:t>
            </a:r>
            <a:endParaRPr lang="en-US" sz="6000" b="1" dirty="0"/>
          </a:p>
        </p:txBody>
      </p:sp>
    </p:spTree>
    <p:extLst>
      <p:ext uri="{BB962C8B-B14F-4D97-AF65-F5344CB8AC3E}">
        <p14:creationId xmlns:p14="http://schemas.microsoft.com/office/powerpoint/2010/main" val="306877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5342"/>
          </a:xfrm>
        </p:spPr>
        <p:txBody>
          <a:bodyPr>
            <a:normAutofit fontScale="90000"/>
          </a:bodyPr>
          <a:lstStyle/>
          <a:p>
            <a:pPr algn="ctr"/>
            <a:r>
              <a:rPr lang="en-US" altLang="en-US" sz="4000" b="1" dirty="0">
                <a:latin typeface="Trebuchet MS"/>
              </a:rPr>
              <a:t>HMG-CoA Reductase Inhibitors—</a:t>
            </a:r>
            <a:r>
              <a:rPr lang="en-US" altLang="en-US" sz="4000" b="1" dirty="0">
                <a:latin typeface="Trebuchet MS"/>
                <a:cs typeface="Trebuchet MS" pitchFamily="34" charset="0"/>
              </a:rPr>
              <a:t>Adverse Reactions #1</a:t>
            </a:r>
            <a:endParaRPr lang="en-IN" sz="4000" b="1" dirty="0"/>
          </a:p>
        </p:txBody>
      </p:sp>
      <p:sp>
        <p:nvSpPr>
          <p:cNvPr id="3" name="Content Placeholder 2"/>
          <p:cNvSpPr>
            <a:spLocks noGrp="1"/>
          </p:cNvSpPr>
          <p:nvPr>
            <p:ph sz="half" idx="1"/>
          </p:nvPr>
        </p:nvSpPr>
        <p:spPr>
          <a:xfrm>
            <a:off x="0" y="1215342"/>
            <a:ext cx="9143999" cy="5642658"/>
          </a:xfrm>
        </p:spPr>
        <p:txBody>
          <a:bodyPr/>
          <a:lstStyle/>
          <a:p>
            <a:pPr eaLnBrk="1" hangingPunct="1"/>
            <a:r>
              <a:rPr lang="en-US" altLang="en-US" sz="4400" b="1" dirty="0">
                <a:cs typeface="Trebuchet MS" pitchFamily="34" charset="0"/>
              </a:rPr>
              <a:t>Neuromuscular System Reactions:</a:t>
            </a:r>
            <a:r>
              <a:rPr lang="en-US" altLang="en-US" dirty="0">
                <a:cs typeface="Trebuchet MS" pitchFamily="34" charset="0"/>
              </a:rPr>
              <a:t> </a:t>
            </a:r>
          </a:p>
          <a:p>
            <a:pPr marL="966787" lvl="1" indent="-342900"/>
            <a:r>
              <a:rPr lang="en-US" altLang="en-US" sz="4200" b="1" dirty="0">
                <a:latin typeface="Trebuchet MS"/>
              </a:rPr>
              <a:t>Headache</a:t>
            </a:r>
          </a:p>
          <a:p>
            <a:pPr marL="966787" lvl="1" indent="-342900"/>
            <a:r>
              <a:rPr lang="en-US" altLang="en-US" sz="4200" b="1" dirty="0">
                <a:latin typeface="Trebuchet MS"/>
              </a:rPr>
              <a:t>Dizziness</a:t>
            </a:r>
          </a:p>
          <a:p>
            <a:pPr marL="966787" lvl="1" indent="-342900"/>
            <a:r>
              <a:rPr lang="en-US" altLang="en-US" sz="4200" b="1" dirty="0">
                <a:latin typeface="Trebuchet MS"/>
              </a:rPr>
              <a:t>Insomnia</a:t>
            </a:r>
          </a:p>
          <a:p>
            <a:pPr marL="966787" lvl="1" indent="-342900"/>
            <a:r>
              <a:rPr lang="en-US" altLang="en-US" sz="4200" b="1" dirty="0">
                <a:latin typeface="Trebuchet MS"/>
              </a:rPr>
              <a:t>Memory or cognitive impairment</a:t>
            </a:r>
          </a:p>
          <a:p>
            <a:endParaRPr lang="en-IN" sz="2800" dirty="0"/>
          </a:p>
        </p:txBody>
      </p:sp>
      <p:pic>
        <p:nvPicPr>
          <p:cNvPr id="5" name="Picture 2" descr="This Picture Describes about the HMG-CoA Reductase Inhibitors—Adverse Reactions">
            <a:extLst>
              <a:ext uri="{FF2B5EF4-FFF2-40B4-BE49-F238E27FC236}">
                <a16:creationId xmlns:a16="http://schemas.microsoft.com/office/drawing/2014/main" id="{1A83D185-CFF3-49AB-8332-9B4AD74ED57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377651" y="1911448"/>
            <a:ext cx="2766348" cy="494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6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491"/>
          </a:xfrm>
        </p:spPr>
        <p:txBody>
          <a:bodyPr>
            <a:normAutofit/>
          </a:bodyPr>
          <a:lstStyle/>
          <a:p>
            <a:pPr algn="ctr"/>
            <a:r>
              <a:rPr lang="en-US" altLang="en-US" b="1" dirty="0">
                <a:latin typeface="Trebuchet MS"/>
              </a:rPr>
              <a:t>HMG-CoA Reductase Inhibitors—</a:t>
            </a:r>
            <a:r>
              <a:rPr lang="en-US" altLang="en-US" b="1" dirty="0">
                <a:latin typeface="Trebuchet MS"/>
                <a:cs typeface="Trebuchet MS" pitchFamily="34" charset="0"/>
              </a:rPr>
              <a:t>Adverse Reactions #2</a:t>
            </a:r>
            <a:endParaRPr lang="en-IN" b="1" dirty="0"/>
          </a:p>
        </p:txBody>
      </p:sp>
      <p:sp>
        <p:nvSpPr>
          <p:cNvPr id="3" name="Content Placeholder 2"/>
          <p:cNvSpPr>
            <a:spLocks noGrp="1"/>
          </p:cNvSpPr>
          <p:nvPr>
            <p:ph sz="half" idx="1"/>
          </p:nvPr>
        </p:nvSpPr>
        <p:spPr>
          <a:xfrm>
            <a:off x="0" y="1215341"/>
            <a:ext cx="9144000" cy="5619509"/>
          </a:xfrm>
        </p:spPr>
        <p:txBody>
          <a:bodyPr>
            <a:normAutofit lnSpcReduction="10000"/>
          </a:bodyPr>
          <a:lstStyle/>
          <a:p>
            <a:pPr eaLnBrk="1" hangingPunct="1"/>
            <a:r>
              <a:rPr lang="en-US" altLang="en-US" sz="4400" b="1" dirty="0">
                <a:cs typeface="Trebuchet MS" pitchFamily="34" charset="0"/>
              </a:rPr>
              <a:t>Gastrointestinal System Reactions: </a:t>
            </a:r>
          </a:p>
          <a:p>
            <a:pPr marL="966787" lvl="1" indent="-342900"/>
            <a:r>
              <a:rPr lang="en-US" altLang="en-US" sz="4100" b="1" dirty="0">
                <a:latin typeface="Trebuchet MS"/>
              </a:rPr>
              <a:t>Flatulence</a:t>
            </a:r>
          </a:p>
          <a:p>
            <a:pPr marL="966787" lvl="1" indent="-342900"/>
            <a:r>
              <a:rPr lang="en-US" altLang="en-US" sz="4100" b="1" dirty="0">
                <a:latin typeface="Trebuchet MS"/>
              </a:rPr>
              <a:t>Abdominal pain</a:t>
            </a:r>
          </a:p>
          <a:p>
            <a:pPr marL="966787" lvl="1" indent="-342900"/>
            <a:r>
              <a:rPr lang="en-US" altLang="en-US" sz="4100" b="1" dirty="0">
                <a:latin typeface="Trebuchet MS"/>
              </a:rPr>
              <a:t>Cramping</a:t>
            </a:r>
          </a:p>
          <a:p>
            <a:pPr marL="966787" lvl="1" indent="-342900"/>
            <a:r>
              <a:rPr lang="en-US" altLang="en-US" sz="4100" b="1" dirty="0">
                <a:latin typeface="Trebuchet MS"/>
              </a:rPr>
              <a:t>Constipation</a:t>
            </a:r>
          </a:p>
          <a:p>
            <a:pPr marL="966787" lvl="1" indent="-342900"/>
            <a:r>
              <a:rPr lang="en-US" altLang="en-US" sz="4100" b="1" dirty="0">
                <a:latin typeface="Trebuchet MS"/>
              </a:rPr>
              <a:t>Nausea</a:t>
            </a:r>
          </a:p>
          <a:p>
            <a:pPr marL="966787" lvl="1" indent="-342900"/>
            <a:r>
              <a:rPr lang="en-US" altLang="en-US" sz="4100" b="1" dirty="0">
                <a:latin typeface="Trebuchet MS"/>
              </a:rPr>
              <a:t>Hyperglycemia in nondiabetic</a:t>
            </a:r>
          </a:p>
        </p:txBody>
      </p:sp>
      <p:pic>
        <p:nvPicPr>
          <p:cNvPr id="5" name="Picture 2" descr="This Picture Describes about the HMG-CoA Reductase Inhibitors—Adverse Reactions">
            <a:extLst>
              <a:ext uri="{FF2B5EF4-FFF2-40B4-BE49-F238E27FC236}">
                <a16:creationId xmlns:a16="http://schemas.microsoft.com/office/drawing/2014/main" id="{2B1FAAB5-E20D-469A-87E6-EC225AF24CE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000263" y="1871489"/>
            <a:ext cx="4143737" cy="413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fontScale="90000"/>
          </a:bodyPr>
          <a:lstStyle/>
          <a:p>
            <a:pPr algn="ctr"/>
            <a:r>
              <a:rPr lang="en-US" altLang="en-US" sz="4000" b="1" dirty="0">
                <a:latin typeface="Trebuchet MS"/>
              </a:rPr>
              <a:t>HMG-CoA Reductase Inhibitors—</a:t>
            </a:r>
            <a:r>
              <a:rPr lang="en-US" altLang="en-US" sz="4000" b="1" dirty="0">
                <a:latin typeface="Trebuchet MS"/>
                <a:cs typeface="Trebuchet MS" pitchFamily="34" charset="0"/>
              </a:rPr>
              <a:t>Adverse Reactions #3</a:t>
            </a:r>
            <a:endParaRPr lang="en-IN" sz="4000" b="1" dirty="0"/>
          </a:p>
        </p:txBody>
      </p:sp>
      <p:sp>
        <p:nvSpPr>
          <p:cNvPr id="3" name="Content Placeholder 2"/>
          <p:cNvSpPr>
            <a:spLocks noGrp="1"/>
          </p:cNvSpPr>
          <p:nvPr>
            <p:ph sz="half" idx="1"/>
          </p:nvPr>
        </p:nvSpPr>
        <p:spPr>
          <a:xfrm>
            <a:off x="0" y="1203768"/>
            <a:ext cx="9144000" cy="5654232"/>
          </a:xfrm>
        </p:spPr>
        <p:txBody>
          <a:bodyPr/>
          <a:lstStyle/>
          <a:p>
            <a:pPr eaLnBrk="1" hangingPunct="1"/>
            <a:r>
              <a:rPr lang="en-US" altLang="en-US" sz="6000" b="1" dirty="0">
                <a:cs typeface="Trebuchet MS" pitchFamily="34" charset="0"/>
              </a:rPr>
              <a:t>Serious Reactions: </a:t>
            </a:r>
          </a:p>
          <a:p>
            <a:pPr marL="966787" lvl="1" indent="-342900"/>
            <a:r>
              <a:rPr lang="en-US" altLang="en-US" sz="5100" b="1" dirty="0">
                <a:latin typeface="Trebuchet MS"/>
              </a:rPr>
              <a:t>Leg pain or cramping</a:t>
            </a:r>
          </a:p>
          <a:p>
            <a:pPr marL="966787" lvl="1" indent="-342900"/>
            <a:r>
              <a:rPr lang="en-US" altLang="en-US" sz="5100" b="1" dirty="0">
                <a:latin typeface="Trebuchet MS"/>
              </a:rPr>
              <a:t>Rhabdomyolysis </a:t>
            </a:r>
          </a:p>
        </p:txBody>
      </p:sp>
      <p:pic>
        <p:nvPicPr>
          <p:cNvPr id="5" name="Picture 2" descr="This Picture Describes about the HMG-CoA Reductase Inhibitors—Adverse Reactions"/>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1" y="3981691"/>
            <a:ext cx="9144000" cy="28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24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523999"/>
          </a:xfrm>
        </p:spPr>
        <p:txBody>
          <a:bodyPr>
            <a:normAutofit/>
          </a:bodyPr>
          <a:lstStyle/>
          <a:p>
            <a:pPr algn="ctr"/>
            <a:r>
              <a:rPr lang="en-US" altLang="en-US" b="1" dirty="0">
                <a:latin typeface="Trebuchet MS"/>
              </a:rPr>
              <a:t>HMG-CoA Reductase Inhibitors</a:t>
            </a:r>
            <a:r>
              <a:rPr lang="en-US" altLang="en-US" b="1" dirty="0">
                <a:latin typeface="Trebuchet MS"/>
                <a:cs typeface="Trebuchet MS" pitchFamily="34" charset="0"/>
              </a:rPr>
              <a:t>—Contraindications</a:t>
            </a:r>
            <a:endParaRPr lang="en-IN" b="1" dirty="0"/>
          </a:p>
        </p:txBody>
      </p:sp>
      <p:sp>
        <p:nvSpPr>
          <p:cNvPr id="3" name="Content Placeholder 2"/>
          <p:cNvSpPr>
            <a:spLocks noGrp="1"/>
          </p:cNvSpPr>
          <p:nvPr>
            <p:ph sz="half" idx="1"/>
          </p:nvPr>
        </p:nvSpPr>
        <p:spPr>
          <a:xfrm>
            <a:off x="-1" y="1180618"/>
            <a:ext cx="9143999" cy="5677382"/>
          </a:xfrm>
        </p:spPr>
        <p:txBody>
          <a:bodyPr>
            <a:normAutofit/>
          </a:bodyPr>
          <a:lstStyle/>
          <a:p>
            <a:pPr eaLnBrk="1" hangingPunct="1"/>
            <a:r>
              <a:rPr lang="en-US" altLang="en-US" sz="4450" b="1" dirty="0">
                <a:cs typeface="Trebuchet MS" pitchFamily="34" charset="0"/>
              </a:rPr>
              <a:t>Contraindicated in clients with:</a:t>
            </a:r>
            <a:endParaRPr lang="en-US" altLang="en-US" sz="4450" b="1" dirty="0"/>
          </a:p>
          <a:p>
            <a:pPr lvl="1" eaLnBrk="1" hangingPunct="1"/>
            <a:r>
              <a:rPr lang="en-US" altLang="en-US" sz="4300" b="1" dirty="0">
                <a:latin typeface="Trebuchet MS"/>
              </a:rPr>
              <a:t>known hypersensitivity to the drug</a:t>
            </a:r>
          </a:p>
          <a:p>
            <a:pPr lvl="1" eaLnBrk="1" hangingPunct="1"/>
            <a:r>
              <a:rPr lang="en-US" altLang="en-US" sz="4300" b="1" dirty="0">
                <a:latin typeface="Trebuchet MS"/>
              </a:rPr>
              <a:t>liver disorders</a:t>
            </a:r>
          </a:p>
          <a:p>
            <a:pPr lvl="1" eaLnBrk="1" hangingPunct="1"/>
            <a:r>
              <a:rPr lang="en-US" altLang="en-US" sz="4300" b="1" dirty="0">
                <a:latin typeface="Trebuchet MS"/>
              </a:rPr>
              <a:t>pregnancy </a:t>
            </a:r>
          </a:p>
          <a:p>
            <a:pPr lvl="1" eaLnBrk="1" hangingPunct="1"/>
            <a:r>
              <a:rPr lang="en-US" altLang="en-US" sz="4300" b="1" dirty="0">
                <a:latin typeface="Trebuchet MS"/>
              </a:rPr>
              <a:t>lactation</a:t>
            </a:r>
          </a:p>
        </p:txBody>
      </p:sp>
      <p:pic>
        <p:nvPicPr>
          <p:cNvPr id="5" name="Picture 2" descr="This Picture Describes about the HMG-CoA Reductase Inhibitor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742253" y="2704617"/>
            <a:ext cx="2401747" cy="415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5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208344"/>
            <a:ext cx="9502815" cy="1226916"/>
          </a:xfrm>
        </p:spPr>
        <p:txBody>
          <a:bodyPr>
            <a:normAutofit/>
          </a:bodyPr>
          <a:lstStyle/>
          <a:p>
            <a:r>
              <a:rPr lang="en-US" altLang="en-US" b="1" dirty="0">
                <a:latin typeface="Trebuchet MS"/>
              </a:rPr>
              <a:t>HMG-CoA Reductase Inhibitors</a:t>
            </a:r>
            <a:r>
              <a:rPr lang="en-US" altLang="en-US" b="1" dirty="0">
                <a:latin typeface="Trebuchet MS"/>
                <a:cs typeface="Trebuchet MS" pitchFamily="34" charset="0"/>
              </a:rPr>
              <a:t>—Precautions</a:t>
            </a:r>
            <a:endParaRPr lang="en-IN" b="1" dirty="0"/>
          </a:p>
        </p:txBody>
      </p:sp>
      <p:sp>
        <p:nvSpPr>
          <p:cNvPr id="3" name="Content Placeholder 2"/>
          <p:cNvSpPr>
            <a:spLocks noGrp="1"/>
          </p:cNvSpPr>
          <p:nvPr>
            <p:ph sz="half" idx="1"/>
          </p:nvPr>
        </p:nvSpPr>
        <p:spPr>
          <a:xfrm>
            <a:off x="1" y="1226916"/>
            <a:ext cx="9144000" cy="5631084"/>
          </a:xfrm>
        </p:spPr>
        <p:txBody>
          <a:bodyPr>
            <a:normAutofit fontScale="85000" lnSpcReduction="20000"/>
          </a:bodyPr>
          <a:lstStyle/>
          <a:p>
            <a:pPr eaLnBrk="1" hangingPunct="1"/>
            <a:r>
              <a:rPr lang="en-US" altLang="en-US" sz="4300" b="1" dirty="0">
                <a:cs typeface="Trebuchet MS" pitchFamily="34" charset="0"/>
              </a:rPr>
              <a:t>Use cautiously in clients with:</a:t>
            </a:r>
          </a:p>
          <a:p>
            <a:pPr marL="804863" eaLnBrk="1" hangingPunct="1"/>
            <a:r>
              <a:rPr lang="en-US" altLang="en-US" sz="4000" b="1" dirty="0"/>
              <a:t>diabetes</a:t>
            </a:r>
          </a:p>
          <a:p>
            <a:pPr marL="804863" eaLnBrk="1" hangingPunct="1"/>
            <a:r>
              <a:rPr lang="en-US" altLang="en-US" sz="4000" b="1" dirty="0"/>
              <a:t>a history of alcoholism</a:t>
            </a:r>
          </a:p>
          <a:p>
            <a:pPr marL="804863" eaLnBrk="1" hangingPunct="1"/>
            <a:r>
              <a:rPr lang="en-US" altLang="en-US" sz="4000" b="1" dirty="0"/>
              <a:t>non-alcohol-related liver disease</a:t>
            </a:r>
          </a:p>
          <a:p>
            <a:pPr marL="804863" eaLnBrk="1" hangingPunct="1"/>
            <a:r>
              <a:rPr lang="en-US" altLang="en-US" sz="4000" b="1" dirty="0"/>
              <a:t>acute infection</a:t>
            </a:r>
          </a:p>
          <a:p>
            <a:pPr marL="804863" eaLnBrk="1" hangingPunct="1"/>
            <a:r>
              <a:rPr lang="en-US" altLang="en-US" sz="4000" b="1" dirty="0"/>
              <a:t>hypotension</a:t>
            </a:r>
          </a:p>
          <a:p>
            <a:pPr marL="804863" eaLnBrk="1" hangingPunct="1"/>
            <a:r>
              <a:rPr lang="en-US" altLang="en-US" sz="4000" b="1" dirty="0"/>
              <a:t>trauma</a:t>
            </a:r>
          </a:p>
          <a:p>
            <a:pPr marL="804863" eaLnBrk="1" hangingPunct="1"/>
            <a:r>
              <a:rPr lang="en-US" altLang="en-US" sz="4000" b="1" dirty="0"/>
              <a:t>endocrine disorders</a:t>
            </a:r>
          </a:p>
          <a:p>
            <a:pPr marL="804863" eaLnBrk="1" hangingPunct="1"/>
            <a:r>
              <a:rPr lang="en-US" altLang="en-US" sz="4000" b="1" dirty="0"/>
              <a:t>visual disturbances</a:t>
            </a:r>
          </a:p>
          <a:p>
            <a:pPr marL="804863" eaLnBrk="1" hangingPunct="1"/>
            <a:r>
              <a:rPr lang="en-US" altLang="en-US" sz="4000" b="1" dirty="0"/>
              <a:t>myopathy</a:t>
            </a:r>
          </a:p>
        </p:txBody>
      </p:sp>
      <p:pic>
        <p:nvPicPr>
          <p:cNvPr id="5" name="Picture 2" descr="This Picture Describes about the HMG-CoA Reductase Inhibitor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6157" y="3310359"/>
            <a:ext cx="2997843" cy="354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0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215342"/>
          </a:xfrm>
        </p:spPr>
        <p:txBody>
          <a:bodyPr>
            <a:normAutofit fontScale="90000"/>
          </a:bodyPr>
          <a:lstStyle/>
          <a:p>
            <a:pPr algn="ctr"/>
            <a:r>
              <a:rPr lang="en-US" altLang="en-US" sz="4000" b="1" dirty="0">
                <a:latin typeface="Trebuchet MS"/>
              </a:rPr>
              <a:t>HMG-CoA Reductase Inhibitors—</a:t>
            </a:r>
            <a:r>
              <a:rPr lang="en-US" altLang="en-US" sz="4000" b="1" dirty="0">
                <a:latin typeface="Trebuchet MS"/>
                <a:cs typeface="Trebuchet MS" pitchFamily="34" charset="0"/>
              </a:rPr>
              <a:t>Interactions #1</a:t>
            </a:r>
            <a:endParaRPr lang="en-IN" sz="4000" b="1" dirty="0"/>
          </a:p>
        </p:txBody>
      </p:sp>
      <p:pic>
        <p:nvPicPr>
          <p:cNvPr id="4" name="Content Placeholder 3" descr="This Picture Describes about the HMG-CoA Reductase Inhibi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1122745"/>
            <a:ext cx="9124950" cy="5937812"/>
          </a:xfrm>
        </p:spPr>
      </p:pic>
      <p:sp>
        <p:nvSpPr>
          <p:cNvPr id="3" name="Arrow: Left 2">
            <a:extLst>
              <a:ext uri="{FF2B5EF4-FFF2-40B4-BE49-F238E27FC236}">
                <a16:creationId xmlns:a16="http://schemas.microsoft.com/office/drawing/2014/main" id="{7905BF6B-ADC4-49AE-8611-AB43BA04E304}"/>
              </a:ext>
            </a:extLst>
          </p:cNvPr>
          <p:cNvSpPr/>
          <p:nvPr/>
        </p:nvSpPr>
        <p:spPr>
          <a:xfrm>
            <a:off x="7936992" y="3852672"/>
            <a:ext cx="1197483" cy="1060704"/>
          </a:xfrm>
          <a:prstGeom prst="leftArrow">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47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226916"/>
          </a:xfrm>
        </p:spPr>
        <p:txBody>
          <a:bodyPr>
            <a:normAutofit fontScale="90000"/>
          </a:bodyPr>
          <a:lstStyle/>
          <a:p>
            <a:pPr algn="ctr"/>
            <a:r>
              <a:rPr lang="en-US" altLang="en-US" sz="4000" b="1" dirty="0">
                <a:latin typeface="Trebuchet MS"/>
              </a:rPr>
              <a:t>HMG-CoA Reductase Inhibitors—</a:t>
            </a:r>
            <a:r>
              <a:rPr lang="en-US" altLang="en-US" sz="4000" b="1" dirty="0">
                <a:latin typeface="Trebuchet MS"/>
                <a:cs typeface="Trebuchet MS" pitchFamily="34" charset="0"/>
              </a:rPr>
              <a:t>Interactions #2</a:t>
            </a:r>
            <a:endParaRPr lang="en-IN" sz="4000" b="1" dirty="0"/>
          </a:p>
        </p:txBody>
      </p:sp>
      <p:pic>
        <p:nvPicPr>
          <p:cNvPr id="4" name="Content Placeholder 3" descr="This Picture Describes about the HMG-CoA Reductase Inhibi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11170"/>
            <a:ext cx="9144000" cy="5949387"/>
          </a:xfrm>
        </p:spPr>
      </p:pic>
    </p:spTree>
    <p:extLst>
      <p:ext uri="{BB962C8B-B14F-4D97-AF65-F5344CB8AC3E}">
        <p14:creationId xmlns:p14="http://schemas.microsoft.com/office/powerpoint/2010/main" val="85218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fontScale="90000"/>
          </a:bodyPr>
          <a:lstStyle/>
          <a:p>
            <a:pPr algn="ctr"/>
            <a:r>
              <a:rPr lang="en-US" altLang="en-US" sz="4000" b="1" dirty="0">
                <a:latin typeface="Trebuchet MS"/>
              </a:rPr>
              <a:t>PCSK9 Inhibitors—Actions, Uses, and Adverse Reactions</a:t>
            </a:r>
            <a:endParaRPr lang="en-IN" sz="4000" b="1" dirty="0"/>
          </a:p>
        </p:txBody>
      </p:sp>
      <p:sp>
        <p:nvSpPr>
          <p:cNvPr id="3" name="Content Placeholder 2"/>
          <p:cNvSpPr>
            <a:spLocks noGrp="1"/>
          </p:cNvSpPr>
          <p:nvPr>
            <p:ph idx="1"/>
          </p:nvPr>
        </p:nvSpPr>
        <p:spPr>
          <a:xfrm>
            <a:off x="0" y="1203767"/>
            <a:ext cx="9143999" cy="5654233"/>
          </a:xfrm>
        </p:spPr>
        <p:txBody>
          <a:bodyPr>
            <a:normAutofit lnSpcReduction="10000"/>
          </a:bodyPr>
          <a:lstStyle/>
          <a:p>
            <a:pPr marL="742950" lvl="2" indent="-342900">
              <a:buFont typeface="Wingdings" pitchFamily="2" charset="2"/>
              <a:buChar char="v"/>
            </a:pPr>
            <a:r>
              <a:rPr lang="en-US" altLang="en-US" sz="2800" b="1" dirty="0">
                <a:latin typeface="Trebuchet MS"/>
              </a:rPr>
              <a:t>Proprotein convertase subtilisin/kexin type 9 (PCSK9) is an enzyme that binds with LDL and prevents it from being removed from the blood</a:t>
            </a:r>
          </a:p>
          <a:p>
            <a:pPr marL="742950" lvl="2" indent="-342900">
              <a:buFont typeface="Wingdings" pitchFamily="2" charset="2"/>
              <a:buChar char="v"/>
            </a:pPr>
            <a:r>
              <a:rPr lang="en-US" altLang="en-US" sz="2800" b="1" dirty="0">
                <a:latin typeface="Trebuchet MS"/>
              </a:rPr>
              <a:t>Actions: PCSK9 inhibitors are monoclonal antibodies that block the enzyme process and lowers LDL cholesterol</a:t>
            </a:r>
          </a:p>
          <a:p>
            <a:pPr marL="742950" lvl="2" indent="-342900">
              <a:buFont typeface="Wingdings" pitchFamily="2" charset="2"/>
              <a:buChar char="v"/>
            </a:pPr>
            <a:r>
              <a:rPr lang="en-US" altLang="en-US" sz="2800" b="1" dirty="0">
                <a:latin typeface="Trebuchet MS"/>
              </a:rPr>
              <a:t>Used in clients with genetic familial hyperlipidemia at high risk for cardiovascular disease</a:t>
            </a:r>
          </a:p>
          <a:p>
            <a:pPr marL="742950" lvl="2" indent="-342900">
              <a:buFont typeface="Wingdings" pitchFamily="2" charset="2"/>
              <a:buChar char="v"/>
            </a:pPr>
            <a:r>
              <a:rPr lang="en-US" altLang="en-US" sz="2800" b="1" dirty="0">
                <a:latin typeface="Trebuchet MS"/>
              </a:rPr>
              <a:t>Administered subcutaneously once or twice a month</a:t>
            </a:r>
          </a:p>
          <a:p>
            <a:pPr marL="742950" lvl="2" indent="-342900">
              <a:buFont typeface="Wingdings" pitchFamily="2" charset="2"/>
              <a:buChar char="v"/>
            </a:pPr>
            <a:r>
              <a:rPr lang="en-US" altLang="en-US" sz="2800" b="1" dirty="0">
                <a:latin typeface="Trebuchet MS"/>
              </a:rPr>
              <a:t>Adverse Reaction: cognitive adverse reactions</a:t>
            </a:r>
          </a:p>
        </p:txBody>
      </p:sp>
    </p:spTree>
    <p:extLst>
      <p:ext uri="{BB962C8B-B14F-4D97-AF65-F5344CB8AC3E}">
        <p14:creationId xmlns:p14="http://schemas.microsoft.com/office/powerpoint/2010/main" val="225496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226916"/>
          </a:xfrm>
        </p:spPr>
        <p:txBody>
          <a:bodyPr>
            <a:normAutofit/>
          </a:bodyPr>
          <a:lstStyle/>
          <a:p>
            <a:pPr algn="ctr"/>
            <a:r>
              <a:rPr lang="en-US" altLang="en-US" sz="6000" b="1" dirty="0">
                <a:latin typeface="Trebuchet MS"/>
              </a:rPr>
              <a:t>Bile Acid Resins</a:t>
            </a:r>
            <a:r>
              <a:rPr lang="en-US" altLang="en-US" sz="6000" b="1" dirty="0">
                <a:latin typeface="Trebuchet MS"/>
                <a:cs typeface="Trebuchet MS" pitchFamily="34" charset="0"/>
              </a:rPr>
              <a:t>—</a:t>
            </a:r>
            <a:r>
              <a:rPr lang="en-US" altLang="en-US" sz="6000" b="1" dirty="0">
                <a:latin typeface="Trebuchet MS"/>
              </a:rPr>
              <a:t>Action</a:t>
            </a:r>
            <a:endParaRPr lang="en-IN" sz="6000" b="1" dirty="0"/>
          </a:p>
        </p:txBody>
      </p:sp>
      <p:sp>
        <p:nvSpPr>
          <p:cNvPr id="3" name="Content Placeholder 2"/>
          <p:cNvSpPr>
            <a:spLocks noGrp="1"/>
          </p:cNvSpPr>
          <p:nvPr>
            <p:ph idx="1"/>
          </p:nvPr>
        </p:nvSpPr>
        <p:spPr>
          <a:xfrm>
            <a:off x="9525" y="1226916"/>
            <a:ext cx="9124950" cy="5631084"/>
          </a:xfrm>
        </p:spPr>
        <p:txBody>
          <a:bodyPr>
            <a:normAutofit lnSpcReduction="10000"/>
          </a:bodyPr>
          <a:lstStyle/>
          <a:p>
            <a:pPr lvl="1">
              <a:buFont typeface="Wingdings" pitchFamily="2" charset="2"/>
              <a:buChar char="v"/>
            </a:pPr>
            <a:r>
              <a:rPr lang="en-US" sz="3200" b="1" dirty="0">
                <a:ea typeface="+mn-lt"/>
                <a:cs typeface="+mn-lt"/>
              </a:rPr>
              <a:t>Bile: manufactured, secreted by liver; stored in the gallbladder; emulsifies fat and lipids </a:t>
            </a:r>
          </a:p>
          <a:p>
            <a:pPr lvl="1">
              <a:buFont typeface="Wingdings" pitchFamily="2" charset="2"/>
              <a:buChar char="v"/>
            </a:pPr>
            <a:r>
              <a:rPr lang="en-US" sz="3200" b="1" dirty="0">
                <a:ea typeface="+mn-lt"/>
                <a:cs typeface="+mn-lt"/>
              </a:rPr>
              <a:t>Bile acid resins bind to bile acids to form an insoluble substance that cannot be absorbed in the intestine; excreted in the feces</a:t>
            </a:r>
          </a:p>
          <a:p>
            <a:pPr lvl="1">
              <a:buFont typeface="Wingdings" pitchFamily="2" charset="2"/>
              <a:buChar char="v"/>
            </a:pPr>
            <a:r>
              <a:rPr lang="en-US" sz="3200" b="1" dirty="0">
                <a:ea typeface="+mn-lt"/>
                <a:cs typeface="+mn-lt"/>
              </a:rPr>
              <a:t>Increased loss of bile acids:</a:t>
            </a:r>
          </a:p>
          <a:p>
            <a:pPr lvl="2">
              <a:buFont typeface="Courier New" pitchFamily="49" charset="0"/>
              <a:buChar char="o"/>
            </a:pPr>
            <a:r>
              <a:rPr lang="en-US" sz="3000" b="1" dirty="0">
                <a:ea typeface="+mn-lt"/>
                <a:cs typeface="+mn-lt"/>
              </a:rPr>
              <a:t>Liver uses cholesterol to manufacture more bile</a:t>
            </a:r>
          </a:p>
          <a:p>
            <a:pPr lvl="2">
              <a:buFont typeface="Courier New" pitchFamily="49" charset="0"/>
              <a:buChar char="o"/>
            </a:pPr>
            <a:r>
              <a:rPr lang="en-US" altLang="en-US" sz="3000" b="1" dirty="0">
                <a:ea typeface="+mn-lt"/>
                <a:cs typeface="+mn-lt"/>
              </a:rPr>
              <a:t>Decrease in cholesterol levels</a:t>
            </a:r>
            <a:endParaRPr lang="en-US" altLang="en-US" sz="3000" b="1" dirty="0"/>
          </a:p>
        </p:txBody>
      </p:sp>
    </p:spTree>
    <p:extLst>
      <p:ext uri="{BB962C8B-B14F-4D97-AF65-F5344CB8AC3E}">
        <p14:creationId xmlns:p14="http://schemas.microsoft.com/office/powerpoint/2010/main" val="101690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2"/>
            <a:ext cx="9144000" cy="1180959"/>
          </a:xfrm>
        </p:spPr>
        <p:txBody>
          <a:bodyPr>
            <a:normAutofit/>
          </a:bodyPr>
          <a:lstStyle/>
          <a:p>
            <a:pPr algn="ctr"/>
            <a:r>
              <a:rPr lang="en-US" altLang="en-US" sz="6600" b="1" dirty="0">
                <a:latin typeface="Trebuchet MS"/>
              </a:rPr>
              <a:t>Bile Acid Resins</a:t>
            </a:r>
            <a:r>
              <a:rPr lang="en-US" altLang="en-US" sz="6600" b="1" dirty="0">
                <a:latin typeface="Trebuchet MS"/>
                <a:cs typeface="Trebuchet MS" pitchFamily="34" charset="0"/>
              </a:rPr>
              <a:t>—</a:t>
            </a:r>
            <a:r>
              <a:rPr lang="en-US" altLang="en-US" sz="6600" b="1" dirty="0">
                <a:latin typeface="Trebuchet MS"/>
              </a:rPr>
              <a:t>Uses</a:t>
            </a:r>
            <a:endParaRPr lang="en-IN" sz="6600" b="1" dirty="0"/>
          </a:p>
        </p:txBody>
      </p:sp>
      <p:sp>
        <p:nvSpPr>
          <p:cNvPr id="3" name="Content Placeholder 2"/>
          <p:cNvSpPr>
            <a:spLocks noGrp="1"/>
          </p:cNvSpPr>
          <p:nvPr>
            <p:ph idx="1"/>
          </p:nvPr>
        </p:nvSpPr>
        <p:spPr>
          <a:xfrm>
            <a:off x="0" y="1192191"/>
            <a:ext cx="9143999" cy="5654577"/>
          </a:xfrm>
        </p:spPr>
        <p:txBody>
          <a:bodyPr/>
          <a:lstStyle/>
          <a:p>
            <a:pPr lvl="1">
              <a:buFont typeface="Wingdings" pitchFamily="2" charset="2"/>
              <a:buChar char="v"/>
            </a:pPr>
            <a:r>
              <a:rPr lang="en-US" sz="4000" b="1" dirty="0">
                <a:ea typeface="+mn-lt"/>
                <a:cs typeface="+mn-lt"/>
              </a:rPr>
              <a:t>Used in the treatment of: </a:t>
            </a:r>
          </a:p>
          <a:p>
            <a:pPr lvl="2">
              <a:buFont typeface="Courier New" pitchFamily="49" charset="0"/>
              <a:buChar char="o"/>
            </a:pPr>
            <a:r>
              <a:rPr lang="en-US" altLang="en-US" sz="3800" b="1" dirty="0"/>
              <a:t>hyperlipidemia</a:t>
            </a:r>
          </a:p>
          <a:p>
            <a:pPr lvl="2">
              <a:buFont typeface="Courier New" pitchFamily="49" charset="0"/>
              <a:buChar char="o"/>
            </a:pPr>
            <a:r>
              <a:rPr lang="en-US" altLang="en-US" sz="3800" b="1" dirty="0"/>
              <a:t>gallstone dissolution in clients where surgery is not recommended</a:t>
            </a:r>
          </a:p>
          <a:p>
            <a:pPr lvl="2">
              <a:buFont typeface="Courier New" pitchFamily="49" charset="0"/>
              <a:buChar char="o"/>
            </a:pPr>
            <a:r>
              <a:rPr lang="en-US" altLang="en-US" sz="3800" b="1" dirty="0"/>
              <a:t>pruritis associated with partial biliary obstruction (cholestyramine only)</a:t>
            </a:r>
          </a:p>
        </p:txBody>
      </p:sp>
    </p:spTree>
    <p:extLst>
      <p:ext uri="{BB962C8B-B14F-4D97-AF65-F5344CB8AC3E}">
        <p14:creationId xmlns:p14="http://schemas.microsoft.com/office/powerpoint/2010/main" val="28290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a:bodyPr>
          <a:lstStyle/>
          <a:p>
            <a:r>
              <a:rPr lang="en-US" altLang="en-US" sz="6000" b="1" dirty="0">
                <a:cs typeface="Trebuchet MS" pitchFamily="34" charset="0"/>
              </a:rPr>
              <a:t>Learning Objectives #1</a:t>
            </a:r>
            <a:endParaRPr lang="en-IN" sz="6000" b="1" dirty="0"/>
          </a:p>
        </p:txBody>
      </p:sp>
      <p:sp>
        <p:nvSpPr>
          <p:cNvPr id="3" name="Content Placeholder 2"/>
          <p:cNvSpPr>
            <a:spLocks noGrp="1"/>
          </p:cNvSpPr>
          <p:nvPr>
            <p:ph idx="1"/>
          </p:nvPr>
        </p:nvSpPr>
        <p:spPr>
          <a:xfrm>
            <a:off x="115747" y="1203767"/>
            <a:ext cx="9143999" cy="5654233"/>
          </a:xfrm>
        </p:spPr>
        <p:txBody>
          <a:bodyPr>
            <a:normAutofit fontScale="92500" lnSpcReduction="10000"/>
          </a:bodyPr>
          <a:lstStyle/>
          <a:p>
            <a:pPr marL="457200" indent="-457200">
              <a:buFont typeface="+mj-lt"/>
              <a:buAutoNum type="arabicPeriod"/>
            </a:pPr>
            <a:r>
              <a:rPr lang="en-US" sz="3600" b="1" dirty="0"/>
              <a:t>Compare and contrast cholesterol, high-density lipoprotein (HDL), low-density lipoprotein (LDL), and triglyceride levels and how they contribute to the development of heart disease.</a:t>
            </a:r>
          </a:p>
          <a:p>
            <a:pPr marL="457200" indent="-457200">
              <a:buFont typeface="+mj-lt"/>
              <a:buAutoNum type="arabicPeriod"/>
            </a:pPr>
            <a:r>
              <a:rPr lang="en-US" sz="3600" b="1" dirty="0"/>
              <a:t>Define therapeutic life changes (TLCs) and how they affect cholesterol levels.</a:t>
            </a:r>
          </a:p>
          <a:p>
            <a:pPr marL="457200" indent="-457200">
              <a:buFont typeface="+mj-lt"/>
              <a:buAutoNum type="arabicPeriod"/>
            </a:pPr>
            <a:r>
              <a:rPr lang="en-US" sz="3600" b="1" dirty="0"/>
              <a:t>Explain the uses, general drug actions, general adverse reactions, contraindications, precautions, and interactions of antihyperlipidemic drugs.</a:t>
            </a:r>
          </a:p>
        </p:txBody>
      </p:sp>
    </p:spTree>
    <p:extLst>
      <p:ext uri="{BB962C8B-B14F-4D97-AF65-F5344CB8AC3E}">
        <p14:creationId xmlns:p14="http://schemas.microsoft.com/office/powerpoint/2010/main" val="335121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853"/>
            <a:ext cx="9144000" cy="1261982"/>
          </a:xfrm>
        </p:spPr>
        <p:txBody>
          <a:bodyPr>
            <a:normAutofit fontScale="90000"/>
          </a:bodyPr>
          <a:lstStyle/>
          <a:p>
            <a:pPr algn="ctr"/>
            <a:r>
              <a:rPr lang="en-US" altLang="en-US" sz="4400" b="1" dirty="0">
                <a:latin typeface="Trebuchet MS"/>
              </a:rPr>
              <a:t>Bile Acid Resins—</a:t>
            </a:r>
            <a:r>
              <a:rPr lang="en-US" altLang="en-US" sz="4400" b="1" dirty="0">
                <a:latin typeface="Trebuchet MS"/>
                <a:cs typeface="Trebuchet MS" pitchFamily="34" charset="0"/>
              </a:rPr>
              <a:t>Adverse Reactions</a:t>
            </a:r>
            <a:endParaRPr lang="en-IN" sz="4400" b="1" dirty="0"/>
          </a:p>
        </p:txBody>
      </p:sp>
      <p:sp>
        <p:nvSpPr>
          <p:cNvPr id="3" name="Content Placeholder 2"/>
          <p:cNvSpPr>
            <a:spLocks noGrp="1"/>
          </p:cNvSpPr>
          <p:nvPr>
            <p:ph sz="half" idx="1"/>
          </p:nvPr>
        </p:nvSpPr>
        <p:spPr>
          <a:xfrm>
            <a:off x="39353" y="1037906"/>
            <a:ext cx="9144000" cy="5653010"/>
          </a:xfrm>
        </p:spPr>
        <p:txBody>
          <a:bodyPr>
            <a:normAutofit/>
          </a:bodyPr>
          <a:lstStyle/>
          <a:p>
            <a:pPr eaLnBrk="1" hangingPunct="1"/>
            <a:r>
              <a:rPr lang="en-US" altLang="en-US" sz="3200" b="1" dirty="0">
                <a:cs typeface="Trebuchet MS" pitchFamily="34" charset="0"/>
              </a:rPr>
              <a:t>General Adverse Reactions: </a:t>
            </a:r>
          </a:p>
          <a:p>
            <a:pPr marL="966787" lvl="1" indent="-342900"/>
            <a:r>
              <a:rPr lang="en-US" altLang="en-US" sz="3000" b="1" dirty="0">
                <a:latin typeface="Trebuchet MS"/>
              </a:rPr>
              <a:t>Constipation</a:t>
            </a:r>
          </a:p>
          <a:p>
            <a:pPr marL="966787" lvl="1" indent="-342900"/>
            <a:r>
              <a:rPr lang="en-US" altLang="en-US" sz="3000" b="1" dirty="0">
                <a:latin typeface="Trebuchet MS"/>
              </a:rPr>
              <a:t>Aggravation of hemorrhoids</a:t>
            </a:r>
          </a:p>
          <a:p>
            <a:pPr marL="966787" lvl="1" indent="-342900"/>
            <a:r>
              <a:rPr lang="en-US" altLang="en-US" sz="3000" b="1" dirty="0">
                <a:latin typeface="Trebuchet MS"/>
              </a:rPr>
              <a:t>Abdominal cramps</a:t>
            </a:r>
          </a:p>
          <a:p>
            <a:pPr marL="966787" lvl="1" indent="-342900"/>
            <a:r>
              <a:rPr lang="en-US" altLang="en-US" sz="3000" b="1" dirty="0">
                <a:latin typeface="Trebuchet MS"/>
              </a:rPr>
              <a:t>Flatulence</a:t>
            </a:r>
          </a:p>
          <a:p>
            <a:pPr marL="966787" lvl="1" indent="-342900"/>
            <a:r>
              <a:rPr lang="en-US" altLang="en-US" sz="3000" b="1" dirty="0">
                <a:latin typeface="Trebuchet MS"/>
              </a:rPr>
              <a:t>Nausea</a:t>
            </a:r>
          </a:p>
          <a:p>
            <a:pPr marL="966787" lvl="1" indent="-342900"/>
            <a:r>
              <a:rPr lang="en-US" altLang="en-US" sz="3400" b="1" dirty="0">
                <a:solidFill>
                  <a:schemeClr val="tx1"/>
                </a:solidFill>
                <a:latin typeface="Trebuchet MS"/>
              </a:rPr>
              <a:t>Tingling (Niacin)</a:t>
            </a:r>
          </a:p>
          <a:p>
            <a:pPr marL="966787" lvl="1" indent="-342900"/>
            <a:r>
              <a:rPr lang="en-US" altLang="en-US" sz="3000" b="1" dirty="0">
                <a:latin typeface="Trebuchet MS"/>
              </a:rPr>
              <a:t>Increased bleeding tendencies related to vitamin K malabsorption and vitamin A and D deficiencies</a:t>
            </a:r>
          </a:p>
        </p:txBody>
      </p:sp>
      <p:pic>
        <p:nvPicPr>
          <p:cNvPr id="5" name="Picture 2" descr="This Picture Describes about the Bile Acid Resins—Adverse Reactions">
            <a:extLst>
              <a:ext uri="{FF2B5EF4-FFF2-40B4-BE49-F238E27FC236}">
                <a16:creationId xmlns:a16="http://schemas.microsoft.com/office/drawing/2014/main" id="{D595AE49-E47B-41FB-B0C0-E1A34A4545C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995687" y="1192192"/>
            <a:ext cx="3148314" cy="219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7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74"/>
            <a:ext cx="9144000" cy="1175218"/>
          </a:xfrm>
        </p:spPr>
        <p:txBody>
          <a:bodyPr>
            <a:normAutofit fontScale="90000"/>
          </a:bodyPr>
          <a:lstStyle/>
          <a:p>
            <a:pPr algn="ctr"/>
            <a:r>
              <a:rPr lang="en-US" altLang="en-US" b="1" dirty="0">
                <a:latin typeface="Trebuchet MS"/>
              </a:rPr>
              <a:t>Bile Acid Resins</a:t>
            </a:r>
            <a:r>
              <a:rPr lang="en-US" altLang="en-US" b="1" dirty="0">
                <a:latin typeface="Trebuchet MS"/>
                <a:cs typeface="Trebuchet MS" pitchFamily="34" charset="0"/>
              </a:rPr>
              <a:t>—Contraindications and Precautions</a:t>
            </a:r>
            <a:endParaRPr lang="en-IN" b="1" dirty="0"/>
          </a:p>
        </p:txBody>
      </p:sp>
      <p:sp>
        <p:nvSpPr>
          <p:cNvPr id="3" name="Content Placeholder 2"/>
          <p:cNvSpPr>
            <a:spLocks noGrp="1"/>
          </p:cNvSpPr>
          <p:nvPr>
            <p:ph sz="half" idx="1"/>
          </p:nvPr>
        </p:nvSpPr>
        <p:spPr>
          <a:xfrm>
            <a:off x="1" y="1082464"/>
            <a:ext cx="9143999" cy="5648834"/>
          </a:xfrm>
        </p:spPr>
        <p:txBody>
          <a:bodyPr>
            <a:normAutofit/>
          </a:bodyPr>
          <a:lstStyle/>
          <a:p>
            <a:pPr eaLnBrk="1" hangingPunct="1"/>
            <a:r>
              <a:rPr lang="en-US" altLang="en-US" sz="3000" b="1" dirty="0">
                <a:cs typeface="Trebuchet MS" pitchFamily="34" charset="0"/>
              </a:rPr>
              <a:t>Contraindicated in clients with:</a:t>
            </a:r>
            <a:endParaRPr lang="en-US" altLang="en-US" sz="3000" b="1" dirty="0"/>
          </a:p>
          <a:p>
            <a:pPr lvl="1" eaLnBrk="1" hangingPunct="1"/>
            <a:r>
              <a:rPr lang="en-US" altLang="en-US" sz="2800" b="1" dirty="0">
                <a:latin typeface="Trebuchet MS"/>
              </a:rPr>
              <a:t>known hypersensitivity to the drug</a:t>
            </a:r>
          </a:p>
          <a:p>
            <a:pPr lvl="1" eaLnBrk="1" hangingPunct="1"/>
            <a:r>
              <a:rPr lang="en-US" altLang="en-US" sz="2800" b="1" dirty="0">
                <a:latin typeface="Trebuchet MS"/>
              </a:rPr>
              <a:t>biliary obstruction (bile acid resins)</a:t>
            </a:r>
          </a:p>
          <a:p>
            <a:pPr eaLnBrk="1" hangingPunct="1"/>
            <a:r>
              <a:rPr lang="en-US" altLang="en-US" sz="3000" b="1" dirty="0">
                <a:cs typeface="Trebuchet MS" pitchFamily="34" charset="0"/>
              </a:rPr>
              <a:t>Use cautiously in clients with:</a:t>
            </a:r>
          </a:p>
          <a:p>
            <a:pPr marL="804863" eaLnBrk="1" hangingPunct="1"/>
            <a:r>
              <a:rPr lang="en-US" altLang="en-US" sz="2800" b="1" dirty="0"/>
              <a:t>diabetes</a:t>
            </a:r>
          </a:p>
          <a:p>
            <a:pPr marL="804863" eaLnBrk="1" hangingPunct="1"/>
            <a:r>
              <a:rPr lang="en-US" altLang="en-US" sz="3200" b="1" dirty="0">
                <a:solidFill>
                  <a:schemeClr val="tx1"/>
                </a:solidFill>
              </a:rPr>
              <a:t>liver disease</a:t>
            </a:r>
          </a:p>
          <a:p>
            <a:pPr marL="804863" eaLnBrk="1" hangingPunct="1"/>
            <a:r>
              <a:rPr lang="en-US" altLang="en-US" sz="2800" b="1" dirty="0"/>
              <a:t>peptic ulcer</a:t>
            </a:r>
          </a:p>
          <a:p>
            <a:pPr marL="804863" eaLnBrk="1" hangingPunct="1"/>
            <a:r>
              <a:rPr lang="en-US" altLang="en-US" sz="2800" b="1" dirty="0"/>
              <a:t>kidney disease</a:t>
            </a:r>
          </a:p>
          <a:p>
            <a:pPr marL="804863" eaLnBrk="1" hangingPunct="1"/>
            <a:r>
              <a:rPr lang="en-US" altLang="en-US" sz="2800" b="1" dirty="0"/>
              <a:t>pregnancy (bile acid resins)</a:t>
            </a:r>
          </a:p>
          <a:p>
            <a:pPr marL="804863" eaLnBrk="1" hangingPunct="1"/>
            <a:r>
              <a:rPr lang="en-US" altLang="en-US" sz="2800" b="1" dirty="0"/>
              <a:t>lactation</a:t>
            </a:r>
          </a:p>
        </p:txBody>
      </p:sp>
      <p:pic>
        <p:nvPicPr>
          <p:cNvPr id="5" name="Picture 2" descr="This Picture Describes about the Bile Acid Resins—Contraindications and 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863787" y="1192191"/>
            <a:ext cx="2280213" cy="410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0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87"/>
            <a:ext cx="9144000" cy="1203767"/>
          </a:xfrm>
        </p:spPr>
        <p:txBody>
          <a:bodyPr>
            <a:normAutofit/>
          </a:bodyPr>
          <a:lstStyle/>
          <a:p>
            <a:pPr algn="ctr"/>
            <a:r>
              <a:rPr lang="en-US" altLang="en-US" sz="4400" b="1" dirty="0">
                <a:latin typeface="Trebuchet MS"/>
              </a:rPr>
              <a:t>Bile Acid Resins—</a:t>
            </a:r>
            <a:r>
              <a:rPr lang="en-US" altLang="en-US" sz="4400" b="1" dirty="0">
                <a:latin typeface="Trebuchet MS"/>
                <a:cs typeface="Trebuchet MS" pitchFamily="34" charset="0"/>
              </a:rPr>
              <a:t>Interactions #1</a:t>
            </a:r>
            <a:endParaRPr lang="en-IN" sz="4400" b="1" dirty="0"/>
          </a:p>
        </p:txBody>
      </p:sp>
      <p:pic>
        <p:nvPicPr>
          <p:cNvPr id="4" name="Content Placeholder 3" descr="This Picture Describes about the Bile Acid Resin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69043"/>
            <a:ext cx="9144000" cy="5856790"/>
          </a:xfrm>
        </p:spPr>
      </p:pic>
    </p:spTree>
    <p:extLst>
      <p:ext uri="{BB962C8B-B14F-4D97-AF65-F5344CB8AC3E}">
        <p14:creationId xmlns:p14="http://schemas.microsoft.com/office/powerpoint/2010/main" val="36263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7"/>
            <a:ext cx="9144000" cy="1250066"/>
          </a:xfrm>
        </p:spPr>
        <p:txBody>
          <a:bodyPr>
            <a:normAutofit/>
          </a:bodyPr>
          <a:lstStyle/>
          <a:p>
            <a:pPr algn="ctr"/>
            <a:r>
              <a:rPr lang="en-US" altLang="en-US" sz="4400" b="1" dirty="0">
                <a:latin typeface="Trebuchet MS"/>
              </a:rPr>
              <a:t>Bile Acid Resins—</a:t>
            </a:r>
            <a:r>
              <a:rPr lang="en-US" altLang="en-US" sz="4400" b="1" dirty="0">
                <a:latin typeface="Trebuchet MS"/>
                <a:cs typeface="Trebuchet MS" pitchFamily="34" charset="0"/>
              </a:rPr>
              <a:t>Interactions #2</a:t>
            </a:r>
            <a:endParaRPr lang="en-IN" sz="4400" b="1" dirty="0"/>
          </a:p>
        </p:txBody>
      </p:sp>
      <p:pic>
        <p:nvPicPr>
          <p:cNvPr id="4" name="Content Placeholder 3" descr="This Picture Describes about the Bile Acid Resin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3870"/>
            <a:ext cx="9143999" cy="5858814"/>
          </a:xfrm>
        </p:spPr>
      </p:pic>
    </p:spTree>
    <p:extLst>
      <p:ext uri="{BB962C8B-B14F-4D97-AF65-F5344CB8AC3E}">
        <p14:creationId xmlns:p14="http://schemas.microsoft.com/office/powerpoint/2010/main" val="112408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3149"/>
            <a:ext cx="9134475" cy="1250066"/>
          </a:xfrm>
        </p:spPr>
        <p:txBody>
          <a:bodyPr>
            <a:normAutofit/>
          </a:bodyPr>
          <a:lstStyle/>
          <a:p>
            <a:pPr algn="ctr"/>
            <a:r>
              <a:rPr lang="en-US" altLang="en-US" sz="4800" b="1" dirty="0">
                <a:latin typeface="Trebuchet MS"/>
              </a:rPr>
              <a:t>Fibric Acid Derivatives</a:t>
            </a:r>
            <a:r>
              <a:rPr lang="en-US" altLang="en-US" sz="4800" b="1" dirty="0">
                <a:latin typeface="Trebuchet MS"/>
                <a:cs typeface="Trebuchet MS" pitchFamily="34" charset="0"/>
              </a:rPr>
              <a:t>—</a:t>
            </a:r>
            <a:r>
              <a:rPr lang="en-US" altLang="en-US" sz="4800" b="1" dirty="0">
                <a:latin typeface="Trebuchet MS"/>
              </a:rPr>
              <a:t>Action</a:t>
            </a:r>
            <a:endParaRPr lang="en-IN" sz="4800" b="1" dirty="0"/>
          </a:p>
        </p:txBody>
      </p:sp>
      <p:sp>
        <p:nvSpPr>
          <p:cNvPr id="3" name="Content Placeholder 2"/>
          <p:cNvSpPr>
            <a:spLocks noGrp="1"/>
          </p:cNvSpPr>
          <p:nvPr>
            <p:ph idx="1"/>
          </p:nvPr>
        </p:nvSpPr>
        <p:spPr>
          <a:xfrm>
            <a:off x="0" y="1192192"/>
            <a:ext cx="9134475" cy="5642659"/>
          </a:xfrm>
        </p:spPr>
        <p:txBody>
          <a:bodyPr>
            <a:normAutofit/>
          </a:bodyPr>
          <a:lstStyle/>
          <a:p>
            <a:pPr lvl="1">
              <a:buFont typeface="Wingdings" pitchFamily="2" charset="2"/>
              <a:buChar char="v"/>
            </a:pPr>
            <a:r>
              <a:rPr lang="en-US" sz="3200" b="1" dirty="0">
                <a:ea typeface="+mn-lt"/>
                <a:cs typeface="+mn-lt"/>
              </a:rPr>
              <a:t>Work in a variety of ways</a:t>
            </a:r>
          </a:p>
          <a:p>
            <a:pPr lvl="1">
              <a:buFont typeface="Wingdings" pitchFamily="2" charset="2"/>
              <a:buChar char="v"/>
            </a:pPr>
            <a:r>
              <a:rPr lang="en-US" altLang="en-US" sz="3200" b="1" dirty="0">
                <a:ea typeface="+mn-lt"/>
                <a:cs typeface="+mn-lt"/>
              </a:rPr>
              <a:t>Fenofibrate reduces very-low-density lipoproteins and stimulates the catabolism of triglyceride-rich lipoproteins; decreases plasma triglycerides and cholesterol</a:t>
            </a:r>
          </a:p>
          <a:p>
            <a:pPr lvl="1">
              <a:buFont typeface="Wingdings" pitchFamily="2" charset="2"/>
              <a:buChar char="v"/>
            </a:pPr>
            <a:r>
              <a:rPr lang="en-US" altLang="en-US" sz="3200" b="1" dirty="0">
                <a:ea typeface="+mn-lt"/>
                <a:cs typeface="+mn-lt"/>
              </a:rPr>
              <a:t>Gemfibrozil increases the excretion of cholesterol in the feces and reduces the production of triglycerides by the liver; lowers serum lipid levels</a:t>
            </a:r>
            <a:endParaRPr lang="en-US" altLang="en-US" sz="3200" b="1" dirty="0"/>
          </a:p>
        </p:txBody>
      </p:sp>
    </p:spTree>
    <p:extLst>
      <p:ext uri="{BB962C8B-B14F-4D97-AF65-F5344CB8AC3E}">
        <p14:creationId xmlns:p14="http://schemas.microsoft.com/office/powerpoint/2010/main" val="117726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92596"/>
            <a:ext cx="9134475" cy="1203767"/>
          </a:xfrm>
        </p:spPr>
        <p:txBody>
          <a:bodyPr>
            <a:normAutofit/>
          </a:bodyPr>
          <a:lstStyle/>
          <a:p>
            <a:pPr algn="ctr"/>
            <a:r>
              <a:rPr lang="en-US" altLang="en-US" sz="4800" b="1" dirty="0">
                <a:latin typeface="Trebuchet MS"/>
              </a:rPr>
              <a:t>Fibric Acid Derivatives</a:t>
            </a:r>
            <a:r>
              <a:rPr lang="en-US" altLang="en-US" sz="4800" b="1" dirty="0">
                <a:latin typeface="Trebuchet MS"/>
                <a:cs typeface="Trebuchet MS" pitchFamily="34" charset="0"/>
              </a:rPr>
              <a:t>—</a:t>
            </a:r>
            <a:r>
              <a:rPr lang="en-US" altLang="en-US" sz="4800" b="1" dirty="0">
                <a:latin typeface="Trebuchet MS"/>
              </a:rPr>
              <a:t>Uses</a:t>
            </a:r>
            <a:endParaRPr lang="en-IN" sz="4800" b="1" dirty="0"/>
          </a:p>
        </p:txBody>
      </p:sp>
      <p:sp>
        <p:nvSpPr>
          <p:cNvPr id="3" name="Content Placeholder 2"/>
          <p:cNvSpPr>
            <a:spLocks noGrp="1"/>
          </p:cNvSpPr>
          <p:nvPr>
            <p:ph idx="1"/>
          </p:nvPr>
        </p:nvSpPr>
        <p:spPr>
          <a:xfrm>
            <a:off x="9525" y="1169044"/>
            <a:ext cx="9124950" cy="5688956"/>
          </a:xfrm>
        </p:spPr>
        <p:txBody>
          <a:bodyPr/>
          <a:lstStyle/>
          <a:p>
            <a:pPr lvl="1">
              <a:buFont typeface="Wingdings" pitchFamily="2" charset="2"/>
              <a:buChar char="v"/>
            </a:pPr>
            <a:r>
              <a:rPr lang="en-US" sz="4000" b="1" dirty="0">
                <a:ea typeface="+mn-lt"/>
                <a:cs typeface="+mn-lt"/>
              </a:rPr>
              <a:t>Used in the treatment of: </a:t>
            </a:r>
          </a:p>
          <a:p>
            <a:pPr lvl="2">
              <a:buFont typeface="Courier New" pitchFamily="49" charset="0"/>
              <a:buChar char="o"/>
            </a:pPr>
            <a:r>
              <a:rPr lang="en-US" altLang="en-US" sz="3200" b="1" dirty="0"/>
              <a:t>Varies by the drug</a:t>
            </a:r>
          </a:p>
          <a:p>
            <a:pPr lvl="2">
              <a:buFont typeface="Courier New" pitchFamily="49" charset="0"/>
              <a:buChar char="o"/>
            </a:pPr>
            <a:r>
              <a:rPr lang="en-US" altLang="en-US" sz="3200" b="1" dirty="0"/>
              <a:t>Fenofibrate: used as adjunctive treatment for reducing LDLs, total cholesterol, and triglycerides in clients with hyperlipidemia</a:t>
            </a:r>
          </a:p>
          <a:p>
            <a:pPr lvl="2">
              <a:buFont typeface="Courier New" pitchFamily="49" charset="0"/>
              <a:buChar char="o"/>
            </a:pPr>
            <a:r>
              <a:rPr lang="en-US" altLang="en-US" sz="3200" b="1" dirty="0"/>
              <a:t>Gemfibrozil treats clients with very high serum triglyceride levels at risk for abdominal pain and pancreatitis who do not respond to dietary modifications</a:t>
            </a:r>
          </a:p>
          <a:p>
            <a:pPr>
              <a:buFont typeface="Courier New" pitchFamily="49" charset="0"/>
              <a:buChar char="o"/>
            </a:pPr>
            <a:endParaRPr lang="en-IN" sz="2800" dirty="0"/>
          </a:p>
        </p:txBody>
      </p:sp>
    </p:spTree>
    <p:extLst>
      <p:ext uri="{BB962C8B-B14F-4D97-AF65-F5344CB8AC3E}">
        <p14:creationId xmlns:p14="http://schemas.microsoft.com/office/powerpoint/2010/main" val="109397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6916"/>
          </a:xfrm>
        </p:spPr>
        <p:txBody>
          <a:bodyPr>
            <a:normAutofit fontScale="90000"/>
          </a:bodyPr>
          <a:lstStyle/>
          <a:p>
            <a:pPr algn="ctr"/>
            <a:r>
              <a:rPr lang="en-US" altLang="en-US" sz="4000" b="1" dirty="0">
                <a:latin typeface="Trebuchet MS"/>
              </a:rPr>
              <a:t>Fibric Acid Derivatives—</a:t>
            </a:r>
            <a:r>
              <a:rPr lang="en-US" altLang="en-US" sz="4000" b="1" dirty="0">
                <a:latin typeface="Trebuchet MS"/>
                <a:cs typeface="Trebuchet MS" pitchFamily="34" charset="0"/>
              </a:rPr>
              <a:t>Adverse Reactions</a:t>
            </a:r>
            <a:endParaRPr lang="en-IN" sz="4000" b="1" dirty="0"/>
          </a:p>
        </p:txBody>
      </p:sp>
      <p:sp>
        <p:nvSpPr>
          <p:cNvPr id="3" name="Content Placeholder 2"/>
          <p:cNvSpPr>
            <a:spLocks noGrp="1"/>
          </p:cNvSpPr>
          <p:nvPr>
            <p:ph sz="half" idx="1"/>
          </p:nvPr>
        </p:nvSpPr>
        <p:spPr>
          <a:xfrm>
            <a:off x="0" y="1226916"/>
            <a:ext cx="9144000" cy="5631084"/>
          </a:xfrm>
        </p:spPr>
        <p:txBody>
          <a:bodyPr/>
          <a:lstStyle/>
          <a:p>
            <a:pPr eaLnBrk="1" hangingPunct="1"/>
            <a:r>
              <a:rPr lang="en-US" altLang="en-US" sz="4400" b="1" dirty="0">
                <a:cs typeface="Trebuchet MS" pitchFamily="34" charset="0"/>
              </a:rPr>
              <a:t>General Adverse Reactions: </a:t>
            </a:r>
          </a:p>
          <a:p>
            <a:pPr marL="966787" lvl="1" indent="-342900"/>
            <a:r>
              <a:rPr lang="en-US" altLang="en-US" sz="4000" b="1" dirty="0">
                <a:latin typeface="Trebuchet MS"/>
              </a:rPr>
              <a:t>Nausea</a:t>
            </a:r>
          </a:p>
          <a:p>
            <a:pPr marL="966787" lvl="1" indent="-342900"/>
            <a:r>
              <a:rPr lang="en-US" altLang="en-US" sz="4000" b="1" dirty="0">
                <a:latin typeface="Trebuchet MS"/>
              </a:rPr>
              <a:t>Vomiting</a:t>
            </a:r>
          </a:p>
          <a:p>
            <a:pPr marL="966787" lvl="1" indent="-342900"/>
            <a:r>
              <a:rPr lang="en-US" altLang="en-US" sz="4000" b="1" dirty="0">
                <a:latin typeface="Trebuchet MS"/>
              </a:rPr>
              <a:t>GI upset</a:t>
            </a:r>
          </a:p>
          <a:p>
            <a:pPr marL="966787" lvl="1" indent="-342900"/>
            <a:r>
              <a:rPr lang="en-US" altLang="en-US" sz="4000" b="1" dirty="0">
                <a:latin typeface="Trebuchet MS"/>
              </a:rPr>
              <a:t>Diarrhea</a:t>
            </a:r>
          </a:p>
          <a:p>
            <a:pPr marL="966787" lvl="1" indent="-342900"/>
            <a:r>
              <a:rPr lang="en-US" altLang="en-US" sz="4000" b="1" dirty="0">
                <a:latin typeface="Trebuchet MS"/>
              </a:rPr>
              <a:t>Cholelithiasis or cholecystitis</a:t>
            </a:r>
          </a:p>
        </p:txBody>
      </p:sp>
      <p:pic>
        <p:nvPicPr>
          <p:cNvPr id="5" name="Picture 2" descr="This Picture Describes about the Fibric Acid Derivatives—Adverse Reactions">
            <a:extLst>
              <a:ext uri="{FF2B5EF4-FFF2-40B4-BE49-F238E27FC236}">
                <a16:creationId xmlns:a16="http://schemas.microsoft.com/office/drawing/2014/main" id="{D595AE49-E47B-41FB-B0C0-E1A34A4545C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333509" y="1913635"/>
            <a:ext cx="5810491" cy="312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5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
            <a:ext cx="9144000" cy="1209943"/>
          </a:xfrm>
        </p:spPr>
        <p:txBody>
          <a:bodyPr>
            <a:normAutofit fontScale="90000"/>
          </a:bodyPr>
          <a:lstStyle/>
          <a:p>
            <a:pPr algn="ctr"/>
            <a:r>
              <a:rPr lang="en-US" altLang="en-US" sz="4000" b="1" dirty="0">
                <a:latin typeface="Trebuchet MS"/>
              </a:rPr>
              <a:t>Fibric Acid Derivatives</a:t>
            </a:r>
            <a:r>
              <a:rPr lang="en-US" altLang="en-US" sz="4000" b="1" dirty="0">
                <a:latin typeface="Trebuchet MS"/>
                <a:cs typeface="Trebuchet MS" pitchFamily="34" charset="0"/>
              </a:rPr>
              <a:t>—Contraindications and Precautions</a:t>
            </a:r>
            <a:endParaRPr lang="en-IN" sz="4000" b="1" dirty="0"/>
          </a:p>
        </p:txBody>
      </p:sp>
      <p:sp>
        <p:nvSpPr>
          <p:cNvPr id="3" name="Content Placeholder 2"/>
          <p:cNvSpPr>
            <a:spLocks noGrp="1"/>
          </p:cNvSpPr>
          <p:nvPr>
            <p:ph sz="half" idx="1"/>
          </p:nvPr>
        </p:nvSpPr>
        <p:spPr>
          <a:xfrm>
            <a:off x="1" y="1215342"/>
            <a:ext cx="9144000" cy="5637259"/>
          </a:xfrm>
        </p:spPr>
        <p:txBody>
          <a:bodyPr/>
          <a:lstStyle/>
          <a:p>
            <a:pPr eaLnBrk="1" hangingPunct="1"/>
            <a:r>
              <a:rPr lang="en-US" altLang="en-US" sz="4000" b="1" dirty="0">
                <a:cs typeface="Trebuchet MS" pitchFamily="34" charset="0"/>
              </a:rPr>
              <a:t>Contraindicated in clients with:</a:t>
            </a:r>
            <a:endParaRPr lang="en-US" altLang="en-US" sz="4000" b="1" dirty="0"/>
          </a:p>
          <a:p>
            <a:pPr lvl="1" eaLnBrk="1" hangingPunct="1"/>
            <a:r>
              <a:rPr lang="en-US" altLang="en-US" sz="3600" b="1" dirty="0">
                <a:latin typeface="Trebuchet MS"/>
              </a:rPr>
              <a:t>known hypersensitivity to the drug</a:t>
            </a:r>
          </a:p>
          <a:p>
            <a:pPr lvl="1" eaLnBrk="1" hangingPunct="1"/>
            <a:r>
              <a:rPr lang="en-US" altLang="en-US" sz="3600" b="1" dirty="0">
                <a:latin typeface="Trebuchet MS"/>
              </a:rPr>
              <a:t>hepatic or renal dysfunction</a:t>
            </a:r>
          </a:p>
          <a:p>
            <a:pPr lvl="1" eaLnBrk="1" hangingPunct="1"/>
            <a:r>
              <a:rPr lang="en-US" altLang="en-US" sz="4000" b="1" dirty="0">
                <a:solidFill>
                  <a:schemeClr val="tx1"/>
                </a:solidFill>
                <a:latin typeface="Trebuchet MS"/>
              </a:rPr>
              <a:t>primary biliary cirrhosis (Fenofibrate)</a:t>
            </a:r>
          </a:p>
          <a:p>
            <a:pPr eaLnBrk="1" hangingPunct="1"/>
            <a:r>
              <a:rPr lang="en-US" altLang="en-US" sz="4000" b="1" dirty="0">
                <a:cs typeface="Trebuchet MS" pitchFamily="34" charset="0"/>
              </a:rPr>
              <a:t>Use cautiously in clients with:</a:t>
            </a:r>
          </a:p>
          <a:p>
            <a:pPr marL="804863" eaLnBrk="1" hangingPunct="1"/>
            <a:r>
              <a:rPr lang="en-US" altLang="en-US" sz="3600" b="1" dirty="0"/>
              <a:t>pregnancy</a:t>
            </a:r>
          </a:p>
          <a:p>
            <a:pPr marL="804863" eaLnBrk="1" hangingPunct="1"/>
            <a:r>
              <a:rPr lang="en-US" altLang="en-US" sz="3600" b="1" dirty="0"/>
              <a:t>lactation</a:t>
            </a:r>
          </a:p>
        </p:txBody>
      </p:sp>
      <p:pic>
        <p:nvPicPr>
          <p:cNvPr id="5" name="Picture 2" descr="This Picture Describes about the Fibric Acid Derivatives—Contraindications and 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27180" y="4653023"/>
            <a:ext cx="2916820" cy="219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5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85194"/>
            <a:ext cx="9134475" cy="1169043"/>
          </a:xfrm>
        </p:spPr>
        <p:txBody>
          <a:bodyPr>
            <a:normAutofit fontScale="90000"/>
          </a:bodyPr>
          <a:lstStyle/>
          <a:p>
            <a:pPr algn="ctr"/>
            <a:r>
              <a:rPr lang="en-US" altLang="en-US" sz="4400" b="1" dirty="0">
                <a:latin typeface="Trebuchet MS"/>
              </a:rPr>
              <a:t>Fibric Acid Derivatives—</a:t>
            </a:r>
            <a:r>
              <a:rPr lang="en-US" altLang="en-US" sz="4400" b="1" dirty="0">
                <a:latin typeface="Trebuchet MS"/>
                <a:cs typeface="Trebuchet MS" pitchFamily="34" charset="0"/>
              </a:rPr>
              <a:t>Interactions</a:t>
            </a:r>
            <a:endParaRPr lang="en-IN" sz="4400" b="1" dirty="0"/>
          </a:p>
        </p:txBody>
      </p:sp>
      <p:pic>
        <p:nvPicPr>
          <p:cNvPr id="4" name="Content Placeholder 3" descr="This Picture Describes about the Fibric Acid Derivative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1167596"/>
            <a:ext cx="9124950" cy="5835087"/>
          </a:xfrm>
        </p:spPr>
      </p:pic>
    </p:spTree>
    <p:extLst>
      <p:ext uri="{BB962C8B-B14F-4D97-AF65-F5344CB8AC3E}">
        <p14:creationId xmlns:p14="http://schemas.microsoft.com/office/powerpoint/2010/main" val="3792323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08345"/>
            <a:ext cx="9134475" cy="1145894"/>
          </a:xfrm>
        </p:spPr>
        <p:txBody>
          <a:bodyPr>
            <a:normAutofit fontScale="90000"/>
          </a:bodyPr>
          <a:lstStyle/>
          <a:p>
            <a:pPr algn="ctr"/>
            <a:r>
              <a:rPr lang="en-US" altLang="en-US" sz="4000" b="1" dirty="0">
                <a:latin typeface="Trebuchet MS"/>
              </a:rPr>
              <a:t>Misc. Antihyperlipidemic Drugs</a:t>
            </a:r>
            <a:r>
              <a:rPr lang="en-US" altLang="en-US" sz="4000" b="1" dirty="0">
                <a:latin typeface="Trebuchet MS"/>
                <a:cs typeface="Trebuchet MS" pitchFamily="34" charset="0"/>
              </a:rPr>
              <a:t>—</a:t>
            </a:r>
            <a:r>
              <a:rPr lang="en-US" altLang="en-US" sz="4000" b="1" dirty="0">
                <a:latin typeface="Trebuchet MS"/>
              </a:rPr>
              <a:t>Actions</a:t>
            </a:r>
            <a:endParaRPr lang="en-IN" sz="4000" b="1" dirty="0"/>
          </a:p>
        </p:txBody>
      </p:sp>
      <p:sp>
        <p:nvSpPr>
          <p:cNvPr id="3" name="Content Placeholder 2"/>
          <p:cNvSpPr>
            <a:spLocks noGrp="1"/>
          </p:cNvSpPr>
          <p:nvPr>
            <p:ph idx="1"/>
          </p:nvPr>
        </p:nvSpPr>
        <p:spPr>
          <a:xfrm>
            <a:off x="9525" y="1219200"/>
            <a:ext cx="9124950" cy="5638800"/>
          </a:xfrm>
        </p:spPr>
        <p:txBody>
          <a:bodyPr>
            <a:normAutofit/>
          </a:bodyPr>
          <a:lstStyle/>
          <a:p>
            <a:pPr lvl="1">
              <a:buFont typeface="Wingdings" pitchFamily="2" charset="2"/>
              <a:buChar char="v"/>
            </a:pPr>
            <a:r>
              <a:rPr lang="en-US" altLang="en-US" sz="3800" b="1" dirty="0"/>
              <a:t>Niacin’s (nicotinic acid) mechanism of lowering blood lipid levels is not fully understood</a:t>
            </a:r>
          </a:p>
          <a:p>
            <a:pPr lvl="1">
              <a:buFont typeface="Wingdings" pitchFamily="2" charset="2"/>
              <a:buChar char="v"/>
            </a:pPr>
            <a:r>
              <a:rPr lang="en-US" altLang="en-US" sz="3800" b="1" dirty="0"/>
              <a:t>Bempedoic acid inhibits the synthesis of cholesterol in the liver</a:t>
            </a:r>
          </a:p>
          <a:p>
            <a:pPr lvl="1">
              <a:buFont typeface="Wingdings" pitchFamily="2" charset="2"/>
              <a:buChar char="v"/>
            </a:pPr>
            <a:r>
              <a:rPr lang="en-US" altLang="en-US" sz="3800" b="1" dirty="0"/>
              <a:t>Ezetimibe inhibits the absorption of cholesterol in the small intestine; decrease in cholesterol in the liver</a:t>
            </a:r>
          </a:p>
        </p:txBody>
      </p:sp>
    </p:spTree>
    <p:extLst>
      <p:ext uri="{BB962C8B-B14F-4D97-AF65-F5344CB8AC3E}">
        <p14:creationId xmlns:p14="http://schemas.microsoft.com/office/powerpoint/2010/main" val="151144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192"/>
          </a:xfrm>
        </p:spPr>
        <p:txBody>
          <a:bodyPr>
            <a:normAutofit/>
          </a:bodyPr>
          <a:lstStyle/>
          <a:p>
            <a:r>
              <a:rPr lang="en-US" altLang="en-US" sz="6000" b="1" dirty="0">
                <a:cs typeface="Trebuchet MS" pitchFamily="34" charset="0"/>
              </a:rPr>
              <a:t>Learning Objectives #2</a:t>
            </a:r>
            <a:endParaRPr lang="en-IN" sz="6000" b="1" dirty="0"/>
          </a:p>
        </p:txBody>
      </p:sp>
      <p:sp>
        <p:nvSpPr>
          <p:cNvPr id="3" name="Content Placeholder 2"/>
          <p:cNvSpPr>
            <a:spLocks noGrp="1"/>
          </p:cNvSpPr>
          <p:nvPr>
            <p:ph idx="1"/>
          </p:nvPr>
        </p:nvSpPr>
        <p:spPr>
          <a:xfrm>
            <a:off x="138896" y="1053296"/>
            <a:ext cx="9143999" cy="5665808"/>
          </a:xfrm>
        </p:spPr>
        <p:txBody>
          <a:bodyPr>
            <a:normAutofit fontScale="92500" lnSpcReduction="10000"/>
          </a:bodyPr>
          <a:lstStyle/>
          <a:p>
            <a:pPr marL="0" indent="0">
              <a:lnSpc>
                <a:spcPct val="120000"/>
              </a:lnSpc>
              <a:spcBef>
                <a:spcPts val="0"/>
              </a:spcBef>
              <a:buNone/>
            </a:pPr>
            <a:r>
              <a:rPr lang="en-US" sz="3200" b="1" dirty="0">
                <a:solidFill>
                  <a:schemeClr val="accent1"/>
                </a:solidFill>
              </a:rPr>
              <a:t>4. </a:t>
            </a:r>
            <a:r>
              <a:rPr lang="en-US" sz="3200" b="1" dirty="0"/>
              <a:t>Distinguish important pre-administration and     </a:t>
            </a:r>
          </a:p>
          <a:p>
            <a:pPr marL="0" indent="0">
              <a:lnSpc>
                <a:spcPct val="120000"/>
              </a:lnSpc>
              <a:spcBef>
                <a:spcPts val="0"/>
              </a:spcBef>
              <a:buNone/>
            </a:pPr>
            <a:r>
              <a:rPr lang="en-US" sz="3200" b="1" dirty="0"/>
              <a:t>    ongoing assessment activities the nurse   </a:t>
            </a:r>
          </a:p>
          <a:p>
            <a:pPr marL="0" indent="0">
              <a:lnSpc>
                <a:spcPct val="120000"/>
              </a:lnSpc>
              <a:spcBef>
                <a:spcPts val="0"/>
              </a:spcBef>
              <a:buNone/>
            </a:pPr>
            <a:r>
              <a:rPr lang="en-US" sz="3200" b="1" dirty="0"/>
              <a:t>    should perform on the client taking an </a:t>
            </a:r>
          </a:p>
          <a:p>
            <a:pPr marL="0" indent="0">
              <a:lnSpc>
                <a:spcPct val="120000"/>
              </a:lnSpc>
              <a:spcBef>
                <a:spcPts val="0"/>
              </a:spcBef>
              <a:buNone/>
            </a:pPr>
            <a:r>
              <a:rPr lang="en-US" sz="3200" b="1" dirty="0"/>
              <a:t>    antihyperlipidemic drug.</a:t>
            </a:r>
          </a:p>
          <a:p>
            <a:pPr marL="457200" indent="-457200">
              <a:buFont typeface="+mj-lt"/>
              <a:buAutoNum type="arabicPeriod" startAt="5"/>
            </a:pPr>
            <a:r>
              <a:rPr lang="en-US" sz="3200" b="1" dirty="0"/>
              <a:t>List nursing diagnoses particular to a client taking an antihyperlipidemic drug.</a:t>
            </a:r>
          </a:p>
          <a:p>
            <a:pPr marL="457200" indent="-457200">
              <a:buFont typeface="+mj-lt"/>
              <a:buAutoNum type="arabicPeriod" startAt="5"/>
            </a:pPr>
            <a:r>
              <a:rPr lang="en-US" sz="3200" b="1" dirty="0"/>
              <a:t>Examine ways to promote an optimal response to therapy, how to manage common adverse reactions, and important points to keep in mind when educating clients about the use of antihyperlipidemic drugs.</a:t>
            </a:r>
          </a:p>
        </p:txBody>
      </p:sp>
    </p:spTree>
    <p:extLst>
      <p:ext uri="{BB962C8B-B14F-4D97-AF65-F5344CB8AC3E}">
        <p14:creationId xmlns:p14="http://schemas.microsoft.com/office/powerpoint/2010/main" val="363518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3"/>
            <a:ext cx="9144000" cy="1157810"/>
          </a:xfrm>
        </p:spPr>
        <p:txBody>
          <a:bodyPr>
            <a:normAutofit fontScale="90000"/>
          </a:bodyPr>
          <a:lstStyle/>
          <a:p>
            <a:pPr algn="ctr"/>
            <a:r>
              <a:rPr lang="en-US" altLang="en-US" sz="4400" b="1" dirty="0">
                <a:latin typeface="Trebuchet MS"/>
              </a:rPr>
              <a:t>Misc. Antihyperlipidemic Drugs</a:t>
            </a:r>
            <a:r>
              <a:rPr lang="en-US" altLang="en-US" sz="4400" b="1" dirty="0">
                <a:latin typeface="Trebuchet MS"/>
                <a:cs typeface="Trebuchet MS" pitchFamily="34" charset="0"/>
              </a:rPr>
              <a:t>—</a:t>
            </a:r>
            <a:r>
              <a:rPr lang="en-US" altLang="en-US" sz="4400" b="1" dirty="0">
                <a:latin typeface="Trebuchet MS"/>
              </a:rPr>
              <a:t>Uses</a:t>
            </a:r>
            <a:endParaRPr lang="en-IN" sz="4400" b="1" dirty="0"/>
          </a:p>
        </p:txBody>
      </p:sp>
      <p:sp>
        <p:nvSpPr>
          <p:cNvPr id="3" name="Content Placeholder 2"/>
          <p:cNvSpPr>
            <a:spLocks noGrp="1"/>
          </p:cNvSpPr>
          <p:nvPr>
            <p:ph idx="1"/>
          </p:nvPr>
        </p:nvSpPr>
        <p:spPr>
          <a:xfrm>
            <a:off x="0" y="1169043"/>
            <a:ext cx="9144000" cy="5677724"/>
          </a:xfrm>
        </p:spPr>
        <p:txBody>
          <a:bodyPr>
            <a:normAutofit lnSpcReduction="10000"/>
          </a:bodyPr>
          <a:lstStyle/>
          <a:p>
            <a:pPr lvl="1">
              <a:buFont typeface="Wingdings" pitchFamily="2" charset="2"/>
              <a:buChar char="v"/>
            </a:pPr>
            <a:r>
              <a:rPr lang="en-US" sz="4000" b="1" dirty="0">
                <a:ea typeface="+mn-lt"/>
                <a:cs typeface="+mn-lt"/>
              </a:rPr>
              <a:t>Used in the treatment of: </a:t>
            </a:r>
          </a:p>
          <a:p>
            <a:pPr lvl="2">
              <a:buFont typeface="Courier New" pitchFamily="49" charset="0"/>
              <a:buChar char="o"/>
            </a:pPr>
            <a:r>
              <a:rPr lang="en-US" altLang="en-US" sz="3200" b="1" dirty="0"/>
              <a:t>Varies by the drug</a:t>
            </a:r>
          </a:p>
          <a:p>
            <a:pPr lvl="2">
              <a:buFont typeface="Courier New" pitchFamily="49" charset="0"/>
              <a:buChar char="o"/>
            </a:pPr>
            <a:r>
              <a:rPr lang="en-US" altLang="en-US" sz="3200" b="1" dirty="0"/>
              <a:t>Niacin is used as adjunctive therapy for lowering very high serum triglyceride levels in clients at risk of pancreatitis and where the response to dietary control is inadequate </a:t>
            </a:r>
          </a:p>
          <a:p>
            <a:pPr lvl="2">
              <a:buFont typeface="Courier New" pitchFamily="49" charset="0"/>
              <a:buChar char="o"/>
            </a:pPr>
            <a:r>
              <a:rPr lang="en-US" altLang="en-US" sz="3200" b="1" dirty="0"/>
              <a:t>Bempedoic acid and ezetimibe are used in combination with other antihyperlipidemics in lipid-lowering treatments </a:t>
            </a:r>
          </a:p>
        </p:txBody>
      </p:sp>
    </p:spTree>
    <p:extLst>
      <p:ext uri="{BB962C8B-B14F-4D97-AF65-F5344CB8AC3E}">
        <p14:creationId xmlns:p14="http://schemas.microsoft.com/office/powerpoint/2010/main" val="3092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169043"/>
          </a:xfrm>
        </p:spPr>
        <p:txBody>
          <a:bodyPr>
            <a:normAutofit fontScale="90000"/>
          </a:bodyPr>
          <a:lstStyle/>
          <a:p>
            <a:pPr algn="ctr"/>
            <a:r>
              <a:rPr lang="en-US" altLang="en-US" b="1" dirty="0">
                <a:latin typeface="Trebuchet MS"/>
              </a:rPr>
              <a:t>Misc. Antihyperlipidemic Drugs—</a:t>
            </a:r>
            <a:r>
              <a:rPr lang="en-US" altLang="en-US" b="1" dirty="0">
                <a:latin typeface="Trebuchet MS"/>
                <a:cs typeface="Trebuchet MS" pitchFamily="34" charset="0"/>
              </a:rPr>
              <a:t>Adverse Reactions #1</a:t>
            </a:r>
            <a:endParaRPr lang="en-IN" b="1" dirty="0"/>
          </a:p>
        </p:txBody>
      </p:sp>
      <p:sp>
        <p:nvSpPr>
          <p:cNvPr id="3" name="Content Placeholder 2"/>
          <p:cNvSpPr>
            <a:spLocks noGrp="1"/>
          </p:cNvSpPr>
          <p:nvPr>
            <p:ph sz="half" idx="1"/>
          </p:nvPr>
        </p:nvSpPr>
        <p:spPr>
          <a:xfrm>
            <a:off x="9525" y="1169044"/>
            <a:ext cx="9134475" cy="5688956"/>
          </a:xfrm>
        </p:spPr>
        <p:txBody>
          <a:bodyPr/>
          <a:lstStyle/>
          <a:p>
            <a:pPr eaLnBrk="1" hangingPunct="1"/>
            <a:r>
              <a:rPr lang="en-US" altLang="en-US" sz="4800" b="1" dirty="0">
                <a:cs typeface="Trebuchet MS" pitchFamily="34" charset="0"/>
              </a:rPr>
              <a:t>Gastrointestinal System Reactions: </a:t>
            </a:r>
          </a:p>
          <a:p>
            <a:pPr marL="966787" lvl="1" indent="-342900"/>
            <a:r>
              <a:rPr lang="en-US" altLang="en-US" sz="4600" b="1" dirty="0">
                <a:latin typeface="Trebuchet MS"/>
              </a:rPr>
              <a:t>Nausea</a:t>
            </a:r>
          </a:p>
          <a:p>
            <a:pPr marL="966787" lvl="1" indent="-342900"/>
            <a:r>
              <a:rPr lang="en-US" altLang="en-US" sz="4600" b="1" dirty="0">
                <a:latin typeface="Trebuchet MS"/>
              </a:rPr>
              <a:t>Vomiting</a:t>
            </a:r>
          </a:p>
          <a:p>
            <a:pPr marL="966787" lvl="1" indent="-342900"/>
            <a:r>
              <a:rPr lang="en-US" altLang="en-US" sz="4600" b="1" dirty="0">
                <a:latin typeface="Trebuchet MS"/>
              </a:rPr>
              <a:t>Abdominal pain</a:t>
            </a:r>
          </a:p>
          <a:p>
            <a:pPr marL="966787" lvl="1" indent="-342900"/>
            <a:r>
              <a:rPr lang="en-US" altLang="en-US" sz="4600" b="1" dirty="0">
                <a:latin typeface="Trebuchet MS"/>
              </a:rPr>
              <a:t>Diarrhea</a:t>
            </a:r>
          </a:p>
        </p:txBody>
      </p:sp>
      <p:pic>
        <p:nvPicPr>
          <p:cNvPr id="5" name="Picture 2" descr="This Picture Describes about the Misc. Antihyperlipidemic Drugs—Adverse Reactions">
            <a:extLst>
              <a:ext uri="{FF2B5EF4-FFF2-40B4-BE49-F238E27FC236}">
                <a16:creationId xmlns:a16="http://schemas.microsoft.com/office/drawing/2014/main" id="{D595AE49-E47B-41FB-B0C0-E1A34A4545C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509549" y="2071868"/>
            <a:ext cx="3634451" cy="478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13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9043"/>
          </a:xfrm>
        </p:spPr>
        <p:txBody>
          <a:bodyPr>
            <a:normAutofit fontScale="90000"/>
          </a:bodyPr>
          <a:lstStyle/>
          <a:p>
            <a:pPr algn="ctr"/>
            <a:r>
              <a:rPr lang="en-US" altLang="en-US" b="1" dirty="0">
                <a:latin typeface="Trebuchet MS"/>
              </a:rPr>
              <a:t>Misc. Antihyperlipidemic Drugs—</a:t>
            </a:r>
            <a:r>
              <a:rPr lang="en-US" altLang="en-US" b="1" dirty="0">
                <a:latin typeface="Trebuchet MS"/>
                <a:cs typeface="Trebuchet MS" pitchFamily="34" charset="0"/>
              </a:rPr>
              <a:t>Adverse Reactions #2</a:t>
            </a:r>
            <a:endParaRPr lang="en-IN" b="1" dirty="0"/>
          </a:p>
        </p:txBody>
      </p:sp>
      <p:sp>
        <p:nvSpPr>
          <p:cNvPr id="3" name="Content Placeholder 2"/>
          <p:cNvSpPr>
            <a:spLocks noGrp="1"/>
          </p:cNvSpPr>
          <p:nvPr>
            <p:ph sz="half" idx="1"/>
          </p:nvPr>
        </p:nvSpPr>
        <p:spPr>
          <a:xfrm>
            <a:off x="0" y="1169044"/>
            <a:ext cx="9143999" cy="5688956"/>
          </a:xfrm>
        </p:spPr>
        <p:txBody>
          <a:bodyPr/>
          <a:lstStyle/>
          <a:p>
            <a:pPr eaLnBrk="1" hangingPunct="1"/>
            <a:r>
              <a:rPr lang="en-US" altLang="en-US" sz="4000" b="1" dirty="0">
                <a:cs typeface="Trebuchet MS" pitchFamily="34" charset="0"/>
              </a:rPr>
              <a:t>Other Reactions: </a:t>
            </a:r>
          </a:p>
          <a:p>
            <a:pPr marL="966787" lvl="1" indent="-342900"/>
            <a:r>
              <a:rPr lang="en-US" altLang="en-US" sz="3600" b="1" dirty="0">
                <a:latin typeface="Trebuchet MS"/>
              </a:rPr>
              <a:t>Severe, generalized flushing of the skin</a:t>
            </a:r>
          </a:p>
          <a:p>
            <a:pPr marL="966787" lvl="1" indent="-342900"/>
            <a:r>
              <a:rPr lang="en-US" altLang="en-US" sz="3600" b="1" dirty="0">
                <a:latin typeface="Trebuchet MS"/>
              </a:rPr>
              <a:t>Sensation of warmth</a:t>
            </a:r>
          </a:p>
          <a:p>
            <a:pPr marL="966787" lvl="1" indent="-342900"/>
            <a:r>
              <a:rPr lang="en-US" altLang="en-US" sz="3600" b="1" dirty="0">
                <a:latin typeface="Trebuchet MS"/>
              </a:rPr>
              <a:t>Severe itching or tingling</a:t>
            </a:r>
          </a:p>
          <a:p>
            <a:pPr marL="966787" lvl="1" indent="-342900"/>
            <a:r>
              <a:rPr lang="en-US" altLang="en-US" sz="3600" b="1" dirty="0">
                <a:latin typeface="Trebuchet MS"/>
              </a:rPr>
              <a:t>Generalized muscle aches and flu-like symptoms</a:t>
            </a:r>
          </a:p>
        </p:txBody>
      </p:sp>
      <p:pic>
        <p:nvPicPr>
          <p:cNvPr id="5" name="Picture 2" descr="This Picture Describes about the Misc. Antihyperlipidemic Drugs—Adverse Reactions">
            <a:extLst>
              <a:ext uri="{FF2B5EF4-FFF2-40B4-BE49-F238E27FC236}">
                <a16:creationId xmlns:a16="http://schemas.microsoft.com/office/drawing/2014/main" id="{279613CC-E178-B245-B013-1B46CC00E34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306" y="5023413"/>
            <a:ext cx="2974694" cy="183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9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3767"/>
          </a:xfrm>
        </p:spPr>
        <p:txBody>
          <a:bodyPr>
            <a:normAutofit fontScale="90000"/>
          </a:bodyPr>
          <a:lstStyle/>
          <a:p>
            <a:pPr algn="ctr"/>
            <a:r>
              <a:rPr lang="en-US" altLang="en-US" sz="4000" b="1" dirty="0">
                <a:latin typeface="Trebuchet MS"/>
              </a:rPr>
              <a:t>Misc. Antihyperlipidemic Drugs</a:t>
            </a:r>
            <a:r>
              <a:rPr lang="en-US" altLang="en-US" sz="4000" b="1" dirty="0">
                <a:latin typeface="Trebuchet MS"/>
                <a:cs typeface="Trebuchet MS" pitchFamily="34" charset="0"/>
              </a:rPr>
              <a:t>—Contraindications</a:t>
            </a:r>
            <a:endParaRPr lang="en-IN" sz="4000" b="1" dirty="0"/>
          </a:p>
        </p:txBody>
      </p:sp>
      <p:sp>
        <p:nvSpPr>
          <p:cNvPr id="3" name="Content Placeholder 2"/>
          <p:cNvSpPr>
            <a:spLocks noGrp="1"/>
          </p:cNvSpPr>
          <p:nvPr>
            <p:ph sz="half" idx="1"/>
          </p:nvPr>
        </p:nvSpPr>
        <p:spPr>
          <a:xfrm>
            <a:off x="11575" y="1203766"/>
            <a:ext cx="9132424" cy="5654233"/>
          </a:xfrm>
        </p:spPr>
        <p:txBody>
          <a:bodyPr>
            <a:normAutofit/>
          </a:bodyPr>
          <a:lstStyle/>
          <a:p>
            <a:pPr eaLnBrk="1" hangingPunct="1"/>
            <a:r>
              <a:rPr lang="en-US" altLang="en-US" sz="3400" b="1" dirty="0">
                <a:cs typeface="Trebuchet MS" pitchFamily="34" charset="0"/>
              </a:rPr>
              <a:t>Niacin contraindicated in clients with:</a:t>
            </a:r>
            <a:endParaRPr lang="en-US" altLang="en-US" sz="3400" b="1" dirty="0">
              <a:latin typeface="Trebuchet MS"/>
            </a:endParaRPr>
          </a:p>
          <a:p>
            <a:pPr lvl="1" eaLnBrk="1" hangingPunct="1"/>
            <a:r>
              <a:rPr lang="en-US" altLang="en-US" sz="3200" b="1" dirty="0">
                <a:latin typeface="Trebuchet MS"/>
              </a:rPr>
              <a:t>known hypersensitivity</a:t>
            </a:r>
          </a:p>
          <a:p>
            <a:pPr lvl="1" eaLnBrk="1" hangingPunct="1"/>
            <a:r>
              <a:rPr lang="en-US" altLang="en-US" sz="3200" b="1" dirty="0">
                <a:latin typeface="Trebuchet MS"/>
              </a:rPr>
              <a:t>active peptic ulcer</a:t>
            </a:r>
          </a:p>
          <a:p>
            <a:pPr lvl="1" eaLnBrk="1" hangingPunct="1"/>
            <a:r>
              <a:rPr lang="en-US" altLang="en-US" sz="3200" b="1" dirty="0">
                <a:latin typeface="Trebuchet MS"/>
              </a:rPr>
              <a:t>hepatic dysfunction</a:t>
            </a:r>
          </a:p>
          <a:p>
            <a:pPr lvl="1" eaLnBrk="1" hangingPunct="1"/>
            <a:r>
              <a:rPr lang="en-US" altLang="en-US" sz="3200" b="1" dirty="0">
                <a:latin typeface="Trebuchet MS"/>
              </a:rPr>
              <a:t>arterial bleeding </a:t>
            </a:r>
          </a:p>
          <a:p>
            <a:pPr eaLnBrk="1" hangingPunct="1"/>
            <a:r>
              <a:rPr lang="en-US" altLang="en-US" sz="3400" b="1" dirty="0">
                <a:cs typeface="Trebuchet MS" pitchFamily="34" charset="0"/>
              </a:rPr>
              <a:t>Bempedoic acid and Ezetimibe contraindicated in clients with:</a:t>
            </a:r>
            <a:endParaRPr lang="en-US" altLang="en-US" sz="3400" b="1" dirty="0">
              <a:latin typeface="Trebuchet MS"/>
            </a:endParaRPr>
          </a:p>
          <a:p>
            <a:pPr lvl="1" eaLnBrk="1" hangingPunct="1"/>
            <a:r>
              <a:rPr lang="en-US" altLang="en-US" sz="3200" b="1" dirty="0">
                <a:latin typeface="Trebuchet MS"/>
              </a:rPr>
              <a:t>pregnancy</a:t>
            </a:r>
          </a:p>
          <a:p>
            <a:pPr lvl="1" eaLnBrk="1" hangingPunct="1"/>
            <a:r>
              <a:rPr lang="en-US" altLang="en-US" sz="3200" b="1" dirty="0">
                <a:latin typeface="Trebuchet MS"/>
              </a:rPr>
              <a:t>lactation</a:t>
            </a:r>
          </a:p>
        </p:txBody>
      </p:sp>
      <p:pic>
        <p:nvPicPr>
          <p:cNvPr id="5" name="Picture 2" descr="This Picture Describes about the Misc. Antihyperlipidemic Drug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083706" y="2164466"/>
            <a:ext cx="2060294" cy="469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2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3767"/>
          </a:xfrm>
        </p:spPr>
        <p:txBody>
          <a:bodyPr>
            <a:normAutofit fontScale="90000"/>
          </a:bodyPr>
          <a:lstStyle/>
          <a:p>
            <a:pPr algn="ctr"/>
            <a:r>
              <a:rPr lang="en-US" altLang="en-US" sz="4000" b="1" dirty="0">
                <a:latin typeface="Trebuchet MS"/>
              </a:rPr>
              <a:t>Misc. Antihyperlipidemic Drugs</a:t>
            </a:r>
            <a:r>
              <a:rPr lang="en-US" altLang="en-US" sz="4000" b="1" dirty="0">
                <a:latin typeface="Trebuchet MS"/>
                <a:cs typeface="Trebuchet MS" pitchFamily="34" charset="0"/>
              </a:rPr>
              <a:t>—Precautions</a:t>
            </a:r>
            <a:endParaRPr lang="en-IN" sz="4000" b="1" dirty="0"/>
          </a:p>
        </p:txBody>
      </p:sp>
      <p:sp>
        <p:nvSpPr>
          <p:cNvPr id="3" name="Content Placeholder 2"/>
          <p:cNvSpPr>
            <a:spLocks noGrp="1"/>
          </p:cNvSpPr>
          <p:nvPr>
            <p:ph sz="half" idx="1"/>
          </p:nvPr>
        </p:nvSpPr>
        <p:spPr>
          <a:xfrm>
            <a:off x="1" y="1203766"/>
            <a:ext cx="9144000" cy="5654234"/>
          </a:xfrm>
        </p:spPr>
        <p:txBody>
          <a:bodyPr/>
          <a:lstStyle/>
          <a:p>
            <a:pPr eaLnBrk="1" hangingPunct="1"/>
            <a:r>
              <a:rPr lang="en-US" altLang="en-US" sz="4600" b="1" dirty="0">
                <a:cs typeface="Trebuchet MS" pitchFamily="34" charset="0"/>
              </a:rPr>
              <a:t>Niacin is used cautiously in clients with:</a:t>
            </a:r>
          </a:p>
          <a:p>
            <a:pPr marL="804863" eaLnBrk="1" hangingPunct="1">
              <a:buFont typeface="Courier New" pitchFamily="49" charset="0"/>
              <a:buChar char="o"/>
            </a:pPr>
            <a:r>
              <a:rPr lang="en-US" altLang="en-US" sz="4400" b="1" dirty="0"/>
              <a:t>renal dysfunction</a:t>
            </a:r>
          </a:p>
          <a:p>
            <a:pPr marL="804863" eaLnBrk="1" hangingPunct="1">
              <a:buFont typeface="Courier New" pitchFamily="49" charset="0"/>
              <a:buChar char="o"/>
            </a:pPr>
            <a:r>
              <a:rPr lang="en-US" altLang="en-US" sz="4400" b="1" dirty="0"/>
              <a:t>high alcohol consumption</a:t>
            </a:r>
          </a:p>
          <a:p>
            <a:pPr marL="804863" eaLnBrk="1" hangingPunct="1">
              <a:buFont typeface="Courier New" pitchFamily="49" charset="0"/>
              <a:buChar char="o"/>
            </a:pPr>
            <a:r>
              <a:rPr lang="en-US" altLang="en-US" sz="4400" b="1" dirty="0"/>
              <a:t>unstable angina</a:t>
            </a:r>
          </a:p>
          <a:p>
            <a:pPr marL="804863" eaLnBrk="1" hangingPunct="1">
              <a:buFont typeface="Courier New" pitchFamily="49" charset="0"/>
              <a:buChar char="o"/>
            </a:pPr>
            <a:r>
              <a:rPr lang="en-US" altLang="en-US" sz="4400" b="1" dirty="0"/>
              <a:t>gout</a:t>
            </a:r>
          </a:p>
          <a:p>
            <a:pPr marL="804863" eaLnBrk="1" hangingPunct="1">
              <a:buFont typeface="Courier New" pitchFamily="49" charset="0"/>
              <a:buChar char="o"/>
            </a:pPr>
            <a:r>
              <a:rPr lang="en-US" altLang="en-US" sz="4400" b="1" dirty="0"/>
              <a:t>Pregnancy or lactation</a:t>
            </a:r>
          </a:p>
        </p:txBody>
      </p:sp>
      <p:pic>
        <p:nvPicPr>
          <p:cNvPr id="5" name="Picture 2" descr="This Picture Describes about the Misc. Antihyperlipidemic Drug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106856" y="4201610"/>
            <a:ext cx="2037144" cy="265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491"/>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a:t>
            </a:r>
            <a:endParaRPr lang="en-IN" sz="4000" b="1" dirty="0"/>
          </a:p>
        </p:txBody>
      </p:sp>
      <p:sp>
        <p:nvSpPr>
          <p:cNvPr id="3" name="Content Placeholder 2"/>
          <p:cNvSpPr>
            <a:spLocks noGrp="1"/>
          </p:cNvSpPr>
          <p:nvPr>
            <p:ph sz="half" idx="1"/>
          </p:nvPr>
        </p:nvSpPr>
        <p:spPr>
          <a:xfrm>
            <a:off x="0" y="1238491"/>
            <a:ext cx="9144000" cy="5619509"/>
          </a:xfrm>
        </p:spPr>
        <p:txBody>
          <a:bodyPr/>
          <a:lstStyle/>
          <a:p>
            <a:pPr eaLnBrk="1" hangingPunct="1"/>
            <a:r>
              <a:rPr lang="en-US" altLang="en-US" sz="3600" b="1" dirty="0">
                <a:cs typeface="Trebuchet MS" pitchFamily="34" charset="0"/>
              </a:rPr>
              <a:t>Pre-administration Assessment</a:t>
            </a:r>
          </a:p>
          <a:p>
            <a:pPr eaLnBrk="1" hangingPunct="1"/>
            <a:r>
              <a:rPr lang="en-US" altLang="en-US" sz="3600" b="1" dirty="0">
                <a:cs typeface="Trebuchet MS" pitchFamily="34" charset="0"/>
              </a:rPr>
              <a:t>Objective Data</a:t>
            </a:r>
          </a:p>
          <a:p>
            <a:pPr marL="1085850" lvl="1" indent="-342900"/>
            <a:r>
              <a:rPr lang="en-US" altLang="en-US" sz="2800" b="1" dirty="0">
                <a:latin typeface="Trebuchet MS"/>
              </a:rPr>
              <a:t>Vital signs </a:t>
            </a:r>
          </a:p>
          <a:p>
            <a:pPr marL="1085850" lvl="1" indent="-342900"/>
            <a:r>
              <a:rPr lang="en-US" altLang="en-US" sz="2800" b="1" dirty="0">
                <a:latin typeface="Trebuchet MS"/>
              </a:rPr>
              <a:t>Weight</a:t>
            </a:r>
          </a:p>
          <a:p>
            <a:pPr marL="1085850" lvl="1" indent="-342900"/>
            <a:r>
              <a:rPr lang="en-US" altLang="en-US" sz="2800" b="1" dirty="0">
                <a:latin typeface="Trebuchet MS"/>
              </a:rPr>
              <a:t>Inspect skin and eyelids for evidence of xanthomas </a:t>
            </a:r>
            <a:endParaRPr lang="en-US" sz="2800" b="1" dirty="0"/>
          </a:p>
          <a:p>
            <a:pPr marL="1085850" lvl="1" indent="-342900"/>
            <a:r>
              <a:rPr lang="en-US" altLang="en-US" sz="2800" b="1" dirty="0">
                <a:latin typeface="Trebuchet MS"/>
              </a:rPr>
              <a:t>Laboratory tests: lipid profile and others specific to the client (e.g., liver function, blood glucose, HbA1c)</a:t>
            </a:r>
          </a:p>
        </p:txBody>
      </p:sp>
      <p:pic>
        <p:nvPicPr>
          <p:cNvPr id="5" name="Picture 2" descr="This Picture Describes about the Nursing Process—Client Receiving an Antihyperlipidemic Drug ">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3935392" y="1765138"/>
            <a:ext cx="5208608" cy="203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17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491"/>
          </a:xfrm>
        </p:spPr>
        <p:txBody>
          <a:bodyPr>
            <a:normAutofit fontScale="90000"/>
          </a:bodyPr>
          <a:lstStyle/>
          <a:p>
            <a:pPr algn="ctr"/>
            <a:r>
              <a:rPr lang="en-US" altLang="en-US" sz="4000" b="1" dirty="0">
                <a:latin typeface="Trebuchet MS"/>
                <a:cs typeface="Trebuchet MS" pitchFamily="34" charset="0"/>
              </a:rPr>
              <a:t>Nursing Process—Client Receiving an Antihyperlipidemic Drug #2</a:t>
            </a:r>
            <a:endParaRPr lang="en-IN" sz="4000" b="1" dirty="0"/>
          </a:p>
        </p:txBody>
      </p:sp>
      <p:sp>
        <p:nvSpPr>
          <p:cNvPr id="3" name="Content Placeholder 2"/>
          <p:cNvSpPr>
            <a:spLocks noGrp="1"/>
          </p:cNvSpPr>
          <p:nvPr>
            <p:ph sz="half" idx="1"/>
          </p:nvPr>
        </p:nvSpPr>
        <p:spPr>
          <a:xfrm>
            <a:off x="0" y="1238491"/>
            <a:ext cx="9144000" cy="5619509"/>
          </a:xfrm>
        </p:spPr>
        <p:txBody>
          <a:bodyPr/>
          <a:lstStyle/>
          <a:p>
            <a:pPr eaLnBrk="1" hangingPunct="1"/>
            <a:r>
              <a:rPr lang="en-US" altLang="en-US" sz="4000" b="1" dirty="0">
                <a:cs typeface="Trebuchet MS" pitchFamily="34" charset="0"/>
              </a:rPr>
              <a:t>Pre-administration Assessment</a:t>
            </a:r>
          </a:p>
          <a:p>
            <a:pPr eaLnBrk="1" hangingPunct="1"/>
            <a:r>
              <a:rPr lang="en-US" altLang="en-US" sz="4000" b="1" dirty="0">
                <a:cs typeface="Trebuchet MS" pitchFamily="34" charset="0"/>
              </a:rPr>
              <a:t>Subjective Data</a:t>
            </a:r>
          </a:p>
          <a:p>
            <a:pPr marL="1085850" lvl="1" indent="-342900"/>
            <a:r>
              <a:rPr lang="en-US" altLang="en-US" sz="4000" b="1" dirty="0">
                <a:latin typeface="Trebuchet MS"/>
              </a:rPr>
              <a:t>Dietary history</a:t>
            </a:r>
            <a:endParaRPr lang="en-US" sz="4000" b="1" dirty="0"/>
          </a:p>
          <a:p>
            <a:pPr marL="1085850" lvl="1" indent="-342900"/>
            <a:r>
              <a:rPr lang="en-US" altLang="en-US" sz="4000" b="1" dirty="0">
                <a:latin typeface="Trebuchet MS"/>
              </a:rPr>
              <a:t>Medical history of cholesterol/cardiac issues</a:t>
            </a:r>
          </a:p>
          <a:p>
            <a:pPr marL="1085850" lvl="1" indent="-342900"/>
            <a:r>
              <a:rPr lang="en-US" altLang="en-US" sz="4000" b="1" dirty="0">
                <a:latin typeface="Trebuchet MS"/>
              </a:rPr>
              <a:t>Current list of all drugs and supplements</a:t>
            </a:r>
          </a:p>
        </p:txBody>
      </p:sp>
      <p:pic>
        <p:nvPicPr>
          <p:cNvPr id="5" name="Picture 2" descr="This Picture Describes about the Nursing Process—Client Receiving an Antihyperlipidemic Drug ">
            <a:extLst>
              <a:ext uri="{FF2B5EF4-FFF2-40B4-BE49-F238E27FC236}">
                <a16:creationId xmlns:a16="http://schemas.microsoft.com/office/drawing/2014/main" id="{CDCEE306-70AC-44BB-BA48-E0ED5ED81BF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544273" y="1863525"/>
            <a:ext cx="3599727" cy="231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56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0066"/>
          </a:xfrm>
        </p:spPr>
        <p:txBody>
          <a:bodyPr>
            <a:normAutofit/>
          </a:bodyPr>
          <a:lstStyle/>
          <a:p>
            <a:pPr algn="ctr"/>
            <a:r>
              <a:rPr lang="en-US" altLang="en-US" b="1" dirty="0">
                <a:latin typeface="Trebuchet MS"/>
                <a:cs typeface="Trebuchet MS" pitchFamily="34" charset="0"/>
              </a:rPr>
              <a:t>Nursing Process—Client Receiving an Antihyperlipidemic Drug #3</a:t>
            </a:r>
            <a:endParaRPr lang="en-IN" b="1" dirty="0"/>
          </a:p>
        </p:txBody>
      </p:sp>
      <p:sp>
        <p:nvSpPr>
          <p:cNvPr id="3" name="Content Placeholder 2"/>
          <p:cNvSpPr>
            <a:spLocks noGrp="1"/>
          </p:cNvSpPr>
          <p:nvPr>
            <p:ph sz="half" idx="1"/>
          </p:nvPr>
        </p:nvSpPr>
        <p:spPr>
          <a:xfrm>
            <a:off x="0" y="1215523"/>
            <a:ext cx="9144000" cy="5642477"/>
          </a:xfrm>
        </p:spPr>
        <p:txBody>
          <a:bodyPr/>
          <a:lstStyle/>
          <a:p>
            <a:pPr eaLnBrk="1" hangingPunct="1"/>
            <a:r>
              <a:rPr lang="en-US" altLang="en-US" sz="4000" b="1" dirty="0">
                <a:cs typeface="Trebuchet MS" pitchFamily="34" charset="0"/>
              </a:rPr>
              <a:t>Ongoing Assessment</a:t>
            </a:r>
          </a:p>
          <a:p>
            <a:pPr lvl="1"/>
            <a:r>
              <a:rPr lang="en-US" altLang="en-US" sz="3600" b="1" dirty="0">
                <a:solidFill>
                  <a:schemeClr val="tx1"/>
                </a:solidFill>
                <a:latin typeface="Trebuchet MS"/>
              </a:rPr>
              <a:t>Frequently monitor blood cholesterol and triglyceride levels</a:t>
            </a:r>
          </a:p>
          <a:p>
            <a:pPr lvl="1"/>
            <a:r>
              <a:rPr lang="en-US" altLang="en-US" sz="3600" b="1" dirty="0">
                <a:latin typeface="Trebuchet MS"/>
              </a:rPr>
              <a:t>Monitor liver function tests, such as serum transaminase levels or fractionated (indirect) bilirubin levels </a:t>
            </a:r>
          </a:p>
          <a:p>
            <a:pPr lvl="1"/>
            <a:r>
              <a:rPr lang="en-US" altLang="en-US" sz="3600" b="1" dirty="0">
                <a:latin typeface="Trebuchet MS"/>
              </a:rPr>
              <a:t>Periodic lipid profiles </a:t>
            </a:r>
          </a:p>
        </p:txBody>
      </p:sp>
      <p:pic>
        <p:nvPicPr>
          <p:cNvPr id="5" name="Picture 2" descr="This Picture Describes about the Nursing Process—Client Receiving an Antihyperlipidemic Drug ">
            <a:extLst>
              <a:ext uri="{FF2B5EF4-FFF2-40B4-BE49-F238E27FC236}">
                <a16:creationId xmlns:a16="http://schemas.microsoft.com/office/drawing/2014/main" id="{71299123-4C6F-0049-A7E9-E19C87085BA6}"/>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7732" y="4867155"/>
            <a:ext cx="2986268" cy="199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8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5342"/>
          </a:xfrm>
        </p:spPr>
        <p:txBody>
          <a:bodyPr>
            <a:normAutofit fontScale="90000"/>
          </a:bodyPr>
          <a:lstStyle/>
          <a:p>
            <a:pPr algn="ctr"/>
            <a:r>
              <a:rPr lang="en-US" altLang="en-US" sz="4000" b="1" dirty="0">
                <a:latin typeface="Trebuchet MS"/>
                <a:cs typeface="Trebuchet MS" pitchFamily="34" charset="0"/>
              </a:rPr>
              <a:t>Nursing Process—Client Receiving an Antihyperlipidemic Drug #4</a:t>
            </a:r>
            <a:endParaRPr lang="en-IN" sz="4000" b="1" dirty="0"/>
          </a:p>
        </p:txBody>
      </p:sp>
      <p:sp>
        <p:nvSpPr>
          <p:cNvPr id="3" name="Content Placeholder 2"/>
          <p:cNvSpPr>
            <a:spLocks noGrp="1"/>
          </p:cNvSpPr>
          <p:nvPr>
            <p:ph sz="half" idx="1"/>
          </p:nvPr>
        </p:nvSpPr>
        <p:spPr>
          <a:xfrm>
            <a:off x="0" y="1122745"/>
            <a:ext cx="9144000" cy="5642658"/>
          </a:xfrm>
        </p:spPr>
        <p:txBody>
          <a:bodyPr>
            <a:normAutofit lnSpcReduction="10000"/>
          </a:bodyPr>
          <a:lstStyle/>
          <a:p>
            <a:pPr eaLnBrk="1" hangingPunct="1"/>
            <a:r>
              <a:rPr lang="en-US" altLang="en-US" sz="3200" b="1" dirty="0">
                <a:cs typeface="Trebuchet MS" pitchFamily="34" charset="0"/>
              </a:rPr>
              <a:t>Nursing Diagnosis</a:t>
            </a:r>
          </a:p>
          <a:p>
            <a:pPr lvl="1"/>
            <a:r>
              <a:rPr lang="en-US" altLang="en-US" sz="3200" b="1" dirty="0">
                <a:latin typeface="Trebuchet MS"/>
              </a:rPr>
              <a:t>Constipation related to antihyperlipidemic drugs</a:t>
            </a:r>
          </a:p>
          <a:p>
            <a:pPr lvl="1"/>
            <a:r>
              <a:rPr lang="en-US" altLang="en-US" sz="3200" b="1" dirty="0">
                <a:solidFill>
                  <a:schemeClr val="tx1"/>
                </a:solidFill>
                <a:latin typeface="Trebuchet MS"/>
              </a:rPr>
              <a:t>Malabsorption Risk/Risk for imbalanced nutrition related to malabsorption of vitamins</a:t>
            </a:r>
          </a:p>
          <a:p>
            <a:pPr lvl="1"/>
            <a:r>
              <a:rPr lang="en-US" altLang="en-US" sz="3200" b="1" dirty="0">
                <a:latin typeface="Trebuchet MS"/>
              </a:rPr>
              <a:t>Altered Skin Integrity Risk related to rash and flushing</a:t>
            </a:r>
          </a:p>
          <a:p>
            <a:pPr lvl="1"/>
            <a:r>
              <a:rPr lang="en-US" altLang="en-US" sz="3200" b="1" dirty="0">
                <a:latin typeface="Trebuchet MS"/>
              </a:rPr>
              <a:t>Nausea related to antihyperlipidemic drugs</a:t>
            </a:r>
          </a:p>
          <a:p>
            <a:pPr lvl="1"/>
            <a:r>
              <a:rPr lang="en-US" altLang="en-US" sz="3200" b="1" dirty="0">
                <a:latin typeface="Trebuchet MS"/>
              </a:rPr>
              <a:t>Injury Risk related to dizziness</a:t>
            </a:r>
          </a:p>
        </p:txBody>
      </p:sp>
    </p:spTree>
    <p:extLst>
      <p:ext uri="{BB962C8B-B14F-4D97-AF65-F5344CB8AC3E}">
        <p14:creationId xmlns:p14="http://schemas.microsoft.com/office/powerpoint/2010/main" val="413256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215342"/>
          </a:xfrm>
        </p:spPr>
        <p:txBody>
          <a:bodyPr>
            <a:normAutofit fontScale="90000"/>
          </a:bodyPr>
          <a:lstStyle/>
          <a:p>
            <a:pPr algn="ctr"/>
            <a:r>
              <a:rPr lang="en-US" altLang="en-US" sz="4000" b="1" dirty="0">
                <a:latin typeface="Trebuchet MS"/>
                <a:cs typeface="Trebuchet MS" pitchFamily="34" charset="0"/>
              </a:rPr>
              <a:t>Nursing Process—Client Receiving an Antihyperlipidemic Drug #5</a:t>
            </a:r>
            <a:endParaRPr lang="en-IN" sz="4000" b="1" dirty="0"/>
          </a:p>
        </p:txBody>
      </p:sp>
      <p:sp>
        <p:nvSpPr>
          <p:cNvPr id="3" name="Content Placeholder 2"/>
          <p:cNvSpPr>
            <a:spLocks noGrp="1"/>
          </p:cNvSpPr>
          <p:nvPr>
            <p:ph idx="1"/>
          </p:nvPr>
        </p:nvSpPr>
        <p:spPr>
          <a:xfrm>
            <a:off x="9525" y="1215342"/>
            <a:ext cx="9124950" cy="5642658"/>
          </a:xfrm>
        </p:spPr>
        <p:txBody>
          <a:bodyPr>
            <a:normAutofit/>
          </a:bodyPr>
          <a:lstStyle/>
          <a:p>
            <a:pPr eaLnBrk="1" hangingPunct="1"/>
            <a:r>
              <a:rPr lang="en-US" altLang="en-US" sz="4000" b="1" dirty="0">
                <a:cs typeface="Trebuchet MS" pitchFamily="34" charset="0"/>
              </a:rPr>
              <a:t>Planning</a:t>
            </a:r>
          </a:p>
          <a:p>
            <a:pPr lvl="1"/>
            <a:r>
              <a:rPr lang="en-US" altLang="en-US" sz="3600" b="1" dirty="0">
                <a:latin typeface="Trebuchet MS"/>
              </a:rPr>
              <a:t>Expected client outcomes depend on the reason for administration of the drug but include:</a:t>
            </a:r>
          </a:p>
          <a:p>
            <a:pPr lvl="2" eaLnBrk="1" hangingPunct="1"/>
            <a:r>
              <a:rPr lang="en-US" altLang="en-US" sz="3400" b="1" dirty="0">
                <a:latin typeface="Trebuchet MS"/>
              </a:rPr>
              <a:t>Optimal response to therapy</a:t>
            </a:r>
          </a:p>
          <a:p>
            <a:pPr lvl="2" eaLnBrk="1" hangingPunct="1"/>
            <a:r>
              <a:rPr lang="en-US" altLang="en-US" sz="3400" b="1" dirty="0">
                <a:latin typeface="Trebuchet MS"/>
              </a:rPr>
              <a:t>Management of adverse drug reactions</a:t>
            </a:r>
          </a:p>
          <a:p>
            <a:pPr lvl="2" eaLnBrk="1" hangingPunct="1"/>
            <a:r>
              <a:rPr lang="en-US" altLang="en-US" sz="3400" b="1" dirty="0">
                <a:latin typeface="Trebuchet MS"/>
              </a:rPr>
              <a:t>Confidence in an understanding of the prescribed medication regimen</a:t>
            </a:r>
          </a:p>
        </p:txBody>
      </p:sp>
    </p:spTree>
    <p:extLst>
      <p:ext uri="{BB962C8B-B14F-4D97-AF65-F5344CB8AC3E}">
        <p14:creationId xmlns:p14="http://schemas.microsoft.com/office/powerpoint/2010/main" val="197088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5342"/>
          </a:xfrm>
        </p:spPr>
        <p:txBody>
          <a:bodyPr>
            <a:normAutofit/>
          </a:bodyPr>
          <a:lstStyle/>
          <a:p>
            <a:pPr algn="ctr"/>
            <a:r>
              <a:rPr lang="en-US" altLang="en-US" sz="6600" b="1" dirty="0">
                <a:latin typeface="Trebuchet MS"/>
              </a:rPr>
              <a:t>Atherosclerosis</a:t>
            </a:r>
            <a:endParaRPr lang="en-IN" sz="6600" b="1" dirty="0"/>
          </a:p>
        </p:txBody>
      </p:sp>
      <p:pic>
        <p:nvPicPr>
          <p:cNvPr id="4" name="Picture 4" descr="This Picture Describes about the Atherosclerosis">
            <a:extLst>
              <a:ext uri="{FF2B5EF4-FFF2-40B4-BE49-F238E27FC236}">
                <a16:creationId xmlns:a16="http://schemas.microsoft.com/office/drawing/2014/main" id="{BF56F39B-2E0A-493F-8965-6123FA0565FF}"/>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1" y="1215342"/>
            <a:ext cx="9143999" cy="5642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8FD51B-EC02-4F57-BF6C-0722D7822C81}"/>
              </a:ext>
            </a:extLst>
          </p:cNvPr>
          <p:cNvSpPr txBox="1"/>
          <p:nvPr/>
        </p:nvSpPr>
        <p:spPr>
          <a:xfrm>
            <a:off x="1996633" y="2923136"/>
            <a:ext cx="4826642" cy="369332"/>
          </a:xfrm>
          <a:prstGeom prst="rect">
            <a:avLst/>
          </a:prstGeom>
          <a:noFill/>
        </p:spPr>
        <p:txBody>
          <a:bodyPr wrap="square">
            <a:spAutoFit/>
          </a:bodyPr>
          <a:lstStyle/>
          <a:p>
            <a:r>
              <a:rPr lang="en-US" altLang="en-US" sz="1800" b="1" dirty="0">
                <a:latin typeface="Trebuchet MS"/>
              </a:rPr>
              <a:t>Atherosclerosis</a:t>
            </a:r>
            <a:endParaRPr lang="en-IN" sz="1800" b="1" dirty="0"/>
          </a:p>
        </p:txBody>
      </p:sp>
    </p:spTree>
    <p:extLst>
      <p:ext uri="{BB962C8B-B14F-4D97-AF65-F5344CB8AC3E}">
        <p14:creationId xmlns:p14="http://schemas.microsoft.com/office/powerpoint/2010/main" val="2384234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72218"/>
          </a:xfrm>
        </p:spPr>
        <p:txBody>
          <a:bodyPr>
            <a:normAutofit/>
          </a:bodyPr>
          <a:lstStyle/>
          <a:p>
            <a:pPr algn="ctr"/>
            <a:r>
              <a:rPr lang="en-US" altLang="en-US" b="1" dirty="0">
                <a:latin typeface="Trebuchet MS"/>
                <a:cs typeface="Trebuchet MS" pitchFamily="34" charset="0"/>
              </a:rPr>
              <a:t>Nursing Process—Client Receiving an Antihyperlipidemic Drug #6</a:t>
            </a:r>
            <a:endParaRPr lang="en-IN" b="1" dirty="0"/>
          </a:p>
        </p:txBody>
      </p:sp>
      <p:sp>
        <p:nvSpPr>
          <p:cNvPr id="3" name="Content Placeholder 2"/>
          <p:cNvSpPr>
            <a:spLocks noGrp="1"/>
          </p:cNvSpPr>
          <p:nvPr>
            <p:ph sz="half" idx="1"/>
          </p:nvPr>
        </p:nvSpPr>
        <p:spPr>
          <a:xfrm>
            <a:off x="1" y="1206197"/>
            <a:ext cx="9144000" cy="5651803"/>
          </a:xfrm>
        </p:spPr>
        <p:txBody>
          <a:bodyPr/>
          <a:lstStyle/>
          <a:p>
            <a:pPr eaLnBrk="1" hangingPunct="1"/>
            <a:r>
              <a:rPr lang="en-US" altLang="en-US" sz="3800" b="1" dirty="0">
                <a:cs typeface="Trebuchet MS" pitchFamily="34" charset="0"/>
              </a:rPr>
              <a:t>Implementation</a:t>
            </a:r>
          </a:p>
          <a:p>
            <a:pPr lvl="1"/>
            <a:r>
              <a:rPr lang="en-US" altLang="en-US" sz="3200" b="1" dirty="0"/>
              <a:t>Promoting Optimal Response to Therapy</a:t>
            </a:r>
          </a:p>
          <a:p>
            <a:pPr lvl="2"/>
            <a:r>
              <a:rPr lang="en-US" altLang="en-US" sz="2800" b="1" dirty="0"/>
              <a:t>Explain drug regimen and possible adverse reactions </a:t>
            </a:r>
          </a:p>
          <a:p>
            <a:pPr lvl="2"/>
            <a:r>
              <a:rPr lang="en-US" altLang="en-US" sz="2800" b="1" dirty="0"/>
              <a:t>Emphasize the importance of following printed dietary guidelines</a:t>
            </a:r>
          </a:p>
          <a:p>
            <a:pPr lvl="2"/>
            <a:r>
              <a:rPr lang="en-US" altLang="en-US" sz="2800" b="1" dirty="0"/>
              <a:t>Discuss with the client minimizing high-fat bedtime snacks due to statins not absorbing well when administered with a high-fat meal</a:t>
            </a:r>
          </a:p>
        </p:txBody>
      </p:sp>
      <p:pic>
        <p:nvPicPr>
          <p:cNvPr id="5" name="Picture 2" descr="This Picture Describes about the Nursing Process—Client Receiving an Antihyperlipidemic Drug ">
            <a:extLst>
              <a:ext uri="{FF2B5EF4-FFF2-40B4-BE49-F238E27FC236}">
                <a16:creationId xmlns:a16="http://schemas.microsoft.com/office/drawing/2014/main" id="{53ABDAFA-4E6C-C749-8A44-49AE514D921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7732" y="5868365"/>
            <a:ext cx="2986269" cy="98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23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
            <a:ext cx="9144000" cy="1255547"/>
          </a:xfrm>
        </p:spPr>
        <p:txBody>
          <a:bodyPr>
            <a:normAutofit fontScale="90000"/>
          </a:bodyPr>
          <a:lstStyle/>
          <a:p>
            <a:pPr algn="ctr"/>
            <a:r>
              <a:rPr lang="en-US" altLang="en-US" sz="4000" b="1" dirty="0">
                <a:latin typeface="Trebuchet MS"/>
                <a:cs typeface="Trebuchet MS" pitchFamily="34" charset="0"/>
              </a:rPr>
              <a:t>Nursing Process—Client Receiving an Antihyperlipidemic Drug #7</a:t>
            </a:r>
            <a:endParaRPr lang="en-IN" sz="4000" b="1" dirty="0"/>
          </a:p>
        </p:txBody>
      </p:sp>
      <p:sp>
        <p:nvSpPr>
          <p:cNvPr id="3" name="Content Placeholder 2"/>
          <p:cNvSpPr>
            <a:spLocks noGrp="1"/>
          </p:cNvSpPr>
          <p:nvPr>
            <p:ph sz="half" idx="1"/>
          </p:nvPr>
        </p:nvSpPr>
        <p:spPr>
          <a:xfrm>
            <a:off x="-1" y="1169044"/>
            <a:ext cx="6296629" cy="5683557"/>
          </a:xfrm>
        </p:spPr>
        <p:txBody>
          <a:bodyPr>
            <a:normAutofit fontScale="92500" lnSpcReduction="20000"/>
          </a:bodyPr>
          <a:lstStyle/>
          <a:p>
            <a:pPr eaLnBrk="1" hangingPunct="1"/>
            <a:r>
              <a:rPr lang="en-US" altLang="en-US" sz="36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Constipation</a:t>
            </a:r>
          </a:p>
          <a:p>
            <a:pPr lvl="3"/>
            <a:r>
              <a:rPr lang="en-US" altLang="en-US" sz="2800" b="1" dirty="0">
                <a:latin typeface="Trebuchet MS"/>
              </a:rPr>
              <a:t>Assess especially older adults for hard stools and difficulty passing stools</a:t>
            </a:r>
          </a:p>
          <a:p>
            <a:pPr lvl="3"/>
            <a:r>
              <a:rPr lang="en-US" altLang="en-US" sz="2800" b="1" dirty="0">
                <a:latin typeface="Trebuchet MS"/>
              </a:rPr>
              <a:t>Instruct the client to increase fluid intake, eat foods high in dietary fiber, exercise daily</a:t>
            </a:r>
          </a:p>
          <a:p>
            <a:pPr lvl="3"/>
            <a:r>
              <a:rPr lang="en-US" altLang="en-US" sz="2800" b="1" dirty="0">
                <a:latin typeface="Trebuchet MS"/>
              </a:rPr>
              <a:t>If a stool softener is ordered, teach client how to take the stool softener</a:t>
            </a:r>
          </a:p>
        </p:txBody>
      </p:sp>
      <p:pic>
        <p:nvPicPr>
          <p:cNvPr id="5" name="Picture 2" descr="This Picture Describes about the Nursing Process—Client Receiving an Antihyperlipidemic Drug ">
            <a:extLst>
              <a:ext uri="{FF2B5EF4-FFF2-40B4-BE49-F238E27FC236}">
                <a16:creationId xmlns:a16="http://schemas.microsoft.com/office/drawing/2014/main" id="{7285A543-4580-ED4F-99B9-68A71276463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9050" y="1169043"/>
            <a:ext cx="2994950" cy="56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90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250066"/>
          </a:xfrm>
        </p:spPr>
        <p:txBody>
          <a:bodyPr>
            <a:normAutofit fontScale="90000"/>
          </a:bodyPr>
          <a:lstStyle/>
          <a:p>
            <a:pPr algn="ctr"/>
            <a:r>
              <a:rPr lang="en-US" altLang="en-US" sz="4000" b="1" dirty="0">
                <a:latin typeface="Trebuchet MS"/>
                <a:cs typeface="Trebuchet MS" pitchFamily="34" charset="0"/>
              </a:rPr>
              <a:t>Nursing Process—Client Receiving an Antihyperlipidemic Drug #8</a:t>
            </a:r>
            <a:endParaRPr lang="en-IN" sz="4000" b="1" dirty="0"/>
          </a:p>
        </p:txBody>
      </p:sp>
      <p:sp>
        <p:nvSpPr>
          <p:cNvPr id="3" name="Content Placeholder 2"/>
          <p:cNvSpPr>
            <a:spLocks noGrp="1"/>
          </p:cNvSpPr>
          <p:nvPr>
            <p:ph sz="half" idx="1"/>
          </p:nvPr>
        </p:nvSpPr>
        <p:spPr>
          <a:xfrm>
            <a:off x="9525" y="1169044"/>
            <a:ext cx="9134475" cy="5682712"/>
          </a:xfrm>
        </p:spPr>
        <p:txBody>
          <a:bodyPr/>
          <a:lstStyle/>
          <a:p>
            <a:pPr eaLnBrk="1" hangingPunct="1"/>
            <a:r>
              <a:rPr lang="en-US" altLang="en-US" sz="3600" b="1" dirty="0">
                <a:cs typeface="Trebuchet MS" pitchFamily="34" charset="0"/>
              </a:rPr>
              <a:t>Implementation</a:t>
            </a:r>
          </a:p>
          <a:p>
            <a:pPr lvl="1"/>
            <a:r>
              <a:rPr lang="en-US" altLang="en-US" sz="3300" b="1" dirty="0"/>
              <a:t>Monitoring and Managing Client Needs</a:t>
            </a:r>
          </a:p>
          <a:p>
            <a:pPr lvl="2"/>
            <a:r>
              <a:rPr lang="en-US" altLang="en-US" sz="3400" b="1" dirty="0">
                <a:latin typeface="Trebuchet MS"/>
              </a:rPr>
              <a:t>Malnutrition</a:t>
            </a:r>
            <a:endParaRPr lang="en-US" altLang="en-US" sz="3400" b="1" dirty="0"/>
          </a:p>
          <a:p>
            <a:pPr lvl="3"/>
            <a:r>
              <a:rPr lang="en-US" altLang="en-US" sz="3400" b="1" dirty="0">
                <a:latin typeface="Trebuchet MS"/>
              </a:rPr>
              <a:t>When bile acid resins used for long-term therapy: administer vitamins A, D in water-soluble form or parenterally</a:t>
            </a:r>
          </a:p>
        </p:txBody>
      </p:sp>
      <p:pic>
        <p:nvPicPr>
          <p:cNvPr id="5" name="Picture 2" descr="This Picture Describes about the Nursing Process—Client Receiving an Antihyperlipidemic Drug ">
            <a:extLst>
              <a:ext uri="{FF2B5EF4-FFF2-40B4-BE49-F238E27FC236}">
                <a16:creationId xmlns:a16="http://schemas.microsoft.com/office/drawing/2014/main" id="{EF61922B-E7A9-FB4A-A0C2-BCB5FB47DB9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768770" y="4664597"/>
            <a:ext cx="4375230" cy="218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37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2577"/>
          </a:xfrm>
        </p:spPr>
        <p:txBody>
          <a:bodyPr>
            <a:normAutofit fontScale="90000"/>
          </a:bodyPr>
          <a:lstStyle/>
          <a:p>
            <a:pPr algn="ctr"/>
            <a:r>
              <a:rPr lang="en-US" altLang="en-US" sz="4400" b="1" dirty="0">
                <a:latin typeface="Trebuchet MS"/>
                <a:cs typeface="Trebuchet MS" pitchFamily="34" charset="0"/>
              </a:rPr>
              <a:t>Nursing Process—Client Receiving an Antihyperlipidemic Drug #9</a:t>
            </a:r>
            <a:endParaRPr lang="en-IN" sz="4400" b="1" dirty="0"/>
          </a:p>
        </p:txBody>
      </p:sp>
      <p:sp>
        <p:nvSpPr>
          <p:cNvPr id="3" name="Content Placeholder 2"/>
          <p:cNvSpPr>
            <a:spLocks noGrp="1"/>
          </p:cNvSpPr>
          <p:nvPr>
            <p:ph sz="half" idx="1"/>
          </p:nvPr>
        </p:nvSpPr>
        <p:spPr>
          <a:xfrm>
            <a:off x="1" y="1192192"/>
            <a:ext cx="6205727" cy="5665808"/>
          </a:xfrm>
        </p:spPr>
        <p:txBody>
          <a:bodyPr>
            <a:normAutofit fontScale="77500" lnSpcReduction="20000"/>
          </a:bodyPr>
          <a:lstStyle/>
          <a:p>
            <a:pPr eaLnBrk="1" hangingPunct="1"/>
            <a:r>
              <a:rPr lang="en-US" altLang="en-US" sz="3400" b="1" dirty="0">
                <a:cs typeface="Trebuchet MS" pitchFamily="34" charset="0"/>
              </a:rPr>
              <a:t>Implementation</a:t>
            </a:r>
          </a:p>
          <a:p>
            <a:pPr lvl="1"/>
            <a:r>
              <a:rPr lang="en-US" altLang="en-US" sz="3100" b="1" dirty="0"/>
              <a:t>Monitoring and Managing Client Needs</a:t>
            </a:r>
          </a:p>
          <a:p>
            <a:pPr lvl="2"/>
            <a:r>
              <a:rPr lang="en-US" altLang="en-US" sz="3200" b="1" dirty="0">
                <a:latin typeface="Trebuchet MS"/>
              </a:rPr>
              <a:t>Altered Skin Integrity Risk</a:t>
            </a:r>
            <a:endParaRPr lang="en-US" altLang="en-US" sz="3200" b="1" dirty="0"/>
          </a:p>
          <a:p>
            <a:pPr lvl="3"/>
            <a:r>
              <a:rPr lang="en-US" altLang="en-US" sz="3200" b="1" dirty="0">
                <a:latin typeface="Trebuchet MS"/>
              </a:rPr>
              <a:t>Educate the client taking niacin that they may experience moderate to severe generalized flushing of the skin, a sensation of warmth, and severe itching or tingling</a:t>
            </a:r>
          </a:p>
          <a:p>
            <a:pPr lvl="3"/>
            <a:r>
              <a:rPr lang="en-US" altLang="en-US" sz="3200" b="1" dirty="0">
                <a:latin typeface="Trebuchet MS"/>
              </a:rPr>
              <a:t>Advise the client to contact the primary health care provider if the skin reactions are severe or cause extreme discomfort</a:t>
            </a:r>
          </a:p>
        </p:txBody>
      </p:sp>
      <p:pic>
        <p:nvPicPr>
          <p:cNvPr id="5" name="Picture 2" descr="This Picture Describes about the Nursing Process—Client Receiving an Antihyperlipidemic Drug ">
            <a:extLst>
              <a:ext uri="{FF2B5EF4-FFF2-40B4-BE49-F238E27FC236}">
                <a16:creationId xmlns:a16="http://schemas.microsoft.com/office/drawing/2014/main" id="{D3B64036-9F33-264D-8F23-114252D7999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05728" y="1312577"/>
            <a:ext cx="2938272" cy="554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8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6"/>
            <a:ext cx="9144000" cy="1267817"/>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#10</a:t>
            </a:r>
            <a:endParaRPr lang="en-IN" sz="4000" b="1" dirty="0"/>
          </a:p>
        </p:txBody>
      </p:sp>
      <p:sp>
        <p:nvSpPr>
          <p:cNvPr id="3" name="Content Placeholder 2"/>
          <p:cNvSpPr>
            <a:spLocks noGrp="1"/>
          </p:cNvSpPr>
          <p:nvPr>
            <p:ph sz="half" idx="1"/>
          </p:nvPr>
        </p:nvSpPr>
        <p:spPr>
          <a:xfrm>
            <a:off x="1" y="1180618"/>
            <a:ext cx="6431308" cy="5677382"/>
          </a:xfrm>
        </p:spPr>
        <p:txBody>
          <a:bodyPr>
            <a:normAutofit lnSpcReduction="10000"/>
          </a:bodyPr>
          <a:lstStyle/>
          <a:p>
            <a:pPr eaLnBrk="1" hangingPunct="1"/>
            <a:r>
              <a:rPr lang="en-US" altLang="en-US" sz="30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Nausea</a:t>
            </a:r>
            <a:endParaRPr lang="en-US" altLang="en-US" sz="3000" b="1" dirty="0"/>
          </a:p>
          <a:p>
            <a:pPr lvl="3"/>
            <a:r>
              <a:rPr lang="en-US" altLang="en-US" sz="2800" b="1" dirty="0">
                <a:latin typeface="Trebuchet MS"/>
              </a:rPr>
              <a:t>Instruct client to take drug with meal</a:t>
            </a:r>
          </a:p>
          <a:p>
            <a:pPr lvl="3"/>
            <a:r>
              <a:rPr lang="en-US" altLang="en-US" sz="2800" b="1" dirty="0">
                <a:latin typeface="Trebuchet MS"/>
              </a:rPr>
              <a:t>Provide client with several small meals rather than three large meals</a:t>
            </a:r>
          </a:p>
          <a:p>
            <a:pPr lvl="3"/>
            <a:r>
              <a:rPr lang="en-US" altLang="en-US" sz="2800" b="1" dirty="0">
                <a:latin typeface="Trebuchet MS"/>
              </a:rPr>
              <a:t>Notify the provider if nausea is severe or if vomiting occurs </a:t>
            </a:r>
          </a:p>
        </p:txBody>
      </p:sp>
      <p:pic>
        <p:nvPicPr>
          <p:cNvPr id="5" name="Picture 2" descr="This Picture Describes about the Nursing Process—Client Receiving an Antihyperlipidemic Drug ">
            <a:extLst>
              <a:ext uri="{FF2B5EF4-FFF2-40B4-BE49-F238E27FC236}">
                <a16:creationId xmlns:a16="http://schemas.microsoft.com/office/drawing/2014/main" id="{4FCD17FA-927F-0B46-9B85-AC11C486F956}"/>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431309" y="1180618"/>
            <a:ext cx="2712691" cy="567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02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48"/>
            <a:ext cx="9144000" cy="1298391"/>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#11</a:t>
            </a:r>
            <a:endParaRPr lang="en-IN" sz="4000" b="1" dirty="0"/>
          </a:p>
        </p:txBody>
      </p:sp>
      <p:sp>
        <p:nvSpPr>
          <p:cNvPr id="3" name="Content Placeholder 2"/>
          <p:cNvSpPr>
            <a:spLocks noGrp="1"/>
          </p:cNvSpPr>
          <p:nvPr>
            <p:ph sz="half" idx="1"/>
          </p:nvPr>
        </p:nvSpPr>
        <p:spPr>
          <a:xfrm>
            <a:off x="1" y="1180618"/>
            <a:ext cx="9144000" cy="3435627"/>
          </a:xfrm>
        </p:spPr>
        <p:txBody>
          <a:bodyPr>
            <a:normAutofit fontScale="77500" lnSpcReduction="20000"/>
          </a:bodyPr>
          <a:lstStyle/>
          <a:p>
            <a:pPr eaLnBrk="1" hangingPunct="1"/>
            <a:r>
              <a:rPr lang="en-US" altLang="en-US" sz="3600" b="1" dirty="0">
                <a:cs typeface="Trebuchet MS" pitchFamily="34" charset="0"/>
              </a:rPr>
              <a:t>Implementation</a:t>
            </a:r>
          </a:p>
          <a:p>
            <a:pPr lvl="1"/>
            <a:r>
              <a:rPr lang="en-US" altLang="en-US" sz="3600" b="1" dirty="0"/>
              <a:t>Monitoring and Managing Client Needs</a:t>
            </a:r>
          </a:p>
          <a:p>
            <a:pPr lvl="2"/>
            <a:r>
              <a:rPr lang="en-US" altLang="en-US" sz="3600" b="1" dirty="0">
                <a:latin typeface="Trebuchet MS"/>
              </a:rPr>
              <a:t>Injury Risk</a:t>
            </a:r>
            <a:endParaRPr lang="en-US" altLang="en-US" sz="3600" b="1" dirty="0"/>
          </a:p>
          <a:p>
            <a:pPr lvl="3"/>
            <a:r>
              <a:rPr lang="en-US" altLang="en-US" sz="3600" b="1" dirty="0">
                <a:latin typeface="Trebuchet MS"/>
              </a:rPr>
              <a:t>Monitor client closely for risk of falls/dizziness</a:t>
            </a:r>
          </a:p>
          <a:p>
            <a:pPr lvl="3"/>
            <a:r>
              <a:rPr lang="en-US" altLang="en-US" sz="3600" b="1" dirty="0">
                <a:latin typeface="Trebuchet MS"/>
              </a:rPr>
              <a:t>Place call light within easy reach</a:t>
            </a:r>
          </a:p>
          <a:p>
            <a:pPr lvl="3"/>
            <a:r>
              <a:rPr lang="en-US" altLang="en-US" sz="3600" b="1" dirty="0">
                <a:latin typeface="Trebuchet MS"/>
              </a:rPr>
              <a:t>Assist the client with ambulation as needed</a:t>
            </a:r>
          </a:p>
        </p:txBody>
      </p:sp>
      <p:pic>
        <p:nvPicPr>
          <p:cNvPr id="5" name="Picture 2" descr="This Picture Describes about the Nursing Process—Client Receiving an Antihyperlipidemic Drug ">
            <a:extLst>
              <a:ext uri="{FF2B5EF4-FFF2-40B4-BE49-F238E27FC236}">
                <a16:creationId xmlns:a16="http://schemas.microsoft.com/office/drawing/2014/main" id="{016F83D7-0226-5A4A-A181-5A657A49443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4213185"/>
            <a:ext cx="9144000" cy="264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9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365813"/>
          </a:xfrm>
        </p:spPr>
        <p:txBody>
          <a:bodyPr>
            <a:normAutofit fontScale="90000"/>
          </a:bodyPr>
          <a:lstStyle/>
          <a:p>
            <a:pPr algn="ctr"/>
            <a:r>
              <a:rPr lang="en-US" altLang="en-US" sz="4400" b="1" dirty="0">
                <a:latin typeface="Trebuchet MS"/>
                <a:cs typeface="Trebuchet MS" pitchFamily="34" charset="0"/>
              </a:rPr>
              <a:t>Nursing Process—Client Receiving an Antihyperlipidemic Drug #12</a:t>
            </a:r>
            <a:endParaRPr lang="en-IN" sz="4400" b="1" dirty="0"/>
          </a:p>
        </p:txBody>
      </p:sp>
      <p:sp>
        <p:nvSpPr>
          <p:cNvPr id="3" name="Content Placeholder 2"/>
          <p:cNvSpPr>
            <a:spLocks noGrp="1"/>
          </p:cNvSpPr>
          <p:nvPr>
            <p:ph idx="1"/>
          </p:nvPr>
        </p:nvSpPr>
        <p:spPr>
          <a:xfrm>
            <a:off x="9525" y="1196050"/>
            <a:ext cx="9124950" cy="5661949"/>
          </a:xfrm>
        </p:spPr>
        <p:txBody>
          <a:bodyPr/>
          <a:lstStyle/>
          <a:p>
            <a:pPr eaLnBrk="1" hangingPunct="1"/>
            <a:r>
              <a:rPr lang="en-US" altLang="en-US" sz="3200" b="1" dirty="0">
                <a:cs typeface="Trebuchet MS" pitchFamily="34" charset="0"/>
              </a:rPr>
              <a:t>Implementation</a:t>
            </a:r>
          </a:p>
          <a:p>
            <a:pPr lvl="1"/>
            <a:r>
              <a:rPr lang="en-US" altLang="en-US" sz="3000" b="1" dirty="0"/>
              <a:t>Monitoring and Managing Client Needs</a:t>
            </a:r>
          </a:p>
          <a:p>
            <a:pPr lvl="2"/>
            <a:r>
              <a:rPr lang="en-US" altLang="en-US" sz="2800" b="1" dirty="0">
                <a:latin typeface="Trebuchet MS"/>
              </a:rPr>
              <a:t>Potential complication: </a:t>
            </a:r>
          </a:p>
          <a:p>
            <a:pPr lvl="2"/>
            <a:r>
              <a:rPr lang="en-US" altLang="en-US" sz="2800" b="1" dirty="0">
                <a:latin typeface="Trebuchet MS"/>
              </a:rPr>
              <a:t>Vitamin K deficiency: include foods high in vitamin K in the client’s diet; teach client to monitor for bruising; parenteral vitamin K may be indicated </a:t>
            </a:r>
          </a:p>
          <a:p>
            <a:pPr lvl="2"/>
            <a:r>
              <a:rPr lang="en-US" altLang="en-US" sz="2800" b="1" dirty="0">
                <a:latin typeface="Trebuchet MS"/>
              </a:rPr>
              <a:t>Rhabdomyolysis: be alert for unexplained muscle pain, muscle tenderness, or weakness, especially if accompanied by malaise or fever; symptoms should be reported to provider </a:t>
            </a:r>
          </a:p>
        </p:txBody>
      </p:sp>
    </p:spTree>
    <p:extLst>
      <p:ext uri="{BB962C8B-B14F-4D97-AF65-F5344CB8AC3E}">
        <p14:creationId xmlns:p14="http://schemas.microsoft.com/office/powerpoint/2010/main" val="2638895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6"/>
            <a:ext cx="9144000" cy="1302541"/>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#13</a:t>
            </a:r>
            <a:endParaRPr lang="en-IN" sz="4000" b="1" dirty="0"/>
          </a:p>
        </p:txBody>
      </p:sp>
      <p:sp>
        <p:nvSpPr>
          <p:cNvPr id="3" name="Content Placeholder 2"/>
          <p:cNvSpPr>
            <a:spLocks noGrp="1"/>
          </p:cNvSpPr>
          <p:nvPr>
            <p:ph sz="half" idx="1"/>
          </p:nvPr>
        </p:nvSpPr>
        <p:spPr>
          <a:xfrm>
            <a:off x="1" y="1088020"/>
            <a:ext cx="9143999" cy="5665808"/>
          </a:xfrm>
        </p:spPr>
        <p:txBody>
          <a:bodyPr/>
          <a:lstStyle/>
          <a:p>
            <a:pPr eaLnBrk="1" hangingPunct="1"/>
            <a:r>
              <a:rPr lang="en-US" altLang="en-US" sz="2800" b="1" dirty="0">
                <a:cs typeface="Trebuchet MS" pitchFamily="34" charset="0"/>
              </a:rPr>
              <a:t>Implementation—Educating the Client and Family</a:t>
            </a:r>
          </a:p>
          <a:p>
            <a:pPr lvl="1"/>
            <a:r>
              <a:rPr lang="en-US" altLang="en-US" sz="2700" b="1" dirty="0">
                <a:latin typeface="Trebuchet MS"/>
              </a:rPr>
              <a:t>Provide and review the recommended client with the client and family </a:t>
            </a:r>
          </a:p>
          <a:p>
            <a:pPr lvl="1"/>
            <a:r>
              <a:rPr lang="en-US" altLang="en-US" sz="2700" b="1" dirty="0">
                <a:latin typeface="Trebuchet MS"/>
              </a:rPr>
              <a:t>Explain the importance of taking the drug at prescribed time intervals and as directed</a:t>
            </a:r>
          </a:p>
          <a:p>
            <a:pPr lvl="1"/>
            <a:r>
              <a:rPr lang="en-US" altLang="en-US" sz="2700" b="1" dirty="0">
                <a:latin typeface="Trebuchet MS"/>
              </a:rPr>
              <a:t>Explain the necessity of contacting the primary health care provider immediately if symptoms occur</a:t>
            </a:r>
          </a:p>
        </p:txBody>
      </p:sp>
      <p:pic>
        <p:nvPicPr>
          <p:cNvPr id="5" name="Picture 2" descr="This Picture Describes about the Nursing Process—Client Receiving an Antihyperlipidemic Drug ">
            <a:extLst>
              <a:ext uri="{FF2B5EF4-FFF2-40B4-BE49-F238E27FC236}">
                <a16:creationId xmlns:a16="http://schemas.microsoft.com/office/drawing/2014/main" id="{A5C93CB3-1B21-2746-9B2A-EFB450D1319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208344" y="4798274"/>
            <a:ext cx="8935656" cy="205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65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56"/>
            <a:ext cx="9144000" cy="1474316"/>
          </a:xfrm>
        </p:spPr>
        <p:txBody>
          <a:bodyPr>
            <a:normAutofit/>
          </a:bodyPr>
          <a:lstStyle/>
          <a:p>
            <a:pPr algn="ctr"/>
            <a:r>
              <a:rPr lang="en-US" altLang="en-US" sz="4000" b="1" dirty="0">
                <a:latin typeface="Trebuchet MS"/>
                <a:cs typeface="Trebuchet MS" pitchFamily="34" charset="0"/>
              </a:rPr>
              <a:t>Nursing Process—Client Receiving an Antihyperlipidemic Drug #14</a:t>
            </a:r>
            <a:endParaRPr lang="en-IN" sz="4000" b="1" dirty="0"/>
          </a:p>
        </p:txBody>
      </p:sp>
      <p:sp>
        <p:nvSpPr>
          <p:cNvPr id="3" name="Content Placeholder 2"/>
          <p:cNvSpPr>
            <a:spLocks noGrp="1"/>
          </p:cNvSpPr>
          <p:nvPr>
            <p:ph sz="half" idx="1"/>
          </p:nvPr>
        </p:nvSpPr>
        <p:spPr>
          <a:xfrm>
            <a:off x="0" y="1192192"/>
            <a:ext cx="9144000" cy="3957143"/>
          </a:xfrm>
        </p:spPr>
        <p:txBody>
          <a:bodyPr>
            <a:normAutofit lnSpcReduction="10000"/>
          </a:bodyPr>
          <a:lstStyle/>
          <a:p>
            <a:pPr eaLnBrk="1" hangingPunct="1"/>
            <a:r>
              <a:rPr lang="en-US" altLang="en-US" sz="2600" b="1" dirty="0">
                <a:cs typeface="Trebuchet MS" pitchFamily="34" charset="0"/>
              </a:rPr>
              <a:t>Implementation—Educating the Client and Family</a:t>
            </a:r>
          </a:p>
          <a:p>
            <a:pPr lvl="1"/>
            <a:r>
              <a:rPr lang="en-US" altLang="en-US" sz="2400" b="1" dirty="0">
                <a:latin typeface="Trebuchet MS"/>
              </a:rPr>
              <a:t>Statins</a:t>
            </a:r>
          </a:p>
          <a:p>
            <a:pPr lvl="2"/>
            <a:r>
              <a:rPr lang="en-US" altLang="en-US" sz="2400" b="1" dirty="0">
                <a:latin typeface="Trebuchet MS"/>
              </a:rPr>
              <a:t>Inform client that statins should be taken in the evening or at bedtime</a:t>
            </a:r>
          </a:p>
          <a:p>
            <a:pPr lvl="2"/>
            <a:r>
              <a:rPr lang="en-US" altLang="en-US" sz="2400" b="1" dirty="0">
                <a:latin typeface="Trebuchet MS"/>
              </a:rPr>
              <a:t>Do not take statins with grapefruit juice</a:t>
            </a:r>
          </a:p>
          <a:p>
            <a:pPr lvl="2"/>
            <a:r>
              <a:rPr lang="en-US" altLang="en-US" sz="2400" b="1" dirty="0">
                <a:latin typeface="Trebuchet MS"/>
              </a:rPr>
              <a:t>Take antacids at least 2 hours after rosuvastatin</a:t>
            </a:r>
          </a:p>
          <a:p>
            <a:pPr lvl="2"/>
            <a:r>
              <a:rPr lang="en-US" altLang="en-US" sz="2400" b="1" dirty="0">
                <a:latin typeface="Trebuchet MS"/>
              </a:rPr>
              <a:t>Teach the client that statins may cause photosensitivity and to wear sunscreen and protective clothing</a:t>
            </a:r>
          </a:p>
        </p:txBody>
      </p:sp>
      <p:pic>
        <p:nvPicPr>
          <p:cNvPr id="5" name="Picture 2" descr="This Picture Describes about the Nursing Process—Client Receiving an Antihyperlipidemic Drug ">
            <a:extLst>
              <a:ext uri="{FF2B5EF4-FFF2-40B4-BE49-F238E27FC236}">
                <a16:creationId xmlns:a16="http://schemas.microsoft.com/office/drawing/2014/main" id="{B505EB9E-4FBD-9D43-A756-1263148E100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872943"/>
            <a:ext cx="9143999" cy="198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42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6"/>
            <a:ext cx="9144000" cy="1337265"/>
          </a:xfrm>
        </p:spPr>
        <p:txBody>
          <a:bodyPr>
            <a:normAutofit/>
          </a:bodyPr>
          <a:lstStyle/>
          <a:p>
            <a:pPr algn="ctr"/>
            <a:r>
              <a:rPr lang="en-US" altLang="en-US" b="1" dirty="0">
                <a:latin typeface="Trebuchet MS"/>
                <a:cs typeface="Trebuchet MS" pitchFamily="34" charset="0"/>
              </a:rPr>
              <a:t>Nursing Process—Client Receiving an Antihyperlipidemic Drug #15</a:t>
            </a:r>
            <a:endParaRPr lang="en-IN" b="1" dirty="0"/>
          </a:p>
        </p:txBody>
      </p:sp>
      <p:sp>
        <p:nvSpPr>
          <p:cNvPr id="3" name="Content Placeholder 2"/>
          <p:cNvSpPr>
            <a:spLocks noGrp="1"/>
          </p:cNvSpPr>
          <p:nvPr>
            <p:ph sz="half" idx="1"/>
          </p:nvPr>
        </p:nvSpPr>
        <p:spPr>
          <a:xfrm>
            <a:off x="1" y="1180618"/>
            <a:ext cx="9144000" cy="5677382"/>
          </a:xfrm>
        </p:spPr>
        <p:txBody>
          <a:bodyPr/>
          <a:lstStyle/>
          <a:p>
            <a:pPr eaLnBrk="1" hangingPunct="1"/>
            <a:r>
              <a:rPr lang="en-US" altLang="en-US" sz="2800" b="1" dirty="0">
                <a:cs typeface="Trebuchet MS" pitchFamily="34" charset="0"/>
              </a:rPr>
              <a:t>Implementation—Educating the Client and Family</a:t>
            </a:r>
          </a:p>
          <a:p>
            <a:pPr lvl="1"/>
            <a:r>
              <a:rPr lang="en-US" altLang="en-US" sz="2400" b="1" dirty="0">
                <a:latin typeface="Trebuchet MS"/>
              </a:rPr>
              <a:t>Self-Management Skills</a:t>
            </a:r>
          </a:p>
          <a:p>
            <a:pPr lvl="2"/>
            <a:r>
              <a:rPr lang="en-US" altLang="en-US" sz="2400" b="1" dirty="0">
                <a:latin typeface="Trebuchet MS"/>
              </a:rPr>
              <a:t>Empower clients by supporting efforts rather than telling them to participate in strategies for self-care</a:t>
            </a:r>
          </a:p>
          <a:p>
            <a:pPr lvl="2"/>
            <a:r>
              <a:rPr lang="en-US" altLang="en-US" sz="2400" b="1" dirty="0">
                <a:latin typeface="Trebuchet MS"/>
              </a:rPr>
              <a:t>Encourage clients to reduce their cardiovascular risk by using cardiovascular risk calculator educational tools on the internet appropriate for their age, cholesterol level, and blood pressure</a:t>
            </a:r>
          </a:p>
        </p:txBody>
      </p:sp>
      <p:pic>
        <p:nvPicPr>
          <p:cNvPr id="5" name="Picture 2" descr="This Picture Describes about the Nursing Process—Client Receiving an Antihyperlipidemic Drug ">
            <a:extLst>
              <a:ext uri="{FF2B5EF4-FFF2-40B4-BE49-F238E27FC236}">
                <a16:creationId xmlns:a16="http://schemas.microsoft.com/office/drawing/2014/main" id="{5A23AE76-519B-204F-9445-6702C1FC51C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4606724"/>
            <a:ext cx="9143997" cy="225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a:bodyPr>
          <a:lstStyle/>
          <a:p>
            <a:pPr algn="ctr"/>
            <a:r>
              <a:rPr lang="en-US" altLang="en-US" sz="7200" b="1" dirty="0">
                <a:latin typeface="Trebuchet MS"/>
              </a:rPr>
              <a:t>Lipoproteins</a:t>
            </a:r>
            <a:endParaRPr lang="en-IN" sz="7200" b="1" dirty="0"/>
          </a:p>
        </p:txBody>
      </p:sp>
      <p:sp>
        <p:nvSpPr>
          <p:cNvPr id="3" name="Content Placeholder 2"/>
          <p:cNvSpPr>
            <a:spLocks noGrp="1"/>
          </p:cNvSpPr>
          <p:nvPr>
            <p:ph sz="half" idx="1"/>
          </p:nvPr>
        </p:nvSpPr>
        <p:spPr>
          <a:xfrm>
            <a:off x="92596" y="1203767"/>
            <a:ext cx="5946775" cy="5654232"/>
          </a:xfrm>
        </p:spPr>
        <p:txBody>
          <a:bodyPr>
            <a:normAutofit fontScale="92500" lnSpcReduction="10000"/>
          </a:bodyPr>
          <a:lstStyle/>
          <a:p>
            <a:pPr marL="0" indent="-400050">
              <a:buFont typeface="Wingdings" pitchFamily="2" charset="2"/>
              <a:buChar char="v"/>
            </a:pPr>
            <a:r>
              <a:rPr lang="en-US" altLang="en-US" sz="3000" b="1" dirty="0"/>
              <a:t>Low-density lipoproteins (LDLs):</a:t>
            </a:r>
          </a:p>
          <a:p>
            <a:pPr marL="342900" lvl="1" indent="-342900">
              <a:buFont typeface="Courier New" pitchFamily="49" charset="0"/>
              <a:buChar char="o"/>
            </a:pPr>
            <a:r>
              <a:rPr lang="en-US" altLang="en-US" sz="2700" b="1" dirty="0"/>
              <a:t>Transport cholesterol to the peripheral cells </a:t>
            </a:r>
          </a:p>
          <a:p>
            <a:pPr marL="342900" lvl="1" indent="-342900">
              <a:buFont typeface="Courier New" pitchFamily="49" charset="0"/>
              <a:buChar char="o"/>
            </a:pPr>
            <a:r>
              <a:rPr lang="en-US" altLang="en-US" sz="2700" b="1" dirty="0"/>
              <a:t>Elevation of LDLs: </a:t>
            </a:r>
          </a:p>
          <a:p>
            <a:pPr marL="342900" lvl="1" indent="-342900">
              <a:buFont typeface="Courier New" pitchFamily="49" charset="0"/>
              <a:buChar char="o"/>
            </a:pPr>
            <a:r>
              <a:rPr lang="en-US" altLang="en-US" sz="2700" b="1" dirty="0"/>
              <a:t>Atherosclerotic plaque formation</a:t>
            </a:r>
          </a:p>
          <a:p>
            <a:pPr marL="342900" lvl="1" indent="-342900">
              <a:buFont typeface="Courier New" pitchFamily="49" charset="0"/>
              <a:buChar char="o"/>
            </a:pPr>
            <a:r>
              <a:rPr lang="en-US" altLang="en-US" sz="2700" b="1" dirty="0"/>
              <a:t>Increases the risk for heart disease </a:t>
            </a:r>
          </a:p>
          <a:p>
            <a:pPr marL="0" indent="-400050">
              <a:buFont typeface="Wingdings" pitchFamily="2" charset="2"/>
              <a:buChar char="v"/>
            </a:pPr>
            <a:r>
              <a:rPr lang="en-US" altLang="en-US" sz="2900" b="1" dirty="0"/>
              <a:t>High-density lipoproteins (HDLs):</a:t>
            </a:r>
          </a:p>
          <a:p>
            <a:pPr marL="342900" lvl="1" indent="-342900">
              <a:buFont typeface="Courier New" pitchFamily="49" charset="0"/>
              <a:buChar char="o"/>
            </a:pPr>
            <a:r>
              <a:rPr lang="en-US" altLang="en-US" sz="2700" b="1" dirty="0"/>
              <a:t>Take cholesterol from the peripheral cells and transport it to the liver</a:t>
            </a:r>
          </a:p>
          <a:p>
            <a:pPr marL="342900" lvl="1" indent="-342900">
              <a:buFont typeface="Courier New" pitchFamily="49" charset="0"/>
              <a:buChar char="o"/>
            </a:pPr>
            <a:r>
              <a:rPr lang="en-US" altLang="en-US" sz="3000" b="1" dirty="0">
                <a:solidFill>
                  <a:schemeClr val="tx1"/>
                </a:solidFill>
              </a:rPr>
              <a:t>Physical activity raises the HDL cholesterol levels</a:t>
            </a:r>
          </a:p>
        </p:txBody>
      </p:sp>
      <p:pic>
        <p:nvPicPr>
          <p:cNvPr id="5" name="Picture 2" descr="This Picture Describes about the Lipoproteins">
            <a:extLst>
              <a:ext uri="{FF2B5EF4-FFF2-40B4-BE49-F238E27FC236}">
                <a16:creationId xmlns:a16="http://schemas.microsoft.com/office/drawing/2014/main" id="{E6AC648A-2CD6-3B46-8DE6-C956FC9D1DEC}"/>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946775" y="1203767"/>
            <a:ext cx="3197225" cy="538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159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
            <a:ext cx="9144000" cy="1267816"/>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#16</a:t>
            </a:r>
            <a:endParaRPr lang="en-IN" sz="4000" b="1" dirty="0"/>
          </a:p>
        </p:txBody>
      </p:sp>
      <p:sp>
        <p:nvSpPr>
          <p:cNvPr id="3" name="Content Placeholder 2"/>
          <p:cNvSpPr>
            <a:spLocks noGrp="1"/>
          </p:cNvSpPr>
          <p:nvPr>
            <p:ph sz="half" idx="1"/>
          </p:nvPr>
        </p:nvSpPr>
        <p:spPr>
          <a:xfrm>
            <a:off x="1" y="1033621"/>
            <a:ext cx="9144000" cy="4085863"/>
          </a:xfrm>
        </p:spPr>
        <p:txBody>
          <a:bodyPr>
            <a:normAutofit/>
          </a:bodyPr>
          <a:lstStyle/>
          <a:p>
            <a:pPr eaLnBrk="1" hangingPunct="1"/>
            <a:r>
              <a:rPr lang="en-US" altLang="en-US" sz="2800" b="1" dirty="0">
                <a:cs typeface="Trebuchet MS" pitchFamily="34" charset="0"/>
              </a:rPr>
              <a:t>Implementation—Educating the Client and Family</a:t>
            </a:r>
          </a:p>
          <a:p>
            <a:pPr lvl="1"/>
            <a:r>
              <a:rPr lang="en-US" altLang="en-US" sz="2500" b="1" dirty="0">
                <a:latin typeface="Trebuchet MS"/>
              </a:rPr>
              <a:t>Bile Acid Resins</a:t>
            </a:r>
          </a:p>
          <a:p>
            <a:pPr lvl="2"/>
            <a:r>
              <a:rPr lang="en-US" altLang="en-US" sz="2400" b="1" dirty="0">
                <a:latin typeface="Trebuchet MS"/>
              </a:rPr>
              <a:t>Take the drug before meals unless otherwise directed</a:t>
            </a:r>
          </a:p>
          <a:p>
            <a:pPr lvl="2"/>
            <a:r>
              <a:rPr lang="en-US" altLang="en-US" sz="2400" b="1" dirty="0">
                <a:latin typeface="Trebuchet MS"/>
              </a:rPr>
              <a:t>Cholestyramine powder must be mixed with 2 to 6 ounces of water or a noncarbonated beverage and shaken</a:t>
            </a:r>
          </a:p>
          <a:p>
            <a:pPr lvl="2"/>
            <a:r>
              <a:rPr lang="en-US" altLang="en-US" sz="2600" b="1" dirty="0">
                <a:solidFill>
                  <a:schemeClr val="tx1"/>
                </a:solidFill>
                <a:latin typeface="Trebuchet MS"/>
              </a:rPr>
              <a:t>Colestipol granules must be mixed in liquids, soup, cereal, carbonated beverage, or pulpy fruits; use about 90 mL of liquid</a:t>
            </a:r>
          </a:p>
        </p:txBody>
      </p:sp>
      <p:pic>
        <p:nvPicPr>
          <p:cNvPr id="5" name="Picture 2" descr="This Picture Describes about the Nursing Process—Client Receiving an Antihyperlipidemic Drug ">
            <a:extLst>
              <a:ext uri="{FF2B5EF4-FFF2-40B4-BE49-F238E27FC236}">
                <a16:creationId xmlns:a16="http://schemas.microsoft.com/office/drawing/2014/main" id="{83B35AAE-29A7-0D43-8C1D-D2436323A60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5119483"/>
            <a:ext cx="9143998" cy="173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23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250066"/>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#17</a:t>
            </a:r>
            <a:endParaRPr lang="en-IN" sz="4000" b="1" dirty="0"/>
          </a:p>
        </p:txBody>
      </p:sp>
      <p:sp>
        <p:nvSpPr>
          <p:cNvPr id="3" name="Content Placeholder 2"/>
          <p:cNvSpPr>
            <a:spLocks noGrp="1"/>
          </p:cNvSpPr>
          <p:nvPr>
            <p:ph sz="half" idx="1"/>
          </p:nvPr>
        </p:nvSpPr>
        <p:spPr>
          <a:xfrm>
            <a:off x="2" y="1214504"/>
            <a:ext cx="9143998" cy="3686175"/>
          </a:xfrm>
        </p:spPr>
        <p:txBody>
          <a:bodyPr>
            <a:normAutofit fontScale="92500" lnSpcReduction="20000"/>
          </a:bodyPr>
          <a:lstStyle/>
          <a:p>
            <a:pPr eaLnBrk="1" hangingPunct="1"/>
            <a:r>
              <a:rPr lang="en-US" altLang="en-US" sz="2800" b="1" dirty="0">
                <a:cs typeface="Trebuchet MS" pitchFamily="34" charset="0"/>
              </a:rPr>
              <a:t>Implementation—Educating the Client and Family</a:t>
            </a:r>
          </a:p>
          <a:p>
            <a:pPr lvl="1">
              <a:buFont typeface="Arial" panose="020B0604020202020204" pitchFamily="34" charset="0"/>
              <a:buChar char="•"/>
            </a:pPr>
            <a:r>
              <a:rPr lang="en-US" altLang="en-US" sz="2800" b="1" dirty="0">
                <a:latin typeface="Trebuchet MS"/>
              </a:rPr>
              <a:t>Bile Acid Resins</a:t>
            </a:r>
          </a:p>
          <a:p>
            <a:pPr lvl="2">
              <a:buFont typeface="Arial" panose="020B0604020202020204" pitchFamily="34" charset="0"/>
              <a:buChar char="•"/>
            </a:pPr>
            <a:r>
              <a:rPr lang="en-US" altLang="en-US" sz="2600" b="1" dirty="0">
                <a:latin typeface="Trebuchet MS"/>
              </a:rPr>
              <a:t>Colestipol tablets should be swallowed whole, one at a time with a full glass of water</a:t>
            </a:r>
          </a:p>
          <a:p>
            <a:pPr lvl="2">
              <a:buFont typeface="Arial" panose="020B0604020202020204" pitchFamily="34" charset="0"/>
              <a:buChar char="•"/>
            </a:pPr>
            <a:r>
              <a:rPr lang="en-US" altLang="en-US" sz="2600" b="1" dirty="0">
                <a:latin typeface="Trebuchet MS"/>
              </a:rPr>
              <a:t>Do not sip or hold liquid preparations in the mouth; tooth discoloration and enamel decay</a:t>
            </a:r>
          </a:p>
          <a:p>
            <a:pPr lvl="2">
              <a:buFont typeface="Arial" panose="020B0604020202020204" pitchFamily="34" charset="0"/>
              <a:buChar char="•"/>
            </a:pPr>
            <a:r>
              <a:rPr lang="en-US" altLang="en-US" sz="2600" b="1" dirty="0">
                <a:latin typeface="Trebuchet MS"/>
              </a:rPr>
              <a:t>GI symptoms may occur but usually subside with continued therapy</a:t>
            </a:r>
          </a:p>
          <a:p>
            <a:pPr lvl="2">
              <a:buFont typeface="Arial" panose="020B0604020202020204" pitchFamily="34" charset="0"/>
              <a:buChar char="•"/>
            </a:pPr>
            <a:r>
              <a:rPr lang="en-US" altLang="en-US" sz="2800" b="1" dirty="0">
                <a:solidFill>
                  <a:schemeClr val="tx1"/>
                </a:solidFill>
                <a:latin typeface="Trebuchet MS"/>
              </a:rPr>
              <a:t>Eat foods high in dietary fiber (Cholestyramine)</a:t>
            </a:r>
          </a:p>
        </p:txBody>
      </p:sp>
      <p:pic>
        <p:nvPicPr>
          <p:cNvPr id="5" name="Picture 2" descr="This Picture Describes about the Nursing Process—Client Receiving an Antihyperlipidemic Drug ">
            <a:extLst>
              <a:ext uri="{FF2B5EF4-FFF2-40B4-BE49-F238E27FC236}">
                <a16:creationId xmlns:a16="http://schemas.microsoft.com/office/drawing/2014/main" id="{326AFE5C-0B3B-B747-9B37-253C1263326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4620769"/>
            <a:ext cx="9144000" cy="223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75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8962"/>
          </a:xfrm>
        </p:spPr>
        <p:txBody>
          <a:bodyPr>
            <a:normAutofit fontScale="90000"/>
          </a:bodyPr>
          <a:lstStyle/>
          <a:p>
            <a:pPr algn="ctr"/>
            <a:r>
              <a:rPr lang="en-US" altLang="en-US" sz="4400" b="1" dirty="0">
                <a:latin typeface="Trebuchet MS"/>
                <a:cs typeface="Trebuchet MS" pitchFamily="34" charset="0"/>
              </a:rPr>
              <a:t>Nursing Process—Client Receiving an Antihyperlipidemic Drug #18</a:t>
            </a:r>
            <a:endParaRPr lang="en-IN" sz="4400" b="1" dirty="0"/>
          </a:p>
        </p:txBody>
      </p:sp>
      <p:sp>
        <p:nvSpPr>
          <p:cNvPr id="3" name="Content Placeholder 2"/>
          <p:cNvSpPr>
            <a:spLocks noGrp="1"/>
          </p:cNvSpPr>
          <p:nvPr>
            <p:ph sz="half" idx="1"/>
          </p:nvPr>
        </p:nvSpPr>
        <p:spPr>
          <a:xfrm>
            <a:off x="-2" y="1064871"/>
            <a:ext cx="9144000" cy="5688957"/>
          </a:xfrm>
        </p:spPr>
        <p:txBody>
          <a:bodyPr/>
          <a:lstStyle/>
          <a:p>
            <a:pPr eaLnBrk="1" hangingPunct="1"/>
            <a:r>
              <a:rPr lang="en-US" altLang="en-US" sz="2800" b="1" dirty="0">
                <a:cs typeface="Trebuchet MS" pitchFamily="34" charset="0"/>
              </a:rPr>
              <a:t>Implementation—Educating the Client and Family</a:t>
            </a:r>
          </a:p>
          <a:p>
            <a:pPr lvl="1"/>
            <a:r>
              <a:rPr lang="en-US" altLang="en-US" sz="2800" b="1" dirty="0">
                <a:solidFill>
                  <a:schemeClr val="tx1"/>
                </a:solidFill>
                <a:latin typeface="Trebuchet MS"/>
              </a:rPr>
              <a:t>Gemfibrozil: teach client to observe caution while driving or performing hazardous tasks; </a:t>
            </a:r>
            <a:r>
              <a:rPr lang="en-US" altLang="en-US" sz="2400" b="1" dirty="0">
                <a:latin typeface="Trebuchet MS"/>
              </a:rPr>
              <a:t>notify provider if nausea, vomiting, or diarrhea occurs</a:t>
            </a:r>
          </a:p>
          <a:p>
            <a:pPr lvl="1"/>
            <a:r>
              <a:rPr lang="en-US" altLang="en-US" sz="2400" b="1" dirty="0">
                <a:solidFill>
                  <a:schemeClr val="tx1"/>
                </a:solidFill>
                <a:latin typeface="Trebuchet MS"/>
              </a:rPr>
              <a:t>Niacin: take with meals; can cause flushing, warmth, itching, and headache; provider may prescribe aspirin to take 30 minutes before niacin to reduce adverse effects</a:t>
            </a:r>
          </a:p>
          <a:p>
            <a:pPr lvl="1"/>
            <a:r>
              <a:rPr lang="en-US" altLang="en-US" sz="2400" b="1" dirty="0">
                <a:latin typeface="Trebuchet MS"/>
              </a:rPr>
              <a:t>Ezetimibe: teach client to take at least 2 hours before or 4 hours after a bile acid sequestrant; report adverse effects to provider</a:t>
            </a:r>
          </a:p>
        </p:txBody>
      </p:sp>
      <p:pic>
        <p:nvPicPr>
          <p:cNvPr id="5" name="Picture 2" descr="This Picture Describes about the Nursing Process—Client Receiving an Antihyperlipidemic Drug ">
            <a:extLst>
              <a:ext uri="{FF2B5EF4-FFF2-40B4-BE49-F238E27FC236}">
                <a16:creationId xmlns:a16="http://schemas.microsoft.com/office/drawing/2014/main" id="{17A01B50-CEA7-4347-9392-F0820E7CC8A4}"/>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2" y="5315712"/>
            <a:ext cx="9143998" cy="15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02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491"/>
          </a:xfrm>
        </p:spPr>
        <p:txBody>
          <a:bodyPr>
            <a:normAutofit fontScale="90000"/>
          </a:bodyPr>
          <a:lstStyle/>
          <a:p>
            <a:pPr algn="ctr"/>
            <a:r>
              <a:rPr lang="en-US" altLang="en-US" sz="4000" b="1" dirty="0">
                <a:latin typeface="Trebuchet MS"/>
                <a:cs typeface="Trebuchet MS" pitchFamily="34" charset="0"/>
              </a:rPr>
              <a:t>Nursing Process—Client Receiving an Antihyperlipidemic Drug #19</a:t>
            </a:r>
            <a:endParaRPr lang="en-IN" sz="4000" b="1" dirty="0"/>
          </a:p>
        </p:txBody>
      </p:sp>
      <p:sp>
        <p:nvSpPr>
          <p:cNvPr id="3" name="Content Placeholder 2"/>
          <p:cNvSpPr>
            <a:spLocks noGrp="1"/>
          </p:cNvSpPr>
          <p:nvPr>
            <p:ph idx="1"/>
          </p:nvPr>
        </p:nvSpPr>
        <p:spPr>
          <a:xfrm>
            <a:off x="162046" y="1134318"/>
            <a:ext cx="9143999" cy="5619509"/>
          </a:xfrm>
        </p:spPr>
        <p:txBody>
          <a:bodyPr>
            <a:normAutofit/>
          </a:bodyPr>
          <a:lstStyle/>
          <a:p>
            <a:pPr eaLnBrk="1" hangingPunct="1"/>
            <a:r>
              <a:rPr lang="en-US" altLang="en-US" sz="3200" b="1" dirty="0">
                <a:cs typeface="Trebuchet MS" pitchFamily="34" charset="0"/>
              </a:rPr>
              <a:t>Evaluation</a:t>
            </a:r>
          </a:p>
          <a:p>
            <a:pPr lvl="1"/>
            <a:r>
              <a:rPr lang="en-US" altLang="en-US" sz="2800" b="1" dirty="0">
                <a:latin typeface="Trebuchet MS"/>
              </a:rPr>
              <a:t>Was the therapeutic effect achieved and did serum lipid levels decrease? </a:t>
            </a:r>
          </a:p>
          <a:p>
            <a:pPr lvl="1"/>
            <a:r>
              <a:rPr lang="en-US" altLang="en-US" sz="2800" b="1" dirty="0">
                <a:latin typeface="Trebuchet MS"/>
              </a:rPr>
              <a:t>Were adverse reactions: identified, reported, and managed? </a:t>
            </a:r>
          </a:p>
          <a:p>
            <a:pPr lvl="2"/>
            <a:r>
              <a:rPr lang="en-US" altLang="en-US" sz="2400" b="1" dirty="0">
                <a:latin typeface="Trebuchet MS"/>
              </a:rPr>
              <a:t>Client reports adequate bowel movements</a:t>
            </a:r>
          </a:p>
          <a:p>
            <a:pPr lvl="2"/>
            <a:r>
              <a:rPr lang="en-US" altLang="en-US" sz="2400" b="1" dirty="0">
                <a:latin typeface="Trebuchet MS"/>
              </a:rPr>
              <a:t>Client maintains an adequate nutritional status</a:t>
            </a:r>
          </a:p>
          <a:p>
            <a:pPr lvl="2"/>
            <a:r>
              <a:rPr lang="en-US" altLang="en-US" sz="2400" b="1" dirty="0">
                <a:latin typeface="Trebuchet MS"/>
              </a:rPr>
              <a:t>Nausea is controlled</a:t>
            </a:r>
          </a:p>
          <a:p>
            <a:pPr lvl="2"/>
            <a:r>
              <a:rPr lang="en-US" altLang="en-US" sz="2400" b="1" dirty="0">
                <a:latin typeface="Trebuchet MS"/>
              </a:rPr>
              <a:t>No injury is evident</a:t>
            </a:r>
          </a:p>
          <a:p>
            <a:pPr lvl="1" eaLnBrk="1" hangingPunct="1"/>
            <a:r>
              <a:rPr lang="en-US" altLang="en-US" sz="2800" b="1" dirty="0">
                <a:latin typeface="Trebuchet MS"/>
              </a:rPr>
              <a:t>Did client and family express confidence and demonstrate understanding of drug regimen?</a:t>
            </a:r>
            <a:endParaRPr lang="en-US" altLang="en-US" sz="2800" b="1" dirty="0">
              <a:latin typeface="Trebuchet MS"/>
              <a:cs typeface="Calibri"/>
            </a:endParaRPr>
          </a:p>
        </p:txBody>
      </p:sp>
    </p:spTree>
    <p:extLst>
      <p:ext uri="{BB962C8B-B14F-4D97-AF65-F5344CB8AC3E}">
        <p14:creationId xmlns:p14="http://schemas.microsoft.com/office/powerpoint/2010/main" val="1296704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471"/>
            <a:ext cx="9144000" cy="1238491"/>
          </a:xfrm>
        </p:spPr>
        <p:txBody>
          <a:bodyPr>
            <a:normAutofit fontScale="90000"/>
          </a:bodyPr>
          <a:lstStyle/>
          <a:p>
            <a:r>
              <a:rPr lang="en-US" sz="4400" b="1" dirty="0">
                <a:latin typeface="Trebuchet MS"/>
                <a:cs typeface="Trebuchet MS"/>
              </a:rPr>
              <a:t> Pharmacology in Practice Exercise#1</a:t>
            </a:r>
            <a:endParaRPr lang="en-IN" sz="4400" b="1" dirty="0"/>
          </a:p>
        </p:txBody>
      </p:sp>
      <p:sp>
        <p:nvSpPr>
          <p:cNvPr id="3" name="Content Placeholder 2"/>
          <p:cNvSpPr>
            <a:spLocks noGrp="1"/>
          </p:cNvSpPr>
          <p:nvPr>
            <p:ph sz="half" idx="1"/>
          </p:nvPr>
        </p:nvSpPr>
        <p:spPr>
          <a:xfrm>
            <a:off x="104173" y="1238492"/>
            <a:ext cx="9143998" cy="5619508"/>
          </a:xfrm>
        </p:spPr>
        <p:txBody>
          <a:bodyPr/>
          <a:lstStyle/>
          <a:p>
            <a:r>
              <a:rPr lang="en-US" sz="3200" b="1" dirty="0">
                <a:latin typeface="Trebuchet MS"/>
              </a:rPr>
              <a:t>Which of the following are examples of modifiable risk factors for hyperlipidemia? Select all that apply</a:t>
            </a:r>
          </a:p>
          <a:p>
            <a:pPr marL="457200" indent="-457200">
              <a:buAutoNum type="alphaLcParenR"/>
            </a:pPr>
            <a:r>
              <a:rPr lang="en-US" sz="2800" b="1" dirty="0">
                <a:latin typeface="Trebuchet MS"/>
              </a:rPr>
              <a:t>Weight</a:t>
            </a:r>
          </a:p>
          <a:p>
            <a:pPr marL="457200" indent="-457200">
              <a:buAutoNum type="alphaLcParenR"/>
            </a:pPr>
            <a:r>
              <a:rPr lang="en-US" sz="2800" b="1" dirty="0">
                <a:latin typeface="Trebuchet MS"/>
              </a:rPr>
              <a:t>Diet</a:t>
            </a:r>
          </a:p>
          <a:p>
            <a:pPr marL="457200" indent="-457200">
              <a:buAutoNum type="alphaLcParenR"/>
            </a:pPr>
            <a:r>
              <a:rPr lang="en-US" sz="2800" b="1" dirty="0">
                <a:latin typeface="Trebuchet MS"/>
              </a:rPr>
              <a:t>Postmenopausal</a:t>
            </a:r>
          </a:p>
          <a:p>
            <a:pPr marL="457200" indent="-457200">
              <a:buAutoNum type="alphaLcParenR"/>
            </a:pPr>
            <a:r>
              <a:rPr lang="en-US" sz="2800" b="1" dirty="0">
                <a:latin typeface="Trebuchet MS"/>
              </a:rPr>
              <a:t>Age older than 55 years (women)</a:t>
            </a:r>
          </a:p>
          <a:p>
            <a:pPr marL="457200" indent="-457200">
              <a:buAutoNum type="alphaLcParenR"/>
            </a:pPr>
            <a:r>
              <a:rPr lang="en-US" sz="2800" b="1" dirty="0">
                <a:latin typeface="Trebuchet MS"/>
              </a:rPr>
              <a:t>Age older than 45 years (men)</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238754" y="3588152"/>
            <a:ext cx="2905246" cy="3269848"/>
          </a:xfrm>
          <a:prstGeom prst="rect">
            <a:avLst/>
          </a:prstGeom>
        </p:spPr>
      </p:pic>
    </p:spTree>
    <p:extLst>
      <p:ext uri="{BB962C8B-B14F-4D97-AF65-F5344CB8AC3E}">
        <p14:creationId xmlns:p14="http://schemas.microsoft.com/office/powerpoint/2010/main" val="1735425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769"/>
            <a:ext cx="9144000" cy="1203767"/>
          </a:xfrm>
        </p:spPr>
        <p:txBody>
          <a:bodyPr>
            <a:normAutofit fontScale="90000"/>
          </a:bodyPr>
          <a:lstStyle/>
          <a:p>
            <a:r>
              <a:rPr lang="en-US" sz="4400" b="1" dirty="0">
                <a:latin typeface="Trebuchet MS"/>
                <a:cs typeface="Trebuchet MS"/>
              </a:rPr>
              <a:t>Pharmacology in Practice Exercise #2</a:t>
            </a:r>
            <a:endParaRPr lang="en-IN" sz="4400" b="1" dirty="0"/>
          </a:p>
        </p:txBody>
      </p:sp>
      <p:sp>
        <p:nvSpPr>
          <p:cNvPr id="3" name="Content Placeholder 2"/>
          <p:cNvSpPr>
            <a:spLocks noGrp="1"/>
          </p:cNvSpPr>
          <p:nvPr>
            <p:ph sz="half" idx="1"/>
          </p:nvPr>
        </p:nvSpPr>
        <p:spPr>
          <a:xfrm>
            <a:off x="0" y="1203768"/>
            <a:ext cx="9144000" cy="5654232"/>
          </a:xfrm>
        </p:spPr>
        <p:txBody>
          <a:bodyPr/>
          <a:lstStyle/>
          <a:p>
            <a:r>
              <a:rPr lang="en-US" sz="3600" b="1" dirty="0">
                <a:latin typeface="Trebuchet MS"/>
              </a:rPr>
              <a:t>A client is prescribed atorvastatin for hyperlipidemia. The nurse checks the client’s medical record for which of the following contraindicated conditions?</a:t>
            </a:r>
          </a:p>
          <a:p>
            <a:pPr marL="457200" indent="-457200">
              <a:buAutoNum type="alphaLcParenR"/>
            </a:pPr>
            <a:r>
              <a:rPr lang="en-US" sz="3500" b="1" dirty="0">
                <a:latin typeface="Trebuchet MS"/>
              </a:rPr>
              <a:t>Visual disturbances</a:t>
            </a:r>
          </a:p>
          <a:p>
            <a:pPr marL="457200" indent="-457200">
              <a:buAutoNum type="alphaLcParenR"/>
            </a:pPr>
            <a:r>
              <a:rPr lang="en-US" sz="3500" b="1" dirty="0">
                <a:latin typeface="Trebuchet MS"/>
              </a:rPr>
              <a:t>Biliary obstruction</a:t>
            </a:r>
          </a:p>
          <a:p>
            <a:pPr marL="457200" indent="-457200">
              <a:buAutoNum type="alphaLcParenR"/>
            </a:pPr>
            <a:r>
              <a:rPr lang="en-US" sz="3500" b="1" dirty="0">
                <a:latin typeface="Trebuchet MS"/>
              </a:rPr>
              <a:t>Serious liver disorders</a:t>
            </a:r>
          </a:p>
          <a:p>
            <a:pPr marL="457200" indent="-457200">
              <a:buAutoNum type="alphaLcParenR"/>
            </a:pPr>
            <a:r>
              <a:rPr lang="en-US" sz="3500" b="1" dirty="0">
                <a:latin typeface="Trebuchet MS"/>
              </a:rPr>
              <a:t>Renal dysfunction</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80880" y="3429001"/>
            <a:ext cx="2963119" cy="3429000"/>
          </a:xfrm>
          <a:prstGeom prst="rect">
            <a:avLst/>
          </a:prstGeom>
        </p:spPr>
      </p:pic>
    </p:spTree>
    <p:extLst>
      <p:ext uri="{BB962C8B-B14F-4D97-AF65-F5344CB8AC3E}">
        <p14:creationId xmlns:p14="http://schemas.microsoft.com/office/powerpoint/2010/main" val="1930359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046"/>
            <a:ext cx="9144000" cy="1261641"/>
          </a:xfrm>
        </p:spPr>
        <p:txBody>
          <a:bodyPr>
            <a:normAutofit fontScale="90000"/>
          </a:bodyPr>
          <a:lstStyle/>
          <a:p>
            <a:r>
              <a:rPr lang="en-US" altLang="en-US" sz="4400" b="1" dirty="0">
                <a:latin typeface="Trebuchet MS"/>
                <a:cs typeface="Trebuchet MS" pitchFamily="34" charset="0"/>
              </a:rPr>
              <a:t> Pharmacology in Practice Exercise#3</a:t>
            </a:r>
            <a:endParaRPr lang="en-IN" sz="4400" b="1" dirty="0"/>
          </a:p>
        </p:txBody>
      </p:sp>
      <p:sp>
        <p:nvSpPr>
          <p:cNvPr id="3" name="Content Placeholder 2"/>
          <p:cNvSpPr>
            <a:spLocks noGrp="1"/>
          </p:cNvSpPr>
          <p:nvPr>
            <p:ph sz="half" idx="1"/>
          </p:nvPr>
        </p:nvSpPr>
        <p:spPr>
          <a:xfrm>
            <a:off x="104173" y="1169043"/>
            <a:ext cx="9144000" cy="5688957"/>
          </a:xfrm>
        </p:spPr>
        <p:txBody>
          <a:bodyPr/>
          <a:lstStyle/>
          <a:p>
            <a:r>
              <a:rPr lang="en-US" sz="3200" b="1" dirty="0">
                <a:latin typeface="Trebuchet MS"/>
              </a:rPr>
              <a:t>A nurse is caring for an older client using bile acid sequestrants. What should the nurse monitor for in the client? Select all that apply.</a:t>
            </a:r>
          </a:p>
          <a:p>
            <a:pPr marL="457200" indent="-457200">
              <a:buAutoNum type="alphaLcParenR"/>
            </a:pPr>
            <a:r>
              <a:rPr lang="en-US" sz="3000" b="1" dirty="0">
                <a:latin typeface="Trebuchet MS"/>
              </a:rPr>
              <a:t>Difficulty in passing stools</a:t>
            </a:r>
          </a:p>
          <a:p>
            <a:pPr marL="457200" indent="-457200">
              <a:buAutoNum type="alphaLcParenR"/>
            </a:pPr>
            <a:r>
              <a:rPr lang="en-US" sz="3000" b="1" dirty="0">
                <a:latin typeface="Trebuchet MS"/>
              </a:rPr>
              <a:t>Hard, dry stools</a:t>
            </a:r>
          </a:p>
          <a:p>
            <a:pPr marL="457200" indent="-457200">
              <a:buAutoNum type="alphaLcParenR"/>
            </a:pPr>
            <a:r>
              <a:rPr lang="en-US" sz="3000" b="1" dirty="0">
                <a:latin typeface="Trebuchet MS"/>
              </a:rPr>
              <a:t>Constipation</a:t>
            </a:r>
          </a:p>
          <a:p>
            <a:pPr marL="457200" indent="-457200">
              <a:buAutoNum type="alphaLcParenR"/>
            </a:pPr>
            <a:r>
              <a:rPr lang="en-US" sz="3000" b="1" dirty="0">
                <a:latin typeface="Trebuchet MS"/>
              </a:rPr>
              <a:t>Mouth dryness</a:t>
            </a:r>
          </a:p>
          <a:p>
            <a:pPr marL="457200" indent="-457200">
              <a:buAutoNum type="alphaLcParenR"/>
            </a:pPr>
            <a:r>
              <a:rPr lang="en-US" sz="3000" b="1" dirty="0">
                <a:latin typeface="Trebuchet MS"/>
              </a:rPr>
              <a:t>Urinary hesitancy</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92456" y="2662178"/>
            <a:ext cx="2951544" cy="4195822"/>
          </a:xfrm>
          <a:prstGeom prst="rect">
            <a:avLst/>
          </a:prstGeom>
        </p:spPr>
      </p:pic>
    </p:spTree>
    <p:extLst>
      <p:ext uri="{BB962C8B-B14F-4D97-AF65-F5344CB8AC3E}">
        <p14:creationId xmlns:p14="http://schemas.microsoft.com/office/powerpoint/2010/main" val="170764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a:bodyPr>
          <a:lstStyle/>
          <a:p>
            <a:pPr algn="ctr"/>
            <a:r>
              <a:rPr lang="en-US" altLang="en-US" sz="6600" b="1" dirty="0">
                <a:latin typeface="Trebuchet MS"/>
              </a:rPr>
              <a:t>Cholesterol Levels</a:t>
            </a:r>
            <a:endParaRPr lang="en-IN" sz="6600" b="1" dirty="0"/>
          </a:p>
        </p:txBody>
      </p:sp>
      <p:sp>
        <p:nvSpPr>
          <p:cNvPr id="3" name="Content Placeholder 2"/>
          <p:cNvSpPr>
            <a:spLocks noGrp="1"/>
          </p:cNvSpPr>
          <p:nvPr>
            <p:ph idx="1"/>
          </p:nvPr>
        </p:nvSpPr>
        <p:spPr>
          <a:xfrm>
            <a:off x="0" y="1203767"/>
            <a:ext cx="9143999" cy="5654233"/>
          </a:xfrm>
        </p:spPr>
        <p:txBody>
          <a:bodyPr/>
          <a:lstStyle/>
          <a:p>
            <a:pPr marL="742950" lvl="2" indent="-342900">
              <a:buFont typeface="Wingdings" pitchFamily="2" charset="2"/>
              <a:buChar char="v"/>
            </a:pPr>
            <a:r>
              <a:rPr lang="en-US" altLang="en-US" sz="3200" b="1" dirty="0">
                <a:latin typeface="Trebuchet MS"/>
              </a:rPr>
              <a:t>HDL cholesterol: protects against heart disease</a:t>
            </a:r>
          </a:p>
          <a:p>
            <a:pPr marL="742950" lvl="2" indent="-342900">
              <a:buFont typeface="Wingdings" pitchFamily="2" charset="2"/>
              <a:buChar char="v"/>
            </a:pPr>
            <a:r>
              <a:rPr lang="en-US" altLang="en-US" sz="3200" b="1" dirty="0">
                <a:latin typeface="Trebuchet MS"/>
              </a:rPr>
              <a:t>The higher the LDL level, the greater the risk for heart disease</a:t>
            </a:r>
          </a:p>
          <a:p>
            <a:pPr marL="742950" lvl="2" indent="-342900">
              <a:buFont typeface="Wingdings" pitchFamily="2" charset="2"/>
              <a:buChar char="v"/>
            </a:pPr>
            <a:r>
              <a:rPr lang="en-US" altLang="en-US" sz="3200" b="1" dirty="0">
                <a:latin typeface="Trebuchet MS"/>
              </a:rPr>
              <a:t>Drugs used to treat hyperlipidemia:</a:t>
            </a:r>
          </a:p>
          <a:p>
            <a:pPr marL="1200150" lvl="3" indent="-342900">
              <a:buFont typeface="Courier New" pitchFamily="49" charset="0"/>
              <a:buChar char="o"/>
            </a:pPr>
            <a:r>
              <a:rPr lang="en-US" altLang="en-US" sz="3200" b="1" dirty="0">
                <a:latin typeface="Trebuchet MS"/>
              </a:rPr>
              <a:t>HMG-CoA reductase inhibitors</a:t>
            </a:r>
          </a:p>
          <a:p>
            <a:pPr marL="1200150" lvl="3" indent="-342900">
              <a:buFont typeface="Courier New" pitchFamily="49" charset="0"/>
              <a:buChar char="o"/>
            </a:pPr>
            <a:r>
              <a:rPr lang="en-US" altLang="en-US" sz="3200" b="1" dirty="0">
                <a:latin typeface="Trebuchet MS"/>
              </a:rPr>
              <a:t>Bile acid resins</a:t>
            </a:r>
          </a:p>
          <a:p>
            <a:pPr marL="1200150" lvl="3" indent="-342900">
              <a:buFont typeface="Courier New" pitchFamily="49" charset="0"/>
              <a:buChar char="o"/>
            </a:pPr>
            <a:r>
              <a:rPr lang="en-US" altLang="en-US" sz="3200" b="1" dirty="0">
                <a:latin typeface="Trebuchet MS"/>
              </a:rPr>
              <a:t>Fibric acid derivatives</a:t>
            </a:r>
          </a:p>
          <a:p>
            <a:pPr marL="1200150" lvl="3" indent="-342900">
              <a:buFont typeface="Courier New" pitchFamily="49" charset="0"/>
              <a:buChar char="o"/>
            </a:pPr>
            <a:r>
              <a:rPr lang="en-US" altLang="en-US" sz="3200" b="1" dirty="0">
                <a:latin typeface="Trebuchet MS"/>
              </a:rPr>
              <a:t>Niacin</a:t>
            </a:r>
            <a:endParaRPr lang="en-US" altLang="en-US" sz="3200" b="1" dirty="0"/>
          </a:p>
        </p:txBody>
      </p:sp>
    </p:spTree>
    <p:extLst>
      <p:ext uri="{BB962C8B-B14F-4D97-AF65-F5344CB8AC3E}">
        <p14:creationId xmlns:p14="http://schemas.microsoft.com/office/powerpoint/2010/main" val="310575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767"/>
          </a:xfrm>
        </p:spPr>
        <p:txBody>
          <a:bodyPr>
            <a:normAutofit fontScale="90000"/>
          </a:bodyPr>
          <a:lstStyle/>
          <a:p>
            <a:pPr algn="ctr"/>
            <a:r>
              <a:rPr lang="en-US" altLang="en-US" sz="6000" b="1" dirty="0">
                <a:latin typeface="Trebuchet MS"/>
              </a:rPr>
              <a:t>Therapeutic Life Changes</a:t>
            </a:r>
            <a:endParaRPr lang="en-IN" sz="6000" b="1" dirty="0"/>
          </a:p>
        </p:txBody>
      </p:sp>
      <p:sp>
        <p:nvSpPr>
          <p:cNvPr id="3" name="Content Placeholder 2"/>
          <p:cNvSpPr>
            <a:spLocks noGrp="1"/>
          </p:cNvSpPr>
          <p:nvPr>
            <p:ph sz="half" idx="1"/>
          </p:nvPr>
        </p:nvSpPr>
        <p:spPr>
          <a:xfrm>
            <a:off x="0" y="1203768"/>
            <a:ext cx="9143999" cy="5654232"/>
          </a:xfrm>
        </p:spPr>
        <p:txBody>
          <a:bodyPr>
            <a:normAutofit lnSpcReduction="10000"/>
          </a:bodyPr>
          <a:lstStyle/>
          <a:p>
            <a:pPr marL="742950" lvl="2" indent="-342900">
              <a:buFont typeface="Wingdings" pitchFamily="2" charset="2"/>
              <a:buChar char="v"/>
            </a:pPr>
            <a:r>
              <a:rPr lang="en-US" altLang="en-US" sz="3200" b="1" dirty="0">
                <a:latin typeface="Trebuchet MS"/>
              </a:rPr>
              <a:t>The primary health care provider prescribes life changes as a first line of defense in preventing and treating hyperlipidemia</a:t>
            </a:r>
          </a:p>
          <a:p>
            <a:pPr marL="1200150" lvl="3" indent="-342900">
              <a:buFont typeface="Courier New" pitchFamily="49" charset="0"/>
              <a:buChar char="o"/>
            </a:pPr>
            <a:r>
              <a:rPr lang="en-US" altLang="en-US" sz="3000" b="1" dirty="0">
                <a:latin typeface="Trebuchet MS"/>
              </a:rPr>
              <a:t>Cholesterol-lowering diet</a:t>
            </a:r>
          </a:p>
          <a:p>
            <a:pPr marL="1200150" lvl="3" indent="-342900">
              <a:buFont typeface="Courier New" pitchFamily="49" charset="0"/>
              <a:buChar char="o"/>
            </a:pPr>
            <a:r>
              <a:rPr lang="en-US" altLang="en-US" sz="3000" b="1" dirty="0">
                <a:latin typeface="Trebuchet MS"/>
              </a:rPr>
              <a:t>Physical activity</a:t>
            </a:r>
          </a:p>
          <a:p>
            <a:pPr marL="1200150" lvl="3" indent="-342900">
              <a:buFont typeface="Courier New" pitchFamily="49" charset="0"/>
              <a:buChar char="o"/>
            </a:pPr>
            <a:r>
              <a:rPr lang="en-US" altLang="en-US" sz="3000" b="1" dirty="0">
                <a:latin typeface="Trebuchet MS"/>
              </a:rPr>
              <a:t>Smoking cessation</a:t>
            </a:r>
          </a:p>
          <a:p>
            <a:pPr marL="1200150" lvl="3" indent="-342900">
              <a:buFont typeface="Courier New" pitchFamily="49" charset="0"/>
              <a:buChar char="o"/>
            </a:pPr>
            <a:r>
              <a:rPr lang="en-US" altLang="en-US" sz="3000" b="1" dirty="0">
                <a:latin typeface="Trebuchet MS"/>
              </a:rPr>
              <a:t>Weight management</a:t>
            </a:r>
          </a:p>
          <a:p>
            <a:pPr marL="1200150" lvl="3" indent="-342900">
              <a:buFont typeface="Courier New" pitchFamily="49" charset="0"/>
              <a:buChar char="o"/>
            </a:pPr>
            <a:r>
              <a:rPr lang="en-US" altLang="en-US" sz="3000" b="1" dirty="0">
                <a:latin typeface="Trebuchet MS"/>
              </a:rPr>
              <a:t>TLC diet is low saturated-fat, low cholesterol, includes 200 mg if dietary cholesterol per day</a:t>
            </a:r>
          </a:p>
        </p:txBody>
      </p:sp>
      <p:pic>
        <p:nvPicPr>
          <p:cNvPr id="5" name="Picture 2" descr="This Picture Describes about the Therapeutic Life Changes">
            <a:extLst>
              <a:ext uri="{FF2B5EF4-FFF2-40B4-BE49-F238E27FC236}">
                <a16:creationId xmlns:a16="http://schemas.microsoft.com/office/drawing/2014/main" id="{6E1C4C44-7551-4F45-AEE7-19723677CCD3}"/>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56790" y="2661332"/>
            <a:ext cx="3287210" cy="261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9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58" y="0"/>
            <a:ext cx="9456516" cy="1238491"/>
          </a:xfrm>
        </p:spPr>
        <p:txBody>
          <a:bodyPr>
            <a:normAutofit fontScale="90000"/>
          </a:bodyPr>
          <a:lstStyle/>
          <a:p>
            <a:r>
              <a:rPr lang="en-US" altLang="en-US" sz="4400" b="1" dirty="0">
                <a:latin typeface="Trebuchet MS"/>
              </a:rPr>
              <a:t>HMG-CoA Reductase Inhibitors</a:t>
            </a:r>
            <a:r>
              <a:rPr lang="en-US" altLang="en-US" sz="4400" b="1" dirty="0">
                <a:latin typeface="Trebuchet MS"/>
                <a:cs typeface="Trebuchet MS" pitchFamily="34" charset="0"/>
              </a:rPr>
              <a:t>—</a:t>
            </a:r>
            <a:r>
              <a:rPr lang="en-US" altLang="en-US" sz="4400" b="1" dirty="0">
                <a:latin typeface="Trebuchet MS"/>
              </a:rPr>
              <a:t>Actions </a:t>
            </a:r>
            <a:endParaRPr lang="en-IN" sz="4400" b="1" dirty="0"/>
          </a:p>
        </p:txBody>
      </p:sp>
      <p:sp>
        <p:nvSpPr>
          <p:cNvPr id="3" name="Content Placeholder 2"/>
          <p:cNvSpPr>
            <a:spLocks noGrp="1"/>
          </p:cNvSpPr>
          <p:nvPr>
            <p:ph idx="1"/>
          </p:nvPr>
        </p:nvSpPr>
        <p:spPr>
          <a:xfrm>
            <a:off x="0" y="1238491"/>
            <a:ext cx="9143999" cy="5619509"/>
          </a:xfrm>
        </p:spPr>
        <p:txBody>
          <a:bodyPr/>
          <a:lstStyle/>
          <a:p>
            <a:pPr marL="742950" lvl="2" indent="-342900">
              <a:buFont typeface="Wingdings" pitchFamily="2" charset="2"/>
              <a:buChar char="v"/>
            </a:pPr>
            <a:r>
              <a:rPr lang="en-US" altLang="en-US" sz="3600" b="1" dirty="0">
                <a:latin typeface="Trebuchet MS"/>
              </a:rPr>
              <a:t>Also known as “statins”</a:t>
            </a:r>
          </a:p>
          <a:p>
            <a:pPr marL="742950" lvl="2" indent="-342900">
              <a:buFont typeface="Wingdings" pitchFamily="2" charset="2"/>
              <a:buChar char="v"/>
            </a:pPr>
            <a:r>
              <a:rPr lang="en-US" altLang="en-US" sz="3600" b="1" dirty="0">
                <a:latin typeface="Trebuchet MS"/>
              </a:rPr>
              <a:t>HMG-CoA reductase:</a:t>
            </a:r>
          </a:p>
          <a:p>
            <a:pPr marL="1200150" lvl="3" indent="-342900">
              <a:buFont typeface="Courier New" pitchFamily="49" charset="0"/>
              <a:buChar char="o"/>
            </a:pPr>
            <a:r>
              <a:rPr lang="en-US" altLang="en-US" sz="3200" b="1" dirty="0">
                <a:latin typeface="Trebuchet MS"/>
              </a:rPr>
              <a:t>An enzyme that is a catalyst during the manufacture of cholesterol</a:t>
            </a:r>
          </a:p>
          <a:p>
            <a:pPr marL="742950" lvl="2" indent="-342900">
              <a:buFont typeface="Wingdings" pitchFamily="2" charset="2"/>
              <a:buChar char="v"/>
            </a:pPr>
            <a:r>
              <a:rPr lang="en-US" altLang="en-US" sz="3200" b="1" dirty="0">
                <a:latin typeface="Trebuchet MS"/>
              </a:rPr>
              <a:t>Inhibits the manufacture of cholesterol or promotes the breakdown of cholesterol</a:t>
            </a:r>
          </a:p>
          <a:p>
            <a:pPr marL="742950" lvl="2" indent="-342900">
              <a:buFont typeface="Wingdings" pitchFamily="2" charset="2"/>
              <a:buChar char="v"/>
            </a:pPr>
            <a:r>
              <a:rPr lang="en-US" altLang="en-US" sz="3200" b="1" dirty="0">
                <a:latin typeface="Trebuchet MS"/>
              </a:rPr>
              <a:t>Lowers the blood levels of cholesterol and serum triglycerides </a:t>
            </a:r>
          </a:p>
          <a:p>
            <a:endParaRPr lang="en-IN" sz="2800" dirty="0"/>
          </a:p>
        </p:txBody>
      </p:sp>
    </p:spTree>
    <p:extLst>
      <p:ext uri="{BB962C8B-B14F-4D97-AF65-F5344CB8AC3E}">
        <p14:creationId xmlns:p14="http://schemas.microsoft.com/office/powerpoint/2010/main" val="398518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271322" cy="1180619"/>
          </a:xfrm>
        </p:spPr>
        <p:txBody>
          <a:bodyPr>
            <a:normAutofit fontScale="90000"/>
          </a:bodyPr>
          <a:lstStyle/>
          <a:p>
            <a:r>
              <a:rPr lang="en-US" altLang="en-US" sz="4400" b="1" dirty="0">
                <a:latin typeface="Trebuchet MS"/>
              </a:rPr>
              <a:t> HMG-CoA Reductase Inhibitors</a:t>
            </a:r>
            <a:r>
              <a:rPr lang="en-US" altLang="en-US" sz="4400" b="1" dirty="0">
                <a:latin typeface="Trebuchet MS"/>
                <a:cs typeface="Trebuchet MS" pitchFamily="34" charset="0"/>
              </a:rPr>
              <a:t>—</a:t>
            </a:r>
            <a:r>
              <a:rPr lang="en-US" altLang="en-US" sz="4400" b="1" dirty="0">
                <a:latin typeface="Trebuchet MS"/>
              </a:rPr>
              <a:t>Uses</a:t>
            </a:r>
            <a:endParaRPr lang="en-IN" sz="4400" b="1" dirty="0"/>
          </a:p>
        </p:txBody>
      </p:sp>
      <p:sp>
        <p:nvSpPr>
          <p:cNvPr id="3" name="Content Placeholder 2"/>
          <p:cNvSpPr>
            <a:spLocks noGrp="1"/>
          </p:cNvSpPr>
          <p:nvPr>
            <p:ph idx="1"/>
          </p:nvPr>
        </p:nvSpPr>
        <p:spPr>
          <a:xfrm>
            <a:off x="0" y="1180618"/>
            <a:ext cx="9271321" cy="5677382"/>
          </a:xfrm>
        </p:spPr>
        <p:txBody>
          <a:bodyPr/>
          <a:lstStyle/>
          <a:p>
            <a:pPr lvl="1">
              <a:buFont typeface="Wingdings" pitchFamily="2" charset="2"/>
              <a:buChar char="v"/>
            </a:pPr>
            <a:r>
              <a:rPr lang="en-US" sz="4400" b="1" dirty="0">
                <a:ea typeface="+mn-lt"/>
                <a:cs typeface="+mn-lt"/>
              </a:rPr>
              <a:t>Used in the treatment of: </a:t>
            </a:r>
          </a:p>
          <a:p>
            <a:pPr lvl="2">
              <a:buFont typeface="Courier New" pitchFamily="49" charset="0"/>
              <a:buChar char="o"/>
            </a:pPr>
            <a:r>
              <a:rPr lang="en-US" altLang="en-US" sz="4200" b="1" dirty="0"/>
              <a:t>hyperlipidemia</a:t>
            </a:r>
          </a:p>
          <a:p>
            <a:pPr lvl="2">
              <a:buFont typeface="Courier New" pitchFamily="49" charset="0"/>
              <a:buChar char="o"/>
            </a:pPr>
            <a:r>
              <a:rPr lang="en-US" altLang="en-US" sz="4200" b="1" dirty="0"/>
              <a:t>primary prevention of coronary events</a:t>
            </a:r>
          </a:p>
          <a:p>
            <a:pPr lvl="2">
              <a:buFont typeface="Courier New" pitchFamily="49" charset="0"/>
              <a:buChar char="o"/>
            </a:pPr>
            <a:r>
              <a:rPr lang="en-US" altLang="en-US" sz="4200" b="1" dirty="0"/>
              <a:t>secondary prevention of cardiovascular events</a:t>
            </a:r>
          </a:p>
        </p:txBody>
      </p:sp>
    </p:spTree>
    <p:extLst>
      <p:ext uri="{BB962C8B-B14F-4D97-AF65-F5344CB8AC3E}">
        <p14:creationId xmlns:p14="http://schemas.microsoft.com/office/powerpoint/2010/main" val="1407748284"/>
      </p:ext>
    </p:extLst>
  </p:cSld>
  <p:clrMapOvr>
    <a:masterClrMapping/>
  </p:clrMapOvr>
</p:sld>
</file>

<file path=ppt/theme/theme1.xml><?xml version="1.0" encoding="utf-8"?>
<a:theme xmlns:a="http://schemas.openxmlformats.org/drawingml/2006/main" name="2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2D0645-763C-4A74-896B-80452723D21C}">
  <ds:schemaRefs>
    <ds:schemaRef ds:uri="a79546dd-a61c-46de-ad86-16894dbe08e3"/>
    <ds:schemaRef ds:uri="http://schemas.microsoft.com/sharepoint/v3"/>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85F9479-C1BD-4B88-9ABD-AC38280BD350}">
  <ds:schemaRefs>
    <ds:schemaRef ds:uri="a79546dd-a61c-46de-ad86-16894dbe08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2C1218-8DF4-4505-B010-97A102F21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721</TotalTime>
  <Words>2320</Words>
  <Application>Microsoft Office PowerPoint</Application>
  <PresentationFormat>On-screen Show (4:3)</PresentationFormat>
  <Paragraphs>326</Paragraphs>
  <Slides>56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Calibri</vt:lpstr>
      <vt:lpstr>Century Gothic</vt:lpstr>
      <vt:lpstr>Courier New</vt:lpstr>
      <vt:lpstr>Trebuchet MS</vt:lpstr>
      <vt:lpstr>Verdana</vt:lpstr>
      <vt:lpstr>Wingdings</vt:lpstr>
      <vt:lpstr>Wingdings 3</vt:lpstr>
      <vt:lpstr>2_LWW TEMPLATE</vt:lpstr>
      <vt:lpstr>Wisp</vt:lpstr>
      <vt:lpstr>PowerPoint Presentation</vt:lpstr>
      <vt:lpstr>Learning Objectives #1</vt:lpstr>
      <vt:lpstr>Learning Objectives #2</vt:lpstr>
      <vt:lpstr>Atherosclerosis</vt:lpstr>
      <vt:lpstr>Lipoproteins</vt:lpstr>
      <vt:lpstr>Cholesterol Levels</vt:lpstr>
      <vt:lpstr>Therapeutic Life Changes</vt:lpstr>
      <vt:lpstr>HMG-CoA Reductase Inhibitors—Actions </vt:lpstr>
      <vt:lpstr> HMG-CoA Reductase Inhibitors—Uses</vt:lpstr>
      <vt:lpstr>HMG-CoA Reductase Inhibitors—Adverse Reactions #1</vt:lpstr>
      <vt:lpstr>HMG-CoA Reductase Inhibitors—Adverse Reactions #2</vt:lpstr>
      <vt:lpstr>HMG-CoA Reductase Inhibitors—Adverse Reactions #3</vt:lpstr>
      <vt:lpstr>HMG-CoA Reductase Inhibitors—Contraindications</vt:lpstr>
      <vt:lpstr>HMG-CoA Reductase Inhibitors—Precautions</vt:lpstr>
      <vt:lpstr>HMG-CoA Reductase Inhibitors—Interactions #1</vt:lpstr>
      <vt:lpstr>HMG-CoA Reductase Inhibitors—Interactions #2</vt:lpstr>
      <vt:lpstr>PCSK9 Inhibitors—Actions, Uses, and Adverse Reactions</vt:lpstr>
      <vt:lpstr>Bile Acid Resins—Action</vt:lpstr>
      <vt:lpstr>Bile Acid Resins—Uses</vt:lpstr>
      <vt:lpstr>Bile Acid Resins—Adverse Reactions</vt:lpstr>
      <vt:lpstr>Bile Acid Resins—Contraindications and Precautions</vt:lpstr>
      <vt:lpstr>Bile Acid Resins—Interactions #1</vt:lpstr>
      <vt:lpstr>Bile Acid Resins—Interactions #2</vt:lpstr>
      <vt:lpstr>Fibric Acid Derivatives—Action</vt:lpstr>
      <vt:lpstr>Fibric Acid Derivatives—Uses</vt:lpstr>
      <vt:lpstr>Fibric Acid Derivatives—Adverse Reactions</vt:lpstr>
      <vt:lpstr>Fibric Acid Derivatives—Contraindications and Precautions</vt:lpstr>
      <vt:lpstr>Fibric Acid Derivatives—Interactions</vt:lpstr>
      <vt:lpstr>Misc. Antihyperlipidemic Drugs—Actions</vt:lpstr>
      <vt:lpstr>Misc. Antihyperlipidemic Drugs—Uses</vt:lpstr>
      <vt:lpstr>Misc. Antihyperlipidemic Drugs—Adverse Reactions #1</vt:lpstr>
      <vt:lpstr>Misc. Antihyperlipidemic Drugs—Adverse Reactions #2</vt:lpstr>
      <vt:lpstr>Misc. Antihyperlipidemic Drugs—Contraindications</vt:lpstr>
      <vt:lpstr>Misc. Antihyperlipidemic Drugs—Precautions</vt:lpstr>
      <vt:lpstr>Nursing Process—Client Receiving an Antihyperlipidemic Drug #1</vt:lpstr>
      <vt:lpstr>Nursing Process—Client Receiving an Antihyperlipidemic Drug #2</vt:lpstr>
      <vt:lpstr>Nursing Process—Client Receiving an Antihyperlipidemic Drug #3</vt:lpstr>
      <vt:lpstr>Nursing Process—Client Receiving an Antihyperlipidemic Drug #4</vt:lpstr>
      <vt:lpstr>Nursing Process—Client Receiving an Antihyperlipidemic Drug #5</vt:lpstr>
      <vt:lpstr>Nursing Process—Client Receiving an Antihyperlipidemic Drug #6</vt:lpstr>
      <vt:lpstr>Nursing Process—Client Receiving an Antihyperlipidemic Drug #7</vt:lpstr>
      <vt:lpstr>Nursing Process—Client Receiving an Antihyperlipidemic Drug #8</vt:lpstr>
      <vt:lpstr>Nursing Process—Client Receiving an Antihyperlipidemic Drug #9</vt:lpstr>
      <vt:lpstr>Nursing Process—Client Receiving an Antihyperlipidemic Drug #10</vt:lpstr>
      <vt:lpstr>Nursing Process—Client Receiving an Antihyperlipidemic Drug #11</vt:lpstr>
      <vt:lpstr>Nursing Process—Client Receiving an Antihyperlipidemic Drug #12</vt:lpstr>
      <vt:lpstr>Nursing Process—Client Receiving an Antihyperlipidemic Drug #13</vt:lpstr>
      <vt:lpstr>Nursing Process—Client Receiving an Antihyperlipidemic Drug #14</vt:lpstr>
      <vt:lpstr>Nursing Process—Client Receiving an Antihyperlipidemic Drug #15</vt:lpstr>
      <vt:lpstr>Nursing Process—Client Receiving an Antihyperlipidemic Drug #16</vt:lpstr>
      <vt:lpstr>Nursing Process—Client Receiving an Antihyperlipidemic Drug #17</vt:lpstr>
      <vt:lpstr>Nursing Process—Client Receiving an Antihyperlipidemic Drug #18</vt:lpstr>
      <vt:lpstr>Nursing Process—Client Receiving an Antihyperlipidemic Drug #19</vt:lpstr>
      <vt:lpstr> Pharmacology in Practice Exercise#1</vt:lpstr>
      <vt:lpstr>Pharmacology in Practice Exercise #2</vt:lpstr>
      <vt:lpstr> Pharmacology in Practice Exercise#3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Antihyperlipidemic Drugs</dc:title>
  <dc:creator>doug smock</dc:creator>
  <cp:lastModifiedBy>Christine Sanchez</cp:lastModifiedBy>
  <cp:revision>99</cp:revision>
  <dcterms:created xsi:type="dcterms:W3CDTF">2014-03-13T13:46:35Z</dcterms:created>
  <dcterms:modified xsi:type="dcterms:W3CDTF">2023-04-16T19:04:49Z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