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3" r:id="rId4"/>
    <p:sldMasterId id="2147483764" r:id="rId5"/>
  </p:sldMasterIdLst>
  <p:notesMasterIdLst>
    <p:notesMasterId r:id="rId50"/>
  </p:notesMasterIdLst>
  <p:handoutMasterIdLst>
    <p:handoutMasterId r:id="rId51"/>
  </p:handoutMasterIdLst>
  <p:sldIdLst>
    <p:sldId id="829" r:id="rId6"/>
    <p:sldId id="784" r:id="rId7"/>
    <p:sldId id="785" r:id="rId8"/>
    <p:sldId id="786" r:id="rId9"/>
    <p:sldId id="830" r:id="rId10"/>
    <p:sldId id="787" r:id="rId11"/>
    <p:sldId id="788" r:id="rId12"/>
    <p:sldId id="789" r:id="rId13"/>
    <p:sldId id="791" r:id="rId14"/>
    <p:sldId id="792" r:id="rId15"/>
    <p:sldId id="793" r:id="rId16"/>
    <p:sldId id="794" r:id="rId17"/>
    <p:sldId id="795" r:id="rId18"/>
    <p:sldId id="796" r:id="rId19"/>
    <p:sldId id="797" r:id="rId20"/>
    <p:sldId id="798" r:id="rId21"/>
    <p:sldId id="799" r:id="rId22"/>
    <p:sldId id="800" r:id="rId23"/>
    <p:sldId id="801" r:id="rId24"/>
    <p:sldId id="802" r:id="rId25"/>
    <p:sldId id="803" r:id="rId26"/>
    <p:sldId id="804" r:id="rId27"/>
    <p:sldId id="805" r:id="rId28"/>
    <p:sldId id="806" r:id="rId29"/>
    <p:sldId id="808" r:id="rId30"/>
    <p:sldId id="809" r:id="rId31"/>
    <p:sldId id="810" r:id="rId32"/>
    <p:sldId id="811" r:id="rId33"/>
    <p:sldId id="812" r:id="rId34"/>
    <p:sldId id="813" r:id="rId35"/>
    <p:sldId id="814" r:id="rId36"/>
    <p:sldId id="815" r:id="rId37"/>
    <p:sldId id="816" r:id="rId38"/>
    <p:sldId id="817" r:id="rId39"/>
    <p:sldId id="818" r:id="rId40"/>
    <p:sldId id="819" r:id="rId41"/>
    <p:sldId id="820" r:id="rId42"/>
    <p:sldId id="822" r:id="rId43"/>
    <p:sldId id="823" r:id="rId44"/>
    <p:sldId id="824" r:id="rId45"/>
    <p:sldId id="825" r:id="rId46"/>
    <p:sldId id="790" r:id="rId47"/>
    <p:sldId id="807" r:id="rId48"/>
    <p:sldId id="821" r:id="rId49"/>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itchFamily="34" charset="0"/>
        <a:ea typeface="+mn-ea"/>
        <a:cs typeface="+mn-cs"/>
      </a:defRPr>
    </a:lvl1pPr>
    <a:lvl2pPr marL="457200" algn="l" defTabSz="457200" rtl="0" fontAlgn="base">
      <a:spcBef>
        <a:spcPct val="0"/>
      </a:spcBef>
      <a:spcAft>
        <a:spcPct val="0"/>
      </a:spcAft>
      <a:defRPr kern="1200">
        <a:solidFill>
          <a:schemeClr val="tx1"/>
        </a:solidFill>
        <a:latin typeface="Calibri" pitchFamily="34" charset="0"/>
        <a:ea typeface="+mn-ea"/>
        <a:cs typeface="+mn-cs"/>
      </a:defRPr>
    </a:lvl2pPr>
    <a:lvl3pPr marL="914400" algn="l" defTabSz="457200" rtl="0" fontAlgn="base">
      <a:spcBef>
        <a:spcPct val="0"/>
      </a:spcBef>
      <a:spcAft>
        <a:spcPct val="0"/>
      </a:spcAft>
      <a:defRPr kern="1200">
        <a:solidFill>
          <a:schemeClr val="tx1"/>
        </a:solidFill>
        <a:latin typeface="Calibri" pitchFamily="34" charset="0"/>
        <a:ea typeface="+mn-ea"/>
        <a:cs typeface="+mn-cs"/>
      </a:defRPr>
    </a:lvl3pPr>
    <a:lvl4pPr marL="1371600" algn="l" defTabSz="457200" rtl="0" fontAlgn="base">
      <a:spcBef>
        <a:spcPct val="0"/>
      </a:spcBef>
      <a:spcAft>
        <a:spcPct val="0"/>
      </a:spcAft>
      <a:defRPr kern="1200">
        <a:solidFill>
          <a:schemeClr val="tx1"/>
        </a:solidFill>
        <a:latin typeface="Calibri" pitchFamily="34" charset="0"/>
        <a:ea typeface="+mn-ea"/>
        <a:cs typeface="+mn-cs"/>
      </a:defRPr>
    </a:lvl4pPr>
    <a:lvl5pPr marL="1828800" algn="l" defTabSz="457200"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8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ffany Zyniewicz" initials="TZ"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BAEB9C-230B-2044-B5A4-8EC45F612BC9}" v="5" dt="2021-07-01T07:05:58.8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1714" y="62"/>
      </p:cViewPr>
      <p:guideLst>
        <p:guide orient="horz"/>
        <p:guide pos="2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B52235B0-F59D-4F31-85E6-EF005CCA9A57}" type="datetimeFigureOut">
              <a:rPr lang="en-US"/>
              <a:pPr>
                <a:defRPr/>
              </a:pPr>
              <a:t>4/16/2023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9F9D4C33-2821-49F8-8AA6-30CA939CFF9A}" type="slidenum">
              <a:rPr lang="en-US"/>
              <a:pPr>
                <a:defRPr/>
              </a:pPr>
              <a:t>‹#›</a:t>
            </a:fld>
            <a:endParaRPr lang="en-US" dirty="0"/>
          </a:p>
        </p:txBody>
      </p:sp>
    </p:spTree>
    <p:extLst>
      <p:ext uri="{BB962C8B-B14F-4D97-AF65-F5344CB8AC3E}">
        <p14:creationId xmlns:p14="http://schemas.microsoft.com/office/powerpoint/2010/main" val="12198536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C443B46-3867-42B8-9B90-F0060E094AC7}" type="datetimeFigureOut">
              <a:rPr lang="en-US"/>
              <a:pPr>
                <a:defRPr/>
              </a:pPr>
              <a:t>4/16/2023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270DF98-8515-4272-AE18-335A0D2356F1}" type="slidenum">
              <a:rPr lang="en-US"/>
              <a:pPr>
                <a:defRPr/>
              </a:pPr>
              <a:t>‹#›</a:t>
            </a:fld>
            <a:endParaRPr lang="en-US" dirty="0"/>
          </a:p>
        </p:txBody>
      </p:sp>
    </p:spTree>
    <p:extLst>
      <p:ext uri="{BB962C8B-B14F-4D97-AF65-F5344CB8AC3E}">
        <p14:creationId xmlns:p14="http://schemas.microsoft.com/office/powerpoint/2010/main" val="222378440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e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ppt_opener.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1265" name="Rectangle 17"/>
          <p:cNvSpPr>
            <a:spLocks noGrp="1" noChangeArrowheads="1"/>
          </p:cNvSpPr>
          <p:nvPr>
            <p:ph type="ctrTitle"/>
          </p:nvPr>
        </p:nvSpPr>
        <p:spPr>
          <a:xfrm>
            <a:off x="1223963" y="3724275"/>
            <a:ext cx="6692900" cy="838200"/>
          </a:xfrm>
          <a:effectLst/>
        </p:spPr>
        <p:txBody>
          <a:bodyPr anchorCtr="1"/>
          <a:lstStyle>
            <a:lvl1pPr algn="ctr">
              <a:defRPr/>
            </a:lvl1pPr>
          </a:lstStyle>
          <a:p>
            <a:r>
              <a:rPr lang="en-US"/>
              <a:t>Click to edit Master title style</a:t>
            </a:r>
          </a:p>
        </p:txBody>
      </p:sp>
      <p:sp>
        <p:nvSpPr>
          <p:cNvPr id="181266" name="Rectangle 18"/>
          <p:cNvSpPr>
            <a:spLocks noGrp="1" noChangeArrowheads="1"/>
          </p:cNvSpPr>
          <p:nvPr>
            <p:ph type="subTitle" idx="1"/>
          </p:nvPr>
        </p:nvSpPr>
        <p:spPr>
          <a:xfrm>
            <a:off x="1371600" y="5307013"/>
            <a:ext cx="6400800" cy="533400"/>
          </a:xfrm>
        </p:spPr>
        <p:txBody>
          <a:bodyPr lIns="91440" tIns="45720" rIns="91440" bIns="45720"/>
          <a:lstStyle>
            <a:lvl1pPr marL="0" indent="0" algn="ctr">
              <a:buFontTx/>
              <a:buNone/>
              <a:defRPr sz="1800"/>
            </a:lvl1pPr>
          </a:lstStyle>
          <a:p>
            <a:r>
              <a:rPr lang="en-US"/>
              <a:t>Click to edit Master subtitle style</a:t>
            </a:r>
          </a:p>
        </p:txBody>
      </p:sp>
    </p:spTree>
    <p:extLst>
      <p:ext uri="{BB962C8B-B14F-4D97-AF65-F5344CB8AC3E}">
        <p14:creationId xmlns:p14="http://schemas.microsoft.com/office/powerpoint/2010/main" val="233446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079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1611313"/>
            <a:ext cx="2155825" cy="44211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200" y="1611313"/>
            <a:ext cx="6316663" cy="44211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3337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77723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956773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315099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582122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700350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52329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199777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89297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33388" y="1520675"/>
            <a:ext cx="8613775" cy="3686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39479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8527338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387071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826957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5423348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593867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2376713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8366104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018403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721256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118247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49539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564461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023702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49836678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2303051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1771076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39696372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73909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115335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41692741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091494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200" y="1566396"/>
            <a:ext cx="4230688" cy="3686175"/>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13288" y="2346325"/>
            <a:ext cx="4230687" cy="3686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12771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3453966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0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6109022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1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3297558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6294362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3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1378305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4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900710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5_Title and Content">
    <p:spTree>
      <p:nvGrpSpPr>
        <p:cNvPr id="1" name=""/>
        <p:cNvGrpSpPr/>
        <p:nvPr/>
      </p:nvGrpSpPr>
      <p:grpSpPr>
        <a:xfrm>
          <a:off x="0" y="0"/>
          <a:ext cx="0" cy="0"/>
          <a:chOff x="0" y="0"/>
          <a:chExt cx="0" cy="0"/>
        </a:xfrm>
      </p:grpSpPr>
      <p:pic>
        <p:nvPicPr>
          <p:cNvPr id="2" name="Picture 3" descr="WK_CMYK.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0" y="6430963"/>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5"/>
          <p:cNvSpPr>
            <a:spLocks noGrp="1"/>
          </p:cNvSpPr>
          <p:nvPr>
            <p:ph type="sldNum" sz="quarter" idx="10"/>
          </p:nvPr>
        </p:nvSpPr>
        <p:spPr>
          <a:xfrm>
            <a:off x="6553200" y="6356350"/>
            <a:ext cx="2133600" cy="365125"/>
          </a:xfrm>
          <a:prstGeom prst="rect">
            <a:avLst/>
          </a:prstGeom>
        </p:spPr>
        <p:txBody>
          <a:bodyPr/>
          <a:lstStyle>
            <a:lvl1pPr>
              <a:defRPr/>
            </a:lvl1pPr>
          </a:lstStyle>
          <a:p>
            <a:pPr>
              <a:defRPr/>
            </a:pPr>
            <a:fld id="{F2F557E9-3A3A-4EE4-8D5C-462A772C9911}" type="slidenum">
              <a:rPr lang="en-US"/>
              <a:pPr>
                <a:defRPr/>
              </a:pPr>
              <a:t>‹#›</a:t>
            </a:fld>
            <a:endParaRPr lang="en-US" dirty="0"/>
          </a:p>
        </p:txBody>
      </p:sp>
      <p:sp>
        <p:nvSpPr>
          <p:cNvPr id="4" name="Footer Placeholder 4"/>
          <p:cNvSpPr>
            <a:spLocks noGrp="1"/>
          </p:cNvSpPr>
          <p:nvPr>
            <p:ph type="ftr" sz="quarter" idx="11"/>
          </p:nvPr>
        </p:nvSpPr>
        <p:spPr>
          <a:xfrm>
            <a:off x="2590800" y="6356350"/>
            <a:ext cx="3962400" cy="365125"/>
          </a:xfrm>
          <a:prstGeom prst="rect">
            <a:avLst/>
          </a:prstGeom>
        </p:spPr>
        <p:txBody>
          <a:bodyPr/>
          <a:lstStyle>
            <a:lvl1pPr algn="ctr">
              <a:defRPr sz="900" b="0" i="0">
                <a:solidFill>
                  <a:schemeClr val="tx1">
                    <a:tint val="75000"/>
                  </a:schemeClr>
                </a:solidFill>
                <a:latin typeface="Trebuchet MS"/>
                <a:cs typeface="Trebuchet MS"/>
              </a:defRPr>
            </a:lvl1pPr>
          </a:lstStyle>
          <a:p>
            <a:pPr>
              <a:defRPr/>
            </a:pPr>
            <a:r>
              <a:rPr lang="en-US" dirty="0"/>
              <a:t>Copyright © 2021 Wolters Kluwer • All Rights Reserved</a:t>
            </a:r>
          </a:p>
        </p:txBody>
      </p:sp>
    </p:spTree>
    <p:extLst>
      <p:ext uri="{BB962C8B-B14F-4D97-AF65-F5344CB8AC3E}">
        <p14:creationId xmlns:p14="http://schemas.microsoft.com/office/powerpoint/2010/main" val="24947152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6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40187063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7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2519329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8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3810093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4819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9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7567290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0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11033400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41_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AE5C2BA-CDD3-CE49-886F-2F9EFE00A49D}"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descr="WK_CMY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431307"/>
            <a:ext cx="1317367" cy="209022"/>
          </a:xfrm>
          <a:prstGeom prst="rect">
            <a:avLst/>
          </a:prstGeom>
        </p:spPr>
      </p:pic>
      <p:sp>
        <p:nvSpPr>
          <p:cNvPr id="5" name="Footer Placeholder 4"/>
          <p:cNvSpPr>
            <a:spLocks noGrp="1"/>
          </p:cNvSpPr>
          <p:nvPr>
            <p:ph type="ftr" sz="quarter" idx="3"/>
          </p:nvPr>
        </p:nvSpPr>
        <p:spPr>
          <a:xfrm>
            <a:off x="2590800" y="6356350"/>
            <a:ext cx="3962400" cy="365125"/>
          </a:xfrm>
          <a:prstGeom prst="rect">
            <a:avLst/>
          </a:prstGeom>
        </p:spPr>
        <p:txBody>
          <a:bodyPr vert="horz" lIns="91440" tIns="45720" rIns="91440" bIns="45720" rtlCol="0" anchor="ctr"/>
          <a:lstStyle>
            <a:lvl1pPr algn="ctr">
              <a:defRPr sz="900" b="0" i="0">
                <a:solidFill>
                  <a:schemeClr val="tx1">
                    <a:tint val="75000"/>
                  </a:schemeClr>
                </a:solidFill>
                <a:latin typeface="Trebuchet MS"/>
                <a:cs typeface="Trebuchet MS"/>
              </a:defRPr>
            </a:lvl1pPr>
          </a:lstStyle>
          <a:p>
            <a:r>
              <a:rPr lang="en-US" dirty="0">
                <a:solidFill>
                  <a:prstClr val="black">
                    <a:tint val="75000"/>
                  </a:prstClr>
                </a:solidFill>
              </a:rPr>
              <a:t>Copyright © 2021 Wolters Kluwer • All Rights Reserved</a:t>
            </a:r>
          </a:p>
        </p:txBody>
      </p:sp>
    </p:spTree>
    <p:extLst>
      <p:ext uri="{BB962C8B-B14F-4D97-AF65-F5344CB8AC3E}">
        <p14:creationId xmlns:p14="http://schemas.microsoft.com/office/powerpoint/2010/main" val="28278265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fld id="{3852909B-09F8-4BD5-AF55-A665955BBD60}" type="datetimeFigureOut">
              <a:rPr lang="en-US" smtClean="0"/>
              <a:t>4/16/2023</a:t>
            </a:fld>
            <a:endParaRPr lang="en-US" dirty="0"/>
          </a:p>
        </p:txBody>
      </p:sp>
      <p:sp>
        <p:nvSpPr>
          <p:cNvPr id="5" name="Footer Placeholder 4"/>
          <p:cNvSpPr>
            <a:spLocks noGrp="1"/>
          </p:cNvSpPr>
          <p:nvPr>
            <p:ph type="ftr" sz="quarter" idx="11"/>
          </p:nvPr>
        </p:nvSpPr>
        <p:spPr>
          <a:xfrm>
            <a:off x="533401" y="5936189"/>
            <a:ext cx="4021666" cy="365125"/>
          </a:xfrm>
        </p:spPr>
        <p:txBody>
          <a:bodyPr/>
          <a:lstStyle/>
          <a:p>
            <a:endParaRPr lang="en-US" dirty="0"/>
          </a:p>
        </p:txBody>
      </p:sp>
      <p:sp>
        <p:nvSpPr>
          <p:cNvPr id="6" name="Slide Number Placeholder 5"/>
          <p:cNvSpPr>
            <a:spLocks noGrp="1"/>
          </p:cNvSpPr>
          <p:nvPr>
            <p:ph type="sldNum" sz="quarter" idx="12"/>
          </p:nvPr>
        </p:nvSpPr>
        <p:spPr>
          <a:xfrm>
            <a:off x="7010399" y="2750337"/>
            <a:ext cx="1370293" cy="1356442"/>
          </a:xfrm>
        </p:spPr>
        <p:txBody>
          <a:bodyPr/>
          <a:lstStyle/>
          <a:p>
            <a:fld id="{6D22F896-40B5-4ADD-8801-0D06FADFA095}" type="slidenum">
              <a:rPr lang="en-US" smtClean="0"/>
              <a:t>‹#›</a:t>
            </a:fld>
            <a:endParaRPr lang="en-US" dirty="0"/>
          </a:p>
        </p:txBody>
      </p:sp>
      <p:pic>
        <p:nvPicPr>
          <p:cNvPr id="11" name="Picture 15" descr="ppt_opener.jpg">
            <a:extLst>
              <a:ext uri="{FF2B5EF4-FFF2-40B4-BE49-F238E27FC236}">
                <a16:creationId xmlns:a16="http://schemas.microsoft.com/office/drawing/2014/main" id="{6A76091B-7365-44E6-8E33-0788D2FAA35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8999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B6A65E-2E7B-45D1-A4B9-0680C068B11A}"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312301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fld id="{AC75D96E-8D7E-422E-A2A8-D28C1B4E7B86}" type="datetimeFigureOut">
              <a:rPr lang="en-US" smtClean="0"/>
              <a:t>4/16/2023</a:t>
            </a:fld>
            <a:endParaRPr lang="en-US" dirty="0"/>
          </a:p>
        </p:txBody>
      </p:sp>
      <p:sp>
        <p:nvSpPr>
          <p:cNvPr id="5" name="Footer Placeholder 4"/>
          <p:cNvSpPr>
            <a:spLocks noGrp="1"/>
          </p:cNvSpPr>
          <p:nvPr>
            <p:ph type="ftr" sz="quarter" idx="11"/>
          </p:nvPr>
        </p:nvSpPr>
        <p:spPr>
          <a:xfrm>
            <a:off x="533400" y="5936189"/>
            <a:ext cx="4834673" cy="365125"/>
          </a:xfrm>
        </p:spPr>
        <p:txBody>
          <a:bodyPr/>
          <a:lstStyle/>
          <a:p>
            <a:endParaRPr lang="en-US" dirty="0"/>
          </a:p>
        </p:txBody>
      </p:sp>
      <p:sp>
        <p:nvSpPr>
          <p:cNvPr id="6" name="Slide Number Placeholder 5"/>
          <p:cNvSpPr>
            <a:spLocks noGrp="1"/>
          </p:cNvSpPr>
          <p:nvPr>
            <p:ph type="sldNum" sz="quarter" idx="12"/>
          </p:nvPr>
        </p:nvSpPr>
        <p:spPr>
          <a:xfrm>
            <a:off x="7856438" y="286989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282838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A3118-2D63-46DE-A5FD-62B7769B1823}"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754948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CA95C9-E353-4D5F-9DEE-820E2A1F9C49}" type="datetimeFigureOut">
              <a:rPr lang="en-US" smtClean="0"/>
              <a:t>4/16/2023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043583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055670-3E6A-43D3-8215-C1C48E0C9650}" type="datetimeFigureOut">
              <a:rPr lang="en-US" smtClean="0"/>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0353675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CE34154-F461-49B9-A649-5772D9210BB9}" type="datetimeFigureOut">
              <a:rPr lang="en-US" smtClean="0"/>
              <a:t>4/16/2023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238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54295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CA1323-B5E5-4968-904B-943CFA4A926F}"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4312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842EE3-1862-478D-ABFA-CE4447D28533}"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974643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EF0DD0-2A6F-4F79-890C-FFB39C5316A3}"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310"/>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12249827"/>
      </p:ext>
    </p:extLst>
  </p:cSld>
  <p:clrMapOvr>
    <a:masterClrMapping/>
  </p:clrMapOvr>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8D6FD3-7618-407B-9AD1-F22D2D250FF2}"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1161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4069297"/>
      </p:ext>
    </p:extLst>
  </p:cSld>
  <p:clrMapOvr>
    <a:masterClrMapping/>
  </p:clrMapOvr>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685AEE-FEBA-4707-9A7F-B8CF33FA2E44}"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05620195"/>
      </p:ext>
    </p:extLst>
  </p:cSld>
  <p:clrMapOvr>
    <a:masterClrMapping/>
  </p:clrMapOvr>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F39DBA2-4164-48AA-BE36-C02775701CCE}" type="datetimeFigureOut">
              <a:rPr lang="en-US" smtClean="0"/>
              <a:t>4/16/2023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856438" y="4709926"/>
            <a:ext cx="1149836"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5860012"/>
      </p:ext>
    </p:extLst>
  </p:cSld>
  <p:clrMapOvr>
    <a:masterClrMapping/>
  </p:clrMapOvr>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7BA62D7-2A52-40FE-9D68-7AA14F989445}" type="datetimeFigureOut">
              <a:rPr lang="en-US" smtClean="0"/>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1524383"/>
      </p:ext>
    </p:extLst>
  </p:cSld>
  <p:clrMapOvr>
    <a:masterClrMapping/>
  </p:clrMapOvr>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B57A9BF-74C6-453E-9062-D3583FAE2170}" type="datetimeFigureOut">
              <a:rPr lang="en-US" smtClean="0"/>
              <a:t>4/16/2023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2889136"/>
      </p:ext>
    </p:extLst>
  </p:cSld>
  <p:clrMapOvr>
    <a:masterClrMapping/>
  </p:clrMapOvr>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8D82FE-38CB-4EF0-933A-9DB1E0083DE7}" type="datetimeFigureOut">
              <a:rPr lang="en-US" smtClean="0"/>
              <a:t>4/16/2023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74061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bwMode="ltGray">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fld id="{C8C4D7EC-FC7F-48C5-AE2E-706146BC4953}" type="datetimeFigureOut">
              <a:rPr lang="en-US" smtClean="0"/>
              <a:t>4/16/2023</a:t>
            </a:fld>
            <a:endParaRPr lang="en-US" dirty="0"/>
          </a:p>
        </p:txBody>
      </p:sp>
      <p:sp>
        <p:nvSpPr>
          <p:cNvPr id="5" name="Footer Placeholder 4"/>
          <p:cNvSpPr>
            <a:spLocks noGrp="1"/>
          </p:cNvSpPr>
          <p:nvPr>
            <p:ph type="ftr" sz="quarter" idx="11"/>
          </p:nvPr>
        </p:nvSpPr>
        <p:spPr>
          <a:xfrm>
            <a:off x="510241" y="5936189"/>
            <a:ext cx="4518959" cy="365125"/>
          </a:xfrm>
        </p:spPr>
        <p:txBody>
          <a:bodyPr/>
          <a:lstStyle/>
          <a:p>
            <a:endParaRPr lang="en-US" dirty="0"/>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715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57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46038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9436437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18" Type="http://schemas.openxmlformats.org/officeDocument/2006/relationships/theme" Target="../theme/theme2.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17" Type="http://schemas.openxmlformats.org/officeDocument/2006/relationships/slideLayout" Target="../slideLayouts/slideLayout69.xml"/><Relationship Id="rId2" Type="http://schemas.openxmlformats.org/officeDocument/2006/relationships/slideLayout" Target="../slideLayouts/slideLayout54.xml"/><Relationship Id="rId16" Type="http://schemas.openxmlformats.org/officeDocument/2006/relationships/slideLayout" Target="../slideLayouts/slideLayout68.xml"/><Relationship Id="rId20" Type="http://schemas.openxmlformats.org/officeDocument/2006/relationships/image" Target="../media/image1.jpeg"/><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5" Type="http://schemas.openxmlformats.org/officeDocument/2006/relationships/slideLayout" Target="../slideLayouts/slideLayout67.xml"/><Relationship Id="rId10" Type="http://schemas.openxmlformats.org/officeDocument/2006/relationships/slideLayout" Target="../slideLayouts/slideLayout62.xml"/><Relationship Id="rId19" Type="http://schemas.openxmlformats.org/officeDocument/2006/relationships/image" Target="../media/image4.png"/><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3388" y="716150"/>
            <a:ext cx="8524875" cy="388937"/>
          </a:xfrm>
          <a:prstGeom prst="rect">
            <a:avLst/>
          </a:prstGeom>
          <a:noFill/>
          <a:ln>
            <a:noFill/>
          </a:ln>
          <a:effectLst>
            <a:outerShdw blurRad="63500" dist="17961" dir="2700000" algn="ctr" rotWithShape="0">
              <a:schemeClr val="bg2">
                <a:alpha val="74998"/>
              </a:schemeClr>
            </a:outerShdw>
          </a:effectLst>
          <a:extLst>
            <a:ext uri="{FAA26D3D-D897-4be2-8F04-BA451C77F1D7}"/>
          </a:extLst>
        </p:spPr>
        <p:txBody>
          <a:bodyPr vert="horz" wrap="square" lIns="0" tIns="0" rIns="0" bIns="0" numCol="1" anchor="b" anchorCtr="0" compatLnSpc="1">
            <a:prstTxWarp prst="textNoShape">
              <a:avLst/>
            </a:prstTxWarp>
            <a:spAutoFit/>
          </a:bodyPr>
          <a:lstStyle/>
          <a:p>
            <a:pPr lvl="0"/>
            <a:r>
              <a:rPr lang="en-US"/>
              <a:t>Click to edit Master title style</a:t>
            </a:r>
          </a:p>
        </p:txBody>
      </p:sp>
      <p:sp>
        <p:nvSpPr>
          <p:cNvPr id="1027" name="Rectangle 4"/>
          <p:cNvSpPr>
            <a:spLocks noGrp="1" noChangeArrowheads="1"/>
          </p:cNvSpPr>
          <p:nvPr>
            <p:ph type="body" idx="1"/>
          </p:nvPr>
        </p:nvSpPr>
        <p:spPr bwMode="auto">
          <a:xfrm>
            <a:off x="443753" y="1499160"/>
            <a:ext cx="8613775"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Text Box 8"/>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1030" name="Text Box 11"/>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6" name="Text Box 13"/>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7" name="Straight Connector 6"/>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032" name="Picture 14" descr="WK_CMYK.jpg"/>
          <p:cNvPicPr>
            <a:picLocks noChangeAspect="1"/>
          </p:cNvPicPr>
          <p:nvPr userDrawn="1"/>
        </p:nvPicPr>
        <p:blipFill>
          <a:blip r:embed="rId54"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877395"/>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 id="2147483721" r:id="rId28"/>
    <p:sldLayoutId id="2147483722" r:id="rId29"/>
    <p:sldLayoutId id="2147483723" r:id="rId30"/>
    <p:sldLayoutId id="2147483724" r:id="rId31"/>
    <p:sldLayoutId id="2147483725" r:id="rId32"/>
    <p:sldLayoutId id="2147483726" r:id="rId33"/>
    <p:sldLayoutId id="2147483727" r:id="rId34"/>
    <p:sldLayoutId id="2147483728" r:id="rId35"/>
    <p:sldLayoutId id="2147483729" r:id="rId36"/>
    <p:sldLayoutId id="2147483730" r:id="rId37"/>
    <p:sldLayoutId id="2147483731" r:id="rId38"/>
    <p:sldLayoutId id="2147483732" r:id="rId39"/>
    <p:sldLayoutId id="2147483733" r:id="rId40"/>
    <p:sldLayoutId id="2147483734" r:id="rId41"/>
    <p:sldLayoutId id="2147483735" r:id="rId42"/>
    <p:sldLayoutId id="2147483736" r:id="rId43"/>
    <p:sldLayoutId id="2147483737" r:id="rId44"/>
    <p:sldLayoutId id="2147483738" r:id="rId45"/>
    <p:sldLayoutId id="2147483739" r:id="rId46"/>
    <p:sldLayoutId id="2147483740" r:id="rId47"/>
    <p:sldLayoutId id="2147483741" r:id="rId48"/>
    <p:sldLayoutId id="2147483742" r:id="rId49"/>
    <p:sldLayoutId id="2147483743" r:id="rId50"/>
    <p:sldLayoutId id="2147483744" r:id="rId51"/>
    <p:sldLayoutId id="2147483745" r:id="rId52"/>
  </p:sldLayoutIdLst>
  <p:hf hdr="0" ftr="0" dt="0"/>
  <p:txStyles>
    <p:titleStyle>
      <a:lvl1pPr algn="l" rtl="0" eaLnBrk="0" fontAlgn="base" hangingPunct="0">
        <a:lnSpc>
          <a:spcPct val="90000"/>
        </a:lnSpc>
        <a:spcBef>
          <a:spcPct val="0"/>
        </a:spcBef>
        <a:spcAft>
          <a:spcPct val="0"/>
        </a:spcAft>
        <a:defRPr sz="2800" b="1">
          <a:solidFill>
            <a:srgbClr val="186EC4"/>
          </a:solidFill>
          <a:latin typeface="Trebuchet MS" panose="020B0603020202020204" pitchFamily="34" charset="0"/>
          <a:ea typeface="Trebuchet MS" panose="020B0603020202020204" pitchFamily="34" charset="0"/>
          <a:cs typeface="+mj-cs"/>
        </a:defRPr>
      </a:lvl1pPr>
      <a:lvl2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2pPr>
      <a:lvl3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3pPr>
      <a:lvl4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4pPr>
      <a:lvl5pPr algn="l" rtl="0" eaLnBrk="0" fontAlgn="base" hangingPunct="0">
        <a:lnSpc>
          <a:spcPct val="90000"/>
        </a:lnSpc>
        <a:spcBef>
          <a:spcPct val="0"/>
        </a:spcBef>
        <a:spcAft>
          <a:spcPct val="0"/>
        </a:spcAft>
        <a:defRPr sz="2800" b="1">
          <a:solidFill>
            <a:srgbClr val="186EC4"/>
          </a:solidFill>
          <a:latin typeface="Verdana" pitchFamily="34" charset="0"/>
          <a:ea typeface="ヒラギノ角ゴ Pro W3" charset="0"/>
        </a:defRPr>
      </a:lvl5pPr>
      <a:lvl6pPr marL="457200" algn="l" rtl="0" fontAlgn="base">
        <a:lnSpc>
          <a:spcPct val="90000"/>
        </a:lnSpc>
        <a:spcBef>
          <a:spcPct val="0"/>
        </a:spcBef>
        <a:spcAft>
          <a:spcPct val="0"/>
        </a:spcAft>
        <a:defRPr sz="2800" b="1">
          <a:solidFill>
            <a:srgbClr val="186EC4"/>
          </a:solidFill>
          <a:latin typeface="Verdana" pitchFamily="34" charset="0"/>
        </a:defRPr>
      </a:lvl6pPr>
      <a:lvl7pPr marL="914400" algn="l" rtl="0" fontAlgn="base">
        <a:lnSpc>
          <a:spcPct val="90000"/>
        </a:lnSpc>
        <a:spcBef>
          <a:spcPct val="0"/>
        </a:spcBef>
        <a:spcAft>
          <a:spcPct val="0"/>
        </a:spcAft>
        <a:defRPr sz="2800" b="1">
          <a:solidFill>
            <a:srgbClr val="186EC4"/>
          </a:solidFill>
          <a:latin typeface="Verdana" pitchFamily="34" charset="0"/>
        </a:defRPr>
      </a:lvl7pPr>
      <a:lvl8pPr marL="1371600" algn="l" rtl="0" fontAlgn="base">
        <a:lnSpc>
          <a:spcPct val="90000"/>
        </a:lnSpc>
        <a:spcBef>
          <a:spcPct val="0"/>
        </a:spcBef>
        <a:spcAft>
          <a:spcPct val="0"/>
        </a:spcAft>
        <a:defRPr sz="2800" b="1">
          <a:solidFill>
            <a:srgbClr val="186EC4"/>
          </a:solidFill>
          <a:latin typeface="Verdana" pitchFamily="34" charset="0"/>
        </a:defRPr>
      </a:lvl8pPr>
      <a:lvl9pPr marL="1828800" algn="l" rtl="0" fontAlgn="base">
        <a:lnSpc>
          <a:spcPct val="90000"/>
        </a:lnSpc>
        <a:spcBef>
          <a:spcPct val="0"/>
        </a:spcBef>
        <a:spcAft>
          <a:spcPct val="0"/>
        </a:spcAft>
        <a:defRPr sz="2800" b="1">
          <a:solidFill>
            <a:srgbClr val="186EC4"/>
          </a:solidFill>
          <a:latin typeface="Verdana" pitchFamily="34" charset="0"/>
        </a:defRPr>
      </a:lvl9pPr>
    </p:titleStyle>
    <p:bodyStyle>
      <a:lvl1pPr marL="342900" indent="-342900" algn="l" rtl="0" eaLnBrk="0" fontAlgn="base" hangingPunct="0">
        <a:lnSpc>
          <a:spcPct val="90000"/>
        </a:lnSpc>
        <a:spcBef>
          <a:spcPct val="60000"/>
        </a:spcBef>
        <a:spcAft>
          <a:spcPct val="0"/>
        </a:spcAft>
        <a:buClr>
          <a:srgbClr val="CC9900"/>
        </a:buClr>
        <a:buFont typeface="Wingdings" panose="05000000000000000000" pitchFamily="2" charset="2"/>
        <a:buChar char="v"/>
        <a:defRPr sz="2400">
          <a:solidFill>
            <a:schemeClr val="tx1"/>
          </a:solidFill>
          <a:latin typeface="Trebuchet MS" panose="020B0603020202020204" pitchFamily="34" charset="0"/>
          <a:ea typeface="Trebuchet MS" panose="020B0603020202020204" pitchFamily="34" charset="0"/>
          <a:cs typeface="+mn-cs"/>
        </a:defRPr>
      </a:lvl1pPr>
      <a:lvl2pPr marL="862013" indent="-404813" algn="l" rtl="0" eaLnBrk="0" fontAlgn="base" hangingPunct="0">
        <a:lnSpc>
          <a:spcPct val="90000"/>
        </a:lnSpc>
        <a:spcBef>
          <a:spcPct val="60000"/>
        </a:spcBef>
        <a:spcAft>
          <a:spcPct val="0"/>
        </a:spcAft>
        <a:buClr>
          <a:srgbClr val="CC9900"/>
        </a:buClr>
        <a:buFont typeface="Courier New" panose="02070309020205020404" pitchFamily="49" charset="0"/>
        <a:buChar char="o"/>
        <a:defRPr sz="2400">
          <a:solidFill>
            <a:schemeClr val="tx1"/>
          </a:solidFill>
          <a:latin typeface="Trebuchet MS" panose="020B0603020202020204" pitchFamily="34" charset="0"/>
          <a:ea typeface="Trebuchet MS" panose="020B0603020202020204" pitchFamily="34" charset="0"/>
        </a:defRPr>
      </a:lvl2pPr>
      <a:lvl3pPr marL="1204913" indent="-228600" algn="l" rtl="0" eaLnBrk="0" fontAlgn="base" hangingPunct="0">
        <a:lnSpc>
          <a:spcPct val="90000"/>
        </a:lnSpc>
        <a:spcBef>
          <a:spcPct val="60000"/>
        </a:spcBef>
        <a:spcAft>
          <a:spcPct val="0"/>
        </a:spcAft>
        <a:buClr>
          <a:srgbClr val="CC9900"/>
        </a:buClr>
        <a:buFont typeface="Wingdings" panose="05000000000000000000" pitchFamily="2" charset="2"/>
        <a:buChar char="§"/>
        <a:defRPr sz="2400">
          <a:solidFill>
            <a:schemeClr val="tx1"/>
          </a:solidFill>
          <a:latin typeface="Trebuchet MS" panose="020B0603020202020204" pitchFamily="34" charset="0"/>
          <a:ea typeface="Trebuchet MS" panose="020B0603020202020204" pitchFamily="34" charset="0"/>
        </a:defRPr>
      </a:lvl3pPr>
      <a:lvl4pPr marL="1600200" indent="-228600" algn="l" rtl="0" eaLnBrk="0" fontAlgn="base" hangingPunct="0">
        <a:lnSpc>
          <a:spcPct val="90000"/>
        </a:lnSpc>
        <a:spcBef>
          <a:spcPct val="60000"/>
        </a:spcBef>
        <a:spcAft>
          <a:spcPct val="0"/>
        </a:spcAft>
        <a:buClr>
          <a:srgbClr val="CC9900"/>
        </a:buClr>
        <a:buFont typeface="Wingdings" panose="05000000000000000000" pitchFamily="2" charset="2"/>
        <a:buChar char="Ø"/>
        <a:defRPr sz="2400">
          <a:solidFill>
            <a:schemeClr val="tx1"/>
          </a:solidFill>
          <a:latin typeface="Trebuchet MS" panose="020B0603020202020204" pitchFamily="34" charset="0"/>
          <a:ea typeface="Trebuchet MS" panose="020B0603020202020204" pitchFamily="34" charset="0"/>
        </a:defRPr>
      </a:lvl4pPr>
      <a:lvl5pPr marL="2057400" indent="-228600" algn="l" rtl="0" eaLnBrk="0" fontAlgn="base" hangingPunct="0">
        <a:lnSpc>
          <a:spcPct val="90000"/>
        </a:lnSpc>
        <a:spcBef>
          <a:spcPct val="60000"/>
        </a:spcBef>
        <a:spcAft>
          <a:spcPct val="0"/>
        </a:spcAft>
        <a:buClr>
          <a:srgbClr val="CC9900"/>
        </a:buClr>
        <a:buChar char="•"/>
        <a:defRPr sz="2400">
          <a:solidFill>
            <a:schemeClr val="tx1"/>
          </a:solidFill>
          <a:latin typeface="Trebuchet MS" panose="020B0603020202020204" pitchFamily="34" charset="0"/>
          <a:ea typeface="Trebuchet MS" panose="020B0603020202020204" pitchFamily="34" charset="0"/>
        </a:defRPr>
      </a:lvl5pPr>
      <a:lvl6pPr marL="2514600" indent="-228600" algn="l" rtl="0" fontAlgn="base">
        <a:lnSpc>
          <a:spcPct val="90000"/>
        </a:lnSpc>
        <a:spcBef>
          <a:spcPct val="60000"/>
        </a:spcBef>
        <a:spcAft>
          <a:spcPct val="0"/>
        </a:spcAft>
        <a:buClr>
          <a:srgbClr val="CC9900"/>
        </a:buClr>
        <a:buChar char="•"/>
        <a:defRPr sz="2200">
          <a:solidFill>
            <a:schemeClr val="tx1"/>
          </a:solidFill>
          <a:latin typeface="+mn-lt"/>
        </a:defRPr>
      </a:lvl6pPr>
      <a:lvl7pPr marL="2971800" indent="-228600" algn="l" rtl="0" fontAlgn="base">
        <a:lnSpc>
          <a:spcPct val="90000"/>
        </a:lnSpc>
        <a:spcBef>
          <a:spcPct val="60000"/>
        </a:spcBef>
        <a:spcAft>
          <a:spcPct val="0"/>
        </a:spcAft>
        <a:buClr>
          <a:srgbClr val="CC9900"/>
        </a:buClr>
        <a:buChar char="•"/>
        <a:defRPr sz="2200">
          <a:solidFill>
            <a:schemeClr val="tx1"/>
          </a:solidFill>
          <a:latin typeface="+mn-lt"/>
        </a:defRPr>
      </a:lvl7pPr>
      <a:lvl8pPr marL="3429000" indent="-228600" algn="l" rtl="0" fontAlgn="base">
        <a:lnSpc>
          <a:spcPct val="90000"/>
        </a:lnSpc>
        <a:spcBef>
          <a:spcPct val="60000"/>
        </a:spcBef>
        <a:spcAft>
          <a:spcPct val="0"/>
        </a:spcAft>
        <a:buClr>
          <a:srgbClr val="CC9900"/>
        </a:buClr>
        <a:buChar char="•"/>
        <a:defRPr sz="2200">
          <a:solidFill>
            <a:schemeClr val="tx1"/>
          </a:solidFill>
          <a:latin typeface="+mn-lt"/>
        </a:defRPr>
      </a:lvl8pPr>
      <a:lvl9pPr marL="3886200" indent="-228600" algn="l" rtl="0" fontAlgn="base">
        <a:lnSpc>
          <a:spcPct val="90000"/>
        </a:lnSpc>
        <a:spcBef>
          <a:spcPct val="60000"/>
        </a:spcBef>
        <a:spcAft>
          <a:spcPct val="0"/>
        </a:spcAft>
        <a:buClr>
          <a:srgbClr val="CC9900"/>
        </a:buClr>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2A48E20-8EB0-4C19-B0DC-20D77493F1F2}" type="datetimeFigureOut">
              <a:rPr lang="en-US" dirty="0"/>
              <a:t>4/16/2023</a:t>
            </a:fld>
            <a:endParaRPr lang="en-US" dirty="0"/>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
        <p:nvSpPr>
          <p:cNvPr id="8" name="Text Box 8">
            <a:extLst>
              <a:ext uri="{FF2B5EF4-FFF2-40B4-BE49-F238E27FC236}">
                <a16:creationId xmlns:a16="http://schemas.microsoft.com/office/drawing/2014/main" id="{9B250297-44AA-4275-B3AE-98D18DE50AFF}"/>
              </a:ext>
            </a:extLst>
          </p:cNvPr>
          <p:cNvSpPr txBox="1">
            <a:spLocks noChangeArrowheads="1"/>
          </p:cNvSpPr>
          <p:nvPr userDrawn="1"/>
        </p:nvSpPr>
        <p:spPr bwMode="auto">
          <a:xfrm>
            <a:off x="6003925" y="6089650"/>
            <a:ext cx="2820988" cy="457200"/>
          </a:xfrm>
          <a:prstGeom prst="rect">
            <a:avLst/>
          </a:prstGeom>
          <a:noFill/>
          <a:ln>
            <a:noFill/>
          </a:ln>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defRPr/>
            </a:pPr>
            <a:endParaRPr lang="en-US" dirty="0">
              <a:ea typeface="+mn-ea"/>
            </a:endParaRPr>
          </a:p>
        </p:txBody>
      </p:sp>
      <p:sp>
        <p:nvSpPr>
          <p:cNvPr id="9" name="Text Box 11">
            <a:extLst>
              <a:ext uri="{FF2B5EF4-FFF2-40B4-BE49-F238E27FC236}">
                <a16:creationId xmlns:a16="http://schemas.microsoft.com/office/drawing/2014/main" id="{8E071323-C326-4E26-A58E-68FC9BF86127}"/>
              </a:ext>
            </a:extLst>
          </p:cNvPr>
          <p:cNvSpPr txBox="1">
            <a:spLocks noChangeArrowheads="1"/>
          </p:cNvSpPr>
          <p:nvPr userDrawn="1"/>
        </p:nvSpPr>
        <p:spPr bwMode="auto">
          <a:xfrm>
            <a:off x="303213" y="6581775"/>
            <a:ext cx="8840787" cy="269875"/>
          </a:xfrm>
          <a:prstGeom prst="rect">
            <a:avLst/>
          </a:prstGeom>
          <a:noFill/>
          <a:ln>
            <a:noFill/>
          </a:ln>
        </p:spPr>
        <p:txBody>
          <a:bodyPr/>
          <a:lstStyle>
            <a:lvl1pPr eaLnBrk="0" hangingPunct="0">
              <a:tabLst>
                <a:tab pos="7485063" algn="l"/>
              </a:tabLst>
              <a:defRPr sz="2400">
                <a:solidFill>
                  <a:schemeClr val="tx1"/>
                </a:solidFill>
                <a:latin typeface="Arial" charset="0"/>
              </a:defRPr>
            </a:lvl1pPr>
            <a:lvl2pPr marL="742950" indent="-285750" eaLnBrk="0" hangingPunct="0">
              <a:tabLst>
                <a:tab pos="7485063" algn="l"/>
              </a:tabLst>
              <a:defRPr sz="2400">
                <a:solidFill>
                  <a:schemeClr val="tx1"/>
                </a:solidFill>
                <a:latin typeface="Arial" charset="0"/>
              </a:defRPr>
            </a:lvl2pPr>
            <a:lvl3pPr marL="1143000" indent="-228600" eaLnBrk="0" hangingPunct="0">
              <a:tabLst>
                <a:tab pos="7485063" algn="l"/>
              </a:tabLst>
              <a:defRPr sz="2400">
                <a:solidFill>
                  <a:schemeClr val="tx1"/>
                </a:solidFill>
                <a:latin typeface="Arial" charset="0"/>
              </a:defRPr>
            </a:lvl3pPr>
            <a:lvl4pPr marL="1600200" indent="-228600" eaLnBrk="0" hangingPunct="0">
              <a:tabLst>
                <a:tab pos="7485063" algn="l"/>
              </a:tabLst>
              <a:defRPr sz="2400">
                <a:solidFill>
                  <a:schemeClr val="tx1"/>
                </a:solidFill>
                <a:latin typeface="Arial" charset="0"/>
              </a:defRPr>
            </a:lvl4pPr>
            <a:lvl5pPr marL="2057400" indent="-228600" eaLnBrk="0" hangingPunct="0">
              <a:tabLst>
                <a:tab pos="7485063" algn="l"/>
              </a:tabLst>
              <a:defRPr sz="2400">
                <a:solidFill>
                  <a:schemeClr val="tx1"/>
                </a:solidFill>
                <a:latin typeface="Arial" charset="0"/>
              </a:defRPr>
            </a:lvl5pPr>
            <a:lvl6pPr marL="2514600" indent="-228600" algn="ctr" eaLnBrk="0" fontAlgn="base" hangingPunct="0">
              <a:spcBef>
                <a:spcPct val="0"/>
              </a:spcBef>
              <a:spcAft>
                <a:spcPct val="0"/>
              </a:spcAft>
              <a:tabLst>
                <a:tab pos="7485063" algn="l"/>
              </a:tabLst>
              <a:defRPr sz="2400">
                <a:solidFill>
                  <a:schemeClr val="tx1"/>
                </a:solidFill>
                <a:latin typeface="Arial" charset="0"/>
              </a:defRPr>
            </a:lvl6pPr>
            <a:lvl7pPr marL="2971800" indent="-228600" algn="ctr" eaLnBrk="0" fontAlgn="base" hangingPunct="0">
              <a:spcBef>
                <a:spcPct val="0"/>
              </a:spcBef>
              <a:spcAft>
                <a:spcPct val="0"/>
              </a:spcAft>
              <a:tabLst>
                <a:tab pos="7485063" algn="l"/>
              </a:tabLst>
              <a:defRPr sz="2400">
                <a:solidFill>
                  <a:schemeClr val="tx1"/>
                </a:solidFill>
                <a:latin typeface="Arial" charset="0"/>
              </a:defRPr>
            </a:lvl7pPr>
            <a:lvl8pPr marL="3429000" indent="-228600" algn="ctr" eaLnBrk="0" fontAlgn="base" hangingPunct="0">
              <a:spcBef>
                <a:spcPct val="0"/>
              </a:spcBef>
              <a:spcAft>
                <a:spcPct val="0"/>
              </a:spcAft>
              <a:tabLst>
                <a:tab pos="7485063" algn="l"/>
              </a:tabLst>
              <a:defRPr sz="2400">
                <a:solidFill>
                  <a:schemeClr val="tx1"/>
                </a:solidFill>
                <a:latin typeface="Arial" charset="0"/>
              </a:defRPr>
            </a:lvl8pPr>
            <a:lvl9pPr marL="3886200" indent="-228600" algn="ctr" eaLnBrk="0" fontAlgn="base" hangingPunct="0">
              <a:spcBef>
                <a:spcPct val="0"/>
              </a:spcBef>
              <a:spcAft>
                <a:spcPct val="0"/>
              </a:spcAft>
              <a:tabLst>
                <a:tab pos="7485063" algn="l"/>
              </a:tabLst>
              <a:defRPr sz="2400">
                <a:solidFill>
                  <a:schemeClr val="tx1"/>
                </a:solidFill>
                <a:latin typeface="Arial" charset="0"/>
              </a:defRPr>
            </a:lvl9pPr>
          </a:lstStyle>
          <a:p>
            <a:pPr algn="r" eaLnBrk="1" hangingPunct="1">
              <a:spcBef>
                <a:spcPct val="50000"/>
              </a:spcBef>
              <a:defRPr/>
            </a:pPr>
            <a:endParaRPr lang="en-US" sz="1000" dirty="0">
              <a:ea typeface="+mn-ea"/>
            </a:endParaRPr>
          </a:p>
        </p:txBody>
      </p:sp>
      <p:sp>
        <p:nvSpPr>
          <p:cNvPr id="10" name="Text Box 13">
            <a:extLst>
              <a:ext uri="{FF2B5EF4-FFF2-40B4-BE49-F238E27FC236}">
                <a16:creationId xmlns:a16="http://schemas.microsoft.com/office/drawing/2014/main" id="{2F47E16A-F7BB-4155-AA4B-D8D72869408C}"/>
              </a:ext>
            </a:extLst>
          </p:cNvPr>
          <p:cNvSpPr txBox="1">
            <a:spLocks noChangeArrowheads="1"/>
          </p:cNvSpPr>
          <p:nvPr userDrawn="1"/>
        </p:nvSpPr>
        <p:spPr bwMode="auto">
          <a:xfrm>
            <a:off x="0" y="6588125"/>
            <a:ext cx="9144000" cy="269875"/>
          </a:xfrm>
          <a:prstGeom prst="rect">
            <a:avLst/>
          </a:prstGeom>
          <a:noFill/>
          <a:ln>
            <a:noFill/>
          </a:ln>
          <a:effectLst/>
        </p:spPr>
        <p:txBody>
          <a:bodyPr/>
          <a:lstStyle>
            <a:lvl1pPr algn="l" eaLnBrk="0" hangingPunct="0">
              <a:tabLst>
                <a:tab pos="7485063" algn="l"/>
              </a:tabLst>
              <a:defRPr sz="2400">
                <a:solidFill>
                  <a:schemeClr val="tx1"/>
                </a:solidFill>
                <a:latin typeface="Times New Roman" pitchFamily="18" charset="0"/>
              </a:defRPr>
            </a:lvl1pPr>
            <a:lvl2pPr algn="l" eaLnBrk="0" hangingPunct="0">
              <a:tabLst>
                <a:tab pos="7485063" algn="l"/>
              </a:tabLst>
              <a:defRPr sz="2400">
                <a:solidFill>
                  <a:schemeClr val="tx1"/>
                </a:solidFill>
                <a:latin typeface="Times New Roman" pitchFamily="18" charset="0"/>
              </a:defRPr>
            </a:lvl2pPr>
            <a:lvl3pPr algn="l" eaLnBrk="0" hangingPunct="0">
              <a:tabLst>
                <a:tab pos="7485063" algn="l"/>
              </a:tabLst>
              <a:defRPr sz="2400">
                <a:solidFill>
                  <a:schemeClr val="tx1"/>
                </a:solidFill>
                <a:latin typeface="Times New Roman" pitchFamily="18" charset="0"/>
              </a:defRPr>
            </a:lvl3pPr>
            <a:lvl4pPr algn="l" eaLnBrk="0" hangingPunct="0">
              <a:tabLst>
                <a:tab pos="7485063" algn="l"/>
              </a:tabLst>
              <a:defRPr sz="2400">
                <a:solidFill>
                  <a:schemeClr val="tx1"/>
                </a:solidFill>
                <a:latin typeface="Times New Roman" pitchFamily="18" charset="0"/>
              </a:defRPr>
            </a:lvl4pPr>
            <a:lvl5pPr algn="l" eaLnBrk="0" hangingPunct="0">
              <a:tabLst>
                <a:tab pos="7485063" algn="l"/>
              </a:tabLst>
              <a:defRPr sz="2400">
                <a:solidFill>
                  <a:schemeClr val="tx1"/>
                </a:solidFill>
                <a:latin typeface="Times New Roman" pitchFamily="18" charset="0"/>
              </a:defRPr>
            </a:lvl5pPr>
            <a:lvl6pPr eaLnBrk="0" fontAlgn="base" hangingPunct="0">
              <a:spcBef>
                <a:spcPct val="0"/>
              </a:spcBef>
              <a:spcAft>
                <a:spcPct val="0"/>
              </a:spcAft>
              <a:tabLst>
                <a:tab pos="7485063" algn="l"/>
              </a:tabLst>
              <a:defRPr sz="2400">
                <a:solidFill>
                  <a:schemeClr val="tx1"/>
                </a:solidFill>
                <a:latin typeface="Times New Roman" pitchFamily="18" charset="0"/>
              </a:defRPr>
            </a:lvl6pPr>
            <a:lvl7pPr eaLnBrk="0" fontAlgn="base" hangingPunct="0">
              <a:spcBef>
                <a:spcPct val="0"/>
              </a:spcBef>
              <a:spcAft>
                <a:spcPct val="0"/>
              </a:spcAft>
              <a:tabLst>
                <a:tab pos="7485063" algn="l"/>
              </a:tabLst>
              <a:defRPr sz="2400">
                <a:solidFill>
                  <a:schemeClr val="tx1"/>
                </a:solidFill>
                <a:latin typeface="Times New Roman" pitchFamily="18" charset="0"/>
              </a:defRPr>
            </a:lvl7pPr>
            <a:lvl8pPr eaLnBrk="0" fontAlgn="base" hangingPunct="0">
              <a:spcBef>
                <a:spcPct val="0"/>
              </a:spcBef>
              <a:spcAft>
                <a:spcPct val="0"/>
              </a:spcAft>
              <a:tabLst>
                <a:tab pos="7485063" algn="l"/>
              </a:tabLst>
              <a:defRPr sz="2400">
                <a:solidFill>
                  <a:schemeClr val="tx1"/>
                </a:solidFill>
                <a:latin typeface="Times New Roman" pitchFamily="18" charset="0"/>
              </a:defRPr>
            </a:lvl8pPr>
            <a:lvl9pPr eaLnBrk="0" fontAlgn="base" hangingPunct="0">
              <a:spcBef>
                <a:spcPct val="0"/>
              </a:spcBef>
              <a:spcAft>
                <a:spcPct val="0"/>
              </a:spcAft>
              <a:tabLst>
                <a:tab pos="7485063" algn="l"/>
              </a:tabLst>
              <a:defRPr sz="2400">
                <a:solidFill>
                  <a:schemeClr val="tx1"/>
                </a:solidFill>
                <a:latin typeface="Times New Roman" pitchFamily="18" charset="0"/>
              </a:defRPr>
            </a:lvl9pPr>
          </a:lstStyle>
          <a:p>
            <a:pPr algn="ctr">
              <a:defRPr/>
            </a:pPr>
            <a:r>
              <a:rPr lang="en-US" sz="1000" dirty="0">
                <a:latin typeface="Arial" pitchFamily="34" charset="0"/>
                <a:ea typeface="ＭＳ Ｐゴシック" pitchFamily="34" charset="-128"/>
                <a:cs typeface="Arial" pitchFamily="34" charset="0"/>
              </a:rPr>
              <a:t>Copyright © 2022 Wolters Kluwer · All Rights Reserved</a:t>
            </a:r>
          </a:p>
        </p:txBody>
      </p:sp>
      <p:cxnSp>
        <p:nvCxnSpPr>
          <p:cNvPr id="11" name="Straight Connector 10">
            <a:extLst>
              <a:ext uri="{FF2B5EF4-FFF2-40B4-BE49-F238E27FC236}">
                <a16:creationId xmlns:a16="http://schemas.microsoft.com/office/drawing/2014/main" id="{684A0730-3CD0-4D5B-8B0A-A24503616B45}"/>
              </a:ext>
            </a:extLst>
          </p:cNvPr>
          <p:cNvCxnSpPr/>
          <p:nvPr userDrawn="1"/>
        </p:nvCxnSpPr>
        <p:spPr>
          <a:xfrm>
            <a:off x="0" y="1158875"/>
            <a:ext cx="9144000" cy="0"/>
          </a:xfrm>
          <a:prstGeom prst="line">
            <a:avLst/>
          </a:prstGeom>
          <a:ln>
            <a:solidFill>
              <a:schemeClr val="accent1"/>
            </a:solidFill>
          </a:ln>
        </p:spPr>
        <p:style>
          <a:lnRef idx="1">
            <a:schemeClr val="dk1"/>
          </a:lnRef>
          <a:fillRef idx="0">
            <a:schemeClr val="dk1"/>
          </a:fillRef>
          <a:effectRef idx="0">
            <a:schemeClr val="dk1"/>
          </a:effectRef>
          <a:fontRef idx="minor">
            <a:schemeClr val="tx1"/>
          </a:fontRef>
        </p:style>
      </p:cxnSp>
      <p:pic>
        <p:nvPicPr>
          <p:cNvPr id="12" name="Picture 14" descr="WK_CMYK.jpg">
            <a:extLst>
              <a:ext uri="{FF2B5EF4-FFF2-40B4-BE49-F238E27FC236}">
                <a16:creationId xmlns:a16="http://schemas.microsoft.com/office/drawing/2014/main" id="{BC54E664-2825-4B58-A5AE-2BB89DA3FB8A}"/>
              </a:ext>
            </a:extLst>
          </p:cNvPr>
          <p:cNvPicPr>
            <a:picLocks noChangeAspect="1"/>
          </p:cNvPicPr>
          <p:nvPr userDrawn="1"/>
        </p:nvPicPr>
        <p:blipFill>
          <a:blip r:embed="rId20" cstate="print">
            <a:extLst>
              <a:ext uri="{28A0092B-C50C-407E-A947-70E740481C1C}">
                <a14:useLocalDpi xmlns:a14="http://schemas.microsoft.com/office/drawing/2010/main" val="0"/>
              </a:ext>
            </a:extLst>
          </a:blip>
          <a:srcRect/>
          <a:stretch>
            <a:fillRect/>
          </a:stretch>
        </p:blipFill>
        <p:spPr bwMode="auto">
          <a:xfrm>
            <a:off x="457200" y="6600825"/>
            <a:ext cx="13176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984823"/>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Lst>
  <p:hf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4.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82E6B8-38FA-4BE4-BA26-03B26E1C4DC2}"/>
              </a:ext>
            </a:extLst>
          </p:cNvPr>
          <p:cNvSpPr>
            <a:spLocks noGrp="1"/>
          </p:cNvSpPr>
          <p:nvPr>
            <p:ph idx="1"/>
          </p:nvPr>
        </p:nvSpPr>
        <p:spPr>
          <a:xfrm>
            <a:off x="0" y="1665157"/>
            <a:ext cx="9144000" cy="5752913"/>
          </a:xfrm>
        </p:spPr>
        <p:txBody>
          <a:bodyPr/>
          <a:lstStyle/>
          <a:p>
            <a:pPr marL="0" indent="0" algn="ctr">
              <a:buNone/>
            </a:pPr>
            <a:endParaRPr lang="en-US" dirty="0"/>
          </a:p>
          <a:p>
            <a:pPr marL="0" indent="0" algn="ctr">
              <a:buNone/>
            </a:pPr>
            <a:r>
              <a:rPr lang="en-US" sz="6000" b="1" dirty="0">
                <a:solidFill>
                  <a:schemeClr val="tx1"/>
                </a:solidFill>
              </a:rPr>
              <a:t>Introduction to Clinical Pharmacology </a:t>
            </a:r>
            <a:br>
              <a:rPr lang="en-US" sz="6000" b="1" dirty="0">
                <a:solidFill>
                  <a:schemeClr val="tx1"/>
                </a:solidFill>
              </a:rPr>
            </a:br>
            <a:br>
              <a:rPr lang="en-US" sz="6000" b="1" dirty="0">
                <a:solidFill>
                  <a:schemeClr val="tx1"/>
                </a:solidFill>
              </a:rPr>
            </a:br>
            <a:r>
              <a:rPr lang="en-US" sz="6000" b="1" dirty="0">
                <a:solidFill>
                  <a:schemeClr val="tx1"/>
                </a:solidFill>
              </a:rPr>
              <a:t>Chapter 34</a:t>
            </a:r>
            <a:br>
              <a:rPr lang="en-US" sz="6000" b="1" dirty="0">
                <a:solidFill>
                  <a:schemeClr val="tx1"/>
                </a:solidFill>
              </a:rPr>
            </a:br>
            <a:r>
              <a:rPr lang="en-US" sz="6000" b="1" dirty="0">
                <a:solidFill>
                  <a:schemeClr val="tx1"/>
                </a:solidFill>
              </a:rPr>
              <a:t>Antihypertensive Drugs</a:t>
            </a:r>
            <a:endParaRPr lang="en-US" sz="6000" b="1" dirty="0"/>
          </a:p>
        </p:txBody>
      </p:sp>
    </p:spTree>
    <p:extLst>
      <p:ext uri="{BB962C8B-B14F-4D97-AF65-F5344CB8AC3E}">
        <p14:creationId xmlns:p14="http://schemas.microsoft.com/office/powerpoint/2010/main" val="644423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418"/>
            <a:ext cx="9144000" cy="1385831"/>
          </a:xfrm>
        </p:spPr>
        <p:txBody>
          <a:bodyPr>
            <a:normAutofit fontScale="90000"/>
          </a:bodyPr>
          <a:lstStyle/>
          <a:p>
            <a:r>
              <a:rPr lang="en-US" altLang="en-US" sz="4800" b="1" dirty="0">
                <a:latin typeface="Trebuchet MS"/>
              </a:rPr>
              <a:t>Drugs Used to Treat Hypertension#2</a:t>
            </a:r>
            <a:endParaRPr lang="en-IN" sz="4800" b="1" dirty="0"/>
          </a:p>
        </p:txBody>
      </p:sp>
      <p:sp>
        <p:nvSpPr>
          <p:cNvPr id="3" name="Content Placeholder 2"/>
          <p:cNvSpPr>
            <a:spLocks noGrp="1"/>
          </p:cNvSpPr>
          <p:nvPr>
            <p:ph idx="1"/>
          </p:nvPr>
        </p:nvSpPr>
        <p:spPr>
          <a:xfrm>
            <a:off x="-434340" y="1916911"/>
            <a:ext cx="9578340" cy="4857751"/>
          </a:xfrm>
        </p:spPr>
        <p:txBody>
          <a:bodyPr>
            <a:normAutofit/>
          </a:bodyPr>
          <a:lstStyle/>
          <a:p>
            <a:pPr marL="742950" lvl="2" indent="-342900">
              <a:buFont typeface="Wingdings" pitchFamily="2" charset="2"/>
              <a:buChar char="v"/>
            </a:pPr>
            <a:r>
              <a:rPr lang="en-US" altLang="en-US" sz="3200" b="1" dirty="0">
                <a:latin typeface="Trebuchet MS"/>
              </a:rPr>
              <a:t>Angiotensin-converting enzyme inhibitors (ACEIs)—for ex. Benazepril, Quinapril, &amp; Enalapril</a:t>
            </a:r>
          </a:p>
          <a:p>
            <a:pPr marL="742950" lvl="2" indent="-342900">
              <a:buFont typeface="Wingdings" pitchFamily="2" charset="2"/>
              <a:buChar char="v"/>
            </a:pPr>
            <a:r>
              <a:rPr lang="en-US" altLang="en-US" sz="3200" b="1" dirty="0">
                <a:latin typeface="Trebuchet MS"/>
              </a:rPr>
              <a:t>Angiotensin II receptor antagonists—for ex. Irbesartan &amp; Losartan</a:t>
            </a:r>
          </a:p>
          <a:p>
            <a:pPr marL="742950" lvl="2" indent="-342900">
              <a:buFont typeface="Wingdings" pitchFamily="2" charset="2"/>
              <a:buChar char="v"/>
            </a:pPr>
            <a:r>
              <a:rPr lang="en-US" altLang="en-US" sz="3200" b="1" dirty="0">
                <a:latin typeface="Trebuchet MS"/>
              </a:rPr>
              <a:t>Vasodilating drugs—for ex. Hydralazine &amp; Minoxidil</a:t>
            </a:r>
          </a:p>
          <a:p>
            <a:pPr marL="742950" lvl="2" indent="-342900">
              <a:buFont typeface="Wingdings" pitchFamily="2" charset="2"/>
              <a:buChar char="v"/>
            </a:pPr>
            <a:r>
              <a:rPr lang="en-US" altLang="en-US" sz="3200" b="1" dirty="0">
                <a:latin typeface="Trebuchet MS"/>
              </a:rPr>
              <a:t>Direct renin inhibitors (</a:t>
            </a:r>
            <a:r>
              <a:rPr lang="en-US" altLang="en-US" sz="3200" b="1" dirty="0" err="1">
                <a:latin typeface="Trebuchet MS"/>
              </a:rPr>
              <a:t>Aliskiren</a:t>
            </a:r>
            <a:r>
              <a:rPr lang="en-US" altLang="en-US" sz="3200" b="1" dirty="0">
                <a:latin typeface="Trebuchet MS"/>
              </a:rPr>
              <a:t>) </a:t>
            </a:r>
          </a:p>
          <a:p>
            <a:pPr marL="742950" lvl="2" indent="-342900">
              <a:buFont typeface="Wingdings" pitchFamily="2" charset="2"/>
              <a:buChar char="v"/>
            </a:pPr>
            <a:r>
              <a:rPr lang="en-US" altLang="en-US" sz="3200" b="1" dirty="0">
                <a:latin typeface="Trebuchet MS"/>
              </a:rPr>
              <a:t>Selective aldosterone receptor antagonists (SARAs; Eplerenone) </a:t>
            </a:r>
          </a:p>
        </p:txBody>
      </p:sp>
    </p:spTree>
    <p:extLst>
      <p:ext uri="{BB962C8B-B14F-4D97-AF65-F5344CB8AC3E}">
        <p14:creationId xmlns:p14="http://schemas.microsoft.com/office/powerpoint/2010/main" val="2766676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9144000" cy="1383029"/>
          </a:xfrm>
        </p:spPr>
        <p:txBody>
          <a:bodyPr>
            <a:normAutofit/>
          </a:bodyPr>
          <a:lstStyle/>
          <a:p>
            <a:r>
              <a:rPr lang="en-US" altLang="en-US" sz="4400" b="1" dirty="0">
                <a:latin typeface="Trebuchet MS"/>
              </a:rPr>
              <a:t>Antihypertensive Drugs—Actions </a:t>
            </a:r>
            <a:endParaRPr lang="en-IN" sz="4400" b="1" dirty="0"/>
          </a:p>
        </p:txBody>
      </p:sp>
      <p:sp>
        <p:nvSpPr>
          <p:cNvPr id="3" name="Content Placeholder 2"/>
          <p:cNvSpPr>
            <a:spLocks noGrp="1"/>
          </p:cNvSpPr>
          <p:nvPr>
            <p:ph idx="1"/>
          </p:nvPr>
        </p:nvSpPr>
        <p:spPr>
          <a:xfrm>
            <a:off x="-514350" y="1977389"/>
            <a:ext cx="9658350" cy="4880611"/>
          </a:xfrm>
        </p:spPr>
        <p:txBody>
          <a:bodyPr>
            <a:normAutofit lnSpcReduction="10000"/>
          </a:bodyPr>
          <a:lstStyle/>
          <a:p>
            <a:pPr marL="742950" lvl="2" indent="-342900">
              <a:buFont typeface="Wingdings" pitchFamily="2" charset="2"/>
              <a:buChar char="v"/>
            </a:pPr>
            <a:r>
              <a:rPr lang="en-US" altLang="en-US" sz="2800" b="1" dirty="0">
                <a:latin typeface="Trebuchet MS"/>
              </a:rPr>
              <a:t>Drugs with vasodilating properties (adrenergic blocking and calcium-channel blocking) creates an increase in the lumen of the arterial blood vessels, thus increasing the space available for blood to circulate and decreasing blood pressure</a:t>
            </a:r>
          </a:p>
          <a:p>
            <a:pPr marL="742950" lvl="2" indent="-342900">
              <a:buFont typeface="Wingdings" pitchFamily="2" charset="2"/>
              <a:buChar char="v"/>
            </a:pPr>
            <a:r>
              <a:rPr lang="en-US" altLang="en-US" sz="2800" b="1" dirty="0">
                <a:latin typeface="Trebuchet MS"/>
              </a:rPr>
              <a:t>Diuretics: increase the excretion of sodium</a:t>
            </a:r>
          </a:p>
          <a:p>
            <a:pPr marL="742950" lvl="2" indent="-342900">
              <a:buFont typeface="Wingdings" pitchFamily="2" charset="2"/>
              <a:buChar char="v"/>
            </a:pPr>
            <a:r>
              <a:rPr lang="en-US" altLang="en-US" sz="2800" b="1" dirty="0">
                <a:latin typeface="Trebuchet MS"/>
              </a:rPr>
              <a:t>Angiotensin-converting enzyme inhibitors (ACEIs): inhibit the activity of ACE, which converts angiotensin I to angiotensin II and causes vasoconstriction and secretion of aldosterone (retention of sodium and water); prevention of this process means that sodium and water are not retained and blood pressure decreases</a:t>
            </a:r>
            <a:endParaRPr lang="en-US" altLang="en-US" sz="3200" b="1" dirty="0">
              <a:latin typeface="Trebuchet MS"/>
            </a:endParaRPr>
          </a:p>
        </p:txBody>
      </p:sp>
    </p:spTree>
    <p:extLst>
      <p:ext uri="{BB962C8B-B14F-4D97-AF65-F5344CB8AC3E}">
        <p14:creationId xmlns:p14="http://schemas.microsoft.com/office/powerpoint/2010/main" val="3986775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362971"/>
          </a:xfrm>
        </p:spPr>
        <p:txBody>
          <a:bodyPr>
            <a:normAutofit/>
          </a:bodyPr>
          <a:lstStyle/>
          <a:p>
            <a:r>
              <a:rPr lang="en-US" altLang="en-US" sz="4400" b="1" dirty="0">
                <a:latin typeface="Trebuchet MS"/>
              </a:rPr>
              <a:t>Antihypertensive Drugs—Actions</a:t>
            </a:r>
            <a:endParaRPr lang="en-IN" sz="4400" b="1" dirty="0"/>
          </a:p>
        </p:txBody>
      </p:sp>
      <p:sp>
        <p:nvSpPr>
          <p:cNvPr id="3" name="Content Placeholder 2"/>
          <p:cNvSpPr>
            <a:spLocks noGrp="1"/>
          </p:cNvSpPr>
          <p:nvPr>
            <p:ph idx="1"/>
          </p:nvPr>
        </p:nvSpPr>
        <p:spPr>
          <a:xfrm>
            <a:off x="-468630" y="1897379"/>
            <a:ext cx="9612630" cy="4869181"/>
          </a:xfrm>
        </p:spPr>
        <p:txBody>
          <a:bodyPr>
            <a:normAutofit/>
          </a:bodyPr>
          <a:lstStyle/>
          <a:p>
            <a:pPr marL="742950" lvl="2" indent="-342900">
              <a:buFont typeface="Wingdings" pitchFamily="2" charset="2"/>
              <a:buChar char="v"/>
            </a:pPr>
            <a:r>
              <a:rPr lang="en-US" altLang="en-US" sz="2800" b="1" dirty="0">
                <a:latin typeface="Trebuchet MS"/>
              </a:rPr>
              <a:t>Calcium channel blockers: inhibit the movement of calcium ions across the cell membranes of cardiac and arterial muscle cells; results in less calcium available for the transmission of nerve impulses and blood vessels relax; increases the supply of oxygen to the heart and reduces the heart’s workload</a:t>
            </a:r>
          </a:p>
          <a:p>
            <a:pPr marL="742950" lvl="2" indent="-342900">
              <a:buFont typeface="Wingdings" pitchFamily="2" charset="2"/>
              <a:buChar char="v"/>
            </a:pPr>
            <a:r>
              <a:rPr lang="en-US" altLang="en-US" sz="2800" b="1" dirty="0">
                <a:latin typeface="Trebuchet MS"/>
              </a:rPr>
              <a:t>Angiotensin II receptor antagonists: block the binding of angiotensin II at various receptor sites in the vascular smooth muscle and adrenal gland; blocks the vasoconstrictive effect of the renin-angiotensin system and release of aldosterone; results in lowering blood pressure [i.e. Losartan]</a:t>
            </a:r>
            <a:endParaRPr lang="en-US" altLang="en-US" sz="2800" b="1" dirty="0"/>
          </a:p>
        </p:txBody>
      </p:sp>
    </p:spTree>
    <p:extLst>
      <p:ext uri="{BB962C8B-B14F-4D97-AF65-F5344CB8AC3E}">
        <p14:creationId xmlns:p14="http://schemas.microsoft.com/office/powerpoint/2010/main" val="229950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618"/>
            <a:ext cx="9144000" cy="1373772"/>
          </a:xfrm>
        </p:spPr>
        <p:txBody>
          <a:bodyPr>
            <a:normAutofit fontScale="90000"/>
          </a:bodyPr>
          <a:lstStyle/>
          <a:p>
            <a:r>
              <a:rPr lang="en-US" altLang="en-US" sz="5400" b="1" dirty="0">
                <a:latin typeface="Trebuchet MS"/>
              </a:rPr>
              <a:t>Antihypertensive Drugs—Uses</a:t>
            </a:r>
            <a:endParaRPr lang="en-IN" sz="5400" b="1" dirty="0"/>
          </a:p>
        </p:txBody>
      </p:sp>
      <p:sp>
        <p:nvSpPr>
          <p:cNvPr id="3" name="Content Placeholder 2"/>
          <p:cNvSpPr>
            <a:spLocks noGrp="1"/>
          </p:cNvSpPr>
          <p:nvPr>
            <p:ph sz="half" idx="1"/>
          </p:nvPr>
        </p:nvSpPr>
        <p:spPr>
          <a:xfrm>
            <a:off x="-468631" y="1977391"/>
            <a:ext cx="9612629" cy="2788919"/>
          </a:xfrm>
        </p:spPr>
        <p:txBody>
          <a:bodyPr>
            <a:normAutofit fontScale="92500"/>
          </a:bodyPr>
          <a:lstStyle/>
          <a:p>
            <a:pPr marL="742950" lvl="2" indent="-342900">
              <a:buFont typeface="Wingdings" pitchFamily="2" charset="2"/>
              <a:buChar char="v"/>
            </a:pPr>
            <a:r>
              <a:rPr lang="en-US" altLang="en-US" sz="2800" b="1" dirty="0">
                <a:latin typeface="Trebuchet MS"/>
              </a:rPr>
              <a:t>Used in the treatment of hypertension and heart failure</a:t>
            </a:r>
          </a:p>
          <a:p>
            <a:pPr marL="742950" lvl="2" indent="-342900">
              <a:buFont typeface="Wingdings" pitchFamily="2" charset="2"/>
              <a:buChar char="v"/>
            </a:pPr>
            <a:r>
              <a:rPr lang="en-US" altLang="en-US" sz="2800" b="1" dirty="0">
                <a:latin typeface="Trebuchet MS"/>
              </a:rPr>
              <a:t>Different types of hypertensives are often prescribed to be taken together if the client’s hypertension does not respond to just one drug therapy</a:t>
            </a:r>
          </a:p>
          <a:p>
            <a:pPr marL="742950" lvl="2" indent="-342900">
              <a:buFont typeface="Wingdings" pitchFamily="2" charset="2"/>
              <a:buChar char="v"/>
            </a:pPr>
            <a:r>
              <a:rPr lang="en-US" altLang="en-US" sz="2800" b="1" dirty="0">
                <a:latin typeface="Trebuchet MS"/>
              </a:rPr>
              <a:t>Nitroprusside is used via IV to treat hypertensive emergencies</a:t>
            </a:r>
          </a:p>
        </p:txBody>
      </p:sp>
      <p:pic>
        <p:nvPicPr>
          <p:cNvPr id="5" name="Content Placeholder 4" descr="This Picture Describes about the Antihypertensive Drugs—Uses">
            <a:extLst>
              <a:ext uri="{FF2B5EF4-FFF2-40B4-BE49-F238E27FC236}">
                <a16:creationId xmlns:a16="http://schemas.microsoft.com/office/drawing/2014/main" id="{BA7D65F4-C4EB-4598-BD39-5985702194B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766310"/>
            <a:ext cx="9143999" cy="2091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920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Antihypertensive Drugs—Adverse Reactions"/>
          <p:cNvSpPr>
            <a:spLocks noGrp="1"/>
          </p:cNvSpPr>
          <p:nvPr>
            <p:ph type="title"/>
          </p:nvPr>
        </p:nvSpPr>
        <p:spPr>
          <a:xfrm>
            <a:off x="2712" y="605790"/>
            <a:ext cx="9141288" cy="1383029"/>
          </a:xfrm>
        </p:spPr>
        <p:txBody>
          <a:bodyPr>
            <a:normAutofit/>
          </a:bodyPr>
          <a:lstStyle/>
          <a:p>
            <a:r>
              <a:rPr lang="en-US" altLang="en-US" sz="4400" b="1" dirty="0">
                <a:latin typeface="Trebuchet MS"/>
              </a:rPr>
              <a:t>Antihypertensive Drugs—</a:t>
            </a:r>
            <a:r>
              <a:rPr lang="en-US" altLang="en-US" sz="4400" b="1" dirty="0">
                <a:latin typeface="Trebuchet MS"/>
                <a:cs typeface="Trebuchet MS" pitchFamily="34" charset="0"/>
              </a:rPr>
              <a:t>Adverse Reactions#1</a:t>
            </a:r>
            <a:endParaRPr lang="en-IN" sz="4400" b="1" dirty="0"/>
          </a:p>
        </p:txBody>
      </p:sp>
      <p:sp>
        <p:nvSpPr>
          <p:cNvPr id="3" name="Content Placeholder 2"/>
          <p:cNvSpPr>
            <a:spLocks noGrp="1"/>
          </p:cNvSpPr>
          <p:nvPr>
            <p:ph sz="half" idx="1"/>
          </p:nvPr>
        </p:nvSpPr>
        <p:spPr>
          <a:xfrm>
            <a:off x="0" y="1897379"/>
            <a:ext cx="9141288" cy="4869181"/>
          </a:xfrm>
        </p:spPr>
        <p:txBody>
          <a:bodyPr>
            <a:normAutofit/>
          </a:bodyPr>
          <a:lstStyle/>
          <a:p>
            <a:pPr eaLnBrk="1" hangingPunct="1"/>
            <a:r>
              <a:rPr lang="en-US" altLang="en-US" sz="4800" b="1" dirty="0">
                <a:cs typeface="Trebuchet MS" pitchFamily="34" charset="0"/>
              </a:rPr>
              <a:t>Central Nervous System Reactions: </a:t>
            </a:r>
          </a:p>
          <a:p>
            <a:pPr marL="966787" lvl="1" indent="-342900"/>
            <a:r>
              <a:rPr lang="en-US" altLang="en-US" sz="4400" b="1" dirty="0">
                <a:latin typeface="Trebuchet MS"/>
              </a:rPr>
              <a:t>Fatigue</a:t>
            </a:r>
          </a:p>
          <a:p>
            <a:pPr marL="966787" lvl="1" indent="-342900"/>
            <a:r>
              <a:rPr lang="en-US" altLang="en-US" sz="4400" b="1" dirty="0">
                <a:latin typeface="Trebuchet MS"/>
              </a:rPr>
              <a:t>Depression</a:t>
            </a:r>
          </a:p>
          <a:p>
            <a:pPr marL="966787" lvl="1" indent="-342900"/>
            <a:r>
              <a:rPr lang="en-US" altLang="en-US" sz="4400" b="1" dirty="0">
                <a:latin typeface="Trebuchet MS"/>
              </a:rPr>
              <a:t>Dizziness</a:t>
            </a:r>
          </a:p>
          <a:p>
            <a:pPr marL="966787" lvl="1" indent="-342900"/>
            <a:r>
              <a:rPr lang="en-US" altLang="en-US" sz="4400" b="1" dirty="0">
                <a:latin typeface="Trebuchet MS"/>
              </a:rPr>
              <a:t>Headache</a:t>
            </a:r>
          </a:p>
          <a:p>
            <a:pPr marL="966787" lvl="1" indent="-342900"/>
            <a:r>
              <a:rPr lang="en-US" altLang="en-US" sz="4400" b="1" dirty="0">
                <a:latin typeface="Trebuchet MS"/>
              </a:rPr>
              <a:t>Syncope</a:t>
            </a:r>
          </a:p>
        </p:txBody>
      </p:sp>
      <p:pic>
        <p:nvPicPr>
          <p:cNvPr id="5" name="Picture 2" descr="This Picture Describes about the Antihypertensive Drugs—Adverse Reactions">
            <a:extLst>
              <a:ext uri="{FF2B5EF4-FFF2-40B4-BE49-F238E27FC236}">
                <a16:creationId xmlns:a16="http://schemas.microsoft.com/office/drawing/2014/main" id="{1A83D185-CFF3-49AB-8332-9B4AD74ED57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0770" y="2571750"/>
            <a:ext cx="298323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5993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9144000" cy="1405889"/>
          </a:xfrm>
        </p:spPr>
        <p:txBody>
          <a:bodyPr>
            <a:normAutofit/>
          </a:bodyPr>
          <a:lstStyle/>
          <a:p>
            <a:r>
              <a:rPr lang="en-US" altLang="en-US" sz="4400" b="1" dirty="0">
                <a:latin typeface="Trebuchet MS"/>
              </a:rPr>
              <a:t>Antihypertensive Drugs—</a:t>
            </a:r>
            <a:r>
              <a:rPr lang="en-US" altLang="en-US" sz="4400" b="1" dirty="0">
                <a:latin typeface="Trebuchet MS"/>
                <a:cs typeface="Trebuchet MS" pitchFamily="34" charset="0"/>
              </a:rPr>
              <a:t>Adverse Reactions#2</a:t>
            </a:r>
            <a:endParaRPr lang="en-IN" sz="4400" b="1" dirty="0"/>
          </a:p>
        </p:txBody>
      </p:sp>
      <p:sp>
        <p:nvSpPr>
          <p:cNvPr id="3" name="Content Placeholder 2"/>
          <p:cNvSpPr>
            <a:spLocks noGrp="1"/>
          </p:cNvSpPr>
          <p:nvPr>
            <p:ph sz="half" idx="1"/>
          </p:nvPr>
        </p:nvSpPr>
        <p:spPr>
          <a:xfrm>
            <a:off x="0" y="1897866"/>
            <a:ext cx="9144000" cy="4960134"/>
          </a:xfrm>
        </p:spPr>
        <p:txBody>
          <a:bodyPr/>
          <a:lstStyle/>
          <a:p>
            <a:pPr eaLnBrk="1" hangingPunct="1"/>
            <a:r>
              <a:rPr lang="en-US" altLang="en-US" sz="4600" b="1" dirty="0">
                <a:cs typeface="Trebuchet MS" pitchFamily="34" charset="0"/>
              </a:rPr>
              <a:t>Respiratory System Reactions: </a:t>
            </a:r>
          </a:p>
          <a:p>
            <a:pPr marL="966787" lvl="1" indent="-342900"/>
            <a:r>
              <a:rPr lang="en-US" altLang="en-US" sz="4400" b="1" dirty="0">
                <a:latin typeface="Trebuchet MS"/>
              </a:rPr>
              <a:t>Upper respiratory infections </a:t>
            </a:r>
          </a:p>
          <a:p>
            <a:pPr marL="966787" lvl="1" indent="-342900"/>
            <a:r>
              <a:rPr lang="en-US" altLang="en-US" sz="4400" b="1" dirty="0">
                <a:latin typeface="Trebuchet MS"/>
              </a:rPr>
              <a:t>Cough</a:t>
            </a:r>
          </a:p>
        </p:txBody>
      </p:sp>
      <p:pic>
        <p:nvPicPr>
          <p:cNvPr id="5" name="Picture 2" descr="This Picture Describes about the Antihypertensive Drugs—Adverse Reactions">
            <a:extLst>
              <a:ext uri="{FF2B5EF4-FFF2-40B4-BE49-F238E27FC236}">
                <a16:creationId xmlns:a16="http://schemas.microsoft.com/office/drawing/2014/main" id="{50B98476-BDC9-4A95-AB5F-D21EC5D4A403}"/>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0770" y="3874770"/>
            <a:ext cx="2983230" cy="2983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82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220"/>
            <a:ext cx="9144000" cy="1383029"/>
          </a:xfrm>
        </p:spPr>
        <p:txBody>
          <a:bodyPr>
            <a:normAutofit/>
          </a:bodyPr>
          <a:lstStyle/>
          <a:p>
            <a:r>
              <a:rPr lang="en-US" altLang="en-US" sz="4400" b="1" dirty="0">
                <a:latin typeface="Trebuchet MS"/>
              </a:rPr>
              <a:t>Antihypertensive Drugs—</a:t>
            </a:r>
            <a:r>
              <a:rPr lang="en-US" altLang="en-US" sz="4400" b="1" dirty="0">
                <a:latin typeface="Trebuchet MS"/>
                <a:cs typeface="Trebuchet MS" pitchFamily="34" charset="0"/>
              </a:rPr>
              <a:t>Adverse Reactions#3</a:t>
            </a:r>
            <a:endParaRPr lang="en-IN" sz="4400" b="1" dirty="0"/>
          </a:p>
        </p:txBody>
      </p:sp>
      <p:sp>
        <p:nvSpPr>
          <p:cNvPr id="3" name="Content Placeholder 2"/>
          <p:cNvSpPr>
            <a:spLocks noGrp="1"/>
          </p:cNvSpPr>
          <p:nvPr>
            <p:ph sz="half" idx="1"/>
          </p:nvPr>
        </p:nvSpPr>
        <p:spPr>
          <a:xfrm>
            <a:off x="0" y="2000249"/>
            <a:ext cx="9144000" cy="4857751"/>
          </a:xfrm>
        </p:spPr>
        <p:txBody>
          <a:bodyPr>
            <a:normAutofit/>
          </a:bodyPr>
          <a:lstStyle/>
          <a:p>
            <a:pPr eaLnBrk="1" hangingPunct="1"/>
            <a:r>
              <a:rPr lang="en-US" altLang="en-US" sz="4100" b="1" dirty="0">
                <a:cs typeface="Trebuchet MS" pitchFamily="34" charset="0"/>
              </a:rPr>
              <a:t>Gastrointestinal System Reactions: </a:t>
            </a:r>
          </a:p>
          <a:p>
            <a:pPr marL="966787" lvl="1" indent="-342900"/>
            <a:r>
              <a:rPr lang="en-US" altLang="en-US" sz="4000" b="1" dirty="0">
                <a:latin typeface="Trebuchet MS"/>
              </a:rPr>
              <a:t>Abdominal pain</a:t>
            </a:r>
          </a:p>
          <a:p>
            <a:pPr marL="966787" lvl="1" indent="-342900"/>
            <a:r>
              <a:rPr lang="en-US" altLang="en-US" sz="4000" b="1" dirty="0">
                <a:latin typeface="Trebuchet MS"/>
              </a:rPr>
              <a:t>Nausea</a:t>
            </a:r>
          </a:p>
          <a:p>
            <a:pPr marL="966787" lvl="1" indent="-342900"/>
            <a:r>
              <a:rPr lang="en-US" altLang="en-US" sz="4000" b="1" dirty="0">
                <a:latin typeface="Trebuchet MS"/>
              </a:rPr>
              <a:t>Diarrhea</a:t>
            </a:r>
          </a:p>
          <a:p>
            <a:pPr marL="966787" lvl="1" indent="-342900"/>
            <a:r>
              <a:rPr lang="en-US" altLang="en-US" sz="4000" b="1" dirty="0">
                <a:latin typeface="Trebuchet MS"/>
              </a:rPr>
              <a:t>Constipation</a:t>
            </a:r>
          </a:p>
          <a:p>
            <a:pPr marL="966787" lvl="1" indent="-342900"/>
            <a:r>
              <a:rPr lang="en-US" altLang="en-US" sz="4000" b="1" dirty="0">
                <a:latin typeface="Trebuchet MS"/>
              </a:rPr>
              <a:t>Gastric irritation</a:t>
            </a:r>
          </a:p>
          <a:p>
            <a:pPr marL="966787" lvl="1" indent="-342900"/>
            <a:r>
              <a:rPr lang="en-US" altLang="en-US" sz="4000" b="1" dirty="0">
                <a:latin typeface="Trebuchet MS"/>
              </a:rPr>
              <a:t>Anorexia</a:t>
            </a:r>
          </a:p>
        </p:txBody>
      </p:sp>
      <p:pic>
        <p:nvPicPr>
          <p:cNvPr id="5" name="Picture 2" descr="This Picture Describes about the Antihypertensive Drugs—Adverse Reactions">
            <a:extLst>
              <a:ext uri="{FF2B5EF4-FFF2-40B4-BE49-F238E27FC236}">
                <a16:creationId xmlns:a16="http://schemas.microsoft.com/office/drawing/2014/main" id="{2B1FAAB5-E20D-469A-87E6-EC225AF24CE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75436" y="2571750"/>
            <a:ext cx="2968564"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12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61874"/>
            <a:ext cx="9144000" cy="1338376"/>
          </a:xfrm>
        </p:spPr>
        <p:txBody>
          <a:bodyPr>
            <a:normAutofit/>
          </a:bodyPr>
          <a:lstStyle/>
          <a:p>
            <a:r>
              <a:rPr lang="en-US" altLang="en-US" sz="4400" b="1" dirty="0">
                <a:latin typeface="Trebuchet MS"/>
              </a:rPr>
              <a:t>Antihypertensive Drugs—</a:t>
            </a:r>
            <a:r>
              <a:rPr lang="en-US" altLang="en-US" sz="4400" b="1" dirty="0">
                <a:latin typeface="Trebuchet MS"/>
                <a:cs typeface="Trebuchet MS" pitchFamily="34" charset="0"/>
              </a:rPr>
              <a:t>Adverse Reactions#4</a:t>
            </a:r>
            <a:endParaRPr lang="en-IN" sz="4400" b="1" dirty="0"/>
          </a:p>
        </p:txBody>
      </p:sp>
      <p:sp>
        <p:nvSpPr>
          <p:cNvPr id="3" name="Content Placeholder 2"/>
          <p:cNvSpPr>
            <a:spLocks noGrp="1"/>
          </p:cNvSpPr>
          <p:nvPr>
            <p:ph sz="half" idx="1"/>
          </p:nvPr>
        </p:nvSpPr>
        <p:spPr>
          <a:xfrm>
            <a:off x="0" y="1933222"/>
            <a:ext cx="9144000" cy="4924778"/>
          </a:xfrm>
        </p:spPr>
        <p:txBody>
          <a:bodyPr>
            <a:normAutofit lnSpcReduction="10000"/>
          </a:bodyPr>
          <a:lstStyle/>
          <a:p>
            <a:pPr eaLnBrk="1" hangingPunct="1"/>
            <a:r>
              <a:rPr lang="en-US" altLang="en-US" sz="4000" b="1" dirty="0">
                <a:cs typeface="Trebuchet MS" pitchFamily="34" charset="0"/>
              </a:rPr>
              <a:t>Other Reactions: </a:t>
            </a:r>
          </a:p>
          <a:p>
            <a:pPr marL="966787" lvl="1" indent="-342900"/>
            <a:r>
              <a:rPr lang="en-US" altLang="en-US" sz="3600" b="1" dirty="0">
                <a:latin typeface="Trebuchet MS"/>
              </a:rPr>
              <a:t>Rash</a:t>
            </a:r>
          </a:p>
          <a:p>
            <a:pPr marL="966787" lvl="1" indent="-342900"/>
            <a:r>
              <a:rPr lang="en-US" altLang="en-US" sz="3600" b="1" dirty="0">
                <a:latin typeface="Trebuchet MS"/>
              </a:rPr>
              <a:t>Pruritis</a:t>
            </a:r>
          </a:p>
          <a:p>
            <a:pPr marL="966787" lvl="1" indent="-342900"/>
            <a:r>
              <a:rPr lang="en-US" altLang="en-US" sz="3600" b="1" dirty="0">
                <a:latin typeface="Trebuchet MS"/>
              </a:rPr>
              <a:t>Dry mouth</a:t>
            </a:r>
          </a:p>
          <a:p>
            <a:pPr marL="966787" lvl="1" indent="-342900"/>
            <a:r>
              <a:rPr lang="en-US" altLang="en-US" sz="3600" b="1" dirty="0">
                <a:latin typeface="Trebuchet MS"/>
              </a:rPr>
              <a:t>Tachycardia</a:t>
            </a:r>
          </a:p>
          <a:p>
            <a:pPr marL="966787" lvl="1" indent="-342900"/>
            <a:r>
              <a:rPr lang="en-US" altLang="en-US" sz="3600" b="1" dirty="0">
                <a:latin typeface="Trebuchet MS"/>
              </a:rPr>
              <a:t>Hypotension</a:t>
            </a:r>
          </a:p>
          <a:p>
            <a:pPr marL="966787" lvl="1" indent="-342900"/>
            <a:r>
              <a:rPr lang="en-US" altLang="en-US" sz="3600" b="1" dirty="0">
                <a:latin typeface="Trebuchet MS"/>
              </a:rPr>
              <a:t>Proteinuria</a:t>
            </a:r>
          </a:p>
          <a:p>
            <a:pPr marL="966787" lvl="1" indent="-342900"/>
            <a:r>
              <a:rPr lang="en-US" altLang="en-US" sz="3600" b="1" dirty="0">
                <a:latin typeface="Trebuchet MS"/>
              </a:rPr>
              <a:t>Neutropenia</a:t>
            </a:r>
          </a:p>
          <a:p>
            <a:pPr marL="966787" lvl="1" indent="-342900"/>
            <a:r>
              <a:rPr lang="en-US" altLang="en-US" sz="3600" b="1" dirty="0">
                <a:latin typeface="Trebuchet MS"/>
              </a:rPr>
              <a:t>Orthostatic hypotension</a:t>
            </a:r>
          </a:p>
        </p:txBody>
      </p:sp>
      <p:pic>
        <p:nvPicPr>
          <p:cNvPr id="5" name="Picture 2" descr="This Picture Describes about the Antihypertensive Drugs—Adverse Reactions">
            <a:extLst>
              <a:ext uri="{FF2B5EF4-FFF2-40B4-BE49-F238E27FC236}">
                <a16:creationId xmlns:a16="http://schemas.microsoft.com/office/drawing/2014/main" id="{B2B6921F-1C3C-410A-A40D-A8E565E3CEF0}"/>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4320540" y="1957910"/>
            <a:ext cx="4823460" cy="4042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01530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374401"/>
          </a:xfrm>
        </p:spPr>
        <p:txBody>
          <a:bodyPr>
            <a:normAutofit/>
          </a:bodyPr>
          <a:lstStyle/>
          <a:p>
            <a:r>
              <a:rPr lang="en-US" altLang="en-US" sz="4400" b="1" dirty="0">
                <a:latin typeface="Trebuchet MS"/>
              </a:rPr>
              <a:t>Antihypertensive Drugs—</a:t>
            </a:r>
            <a:r>
              <a:rPr lang="en-US" altLang="en-US" sz="4400" b="1" dirty="0">
                <a:latin typeface="Trebuchet MS"/>
                <a:cs typeface="Trebuchet MS" pitchFamily="34" charset="0"/>
              </a:rPr>
              <a:t>Contraindications</a:t>
            </a:r>
            <a:endParaRPr lang="en-IN" sz="4400" b="1" dirty="0"/>
          </a:p>
        </p:txBody>
      </p:sp>
      <p:sp>
        <p:nvSpPr>
          <p:cNvPr id="3" name="Content Placeholder 2"/>
          <p:cNvSpPr>
            <a:spLocks noGrp="1"/>
          </p:cNvSpPr>
          <p:nvPr>
            <p:ph sz="half" idx="1"/>
          </p:nvPr>
        </p:nvSpPr>
        <p:spPr>
          <a:xfrm>
            <a:off x="0" y="2000249"/>
            <a:ext cx="9144000" cy="4857751"/>
          </a:xfrm>
        </p:spPr>
        <p:txBody>
          <a:bodyPr/>
          <a:lstStyle/>
          <a:p>
            <a:pPr eaLnBrk="1" hangingPunct="1"/>
            <a:r>
              <a:rPr lang="en-US" altLang="en-US" sz="3200" b="1" dirty="0">
                <a:cs typeface="Trebuchet MS" pitchFamily="34" charset="0"/>
              </a:rPr>
              <a:t>Contraindications:</a:t>
            </a:r>
            <a:endParaRPr lang="en-US" altLang="en-US" sz="3200" b="1" dirty="0"/>
          </a:p>
          <a:p>
            <a:pPr lvl="1" eaLnBrk="1" hangingPunct="1"/>
            <a:r>
              <a:rPr lang="en-US" altLang="en-US" sz="2800" b="1" dirty="0">
                <a:latin typeface="Trebuchet MS"/>
              </a:rPr>
              <a:t>known hypersensitivity to the drugs</a:t>
            </a:r>
          </a:p>
          <a:p>
            <a:pPr lvl="1" eaLnBrk="1" hangingPunct="1"/>
            <a:r>
              <a:rPr lang="en-US" altLang="en-US" sz="2800" b="1" dirty="0">
                <a:latin typeface="Trebuchet MS"/>
              </a:rPr>
              <a:t>ACEIs and angiotensin II receptor blockers: impaired renal function, salt or volume depletion, bilateral stenosis, angioedema, pregnancy, and lactation </a:t>
            </a:r>
          </a:p>
          <a:p>
            <a:pPr lvl="1" eaLnBrk="1" hangingPunct="1"/>
            <a:r>
              <a:rPr lang="en-US" altLang="en-US" sz="2800" b="1" dirty="0">
                <a:latin typeface="Trebuchet MS"/>
              </a:rPr>
              <a:t>Calcium channel blockers: sick sinus syndrome, second- or third-degree heart block, hypotension, ventricular dysfunction, and cardiogenic shock</a:t>
            </a:r>
          </a:p>
        </p:txBody>
      </p:sp>
      <p:pic>
        <p:nvPicPr>
          <p:cNvPr id="5" name="Picture 2" descr="This Picture Describes about the Antihypertensive Drugs—Contraindica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37910" y="5760720"/>
            <a:ext cx="3006090" cy="1097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676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397261"/>
          </a:xfrm>
        </p:spPr>
        <p:txBody>
          <a:bodyPr>
            <a:normAutofit/>
          </a:bodyPr>
          <a:lstStyle/>
          <a:p>
            <a:r>
              <a:rPr lang="en-US" altLang="en-US" sz="4400" b="1" dirty="0">
                <a:latin typeface="Trebuchet MS"/>
              </a:rPr>
              <a:t>Antihypertensive Drugs—</a:t>
            </a:r>
            <a:r>
              <a:rPr lang="en-US" altLang="en-US" sz="4400" b="1" dirty="0">
                <a:latin typeface="Trebuchet MS"/>
                <a:cs typeface="Trebuchet MS" pitchFamily="34" charset="0"/>
              </a:rPr>
              <a:t>Precautions#1</a:t>
            </a:r>
            <a:endParaRPr lang="en-IN" sz="4400" b="1" dirty="0"/>
          </a:p>
        </p:txBody>
      </p:sp>
      <p:sp>
        <p:nvSpPr>
          <p:cNvPr id="3" name="Content Placeholder 2"/>
          <p:cNvSpPr>
            <a:spLocks noGrp="1"/>
          </p:cNvSpPr>
          <p:nvPr>
            <p:ph sz="half" idx="1"/>
          </p:nvPr>
        </p:nvSpPr>
        <p:spPr>
          <a:xfrm>
            <a:off x="0" y="1932156"/>
            <a:ext cx="6137910" cy="4925844"/>
          </a:xfrm>
        </p:spPr>
        <p:txBody>
          <a:bodyPr>
            <a:normAutofit lnSpcReduction="10000"/>
          </a:bodyPr>
          <a:lstStyle/>
          <a:p>
            <a:pPr eaLnBrk="1" hangingPunct="1"/>
            <a:r>
              <a:rPr lang="en-US" altLang="en-US" sz="4400" b="1" dirty="0">
                <a:cs typeface="Trebuchet MS" pitchFamily="34" charset="0"/>
              </a:rPr>
              <a:t>Use cautiously in clients with:</a:t>
            </a:r>
          </a:p>
          <a:p>
            <a:pPr marL="804863" eaLnBrk="1" hangingPunct="1"/>
            <a:r>
              <a:rPr lang="en-US" altLang="en-US" sz="4400" b="1" dirty="0"/>
              <a:t>Renal or hepatic impairment</a:t>
            </a:r>
          </a:p>
          <a:p>
            <a:pPr marL="804863" eaLnBrk="1" hangingPunct="1"/>
            <a:r>
              <a:rPr lang="en-US" altLang="en-US" sz="4400" b="1" dirty="0"/>
              <a:t>Electrolyte imbalances</a:t>
            </a:r>
          </a:p>
          <a:p>
            <a:pPr marL="804863" eaLnBrk="1" hangingPunct="1"/>
            <a:r>
              <a:rPr lang="en-US" altLang="en-US" sz="4400" b="1" dirty="0"/>
              <a:t>Lactation and pregnancy</a:t>
            </a:r>
          </a:p>
          <a:p>
            <a:endParaRPr lang="en-IN" dirty="0"/>
          </a:p>
        </p:txBody>
      </p:sp>
      <p:pic>
        <p:nvPicPr>
          <p:cNvPr id="5" name="Picture 2" descr="This Picture Describes about the Antihypertensive Drugs—Precautions">
            <a:extLst>
              <a:ext uri="{FF2B5EF4-FFF2-40B4-BE49-F238E27FC236}">
                <a16:creationId xmlns:a16="http://schemas.microsoft.com/office/drawing/2014/main" id="{6115D85E-D5E5-C541-95DD-9BA518FA4671}"/>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37910" y="1977632"/>
            <a:ext cx="3006090" cy="488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32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9144000" cy="1383030"/>
          </a:xfrm>
        </p:spPr>
        <p:txBody>
          <a:bodyPr>
            <a:normAutofit/>
          </a:bodyPr>
          <a:lstStyle/>
          <a:p>
            <a:r>
              <a:rPr lang="en-US" altLang="en-US" sz="5400" b="1" dirty="0">
                <a:cs typeface="Trebuchet MS" pitchFamily="34" charset="0"/>
              </a:rPr>
              <a:t>Learning Objectives #1</a:t>
            </a:r>
            <a:endParaRPr lang="en-IN" sz="5400" b="1" dirty="0"/>
          </a:p>
        </p:txBody>
      </p:sp>
      <p:sp>
        <p:nvSpPr>
          <p:cNvPr id="3" name="Content Placeholder 2"/>
          <p:cNvSpPr>
            <a:spLocks noGrp="1"/>
          </p:cNvSpPr>
          <p:nvPr>
            <p:ph idx="1"/>
          </p:nvPr>
        </p:nvSpPr>
        <p:spPr>
          <a:xfrm>
            <a:off x="0" y="1851660"/>
            <a:ext cx="9144000" cy="4880610"/>
          </a:xfrm>
        </p:spPr>
        <p:txBody>
          <a:bodyPr>
            <a:normAutofit fontScale="92500"/>
          </a:bodyPr>
          <a:lstStyle/>
          <a:p>
            <a:pPr marL="457200" indent="-457200">
              <a:buFont typeface="+mj-lt"/>
              <a:buAutoNum type="arabicPeriod"/>
            </a:pPr>
            <a:r>
              <a:rPr lang="en-US" sz="2800" b="1" dirty="0"/>
              <a:t>Compare and contrast the various types of hypertension and risk factors involved.</a:t>
            </a:r>
          </a:p>
          <a:p>
            <a:pPr marL="457200" indent="-457200">
              <a:buFont typeface="+mj-lt"/>
              <a:buAutoNum type="arabicPeriod"/>
            </a:pPr>
            <a:r>
              <a:rPr lang="en-US" sz="2800" b="1" dirty="0"/>
              <a:t>Identify normal and abnormal blood pressure levels for adults.</a:t>
            </a:r>
          </a:p>
          <a:p>
            <a:pPr marL="457200" indent="-457200">
              <a:buFont typeface="+mj-lt"/>
              <a:buAutoNum type="arabicPeriod"/>
            </a:pPr>
            <a:r>
              <a:rPr lang="en-US" sz="2800" b="1" dirty="0"/>
              <a:t>List the various types of drugs used to treat hypertension.</a:t>
            </a:r>
          </a:p>
          <a:p>
            <a:pPr marL="457200" indent="-457200">
              <a:buFont typeface="+mj-lt"/>
              <a:buAutoNum type="arabicPeriod"/>
            </a:pPr>
            <a:r>
              <a:rPr lang="en-US" sz="2800" b="1" dirty="0"/>
              <a:t>Explain the general drug actions, uses, adverse reactions, contraindications, precautions, and interactions of the antihypertensive drugs.</a:t>
            </a:r>
          </a:p>
          <a:p>
            <a:pPr marL="457200" indent="-457200">
              <a:buFont typeface="+mj-lt"/>
              <a:buAutoNum type="arabicPeriod"/>
            </a:pPr>
            <a:r>
              <a:rPr lang="en-US" sz="2800" b="1" dirty="0"/>
              <a:t>Distinguish important preadministration and ongoing assessment activities the nurse should perform for the client taking an antihypertensive drug.</a:t>
            </a:r>
          </a:p>
        </p:txBody>
      </p:sp>
    </p:spTree>
    <p:extLst>
      <p:ext uri="{BB962C8B-B14F-4D97-AF65-F5344CB8AC3E}">
        <p14:creationId xmlns:p14="http://schemas.microsoft.com/office/powerpoint/2010/main" val="383145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988"/>
            <a:ext cx="9144000" cy="1420121"/>
          </a:xfrm>
        </p:spPr>
        <p:txBody>
          <a:bodyPr>
            <a:noAutofit/>
          </a:bodyPr>
          <a:lstStyle/>
          <a:p>
            <a:r>
              <a:rPr lang="en-US" altLang="en-US" sz="4800" b="1" dirty="0">
                <a:latin typeface="Trebuchet MS"/>
              </a:rPr>
              <a:t>Antihypertensive Drugs—</a:t>
            </a:r>
            <a:r>
              <a:rPr lang="en-US" altLang="en-US" sz="4800" b="1" dirty="0">
                <a:latin typeface="Trebuchet MS"/>
                <a:cs typeface="Trebuchet MS" pitchFamily="34" charset="0"/>
              </a:rPr>
              <a:t>Precautions#2</a:t>
            </a:r>
            <a:endParaRPr lang="en-IN" sz="4800" b="1" dirty="0"/>
          </a:p>
        </p:txBody>
      </p:sp>
      <p:sp>
        <p:nvSpPr>
          <p:cNvPr id="3" name="Content Placeholder 2"/>
          <p:cNvSpPr>
            <a:spLocks noGrp="1"/>
          </p:cNvSpPr>
          <p:nvPr>
            <p:ph sz="half" idx="1"/>
          </p:nvPr>
        </p:nvSpPr>
        <p:spPr>
          <a:xfrm>
            <a:off x="0" y="1920726"/>
            <a:ext cx="9144000" cy="4937274"/>
          </a:xfrm>
        </p:spPr>
        <p:txBody>
          <a:bodyPr>
            <a:normAutofit/>
          </a:bodyPr>
          <a:lstStyle/>
          <a:p>
            <a:pPr eaLnBrk="1" hangingPunct="1"/>
            <a:r>
              <a:rPr lang="en-US" altLang="en-US" sz="3200" b="1" dirty="0">
                <a:cs typeface="Trebuchet MS" pitchFamily="34" charset="0"/>
              </a:rPr>
              <a:t>Calcium-channel blockers: heart failure, renal or hepatic impairment, pregnancy and lactation</a:t>
            </a:r>
          </a:p>
          <a:p>
            <a:pPr eaLnBrk="1" hangingPunct="1"/>
            <a:r>
              <a:rPr lang="en-US" altLang="en-US" sz="3200" b="1" dirty="0">
                <a:cs typeface="Trebuchet MS" pitchFamily="34" charset="0"/>
              </a:rPr>
              <a:t>ACEIs: sodium depletion, hypovolemia, coronary or cerebrovascular insufficiency, clients receiving diuretic therapy or dialysis</a:t>
            </a:r>
          </a:p>
          <a:p>
            <a:pPr eaLnBrk="1" hangingPunct="1"/>
            <a:r>
              <a:rPr lang="en-US" altLang="en-US" sz="3200" b="1" dirty="0">
                <a:cs typeface="Trebuchet MS" pitchFamily="34" charset="0"/>
              </a:rPr>
              <a:t>Angiotensin II receptor antagonists: renal or hepatic dysfunction, hypovolemia, volume or salt depletion, and in clients receiving high doses of diuretics</a:t>
            </a:r>
          </a:p>
        </p:txBody>
      </p:sp>
    </p:spTree>
    <p:extLst>
      <p:ext uri="{BB962C8B-B14F-4D97-AF65-F5344CB8AC3E}">
        <p14:creationId xmlns:p14="http://schemas.microsoft.com/office/powerpoint/2010/main" val="40826752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his Picture Describes about the ACEI Drug—Interactions"/>
          <p:cNvSpPr>
            <a:spLocks noGrp="1"/>
          </p:cNvSpPr>
          <p:nvPr>
            <p:ph type="title"/>
          </p:nvPr>
        </p:nvSpPr>
        <p:spPr>
          <a:xfrm>
            <a:off x="0" y="614418"/>
            <a:ext cx="9144000" cy="1477271"/>
          </a:xfrm>
        </p:spPr>
        <p:txBody>
          <a:bodyPr>
            <a:normAutofit fontScale="90000"/>
          </a:bodyPr>
          <a:lstStyle/>
          <a:p>
            <a:r>
              <a:rPr lang="en-US" altLang="en-US" sz="5400" b="1" dirty="0">
                <a:latin typeface="Trebuchet MS"/>
              </a:rPr>
              <a:t>ACE Inhibitor Drug—</a:t>
            </a:r>
            <a:r>
              <a:rPr lang="en-US" altLang="en-US" sz="5400" b="1" dirty="0">
                <a:latin typeface="Trebuchet MS"/>
                <a:cs typeface="Trebuchet MS" pitchFamily="34" charset="0"/>
              </a:rPr>
              <a:t>Interactions #1</a:t>
            </a:r>
            <a:endParaRPr lang="en-IN" sz="5400" b="1" dirty="0"/>
          </a:p>
        </p:txBody>
      </p:sp>
      <p:pic>
        <p:nvPicPr>
          <p:cNvPr id="4" name="Content Placeholder 3" descr="This Picture Describes about the ACEI Drug—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3399"/>
            <a:ext cx="9146659" cy="5126051"/>
          </a:xfrm>
        </p:spPr>
      </p:pic>
    </p:spTree>
    <p:extLst>
      <p:ext uri="{BB962C8B-B14F-4D97-AF65-F5344CB8AC3E}">
        <p14:creationId xmlns:p14="http://schemas.microsoft.com/office/powerpoint/2010/main" val="7575638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420121"/>
          </a:xfrm>
        </p:spPr>
        <p:txBody>
          <a:bodyPr>
            <a:noAutofit/>
          </a:bodyPr>
          <a:lstStyle/>
          <a:p>
            <a:r>
              <a:rPr lang="en-US" altLang="en-US" sz="4800" b="1" dirty="0">
                <a:latin typeface="Trebuchet MS"/>
              </a:rPr>
              <a:t>ACE Inhibitor Drug—</a:t>
            </a:r>
            <a:r>
              <a:rPr lang="en-US" altLang="en-US" sz="4800" b="1" dirty="0">
                <a:latin typeface="Trebuchet MS"/>
                <a:cs typeface="Trebuchet MS" pitchFamily="34" charset="0"/>
              </a:rPr>
              <a:t>Interactions #2</a:t>
            </a:r>
            <a:endParaRPr lang="en-IN" sz="4800" b="1" dirty="0"/>
          </a:p>
        </p:txBody>
      </p:sp>
      <p:pic>
        <p:nvPicPr>
          <p:cNvPr id="4" name="Content Placeholder 3" descr="This Picture Describes about the ACEI Drug—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48180"/>
            <a:ext cx="9144000" cy="5024120"/>
          </a:xfrm>
        </p:spPr>
      </p:pic>
    </p:spTree>
    <p:extLst>
      <p:ext uri="{BB962C8B-B14F-4D97-AF65-F5344CB8AC3E}">
        <p14:creationId xmlns:p14="http://schemas.microsoft.com/office/powerpoint/2010/main" val="1141133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418"/>
            <a:ext cx="9144000" cy="1397261"/>
          </a:xfrm>
        </p:spPr>
        <p:txBody>
          <a:bodyPr>
            <a:normAutofit/>
          </a:bodyPr>
          <a:lstStyle/>
          <a:p>
            <a:r>
              <a:rPr lang="en-US" altLang="en-US" sz="4400" b="1" dirty="0">
                <a:latin typeface="Trebuchet MS"/>
              </a:rPr>
              <a:t>Calcium Channel Blockers—</a:t>
            </a:r>
            <a:r>
              <a:rPr lang="en-US" altLang="en-US" sz="4400" b="1" dirty="0">
                <a:latin typeface="Trebuchet MS"/>
                <a:cs typeface="Trebuchet MS" pitchFamily="34" charset="0"/>
              </a:rPr>
              <a:t>Interactions</a:t>
            </a:r>
            <a:endParaRPr lang="en-IN" sz="4400" b="1" dirty="0"/>
          </a:p>
        </p:txBody>
      </p:sp>
      <p:pic>
        <p:nvPicPr>
          <p:cNvPr id="4" name="Content Placeholder 3" descr="This Picture Describes about the ACEI Drug—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3399"/>
            <a:ext cx="9144000" cy="5103191"/>
          </a:xfrm>
        </p:spPr>
      </p:pic>
    </p:spTree>
    <p:extLst>
      <p:ext uri="{BB962C8B-B14F-4D97-AF65-F5344CB8AC3E}">
        <p14:creationId xmlns:p14="http://schemas.microsoft.com/office/powerpoint/2010/main" val="3596058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7268"/>
            <a:ext cx="9144000" cy="1454411"/>
          </a:xfrm>
        </p:spPr>
        <p:txBody>
          <a:bodyPr>
            <a:normAutofit/>
          </a:bodyPr>
          <a:lstStyle/>
          <a:p>
            <a:r>
              <a:rPr lang="en-US" altLang="en-US" sz="4400" b="1" dirty="0">
                <a:latin typeface="Trebuchet MS"/>
              </a:rPr>
              <a:t>Angiotensin II Receptor Antagonists—</a:t>
            </a:r>
            <a:r>
              <a:rPr lang="en-US" altLang="en-US" sz="4400" b="1" dirty="0">
                <a:latin typeface="Trebuchet MS"/>
                <a:cs typeface="Trebuchet MS" pitchFamily="34" charset="0"/>
              </a:rPr>
              <a:t>Interactions</a:t>
            </a:r>
            <a:endParaRPr lang="en-IN" sz="4400" b="1" dirty="0"/>
          </a:p>
        </p:txBody>
      </p:sp>
      <p:pic>
        <p:nvPicPr>
          <p:cNvPr id="4" name="Content Placeholder 3" descr="This Picture Describes about the ACEI Drug—Interac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08810"/>
            <a:ext cx="9144000" cy="5189219"/>
          </a:xfrm>
        </p:spPr>
      </p:pic>
      <p:sp>
        <p:nvSpPr>
          <p:cNvPr id="3" name="Arrow: Down 2">
            <a:extLst>
              <a:ext uri="{FF2B5EF4-FFF2-40B4-BE49-F238E27FC236}">
                <a16:creationId xmlns:a16="http://schemas.microsoft.com/office/drawing/2014/main" id="{8164B8B3-7099-4567-BD8D-AD31C2F7034D}"/>
              </a:ext>
            </a:extLst>
          </p:cNvPr>
          <p:cNvSpPr/>
          <p:nvPr/>
        </p:nvSpPr>
        <p:spPr>
          <a:xfrm>
            <a:off x="7014258" y="2963119"/>
            <a:ext cx="1678329" cy="821803"/>
          </a:xfrm>
          <a:prstGeom prst="downArrow">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1899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220"/>
            <a:ext cx="9144000" cy="1394460"/>
          </a:xfrm>
        </p:spPr>
        <p:txBody>
          <a:bodyPr>
            <a:normAutofit/>
          </a:bodyPr>
          <a:lstStyle/>
          <a:p>
            <a:r>
              <a:rPr lang="en-US" altLang="en-US" sz="4400" b="1" dirty="0">
                <a:latin typeface="Trebuchet MS"/>
                <a:cs typeface="Trebuchet MS" pitchFamily="34" charset="0"/>
              </a:rPr>
              <a:t>Nursing Process—Client Receiving an Antihypertensive Drug #1</a:t>
            </a:r>
            <a:endParaRPr lang="en-IN" sz="4400" b="1" dirty="0"/>
          </a:p>
        </p:txBody>
      </p:sp>
      <p:sp>
        <p:nvSpPr>
          <p:cNvPr id="3" name="Content Placeholder 2"/>
          <p:cNvSpPr>
            <a:spLocks noGrp="1"/>
          </p:cNvSpPr>
          <p:nvPr>
            <p:ph sz="half" idx="1"/>
          </p:nvPr>
        </p:nvSpPr>
        <p:spPr>
          <a:xfrm>
            <a:off x="32005" y="2011680"/>
            <a:ext cx="9111995" cy="4846320"/>
          </a:xfrm>
        </p:spPr>
        <p:txBody>
          <a:bodyPr/>
          <a:lstStyle/>
          <a:p>
            <a:pPr eaLnBrk="1" hangingPunct="1"/>
            <a:r>
              <a:rPr lang="en-US" altLang="en-US" sz="3600" b="1" dirty="0">
                <a:cs typeface="Trebuchet MS" pitchFamily="34" charset="0"/>
              </a:rPr>
              <a:t>Pre-administration Assessment</a:t>
            </a:r>
          </a:p>
          <a:p>
            <a:pPr eaLnBrk="1" hangingPunct="1"/>
            <a:r>
              <a:rPr lang="en-US" altLang="en-US" sz="3400" b="1" dirty="0">
                <a:cs typeface="Trebuchet MS" pitchFamily="34" charset="0"/>
              </a:rPr>
              <a:t>Objective Data</a:t>
            </a:r>
          </a:p>
          <a:p>
            <a:pPr marL="1085850" lvl="1" indent="-342900"/>
            <a:r>
              <a:rPr lang="en-US" altLang="en-US" sz="3200" b="1" dirty="0">
                <a:latin typeface="Trebuchet MS"/>
              </a:rPr>
              <a:t>Vital signs</a:t>
            </a:r>
          </a:p>
          <a:p>
            <a:pPr marL="1085850" lvl="1" indent="-342900"/>
            <a:r>
              <a:rPr lang="en-US" altLang="en-US" sz="3200" b="1" dirty="0">
                <a:latin typeface="Trebuchet MS"/>
              </a:rPr>
              <a:t>Blood pressure readings in lying, sitting, and standing positions (Doxazosin)</a:t>
            </a:r>
          </a:p>
          <a:p>
            <a:pPr marL="1085850" lvl="1" indent="-342900"/>
            <a:r>
              <a:rPr lang="en-US" altLang="en-US" sz="3200" b="1" dirty="0">
                <a:latin typeface="Trebuchet MS"/>
              </a:rPr>
              <a:t>Weight</a:t>
            </a:r>
          </a:p>
          <a:p>
            <a:pPr marL="1085850" lvl="1" indent="-342900"/>
            <a:r>
              <a:rPr lang="en-US" altLang="en-US" sz="3200" b="1" dirty="0">
                <a:latin typeface="Trebuchet MS"/>
              </a:rPr>
              <a:t>Laboratory tests: lipid profile and pregnancy test</a:t>
            </a:r>
          </a:p>
        </p:txBody>
      </p:sp>
      <p:pic>
        <p:nvPicPr>
          <p:cNvPr id="5" name="Picture 2" descr="This Picture Describes about the Nursing Process—Client Receiving an Antihypertensive Drug">
            <a:extLst>
              <a:ext uri="{FF2B5EF4-FFF2-40B4-BE49-F238E27FC236}">
                <a16:creationId xmlns:a16="http://schemas.microsoft.com/office/drawing/2014/main" id="{82351DC9-40CB-4207-AB15-6778D2883AB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49340" y="5554980"/>
            <a:ext cx="2994660" cy="1303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380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6423"/>
            <a:ext cx="9144000" cy="1423433"/>
          </a:xfrm>
        </p:spPr>
        <p:txBody>
          <a:bodyPr>
            <a:normAutofit/>
          </a:bodyPr>
          <a:lstStyle/>
          <a:p>
            <a:r>
              <a:rPr lang="en-US" altLang="en-US" sz="4400" b="1" dirty="0">
                <a:latin typeface="Trebuchet MS"/>
                <a:cs typeface="Trebuchet MS" pitchFamily="34" charset="0"/>
              </a:rPr>
              <a:t>Nursing Process—Client Receiving an Antihypertensive Drug #2</a:t>
            </a:r>
            <a:endParaRPr lang="en-IN" sz="4400" b="1" dirty="0"/>
          </a:p>
        </p:txBody>
      </p:sp>
      <p:sp>
        <p:nvSpPr>
          <p:cNvPr id="3" name="Content Placeholder 2"/>
          <p:cNvSpPr>
            <a:spLocks noGrp="1"/>
          </p:cNvSpPr>
          <p:nvPr>
            <p:ph sz="half" idx="1"/>
          </p:nvPr>
        </p:nvSpPr>
        <p:spPr>
          <a:xfrm>
            <a:off x="0" y="1977417"/>
            <a:ext cx="9144000" cy="4880583"/>
          </a:xfrm>
        </p:spPr>
        <p:txBody>
          <a:bodyPr/>
          <a:lstStyle/>
          <a:p>
            <a:pPr eaLnBrk="1" hangingPunct="1"/>
            <a:r>
              <a:rPr lang="en-US" altLang="en-US" sz="3000" b="1" dirty="0">
                <a:cs typeface="Trebuchet MS" pitchFamily="34" charset="0"/>
              </a:rPr>
              <a:t>Pre-administration Assessment</a:t>
            </a:r>
          </a:p>
          <a:p>
            <a:pPr eaLnBrk="1" hangingPunct="1"/>
            <a:r>
              <a:rPr lang="en-US" altLang="en-US" sz="2800" b="1" dirty="0">
                <a:cs typeface="Trebuchet MS" pitchFamily="34" charset="0"/>
              </a:rPr>
              <a:t>Subjective Data</a:t>
            </a:r>
            <a:endParaRPr lang="en-US" sz="2800" b="1" dirty="0"/>
          </a:p>
          <a:p>
            <a:pPr marL="1085850" lvl="1" indent="-342900"/>
            <a:r>
              <a:rPr lang="en-US" altLang="en-US" sz="2800" b="1" dirty="0">
                <a:latin typeface="Trebuchet MS"/>
              </a:rPr>
              <a:t>Medical history of hypertension and modifiable factors</a:t>
            </a:r>
          </a:p>
          <a:p>
            <a:pPr marL="1085850" lvl="1" indent="-342900"/>
            <a:r>
              <a:rPr lang="en-US" altLang="en-US" sz="2800" b="1" dirty="0">
                <a:latin typeface="Trebuchet MS"/>
              </a:rPr>
              <a:t>Current list of all drugs and supplements</a:t>
            </a:r>
          </a:p>
        </p:txBody>
      </p:sp>
      <p:pic>
        <p:nvPicPr>
          <p:cNvPr id="5" name="Picture 2" descr="This Picture Describes about the Nursing Process—Client Receiving an Antihypertensive Drug">
            <a:extLst>
              <a:ext uri="{FF2B5EF4-FFF2-40B4-BE49-F238E27FC236}">
                <a16:creationId xmlns:a16="http://schemas.microsoft.com/office/drawing/2014/main" id="{CDCEE306-70AC-44BB-BA48-E0ED5ED81BF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285488"/>
            <a:ext cx="9144000" cy="2572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62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0601"/>
            <a:ext cx="9144000" cy="1465020"/>
          </a:xfrm>
        </p:spPr>
        <p:txBody>
          <a:bodyPr>
            <a:normAutofit/>
          </a:bodyPr>
          <a:lstStyle/>
          <a:p>
            <a:r>
              <a:rPr lang="en-US" altLang="en-US" sz="4400" b="1" dirty="0">
                <a:latin typeface="Trebuchet MS"/>
                <a:cs typeface="Trebuchet MS" pitchFamily="34" charset="0"/>
              </a:rPr>
              <a:t>Nursing Process—Client Receiving an Antihypertensive Drug #3</a:t>
            </a:r>
            <a:endParaRPr lang="en-IN" sz="4400" b="1" dirty="0"/>
          </a:p>
        </p:txBody>
      </p:sp>
      <p:sp>
        <p:nvSpPr>
          <p:cNvPr id="3" name="Content Placeholder 2"/>
          <p:cNvSpPr>
            <a:spLocks noGrp="1"/>
          </p:cNvSpPr>
          <p:nvPr>
            <p:ph idx="1"/>
          </p:nvPr>
        </p:nvSpPr>
        <p:spPr>
          <a:xfrm>
            <a:off x="0" y="1985621"/>
            <a:ext cx="9144000" cy="4872379"/>
          </a:xfrm>
        </p:spPr>
        <p:txBody>
          <a:bodyPr>
            <a:normAutofit lnSpcReduction="10000"/>
          </a:bodyPr>
          <a:lstStyle/>
          <a:p>
            <a:pPr eaLnBrk="1" hangingPunct="1"/>
            <a:r>
              <a:rPr lang="en-US" altLang="en-US" sz="3000" b="1" dirty="0">
                <a:cs typeface="Trebuchet MS" pitchFamily="34" charset="0"/>
              </a:rPr>
              <a:t>Ongoing Assessment</a:t>
            </a:r>
            <a:endParaRPr lang="en-US" altLang="en-US" sz="3000" b="1" dirty="0">
              <a:latin typeface="Trebuchet MS"/>
            </a:endParaRPr>
          </a:p>
          <a:p>
            <a:pPr lvl="1"/>
            <a:r>
              <a:rPr lang="en-US" altLang="en-US" sz="2800" b="1" dirty="0">
                <a:latin typeface="Trebuchet MS"/>
              </a:rPr>
              <a:t>Frequently monitor blood pressure and take blood pressure readings in same arm with client in the same position</a:t>
            </a:r>
          </a:p>
          <a:p>
            <a:pPr lvl="1"/>
            <a:r>
              <a:rPr lang="en-US" altLang="en-US" sz="2800" b="1" dirty="0">
                <a:latin typeface="Trebuchet MS"/>
              </a:rPr>
              <a:t>Blood pressure measurement before each administration of the drug</a:t>
            </a:r>
          </a:p>
          <a:p>
            <a:pPr lvl="1"/>
            <a:r>
              <a:rPr lang="en-US" altLang="en-US" sz="2800" b="1" dirty="0">
                <a:latin typeface="Trebuchet MS"/>
              </a:rPr>
              <a:t>Hold the drug if the blood pressure is significantly lower than baseline</a:t>
            </a:r>
          </a:p>
          <a:p>
            <a:pPr lvl="1"/>
            <a:r>
              <a:rPr lang="en-US" altLang="en-US" sz="2800" b="1" dirty="0">
                <a:latin typeface="Trebuchet MS"/>
              </a:rPr>
              <a:t>Menopausal women: use of birth control while on ACEIs and angiotensin II receptor antagonists</a:t>
            </a:r>
          </a:p>
          <a:p>
            <a:pPr lvl="1"/>
            <a:r>
              <a:rPr lang="en-US" altLang="en-US" sz="2800" b="1" dirty="0">
                <a:latin typeface="Trebuchet MS"/>
              </a:rPr>
              <a:t>Assess for edema and weight gain of more than 2 lbs or more per day</a:t>
            </a:r>
          </a:p>
        </p:txBody>
      </p:sp>
    </p:spTree>
    <p:extLst>
      <p:ext uri="{BB962C8B-B14F-4D97-AF65-F5344CB8AC3E}">
        <p14:creationId xmlns:p14="http://schemas.microsoft.com/office/powerpoint/2010/main" val="34336387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380"/>
            <a:ext cx="9144000" cy="1419300"/>
          </a:xfrm>
        </p:spPr>
        <p:txBody>
          <a:bodyPr>
            <a:normAutofit/>
          </a:bodyPr>
          <a:lstStyle/>
          <a:p>
            <a:r>
              <a:rPr lang="en-US" altLang="en-US" sz="4400" b="1" dirty="0">
                <a:latin typeface="Trebuchet MS"/>
                <a:cs typeface="Trebuchet MS" pitchFamily="34" charset="0"/>
              </a:rPr>
              <a:t>Nursing Process—Client Receiving an Antihypertensive Drug #4</a:t>
            </a:r>
            <a:endParaRPr lang="en-IN" sz="4400" b="1" dirty="0"/>
          </a:p>
        </p:txBody>
      </p:sp>
      <p:sp>
        <p:nvSpPr>
          <p:cNvPr id="3" name="Content Placeholder 2"/>
          <p:cNvSpPr>
            <a:spLocks noGrp="1"/>
          </p:cNvSpPr>
          <p:nvPr>
            <p:ph idx="1"/>
          </p:nvPr>
        </p:nvSpPr>
        <p:spPr>
          <a:xfrm>
            <a:off x="0" y="2011680"/>
            <a:ext cx="9144000" cy="4937760"/>
          </a:xfrm>
        </p:spPr>
        <p:txBody>
          <a:bodyPr>
            <a:normAutofit fontScale="92500" lnSpcReduction="20000"/>
          </a:bodyPr>
          <a:lstStyle/>
          <a:p>
            <a:pPr eaLnBrk="1" hangingPunct="1"/>
            <a:r>
              <a:rPr lang="en-US" altLang="en-US" sz="3500" b="1" dirty="0">
                <a:cs typeface="Trebuchet MS" pitchFamily="34" charset="0"/>
              </a:rPr>
              <a:t>Nursing Diagnosis</a:t>
            </a:r>
          </a:p>
          <a:p>
            <a:pPr lvl="1"/>
            <a:r>
              <a:rPr lang="en-US" altLang="en-US" sz="3200" b="1" dirty="0">
                <a:latin typeface="Trebuchet MS"/>
              </a:rPr>
              <a:t>Dehydration related to excessive diuresis secondary to administration of a diuretic</a:t>
            </a:r>
          </a:p>
          <a:p>
            <a:pPr lvl="1"/>
            <a:r>
              <a:rPr lang="en-US" altLang="en-US" sz="3200" b="1" dirty="0">
                <a:latin typeface="Trebuchet MS"/>
              </a:rPr>
              <a:t>Injury Risk related to dizziness or lightheadedness secondary to postural or orthostatic hypotensive episodes</a:t>
            </a:r>
          </a:p>
          <a:p>
            <a:pPr lvl="1"/>
            <a:r>
              <a:rPr lang="en-US" altLang="en-US" sz="3200" b="1" dirty="0">
                <a:latin typeface="Trebuchet MS"/>
              </a:rPr>
              <a:t>Impaired Sexual Functioning related to impotence secondary to effects of antihypertensive drugs</a:t>
            </a:r>
          </a:p>
          <a:p>
            <a:pPr lvl="1"/>
            <a:r>
              <a:rPr lang="en-US" altLang="en-US" sz="3200" b="1" dirty="0">
                <a:latin typeface="Trebuchet MS"/>
              </a:rPr>
              <a:t>Activity Intolerance related to fatigue and weakness</a:t>
            </a:r>
          </a:p>
          <a:p>
            <a:pPr lvl="1"/>
            <a:r>
              <a:rPr lang="en-US" altLang="en-US" sz="3200" b="1" dirty="0">
                <a:latin typeface="Trebuchet MS"/>
              </a:rPr>
              <a:t>Acute Pain (acute headache) related to antihypertensive drugs</a:t>
            </a:r>
          </a:p>
        </p:txBody>
      </p:sp>
    </p:spTree>
    <p:extLst>
      <p:ext uri="{BB962C8B-B14F-4D97-AF65-F5344CB8AC3E}">
        <p14:creationId xmlns:p14="http://schemas.microsoft.com/office/powerpoint/2010/main" val="22618956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58090"/>
            <a:ext cx="9144000" cy="1442160"/>
          </a:xfrm>
        </p:spPr>
        <p:txBody>
          <a:bodyPr>
            <a:normAutofit/>
          </a:bodyPr>
          <a:lstStyle/>
          <a:p>
            <a:r>
              <a:rPr lang="en-US" altLang="en-US" sz="4400" b="1" dirty="0">
                <a:latin typeface="Trebuchet MS"/>
                <a:cs typeface="Trebuchet MS" pitchFamily="34" charset="0"/>
              </a:rPr>
              <a:t>Nursing Process—Client Receiving an Antihypertensive Drug #5</a:t>
            </a:r>
            <a:endParaRPr lang="en-IN" sz="4400" b="1" dirty="0"/>
          </a:p>
        </p:txBody>
      </p:sp>
      <p:sp>
        <p:nvSpPr>
          <p:cNvPr id="3" name="Content Placeholder 2"/>
          <p:cNvSpPr>
            <a:spLocks noGrp="1"/>
          </p:cNvSpPr>
          <p:nvPr>
            <p:ph idx="1"/>
          </p:nvPr>
        </p:nvSpPr>
        <p:spPr>
          <a:xfrm>
            <a:off x="0" y="2000250"/>
            <a:ext cx="9144000" cy="4857750"/>
          </a:xfrm>
        </p:spPr>
        <p:txBody>
          <a:bodyPr/>
          <a:lstStyle/>
          <a:p>
            <a:pPr eaLnBrk="1" hangingPunct="1"/>
            <a:r>
              <a:rPr lang="en-US" altLang="en-US" sz="3200" b="1" dirty="0">
                <a:cs typeface="Trebuchet MS" pitchFamily="34" charset="0"/>
              </a:rPr>
              <a:t>Planning</a:t>
            </a:r>
          </a:p>
          <a:p>
            <a:pPr lvl="1"/>
            <a:r>
              <a:rPr lang="en-US" altLang="en-US" sz="3000" b="1" dirty="0">
                <a:latin typeface="Trebuchet MS"/>
              </a:rPr>
              <a:t>Expected client outcomes depend on the reason for administration of the drug but include:</a:t>
            </a:r>
          </a:p>
          <a:p>
            <a:pPr lvl="2" eaLnBrk="1" hangingPunct="1"/>
            <a:r>
              <a:rPr lang="en-US" altLang="en-US" sz="2800" b="1" dirty="0">
                <a:latin typeface="Trebuchet MS"/>
              </a:rPr>
              <a:t>Optimal response to therapy</a:t>
            </a:r>
          </a:p>
          <a:p>
            <a:pPr lvl="2" eaLnBrk="1" hangingPunct="1"/>
            <a:r>
              <a:rPr lang="en-US" altLang="en-US" sz="2800" b="1" dirty="0">
                <a:latin typeface="Trebuchet MS"/>
              </a:rPr>
              <a:t>Blood pressure maintained in an acceptable range</a:t>
            </a:r>
          </a:p>
          <a:p>
            <a:pPr lvl="2" eaLnBrk="1" hangingPunct="1"/>
            <a:r>
              <a:rPr lang="en-US" altLang="en-US" sz="2800" b="1" dirty="0">
                <a:latin typeface="Trebuchet MS"/>
              </a:rPr>
              <a:t>Management of adverse drug reactions</a:t>
            </a:r>
          </a:p>
          <a:p>
            <a:pPr lvl="2" eaLnBrk="1" hangingPunct="1"/>
            <a:r>
              <a:rPr lang="en-US" altLang="en-US" sz="2800" b="1" dirty="0">
                <a:latin typeface="Trebuchet MS"/>
              </a:rPr>
              <a:t>Confidence in an understanding of the prescribed medication regimen</a:t>
            </a:r>
          </a:p>
        </p:txBody>
      </p:sp>
    </p:spTree>
    <p:extLst>
      <p:ext uri="{BB962C8B-B14F-4D97-AF65-F5344CB8AC3E}">
        <p14:creationId xmlns:p14="http://schemas.microsoft.com/office/powerpoint/2010/main" val="16836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418"/>
            <a:ext cx="9144000" cy="1362971"/>
          </a:xfrm>
        </p:spPr>
        <p:txBody>
          <a:bodyPr>
            <a:normAutofit/>
          </a:bodyPr>
          <a:lstStyle/>
          <a:p>
            <a:r>
              <a:rPr lang="en-US" altLang="en-US" sz="5400" b="1" dirty="0">
                <a:cs typeface="Trebuchet MS" pitchFamily="34" charset="0"/>
              </a:rPr>
              <a:t>Learning Objectives #2</a:t>
            </a:r>
            <a:endParaRPr lang="en-IN" sz="5400" b="1" dirty="0"/>
          </a:p>
        </p:txBody>
      </p:sp>
      <p:sp>
        <p:nvSpPr>
          <p:cNvPr id="3" name="Content Placeholder 2"/>
          <p:cNvSpPr>
            <a:spLocks noGrp="1"/>
          </p:cNvSpPr>
          <p:nvPr>
            <p:ph idx="1"/>
          </p:nvPr>
        </p:nvSpPr>
        <p:spPr>
          <a:xfrm>
            <a:off x="0" y="1977388"/>
            <a:ext cx="9144000" cy="4880611"/>
          </a:xfrm>
        </p:spPr>
        <p:txBody>
          <a:bodyPr>
            <a:normAutofit/>
          </a:bodyPr>
          <a:lstStyle/>
          <a:p>
            <a:pPr marL="457200" indent="-457200">
              <a:buFont typeface="+mj-lt"/>
              <a:buAutoNum type="arabicPeriod" startAt="6"/>
            </a:pPr>
            <a:r>
              <a:rPr lang="en-US" sz="3200" b="1" dirty="0"/>
              <a:t>Explain why blood pressure determinations are important during therapy with an antihypertensive drug.</a:t>
            </a:r>
          </a:p>
          <a:p>
            <a:pPr marL="457200" indent="-457200">
              <a:buFont typeface="+mj-lt"/>
              <a:buAutoNum type="arabicPeriod" startAt="6"/>
            </a:pPr>
            <a:r>
              <a:rPr lang="en-US" sz="3200" b="1" dirty="0"/>
              <a:t>List nursing diagnoses particular to a client taking an antihypertensive drug.</a:t>
            </a:r>
          </a:p>
          <a:p>
            <a:pPr marL="457200" indent="-457200">
              <a:buFont typeface="+mj-lt"/>
              <a:buAutoNum type="arabicPeriod" startAt="6"/>
            </a:pPr>
            <a:r>
              <a:rPr lang="en-US" sz="3200" b="1" dirty="0"/>
              <a:t>Examine ways to promote an optimal response to therapy, how to manage adverse reactions, and important points to keep in mind when educating clients about the use of an antihypertensive drug</a:t>
            </a:r>
            <a:endParaRPr lang="en-US" sz="3600" b="1" dirty="0"/>
          </a:p>
        </p:txBody>
      </p:sp>
    </p:spTree>
    <p:extLst>
      <p:ext uri="{BB962C8B-B14F-4D97-AF65-F5344CB8AC3E}">
        <p14:creationId xmlns:p14="http://schemas.microsoft.com/office/powerpoint/2010/main" val="37503010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670"/>
            <a:ext cx="9144000" cy="1385010"/>
          </a:xfrm>
        </p:spPr>
        <p:txBody>
          <a:bodyPr>
            <a:normAutofit/>
          </a:bodyPr>
          <a:lstStyle/>
          <a:p>
            <a:r>
              <a:rPr lang="en-US" altLang="en-US" sz="4400" b="1" dirty="0">
                <a:latin typeface="Trebuchet MS"/>
                <a:cs typeface="Trebuchet MS" pitchFamily="34" charset="0"/>
              </a:rPr>
              <a:t>Nursing Process—Client Receiving an Antihypertensive Drug #6</a:t>
            </a:r>
            <a:endParaRPr lang="en-IN" sz="4400" b="1" dirty="0"/>
          </a:p>
        </p:txBody>
      </p:sp>
      <p:sp>
        <p:nvSpPr>
          <p:cNvPr id="3" name="Content Placeholder 2"/>
          <p:cNvSpPr>
            <a:spLocks noGrp="1"/>
          </p:cNvSpPr>
          <p:nvPr>
            <p:ph idx="1"/>
          </p:nvPr>
        </p:nvSpPr>
        <p:spPr>
          <a:xfrm>
            <a:off x="0" y="1885950"/>
            <a:ext cx="9144000" cy="4846320"/>
          </a:xfrm>
        </p:spPr>
        <p:txBody>
          <a:bodyPr>
            <a:normAutofit/>
          </a:bodyPr>
          <a:lstStyle/>
          <a:p>
            <a:pPr eaLnBrk="1" hangingPunct="1"/>
            <a:r>
              <a:rPr lang="en-US" altLang="en-US" sz="3000" b="1" dirty="0">
                <a:cs typeface="Trebuchet MS" pitchFamily="34" charset="0"/>
              </a:rPr>
              <a:t>Implementation</a:t>
            </a:r>
          </a:p>
          <a:p>
            <a:pPr lvl="1"/>
            <a:r>
              <a:rPr lang="en-US" altLang="en-US" sz="2800" b="1" dirty="0"/>
              <a:t>Promoting Optimal Response to Therapy—ACEIs</a:t>
            </a:r>
          </a:p>
          <a:p>
            <a:pPr lvl="2"/>
            <a:r>
              <a:rPr lang="en-US" altLang="en-US" sz="2600" b="1" dirty="0"/>
              <a:t>ACEIs should be taken 1 hour before or 2 hours after meals</a:t>
            </a:r>
          </a:p>
          <a:p>
            <a:pPr lvl="2"/>
            <a:r>
              <a:rPr lang="en-US" altLang="en-US" sz="2600" b="1" dirty="0"/>
              <a:t>The sustained-release capsules should not be crushed, opened or chewed</a:t>
            </a:r>
          </a:p>
          <a:p>
            <a:pPr lvl="2"/>
            <a:r>
              <a:rPr lang="en-US" altLang="en-US" sz="2600" b="1" dirty="0"/>
              <a:t>Teach the client to refrain from using potassium-based salt substitutes (hyperkalemia)</a:t>
            </a:r>
          </a:p>
          <a:p>
            <a:pPr lvl="2"/>
            <a:r>
              <a:rPr lang="en-US" altLang="en-US" sz="2600" b="1" dirty="0"/>
              <a:t>Support client if they develop a dry cough; report to primary health care provider</a:t>
            </a:r>
          </a:p>
          <a:p>
            <a:pPr lvl="2"/>
            <a:r>
              <a:rPr lang="en-US" altLang="en-US" sz="2600" b="1" dirty="0"/>
              <a:t>If a significant drop in blood pressure occurs after the first dose, notify the provider</a:t>
            </a:r>
          </a:p>
        </p:txBody>
      </p:sp>
    </p:spTree>
    <p:extLst>
      <p:ext uri="{BB962C8B-B14F-4D97-AF65-F5344CB8AC3E}">
        <p14:creationId xmlns:p14="http://schemas.microsoft.com/office/powerpoint/2010/main" val="5451030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380"/>
            <a:ext cx="9144000" cy="1487880"/>
          </a:xfrm>
        </p:spPr>
        <p:txBody>
          <a:bodyPr>
            <a:normAutofit/>
          </a:bodyPr>
          <a:lstStyle/>
          <a:p>
            <a:r>
              <a:rPr lang="en-US" altLang="en-US" sz="4400" b="1" dirty="0">
                <a:latin typeface="Trebuchet MS"/>
                <a:cs typeface="Trebuchet MS" pitchFamily="34" charset="0"/>
              </a:rPr>
              <a:t>Nursing Process—Client Receiving an Antihypertensive Drug #7</a:t>
            </a:r>
            <a:endParaRPr lang="en-IN" sz="4400" b="1" dirty="0"/>
          </a:p>
        </p:txBody>
      </p:sp>
      <p:sp>
        <p:nvSpPr>
          <p:cNvPr id="3" name="Content Placeholder 2"/>
          <p:cNvSpPr>
            <a:spLocks noGrp="1"/>
          </p:cNvSpPr>
          <p:nvPr>
            <p:ph idx="1"/>
          </p:nvPr>
        </p:nvSpPr>
        <p:spPr>
          <a:xfrm>
            <a:off x="0" y="1993972"/>
            <a:ext cx="9144000" cy="4864027"/>
          </a:xfrm>
        </p:spPr>
        <p:txBody>
          <a:bodyPr/>
          <a:lstStyle/>
          <a:p>
            <a:pPr eaLnBrk="1" hangingPunct="1"/>
            <a:r>
              <a:rPr lang="en-US" altLang="en-US" sz="3200" b="1" dirty="0">
                <a:cs typeface="Trebuchet MS" pitchFamily="34" charset="0"/>
              </a:rPr>
              <a:t>Implementation</a:t>
            </a:r>
          </a:p>
          <a:p>
            <a:pPr lvl="1"/>
            <a:r>
              <a:rPr lang="en-US" altLang="en-US" sz="2700" b="1" dirty="0"/>
              <a:t>Promoting Optimal Response to Therapy—Clonidine</a:t>
            </a:r>
          </a:p>
          <a:p>
            <a:pPr lvl="2"/>
            <a:r>
              <a:rPr lang="en-US" altLang="en-US" sz="3000" b="1" dirty="0"/>
              <a:t>Clonidine transdermal patch: </a:t>
            </a:r>
          </a:p>
          <a:p>
            <a:pPr lvl="3"/>
            <a:r>
              <a:rPr lang="en-US" altLang="en-US" sz="3000" b="1" dirty="0"/>
              <a:t>apply to hairless area of intact skin and keep in place for 7 days; select a different area of the body for each application</a:t>
            </a:r>
          </a:p>
          <a:p>
            <a:pPr lvl="3"/>
            <a:r>
              <a:rPr lang="en-US" altLang="en-US" sz="3000" b="1" dirty="0"/>
              <a:t>reinforce loose patch with tape </a:t>
            </a:r>
          </a:p>
          <a:p>
            <a:pPr lvl="3"/>
            <a:r>
              <a:rPr lang="en-US" altLang="en-US" sz="3000" b="1" dirty="0"/>
              <a:t>date and time the patch application and the date/time of the removal</a:t>
            </a:r>
          </a:p>
        </p:txBody>
      </p:sp>
    </p:spTree>
    <p:extLst>
      <p:ext uri="{BB962C8B-B14F-4D97-AF65-F5344CB8AC3E}">
        <p14:creationId xmlns:p14="http://schemas.microsoft.com/office/powerpoint/2010/main" val="1952075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670"/>
            <a:ext cx="9144000" cy="1419300"/>
          </a:xfrm>
        </p:spPr>
        <p:txBody>
          <a:bodyPr>
            <a:normAutofit/>
          </a:bodyPr>
          <a:lstStyle/>
          <a:p>
            <a:r>
              <a:rPr lang="en-US" altLang="en-US" sz="4400" b="1" dirty="0">
                <a:latin typeface="Trebuchet MS"/>
                <a:cs typeface="Trebuchet MS" pitchFamily="34" charset="0"/>
              </a:rPr>
              <a:t>Nursing Process—Client Receiving an Antihypertensive Drug #8</a:t>
            </a:r>
            <a:endParaRPr lang="en-IN" sz="4400" b="1" dirty="0"/>
          </a:p>
        </p:txBody>
      </p:sp>
      <p:sp>
        <p:nvSpPr>
          <p:cNvPr id="3" name="Content Placeholder 2"/>
          <p:cNvSpPr>
            <a:spLocks noGrp="1"/>
          </p:cNvSpPr>
          <p:nvPr>
            <p:ph idx="1"/>
          </p:nvPr>
        </p:nvSpPr>
        <p:spPr>
          <a:xfrm>
            <a:off x="0" y="1936822"/>
            <a:ext cx="9144000" cy="4921177"/>
          </a:xfrm>
        </p:spPr>
        <p:txBody>
          <a:bodyPr>
            <a:normAutofit fontScale="92500" lnSpcReduction="20000"/>
          </a:bodyPr>
          <a:lstStyle/>
          <a:p>
            <a:pPr eaLnBrk="1" hangingPunct="1"/>
            <a:r>
              <a:rPr lang="en-US" altLang="en-US" sz="3200" b="1" dirty="0">
                <a:cs typeface="Trebuchet MS" pitchFamily="34" charset="0"/>
              </a:rPr>
              <a:t>Implementation</a:t>
            </a:r>
          </a:p>
          <a:p>
            <a:pPr lvl="1"/>
            <a:r>
              <a:rPr lang="en-US" altLang="en-US" sz="2800" b="1" dirty="0"/>
              <a:t>Promoting Optimal Response to Therapy—Other Antihypertensives</a:t>
            </a:r>
          </a:p>
          <a:p>
            <a:pPr lvl="2"/>
            <a:r>
              <a:rPr lang="en-US" altLang="en-US" sz="2900" b="1" dirty="0"/>
              <a:t>Aliskiren: advise client to hold the drug if angioedema occurs and notify the primary health care provider</a:t>
            </a:r>
          </a:p>
          <a:p>
            <a:pPr lvl="2"/>
            <a:r>
              <a:rPr lang="en-US" altLang="en-US" sz="2900" b="1" dirty="0"/>
              <a:t>Nitroprusside: for hypertensive emergency; continuous monitoring of blood pressure and cardiovascular status; significant hypotension may occur</a:t>
            </a:r>
          </a:p>
          <a:p>
            <a:pPr lvl="2"/>
            <a:r>
              <a:rPr lang="en-US" altLang="en-US" sz="2900" b="1" dirty="0"/>
              <a:t>Most antihypertensive drugs can be given with or without food. If GI upset occurs, give with food.</a:t>
            </a:r>
          </a:p>
          <a:p>
            <a:pPr lvl="2"/>
            <a:r>
              <a:rPr lang="en-US" altLang="en-US" sz="2900" b="1" dirty="0"/>
              <a:t>When taking diuretics, electrolytes should be monitored for hyponatremia</a:t>
            </a:r>
          </a:p>
        </p:txBody>
      </p:sp>
    </p:spTree>
    <p:extLst>
      <p:ext uri="{BB962C8B-B14F-4D97-AF65-F5344CB8AC3E}">
        <p14:creationId xmlns:p14="http://schemas.microsoft.com/office/powerpoint/2010/main" val="30587492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2380"/>
            <a:ext cx="9144000" cy="1453590"/>
          </a:xfrm>
        </p:spPr>
        <p:txBody>
          <a:bodyPr>
            <a:normAutofit/>
          </a:bodyPr>
          <a:lstStyle/>
          <a:p>
            <a:r>
              <a:rPr lang="en-US" altLang="en-US" sz="4400" b="1" dirty="0">
                <a:latin typeface="Trebuchet MS"/>
                <a:cs typeface="Trebuchet MS" pitchFamily="34" charset="0"/>
              </a:rPr>
              <a:t>Nursing Process—Client Receiving an Antihypertensive Drug #9</a:t>
            </a:r>
            <a:endParaRPr lang="en-IN" sz="4400" b="1" dirty="0"/>
          </a:p>
        </p:txBody>
      </p:sp>
      <p:sp>
        <p:nvSpPr>
          <p:cNvPr id="3" name="Content Placeholder 2"/>
          <p:cNvSpPr>
            <a:spLocks noGrp="1"/>
          </p:cNvSpPr>
          <p:nvPr>
            <p:ph sz="half" idx="1"/>
          </p:nvPr>
        </p:nvSpPr>
        <p:spPr>
          <a:xfrm>
            <a:off x="0" y="1941744"/>
            <a:ext cx="9144000" cy="4916256"/>
          </a:xfrm>
        </p:spPr>
        <p:txBody>
          <a:bodyPr/>
          <a:lstStyle/>
          <a:p>
            <a:pPr eaLnBrk="1" hangingPunct="1"/>
            <a:r>
              <a:rPr lang="en-US" altLang="en-US" sz="32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Dehydration</a:t>
            </a:r>
          </a:p>
          <a:p>
            <a:pPr lvl="3"/>
            <a:r>
              <a:rPr lang="en-US" altLang="en-US" sz="3000" b="1" dirty="0">
                <a:latin typeface="Trebuchet MS"/>
              </a:rPr>
              <a:t>Observe for dehydration and electrolyte imbalances</a:t>
            </a:r>
          </a:p>
          <a:p>
            <a:pPr lvl="3"/>
            <a:r>
              <a:rPr lang="en-US" altLang="en-US" sz="3000" b="1" dirty="0">
                <a:latin typeface="Trebuchet MS"/>
              </a:rPr>
              <a:t>Encourage client to drink oral fluids up to 2000 mL/day unless contraindicated</a:t>
            </a:r>
          </a:p>
          <a:p>
            <a:pPr lvl="3"/>
            <a:r>
              <a:rPr lang="en-US" altLang="en-US" sz="3000" b="1" dirty="0">
                <a:latin typeface="Trebuchet MS"/>
              </a:rPr>
              <a:t>Monitor for hyponatremia, hypokalemia, and other electrolyte imbalances</a:t>
            </a:r>
          </a:p>
        </p:txBody>
      </p:sp>
      <p:pic>
        <p:nvPicPr>
          <p:cNvPr id="5" name="Picture 2" descr="This Picture Describes about the Nursing Process—Client Receiving an Antihypertensive Drug">
            <a:extLst>
              <a:ext uri="{FF2B5EF4-FFF2-40B4-BE49-F238E27FC236}">
                <a16:creationId xmlns:a16="http://schemas.microsoft.com/office/drawing/2014/main" id="{5A156564-0A32-4294-8361-D3708D5D8A28}"/>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3358440"/>
            <a:ext cx="1440180" cy="3236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93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810"/>
            <a:ext cx="9144000" cy="1430730"/>
          </a:xfrm>
        </p:spPr>
        <p:txBody>
          <a:bodyPr>
            <a:normAutofit/>
          </a:bodyPr>
          <a:lstStyle/>
          <a:p>
            <a:r>
              <a:rPr lang="en-US" altLang="en-US" sz="4400" b="1" dirty="0">
                <a:latin typeface="Trebuchet MS"/>
                <a:cs typeface="Trebuchet MS" pitchFamily="34" charset="0"/>
              </a:rPr>
              <a:t>Nursing Process—Client Receiving an Antihypertensive Drug #10</a:t>
            </a:r>
            <a:endParaRPr lang="en-IN" sz="4400" b="1" dirty="0"/>
          </a:p>
        </p:txBody>
      </p:sp>
      <p:sp>
        <p:nvSpPr>
          <p:cNvPr id="3" name="Content Placeholder 2"/>
          <p:cNvSpPr>
            <a:spLocks noGrp="1"/>
          </p:cNvSpPr>
          <p:nvPr>
            <p:ph sz="half" idx="1"/>
          </p:nvPr>
        </p:nvSpPr>
        <p:spPr>
          <a:xfrm>
            <a:off x="0" y="1908810"/>
            <a:ext cx="9144000" cy="4823460"/>
          </a:xfrm>
        </p:spPr>
        <p:txBody>
          <a:bodyPr/>
          <a:lstStyle/>
          <a:p>
            <a:pPr eaLnBrk="1" hangingPunct="1"/>
            <a:r>
              <a:rPr lang="en-US" altLang="en-US" sz="32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Injury Risk</a:t>
            </a:r>
            <a:endParaRPr lang="en-US" altLang="en-US" sz="3000" b="1" dirty="0"/>
          </a:p>
          <a:p>
            <a:pPr lvl="3"/>
            <a:r>
              <a:rPr lang="en-US" altLang="en-US" sz="3200" b="1" dirty="0">
                <a:latin typeface="Trebuchet MS"/>
              </a:rPr>
              <a:t>If orthostatic hypotension occurs, teach client to rise slowly from laying to sitting to standing (1 to 2 minutes in each position) or to seek assistance getting out of a chair or bed</a:t>
            </a:r>
          </a:p>
          <a:p>
            <a:endParaRPr lang="en-IN" sz="2800" dirty="0"/>
          </a:p>
        </p:txBody>
      </p:sp>
      <p:pic>
        <p:nvPicPr>
          <p:cNvPr id="5" name="Picture 2" descr="This Picture Describes about the Nursing Process—Client Receiving an Antihypertensive Drug">
            <a:extLst>
              <a:ext uri="{FF2B5EF4-FFF2-40B4-BE49-F238E27FC236}">
                <a16:creationId xmlns:a16="http://schemas.microsoft.com/office/drawing/2014/main" id="{66860C71-5990-4F36-B894-1786900E80C9}"/>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160771" y="5566410"/>
            <a:ext cx="2983230" cy="12915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53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7094"/>
            <a:ext cx="9144000" cy="1407446"/>
          </a:xfrm>
        </p:spPr>
        <p:txBody>
          <a:bodyPr>
            <a:normAutofit/>
          </a:bodyPr>
          <a:lstStyle/>
          <a:p>
            <a:r>
              <a:rPr lang="en-US" altLang="en-US" sz="4400" b="1" dirty="0">
                <a:latin typeface="Trebuchet MS"/>
                <a:cs typeface="Trebuchet MS" pitchFamily="34" charset="0"/>
              </a:rPr>
              <a:t>Nursing Process—Client Receiving an Antihypertensive Drug #11</a:t>
            </a:r>
            <a:endParaRPr lang="en-IN" sz="4400" b="1" dirty="0"/>
          </a:p>
        </p:txBody>
      </p:sp>
      <p:sp>
        <p:nvSpPr>
          <p:cNvPr id="3" name="Content Placeholder 2"/>
          <p:cNvSpPr>
            <a:spLocks noGrp="1"/>
          </p:cNvSpPr>
          <p:nvPr>
            <p:ph idx="1"/>
          </p:nvPr>
        </p:nvSpPr>
        <p:spPr>
          <a:xfrm>
            <a:off x="137160" y="1939901"/>
            <a:ext cx="9144000" cy="4918099"/>
          </a:xfrm>
        </p:spPr>
        <p:txBody>
          <a:bodyPr>
            <a:normAutofit fontScale="92500" lnSpcReduction="10000"/>
          </a:bodyPr>
          <a:lstStyle/>
          <a:p>
            <a:pPr eaLnBrk="1" hangingPunct="1"/>
            <a:r>
              <a:rPr lang="en-US" altLang="en-US" sz="35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Impaired Sexual Functioning</a:t>
            </a:r>
            <a:endParaRPr lang="en-US" altLang="en-US" sz="3000" b="1" dirty="0"/>
          </a:p>
          <a:p>
            <a:pPr lvl="3"/>
            <a:r>
              <a:rPr lang="en-US" altLang="en-US" sz="2900" b="1" dirty="0">
                <a:latin typeface="Trebuchet MS"/>
              </a:rPr>
              <a:t>Provide and open and understanding atmosphere to establish rapport and trust</a:t>
            </a:r>
          </a:p>
          <a:p>
            <a:pPr lvl="3"/>
            <a:r>
              <a:rPr lang="en-US" altLang="en-US" sz="2900" b="1" dirty="0">
                <a:latin typeface="Trebuchet MS"/>
              </a:rPr>
              <a:t>Allow client to express feelings</a:t>
            </a:r>
          </a:p>
          <a:p>
            <a:pPr lvl="3"/>
            <a:r>
              <a:rPr lang="en-US" altLang="en-US" sz="2900" b="1" dirty="0">
                <a:latin typeface="Trebuchet MS"/>
              </a:rPr>
              <a:t>Provide client educational literature in native language</a:t>
            </a:r>
          </a:p>
          <a:p>
            <a:pPr lvl="3"/>
            <a:r>
              <a:rPr lang="en-US" altLang="en-US" sz="2900" b="1" dirty="0">
                <a:latin typeface="Trebuchet MS"/>
              </a:rPr>
              <a:t>If sexual patterns are negatively affected, encourage other means of intimacy </a:t>
            </a:r>
          </a:p>
          <a:p>
            <a:pPr lvl="3"/>
            <a:r>
              <a:rPr lang="en-US" altLang="en-US" sz="2900" b="1" dirty="0">
                <a:latin typeface="Trebuchet MS"/>
              </a:rPr>
              <a:t>Encourage client to discuss the use of erectile dysfunction medications with provider</a:t>
            </a:r>
          </a:p>
        </p:txBody>
      </p:sp>
    </p:spTree>
    <p:extLst>
      <p:ext uri="{BB962C8B-B14F-4D97-AF65-F5344CB8AC3E}">
        <p14:creationId xmlns:p14="http://schemas.microsoft.com/office/powerpoint/2010/main" val="1960772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38607"/>
            <a:ext cx="9144000" cy="1530223"/>
          </a:xfrm>
        </p:spPr>
        <p:txBody>
          <a:bodyPr>
            <a:noAutofit/>
          </a:bodyPr>
          <a:lstStyle/>
          <a:p>
            <a:r>
              <a:rPr lang="en-US" altLang="en-US" sz="4000" b="1" dirty="0">
                <a:latin typeface="Trebuchet MS"/>
                <a:cs typeface="Trebuchet MS" pitchFamily="34" charset="0"/>
              </a:rPr>
              <a:t>Nursing Process—Client Receiving an Antihypertensive Drug #12</a:t>
            </a:r>
            <a:endParaRPr lang="en-IN" sz="4000" b="1" dirty="0"/>
          </a:p>
        </p:txBody>
      </p:sp>
      <p:sp>
        <p:nvSpPr>
          <p:cNvPr id="3" name="Content Placeholder 2"/>
          <p:cNvSpPr>
            <a:spLocks noGrp="1"/>
          </p:cNvSpPr>
          <p:nvPr>
            <p:ph sz="half" idx="1"/>
          </p:nvPr>
        </p:nvSpPr>
        <p:spPr>
          <a:xfrm>
            <a:off x="0" y="1988574"/>
            <a:ext cx="9144000" cy="4869426"/>
          </a:xfrm>
        </p:spPr>
        <p:txBody>
          <a:bodyPr/>
          <a:lstStyle/>
          <a:p>
            <a:pPr eaLnBrk="1" hangingPunct="1"/>
            <a:r>
              <a:rPr lang="en-US" altLang="en-US" sz="3200" b="1" dirty="0">
                <a:cs typeface="Trebuchet MS" pitchFamily="34" charset="0"/>
              </a:rPr>
              <a:t>Implementation</a:t>
            </a:r>
          </a:p>
          <a:p>
            <a:pPr lvl="1"/>
            <a:r>
              <a:rPr lang="en-US" altLang="en-US" sz="3000" b="1" dirty="0"/>
              <a:t>Monitoring and Managing Client Needs</a:t>
            </a:r>
          </a:p>
          <a:p>
            <a:pPr lvl="2"/>
            <a:r>
              <a:rPr lang="en-US" altLang="en-US" sz="3000" b="1" dirty="0">
                <a:latin typeface="Trebuchet MS"/>
              </a:rPr>
              <a:t>Activity Intolerance</a:t>
            </a:r>
            <a:endParaRPr lang="en-US" altLang="en-US" sz="3000" b="1" dirty="0"/>
          </a:p>
          <a:p>
            <a:pPr lvl="3"/>
            <a:r>
              <a:rPr lang="en-US" altLang="en-US" sz="3000" b="1" dirty="0">
                <a:latin typeface="Trebuchet MS"/>
              </a:rPr>
              <a:t>Encourage client to walk and ambulate as they can tolerate and to gradually increase activity</a:t>
            </a:r>
          </a:p>
          <a:p>
            <a:pPr lvl="3"/>
            <a:r>
              <a:rPr lang="en-US" altLang="en-US" sz="3000" b="1" dirty="0">
                <a:latin typeface="Trebuchet MS"/>
              </a:rPr>
              <a:t>Teach client to plan rest periods</a:t>
            </a:r>
          </a:p>
          <a:p>
            <a:pPr lvl="3"/>
            <a:r>
              <a:rPr lang="en-US" altLang="en-US" sz="3000" b="1" dirty="0">
                <a:latin typeface="Trebuchet MS"/>
              </a:rPr>
              <a:t>Reassure client that fatigue diminishes after 4 to 6 weeks of therapy</a:t>
            </a:r>
          </a:p>
        </p:txBody>
      </p:sp>
      <p:pic>
        <p:nvPicPr>
          <p:cNvPr id="5" name="Picture 2" descr="This Picture Describes about the Nursing Process—Client Receiving an Antihypertensive Drug">
            <a:extLst>
              <a:ext uri="{FF2B5EF4-FFF2-40B4-BE49-F238E27FC236}">
                <a16:creationId xmlns:a16="http://schemas.microsoft.com/office/drawing/2014/main" id="{F83E1191-4D8B-403E-867F-EA72A606D91A}"/>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3429000"/>
            <a:ext cx="1451610" cy="31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8866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70634"/>
            <a:ext cx="9144000" cy="1421056"/>
          </a:xfrm>
        </p:spPr>
        <p:txBody>
          <a:bodyPr>
            <a:normAutofit/>
          </a:bodyPr>
          <a:lstStyle/>
          <a:p>
            <a:r>
              <a:rPr lang="en-US" altLang="en-US" sz="4400" b="1" dirty="0">
                <a:latin typeface="Trebuchet MS"/>
                <a:cs typeface="Trebuchet MS" pitchFamily="34" charset="0"/>
              </a:rPr>
              <a:t>Nursing Process—Client Receiving an Antihypertensive Drug #13</a:t>
            </a:r>
            <a:endParaRPr lang="en-IN" sz="4400" b="1" dirty="0"/>
          </a:p>
        </p:txBody>
      </p:sp>
      <p:sp>
        <p:nvSpPr>
          <p:cNvPr id="3" name="Content Placeholder 2"/>
          <p:cNvSpPr>
            <a:spLocks noGrp="1"/>
          </p:cNvSpPr>
          <p:nvPr>
            <p:ph sz="half" idx="1"/>
          </p:nvPr>
        </p:nvSpPr>
        <p:spPr>
          <a:xfrm>
            <a:off x="0" y="1976034"/>
            <a:ext cx="9144000" cy="4881966"/>
          </a:xfrm>
        </p:spPr>
        <p:txBody>
          <a:bodyPr>
            <a:normAutofit/>
          </a:bodyPr>
          <a:lstStyle/>
          <a:p>
            <a:pPr eaLnBrk="1" hangingPunct="1"/>
            <a:r>
              <a:rPr lang="en-US" altLang="en-US" sz="2800" b="1" dirty="0">
                <a:cs typeface="Trebuchet MS" pitchFamily="34" charset="0"/>
              </a:rPr>
              <a:t>Implementation</a:t>
            </a:r>
          </a:p>
          <a:p>
            <a:pPr lvl="1"/>
            <a:r>
              <a:rPr lang="en-US" altLang="en-US" sz="2700" b="1" dirty="0"/>
              <a:t>Monitoring and Managing Client Needs</a:t>
            </a:r>
          </a:p>
          <a:p>
            <a:pPr lvl="2"/>
            <a:r>
              <a:rPr lang="en-US" altLang="en-US" sz="2700" b="1" dirty="0">
                <a:latin typeface="Trebuchet MS"/>
              </a:rPr>
              <a:t>Acute Pain</a:t>
            </a:r>
            <a:endParaRPr lang="en-US" altLang="en-US" sz="2700" b="1" dirty="0"/>
          </a:p>
          <a:p>
            <a:pPr lvl="3"/>
            <a:r>
              <a:rPr lang="en-US" altLang="en-US" sz="2600" b="1" dirty="0">
                <a:latin typeface="Trebuchet MS"/>
              </a:rPr>
              <a:t>Client may develop a headache as an adverse effect</a:t>
            </a:r>
          </a:p>
          <a:p>
            <a:pPr lvl="3"/>
            <a:r>
              <a:rPr lang="en-US" altLang="en-US" sz="2600" b="1" dirty="0">
                <a:latin typeface="Trebuchet MS"/>
              </a:rPr>
              <a:t>Encourage client to remain in bed with a cool cloth on forehead and offer client back or neck rub</a:t>
            </a:r>
          </a:p>
          <a:p>
            <a:pPr lvl="3"/>
            <a:r>
              <a:rPr lang="en-US" altLang="en-US" sz="2600" b="1" dirty="0">
                <a:latin typeface="Trebuchet MS"/>
              </a:rPr>
              <a:t>Teach client to use guided imagery or progressive body relaxation</a:t>
            </a:r>
          </a:p>
          <a:p>
            <a:pPr lvl="3"/>
            <a:r>
              <a:rPr lang="en-US" altLang="en-US" sz="2600" b="1" dirty="0">
                <a:latin typeface="Trebuchet MS"/>
              </a:rPr>
              <a:t>Notify primary health care provider if nursing measures are not successful</a:t>
            </a:r>
          </a:p>
        </p:txBody>
      </p:sp>
      <p:pic>
        <p:nvPicPr>
          <p:cNvPr id="5" name="Picture 2" descr="This Picture Describes about the Nursing Process—Client Receiving an Antihypertensive Drug">
            <a:extLst>
              <a:ext uri="{FF2B5EF4-FFF2-40B4-BE49-F238E27FC236}">
                <a16:creationId xmlns:a16="http://schemas.microsoft.com/office/drawing/2014/main" id="{9AB4E495-75BD-4B4F-9F5C-06218774AFF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6929344" y="1976034"/>
            <a:ext cx="2214656" cy="142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5699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3810"/>
            <a:ext cx="9395460" cy="1448709"/>
          </a:xfrm>
        </p:spPr>
        <p:txBody>
          <a:bodyPr>
            <a:normAutofit/>
          </a:bodyPr>
          <a:lstStyle/>
          <a:p>
            <a:r>
              <a:rPr lang="en-US" altLang="en-US" sz="4400" b="1" dirty="0">
                <a:latin typeface="Trebuchet MS"/>
                <a:cs typeface="Trebuchet MS" pitchFamily="34" charset="0"/>
              </a:rPr>
              <a:t>Nursing Process—Client Receiving an Antihypertensive Drug #14</a:t>
            </a:r>
            <a:endParaRPr lang="en-IN" sz="4400" b="1" dirty="0"/>
          </a:p>
        </p:txBody>
      </p:sp>
      <p:sp>
        <p:nvSpPr>
          <p:cNvPr id="3" name="Content Placeholder 2"/>
          <p:cNvSpPr>
            <a:spLocks noGrp="1"/>
          </p:cNvSpPr>
          <p:nvPr>
            <p:ph sz="half" idx="1"/>
          </p:nvPr>
        </p:nvSpPr>
        <p:spPr>
          <a:xfrm>
            <a:off x="0" y="1949649"/>
            <a:ext cx="9144000" cy="2669739"/>
          </a:xfrm>
        </p:spPr>
        <p:txBody>
          <a:bodyPr>
            <a:normAutofit fontScale="92500" lnSpcReduction="10000"/>
          </a:bodyPr>
          <a:lstStyle/>
          <a:p>
            <a:pPr eaLnBrk="1" hangingPunct="1"/>
            <a:r>
              <a:rPr lang="en-US" altLang="en-US" sz="2500" b="1" dirty="0">
                <a:cs typeface="Trebuchet MS" pitchFamily="34" charset="0"/>
              </a:rPr>
              <a:t>Implementation—Educating the Client and Family</a:t>
            </a:r>
          </a:p>
          <a:p>
            <a:pPr lvl="1"/>
            <a:r>
              <a:rPr lang="en-US" altLang="en-US" sz="2400" b="1" dirty="0">
                <a:latin typeface="Trebuchet MS"/>
              </a:rPr>
              <a:t>Educate all clients that blood pressures should be checked periodically</a:t>
            </a:r>
          </a:p>
          <a:p>
            <a:pPr lvl="1"/>
            <a:r>
              <a:rPr lang="en-US" altLang="en-US" sz="2400" b="1" dirty="0">
                <a:latin typeface="Trebuchet MS"/>
              </a:rPr>
              <a:t>Emphasize the importance of drug therapy and following the therapeutic drug regimen; if patient stops taking medication this may result in rebound hypertension</a:t>
            </a:r>
          </a:p>
          <a:p>
            <a:pPr lvl="1"/>
            <a:r>
              <a:rPr lang="en-US" altLang="en-US" sz="2400" b="1" dirty="0">
                <a:latin typeface="Trebuchet MS"/>
              </a:rPr>
              <a:t>Educate the client about the adverse reactions and to contact the primary health care provider if adverse reactions occur</a:t>
            </a:r>
          </a:p>
          <a:p>
            <a:endParaRPr lang="en-IN" dirty="0"/>
          </a:p>
        </p:txBody>
      </p:sp>
      <p:pic>
        <p:nvPicPr>
          <p:cNvPr id="5" name="Picture 2" descr="This Picture Describes about the Nursing Process—Client Receiving an Antihypertensive Drug">
            <a:extLst>
              <a:ext uri="{FF2B5EF4-FFF2-40B4-BE49-F238E27FC236}">
                <a16:creationId xmlns:a16="http://schemas.microsoft.com/office/drawing/2014/main" id="{A5C93CB3-1B21-2746-9B2A-EFB450D1319D}"/>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526280"/>
            <a:ext cx="9144000"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0488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670"/>
            <a:ext cx="9144000" cy="1373580"/>
          </a:xfrm>
        </p:spPr>
        <p:txBody>
          <a:bodyPr>
            <a:normAutofit/>
          </a:bodyPr>
          <a:lstStyle/>
          <a:p>
            <a:r>
              <a:rPr lang="en-US" altLang="en-US" sz="4400" b="1" dirty="0">
                <a:latin typeface="Trebuchet MS"/>
                <a:cs typeface="Trebuchet MS" pitchFamily="34" charset="0"/>
              </a:rPr>
              <a:t>Nursing Process—Client Receiving an Antihypertensive Drug #15</a:t>
            </a:r>
            <a:endParaRPr lang="en-IN" sz="4400" b="1" dirty="0"/>
          </a:p>
        </p:txBody>
      </p:sp>
      <p:sp>
        <p:nvSpPr>
          <p:cNvPr id="3" name="Content Placeholder 2"/>
          <p:cNvSpPr>
            <a:spLocks noGrp="1"/>
          </p:cNvSpPr>
          <p:nvPr>
            <p:ph sz="half" idx="1"/>
          </p:nvPr>
        </p:nvSpPr>
        <p:spPr>
          <a:xfrm>
            <a:off x="0" y="1919081"/>
            <a:ext cx="9144000" cy="2741295"/>
          </a:xfrm>
        </p:spPr>
        <p:txBody>
          <a:bodyPr>
            <a:normAutofit lnSpcReduction="10000"/>
          </a:bodyPr>
          <a:lstStyle/>
          <a:p>
            <a:pPr eaLnBrk="1" hangingPunct="1"/>
            <a:r>
              <a:rPr lang="en-US" altLang="en-US" sz="2600" b="1" dirty="0">
                <a:cs typeface="Trebuchet MS" pitchFamily="34" charset="0"/>
              </a:rPr>
              <a:t>Implementation—Educating the</a:t>
            </a:r>
            <a:r>
              <a:rPr lang="en-US" altLang="en-US" sz="2600" dirty="0">
                <a:cs typeface="Trebuchet MS" pitchFamily="34" charset="0"/>
              </a:rPr>
              <a:t> </a:t>
            </a:r>
            <a:r>
              <a:rPr lang="en-US" altLang="en-US" sz="2600" b="1" dirty="0">
                <a:cs typeface="Trebuchet MS" pitchFamily="34" charset="0"/>
              </a:rPr>
              <a:t>Client and Family</a:t>
            </a:r>
          </a:p>
          <a:p>
            <a:pPr lvl="1"/>
            <a:r>
              <a:rPr lang="en-US" altLang="en-US" sz="2400" b="1" dirty="0">
                <a:latin typeface="Trebuchet MS"/>
              </a:rPr>
              <a:t>Teach client to use blood pressure machine or community resources to measure blood pressure and to keep a blood pressure record</a:t>
            </a:r>
          </a:p>
          <a:p>
            <a:pPr lvl="1"/>
            <a:r>
              <a:rPr lang="en-US" altLang="en-US" sz="2400" b="1" dirty="0">
                <a:latin typeface="Trebuchet MS"/>
              </a:rPr>
              <a:t>Avoid the use of nonprescription drugs unless the primary health care provider is consulted</a:t>
            </a:r>
          </a:p>
          <a:p>
            <a:pPr lvl="1"/>
            <a:r>
              <a:rPr lang="en-US" altLang="en-US" sz="2400" b="1" dirty="0">
                <a:latin typeface="Trebuchet MS"/>
              </a:rPr>
              <a:t>Avoid alcohol and if the drug causes drowsiness, avoid driving or performing hazardous tasks</a:t>
            </a:r>
          </a:p>
        </p:txBody>
      </p:sp>
      <p:pic>
        <p:nvPicPr>
          <p:cNvPr id="5" name="Picture 2" descr="This Picture Describes about the Nursing Process—Client Receiving an Antihypertensive Drug">
            <a:extLst>
              <a:ext uri="{FF2B5EF4-FFF2-40B4-BE49-F238E27FC236}">
                <a16:creationId xmlns:a16="http://schemas.microsoft.com/office/drawing/2014/main" id="{B505EB9E-4FBD-9D43-A756-1263148E1002}"/>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0" y="4526280"/>
            <a:ext cx="9143999" cy="2331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22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340111"/>
          </a:xfrm>
        </p:spPr>
        <p:txBody>
          <a:bodyPr>
            <a:normAutofit/>
          </a:bodyPr>
          <a:lstStyle/>
          <a:p>
            <a:r>
              <a:rPr lang="en-US" altLang="en-US" sz="4400" b="1" dirty="0">
                <a:cs typeface="Trebuchet MS" pitchFamily="34" charset="0"/>
              </a:rPr>
              <a:t>Blood Pressure and Hypertension</a:t>
            </a:r>
            <a:endParaRPr lang="en-IN" sz="4400" b="1" dirty="0"/>
          </a:p>
        </p:txBody>
      </p:sp>
      <p:sp>
        <p:nvSpPr>
          <p:cNvPr id="3" name="Content Placeholder 2"/>
          <p:cNvSpPr>
            <a:spLocks noGrp="1"/>
          </p:cNvSpPr>
          <p:nvPr>
            <p:ph idx="1"/>
          </p:nvPr>
        </p:nvSpPr>
        <p:spPr>
          <a:xfrm>
            <a:off x="0" y="1965958"/>
            <a:ext cx="9144000" cy="4892041"/>
          </a:xfrm>
        </p:spPr>
        <p:txBody>
          <a:bodyPr>
            <a:normAutofit lnSpcReduction="10000"/>
          </a:bodyPr>
          <a:lstStyle/>
          <a:p>
            <a:r>
              <a:rPr lang="en-US" sz="3200" b="1" dirty="0"/>
              <a:t>Blood pressure: force of blood against artery walls; normal is considered 120/80 mm Hg or lower </a:t>
            </a:r>
          </a:p>
          <a:p>
            <a:r>
              <a:rPr lang="en-US" sz="3200" b="1" dirty="0"/>
              <a:t>Hypertension: high blood pressure that stays elevated over time; blood pressure of 130/90 mm Hg or higher</a:t>
            </a:r>
          </a:p>
          <a:p>
            <a:r>
              <a:rPr lang="en-US" sz="3200" b="1" dirty="0"/>
              <a:t>Prehypertension: elevated blood pressure; at risk of developing hypertension; occurs when the systolic blood pressure falls between 120 and 129 mm Hg and the diastolic blood pressure remains between 80 and 89 mm Hg.</a:t>
            </a:r>
          </a:p>
        </p:txBody>
      </p:sp>
    </p:spTree>
    <p:extLst>
      <p:ext uri="{BB962C8B-B14F-4D97-AF65-F5344CB8AC3E}">
        <p14:creationId xmlns:p14="http://schemas.microsoft.com/office/powerpoint/2010/main" val="2577236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4360"/>
            <a:ext cx="9144000" cy="1485900"/>
          </a:xfrm>
        </p:spPr>
        <p:txBody>
          <a:bodyPr>
            <a:normAutofit/>
          </a:bodyPr>
          <a:lstStyle/>
          <a:p>
            <a:r>
              <a:rPr lang="en-US" altLang="en-US" sz="4400" b="1" dirty="0">
                <a:latin typeface="Trebuchet MS"/>
                <a:cs typeface="Trebuchet MS" pitchFamily="34" charset="0"/>
              </a:rPr>
              <a:t>Nursing Process—Client Receiving an Antihypertensive Drug #16</a:t>
            </a:r>
            <a:endParaRPr lang="en-IN" sz="4400" b="1" dirty="0"/>
          </a:p>
        </p:txBody>
      </p:sp>
      <p:sp>
        <p:nvSpPr>
          <p:cNvPr id="3" name="Content Placeholder 2"/>
          <p:cNvSpPr>
            <a:spLocks noGrp="1"/>
          </p:cNvSpPr>
          <p:nvPr>
            <p:ph sz="half" idx="1"/>
          </p:nvPr>
        </p:nvSpPr>
        <p:spPr>
          <a:xfrm>
            <a:off x="0" y="1989307"/>
            <a:ext cx="9144000" cy="2605554"/>
          </a:xfrm>
        </p:spPr>
        <p:txBody>
          <a:bodyPr/>
          <a:lstStyle/>
          <a:p>
            <a:pPr eaLnBrk="1" hangingPunct="1"/>
            <a:r>
              <a:rPr lang="en-US" altLang="en-US" sz="2600" b="1" dirty="0">
                <a:cs typeface="Trebuchet MS" pitchFamily="34" charset="0"/>
              </a:rPr>
              <a:t>Implementation—Educating the Client and Family</a:t>
            </a:r>
          </a:p>
          <a:p>
            <a:pPr lvl="1"/>
            <a:r>
              <a:rPr lang="en-US" altLang="en-US" sz="2400" b="1" dirty="0">
                <a:latin typeface="Trebuchet MS"/>
              </a:rPr>
              <a:t>Teach client about diet restrictions and to avoid salt substitutes unless a particular brand is approved by the primary health care provider</a:t>
            </a:r>
          </a:p>
          <a:p>
            <a:pPr lvl="1"/>
            <a:r>
              <a:rPr lang="en-US" altLang="en-US" sz="2400" b="1" dirty="0">
                <a:latin typeface="Trebuchet MS"/>
              </a:rPr>
              <a:t>If client is at risk for orthostatic hypotension, teach client and family safety methods to prevent injury and falls at home</a:t>
            </a:r>
          </a:p>
          <a:p>
            <a:endParaRPr lang="en-IN" dirty="0"/>
          </a:p>
        </p:txBody>
      </p:sp>
      <p:pic>
        <p:nvPicPr>
          <p:cNvPr id="5" name="Picture 2" descr="This Picture Describes about the Nursing Process—Client Receiving an Antihypertensive Drug">
            <a:extLst>
              <a:ext uri="{FF2B5EF4-FFF2-40B4-BE49-F238E27FC236}">
                <a16:creationId xmlns:a16="http://schemas.microsoft.com/office/drawing/2014/main" id="{5A23AE76-519B-204F-9445-6702C1FC51CB}"/>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1" y="4457701"/>
            <a:ext cx="9144000" cy="2374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533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5780"/>
            <a:ext cx="9144000" cy="1520190"/>
          </a:xfrm>
        </p:spPr>
        <p:txBody>
          <a:bodyPr>
            <a:normAutofit/>
          </a:bodyPr>
          <a:lstStyle/>
          <a:p>
            <a:r>
              <a:rPr lang="en-US" altLang="en-US" sz="4400" b="1" dirty="0">
                <a:latin typeface="Trebuchet MS"/>
                <a:cs typeface="Trebuchet MS" pitchFamily="34" charset="0"/>
              </a:rPr>
              <a:t>Nursing Process—Client Receiving an Antihypertensive Drug #17</a:t>
            </a:r>
            <a:endParaRPr lang="en-IN" sz="4400" b="1" dirty="0"/>
          </a:p>
        </p:txBody>
      </p:sp>
      <p:sp>
        <p:nvSpPr>
          <p:cNvPr id="3" name="Content Placeholder 2"/>
          <p:cNvSpPr>
            <a:spLocks noGrp="1"/>
          </p:cNvSpPr>
          <p:nvPr>
            <p:ph idx="1"/>
          </p:nvPr>
        </p:nvSpPr>
        <p:spPr>
          <a:xfrm>
            <a:off x="0" y="1868242"/>
            <a:ext cx="9144000" cy="4909747"/>
          </a:xfrm>
        </p:spPr>
        <p:txBody>
          <a:bodyPr>
            <a:normAutofit fontScale="92500" lnSpcReduction="10000"/>
          </a:bodyPr>
          <a:lstStyle/>
          <a:p>
            <a:pPr eaLnBrk="1" hangingPunct="1"/>
            <a:r>
              <a:rPr lang="en-US" altLang="en-US" sz="3500" b="1" dirty="0">
                <a:cs typeface="Trebuchet MS" pitchFamily="34" charset="0"/>
              </a:rPr>
              <a:t>Evaluation</a:t>
            </a:r>
          </a:p>
          <a:p>
            <a:pPr lvl="1"/>
            <a:r>
              <a:rPr lang="en-US" altLang="en-US" sz="3200" b="1" dirty="0">
                <a:latin typeface="Trebuchet MS"/>
              </a:rPr>
              <a:t>Was the therapeutic effect achieved and was blood pressure controlled? </a:t>
            </a:r>
          </a:p>
          <a:p>
            <a:pPr lvl="1"/>
            <a:r>
              <a:rPr lang="en-US" altLang="en-US" sz="3200" b="1" dirty="0">
                <a:latin typeface="Trebuchet MS"/>
              </a:rPr>
              <a:t>Were adverse reactions: identified, reported, and managed? </a:t>
            </a:r>
          </a:p>
          <a:p>
            <a:pPr lvl="2"/>
            <a:r>
              <a:rPr lang="en-US" altLang="en-US" sz="3000" b="1" dirty="0">
                <a:latin typeface="Trebuchet MS"/>
              </a:rPr>
              <a:t>No evidence of dehydration</a:t>
            </a:r>
          </a:p>
          <a:p>
            <a:pPr lvl="2"/>
            <a:r>
              <a:rPr lang="en-US" altLang="en-US" sz="3000" b="1" dirty="0">
                <a:latin typeface="Trebuchet MS"/>
              </a:rPr>
              <a:t>No injury is evident</a:t>
            </a:r>
          </a:p>
          <a:p>
            <a:pPr lvl="2"/>
            <a:r>
              <a:rPr lang="en-US" altLang="en-US" sz="3000" b="1" dirty="0">
                <a:latin typeface="Trebuchet MS"/>
              </a:rPr>
              <a:t>Client is satisfied with sexual activity</a:t>
            </a:r>
          </a:p>
          <a:p>
            <a:pPr lvl="2"/>
            <a:r>
              <a:rPr lang="en-US" altLang="en-US" sz="3000" b="1" dirty="0">
                <a:latin typeface="Trebuchet MS"/>
              </a:rPr>
              <a:t>Client engages in activity as able</a:t>
            </a:r>
          </a:p>
          <a:p>
            <a:pPr lvl="2"/>
            <a:r>
              <a:rPr lang="en-US" altLang="en-US" sz="3000" b="1" dirty="0">
                <a:latin typeface="Trebuchet MS"/>
              </a:rPr>
              <a:t>Client is free of headache pain</a:t>
            </a:r>
          </a:p>
          <a:p>
            <a:pPr lvl="1" eaLnBrk="1" hangingPunct="1"/>
            <a:r>
              <a:rPr lang="en-US" altLang="en-US" sz="3200" b="1" dirty="0">
                <a:latin typeface="Trebuchet MS"/>
              </a:rPr>
              <a:t>Did client and family express confidence and demonstrate understanding of drug regimen?</a:t>
            </a:r>
          </a:p>
        </p:txBody>
      </p:sp>
    </p:spTree>
    <p:extLst>
      <p:ext uri="{BB962C8B-B14F-4D97-AF65-F5344CB8AC3E}">
        <p14:creationId xmlns:p14="http://schemas.microsoft.com/office/powerpoint/2010/main" val="3218635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6408"/>
            <a:ext cx="9144000" cy="1360982"/>
          </a:xfrm>
        </p:spPr>
        <p:txBody>
          <a:bodyPr>
            <a:normAutofit/>
          </a:bodyPr>
          <a:lstStyle/>
          <a:p>
            <a:r>
              <a:rPr lang="en-US" sz="4400" b="1" dirty="0">
                <a:latin typeface="Trebuchet MS"/>
                <a:cs typeface="Trebuchet MS"/>
              </a:rPr>
              <a:t>Pharmacology in Practice Exercise #1</a:t>
            </a:r>
            <a:endParaRPr lang="en-IN" sz="4400" b="1" dirty="0"/>
          </a:p>
        </p:txBody>
      </p:sp>
      <p:sp>
        <p:nvSpPr>
          <p:cNvPr id="3" name="Content Placeholder 2"/>
          <p:cNvSpPr>
            <a:spLocks noGrp="1"/>
          </p:cNvSpPr>
          <p:nvPr>
            <p:ph sz="half" idx="1"/>
          </p:nvPr>
        </p:nvSpPr>
        <p:spPr>
          <a:xfrm>
            <a:off x="0" y="1897380"/>
            <a:ext cx="9144000" cy="4880609"/>
          </a:xfrm>
        </p:spPr>
        <p:txBody>
          <a:bodyPr>
            <a:normAutofit/>
          </a:bodyPr>
          <a:lstStyle/>
          <a:p>
            <a:r>
              <a:rPr lang="en-US" sz="3000" b="1" dirty="0">
                <a:latin typeface="Trebuchet MS"/>
              </a:rPr>
              <a:t>A nurse is presenting an educational session to clients on the consequences of untreated hypertension. Which of the following may develop if hypertension is not treated? Select all that apply.</a:t>
            </a:r>
          </a:p>
          <a:p>
            <a:pPr marL="457200" indent="-457200">
              <a:buAutoNum type="alphaLcParenR"/>
            </a:pPr>
            <a:r>
              <a:rPr lang="en-US" sz="2900" b="1" dirty="0">
                <a:latin typeface="Trebuchet MS"/>
              </a:rPr>
              <a:t>Adrenal tumor</a:t>
            </a:r>
          </a:p>
          <a:p>
            <a:pPr marL="457200" indent="-457200">
              <a:buAutoNum type="alphaLcParenR"/>
            </a:pPr>
            <a:r>
              <a:rPr lang="en-US" sz="2900" b="1" dirty="0">
                <a:latin typeface="Trebuchet MS"/>
              </a:rPr>
              <a:t>Blindness</a:t>
            </a:r>
          </a:p>
          <a:p>
            <a:pPr marL="457200" indent="-457200">
              <a:buAutoNum type="alphaLcParenR"/>
            </a:pPr>
            <a:r>
              <a:rPr lang="en-US" sz="2900" b="1" dirty="0">
                <a:latin typeface="Trebuchet MS"/>
              </a:rPr>
              <a:t>Stroke</a:t>
            </a:r>
          </a:p>
          <a:p>
            <a:pPr marL="457200" indent="-457200">
              <a:buAutoNum type="alphaLcParenR"/>
            </a:pPr>
            <a:r>
              <a:rPr lang="en-US" sz="2900" b="1" dirty="0">
                <a:latin typeface="Trebuchet MS"/>
              </a:rPr>
              <a:t>Heart disease</a:t>
            </a:r>
          </a:p>
          <a:p>
            <a:pPr marL="457200" indent="-457200">
              <a:buAutoNum type="alphaLcParenR"/>
            </a:pPr>
            <a:r>
              <a:rPr lang="en-US" sz="2900" b="1" dirty="0">
                <a:latin typeface="Trebuchet MS"/>
              </a:rPr>
              <a:t>Obesity</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180766" y="4880610"/>
            <a:ext cx="2963234" cy="1977389"/>
          </a:xfrm>
          <a:prstGeom prst="rect">
            <a:avLst/>
          </a:prstGeom>
        </p:spPr>
      </p:pic>
    </p:spTree>
    <p:extLst>
      <p:ext uri="{BB962C8B-B14F-4D97-AF65-F5344CB8AC3E}">
        <p14:creationId xmlns:p14="http://schemas.microsoft.com/office/powerpoint/2010/main" val="3744516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988"/>
            <a:ext cx="9144000" cy="1477272"/>
          </a:xfrm>
        </p:spPr>
        <p:txBody>
          <a:bodyPr>
            <a:normAutofit fontScale="90000"/>
          </a:bodyPr>
          <a:lstStyle/>
          <a:p>
            <a:r>
              <a:rPr lang="en-US" sz="5400" b="1" dirty="0">
                <a:latin typeface="Trebuchet MS"/>
                <a:cs typeface="Trebuchet MS"/>
              </a:rPr>
              <a:t>Pharmacology in Practice Exercise #2</a:t>
            </a:r>
            <a:endParaRPr lang="en-IN" sz="5400" b="1" dirty="0"/>
          </a:p>
        </p:txBody>
      </p:sp>
      <p:sp>
        <p:nvSpPr>
          <p:cNvPr id="3" name="Content Placeholder 2"/>
          <p:cNvSpPr>
            <a:spLocks noGrp="1"/>
          </p:cNvSpPr>
          <p:nvPr>
            <p:ph sz="half" idx="1"/>
          </p:nvPr>
        </p:nvSpPr>
        <p:spPr>
          <a:xfrm>
            <a:off x="1" y="1965960"/>
            <a:ext cx="7783830" cy="4892040"/>
          </a:xfrm>
        </p:spPr>
        <p:txBody>
          <a:bodyPr/>
          <a:lstStyle/>
          <a:p>
            <a:r>
              <a:rPr lang="en-US" sz="3000" b="1" dirty="0">
                <a:latin typeface="Trebuchet MS"/>
              </a:rPr>
              <a:t>A client with diabetes mellitus and hypertension is on insulin and enalapril for hypertension. Which of the following interactions would occur with the combined administration of both drugs?</a:t>
            </a:r>
          </a:p>
          <a:p>
            <a:pPr marL="457200" indent="-457200">
              <a:buAutoNum type="alphaLcParenR"/>
            </a:pPr>
            <a:r>
              <a:rPr lang="en-US" sz="2800" b="1" dirty="0">
                <a:latin typeface="Trebuchet MS"/>
              </a:rPr>
              <a:t>Increased risk of hypersensitivity reaction</a:t>
            </a:r>
          </a:p>
          <a:p>
            <a:pPr marL="457200" indent="-457200">
              <a:buAutoNum type="alphaLcParenR"/>
            </a:pPr>
            <a:r>
              <a:rPr lang="en-US" sz="2800" b="1" dirty="0">
                <a:latin typeface="Trebuchet MS"/>
              </a:rPr>
              <a:t>Increased risk of electrolyte imbalance</a:t>
            </a:r>
          </a:p>
          <a:p>
            <a:pPr marL="457200" indent="-457200">
              <a:buAutoNum type="alphaLcParenR"/>
            </a:pPr>
            <a:r>
              <a:rPr lang="en-US" sz="2800" b="1" dirty="0">
                <a:latin typeface="Trebuchet MS"/>
              </a:rPr>
              <a:t>Increased risk of hypoglycemia</a:t>
            </a:r>
          </a:p>
          <a:p>
            <a:pPr marL="457200" indent="-457200">
              <a:buAutoNum type="alphaLcParenR"/>
            </a:pPr>
            <a:r>
              <a:rPr lang="en-US" sz="2800" b="1" dirty="0">
                <a:latin typeface="Trebuchet MS"/>
              </a:rPr>
              <a:t>Increased risk of hypotensive effect</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572250" y="5052060"/>
            <a:ext cx="2571750" cy="1805940"/>
          </a:xfrm>
          <a:prstGeom prst="rect">
            <a:avLst/>
          </a:prstGeom>
        </p:spPr>
      </p:pic>
    </p:spTree>
    <p:extLst>
      <p:ext uri="{BB962C8B-B14F-4D97-AF65-F5344CB8AC3E}">
        <p14:creationId xmlns:p14="http://schemas.microsoft.com/office/powerpoint/2010/main" val="9982128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6408"/>
            <a:ext cx="9144000" cy="1429562"/>
          </a:xfrm>
        </p:spPr>
        <p:txBody>
          <a:bodyPr>
            <a:normAutofit fontScale="90000"/>
          </a:bodyPr>
          <a:lstStyle/>
          <a:p>
            <a:r>
              <a:rPr lang="en-US" altLang="en-US" sz="5400" b="1" dirty="0">
                <a:latin typeface="Trebuchet MS"/>
                <a:cs typeface="Trebuchet MS" pitchFamily="34" charset="0"/>
              </a:rPr>
              <a:t>Pharmacology in Practice Exercise #3</a:t>
            </a:r>
            <a:endParaRPr lang="en-IN" sz="5400" b="1" dirty="0"/>
          </a:p>
        </p:txBody>
      </p:sp>
      <p:sp>
        <p:nvSpPr>
          <p:cNvPr id="3" name="Content Placeholder 2"/>
          <p:cNvSpPr>
            <a:spLocks noGrp="1"/>
          </p:cNvSpPr>
          <p:nvPr>
            <p:ph sz="half" idx="1"/>
          </p:nvPr>
        </p:nvSpPr>
        <p:spPr>
          <a:xfrm>
            <a:off x="0" y="1943586"/>
            <a:ext cx="9144000" cy="4994424"/>
          </a:xfrm>
        </p:spPr>
        <p:txBody>
          <a:bodyPr>
            <a:normAutofit/>
          </a:bodyPr>
          <a:lstStyle/>
          <a:p>
            <a:r>
              <a:rPr lang="en-US" sz="2800" b="1" dirty="0">
                <a:latin typeface="Trebuchet MS"/>
              </a:rPr>
              <a:t>A client has developed a headache following the use of prazosin for hypertension. Which of the following instructions should the nurse provide the client receiving prazosin? Select all that apply.</a:t>
            </a:r>
          </a:p>
          <a:p>
            <a:pPr marL="457200" indent="-457200">
              <a:buAutoNum type="alphaLcParenR"/>
            </a:pPr>
            <a:r>
              <a:rPr lang="en-US" sz="2600" b="1" dirty="0">
                <a:latin typeface="Trebuchet MS"/>
              </a:rPr>
              <a:t>Lie down and elevate legs above head level</a:t>
            </a:r>
          </a:p>
          <a:p>
            <a:pPr marL="457200" indent="-457200">
              <a:buAutoNum type="alphaLcParenR"/>
            </a:pPr>
            <a:r>
              <a:rPr lang="en-US" sz="2600" b="1" dirty="0">
                <a:latin typeface="Trebuchet MS"/>
              </a:rPr>
              <a:t>Withhold administration of prazosin</a:t>
            </a:r>
          </a:p>
          <a:p>
            <a:pPr marL="457200" indent="-457200">
              <a:buAutoNum type="alphaLcParenR"/>
            </a:pPr>
            <a:r>
              <a:rPr lang="en-US" sz="2600" b="1" dirty="0">
                <a:latin typeface="Trebuchet MS"/>
              </a:rPr>
              <a:t>Apply a cool cloth over the forehead</a:t>
            </a:r>
          </a:p>
          <a:p>
            <a:pPr marL="457200" indent="-457200">
              <a:buAutoNum type="alphaLcParenR"/>
            </a:pPr>
            <a:r>
              <a:rPr lang="en-US" sz="2600" b="1" dirty="0">
                <a:latin typeface="Trebuchet MS"/>
              </a:rPr>
              <a:t>Engage in progressive body relaxation</a:t>
            </a:r>
          </a:p>
          <a:p>
            <a:pPr marL="457200" indent="-457200">
              <a:buAutoNum type="alphaLcParenR"/>
            </a:pPr>
            <a:r>
              <a:rPr lang="en-US" sz="2600" b="1" dirty="0">
                <a:latin typeface="Trebuchet MS"/>
              </a:rPr>
              <a:t>Take an analgesic drug for the pain</a:t>
            </a:r>
          </a:p>
        </p:txBody>
      </p:sp>
      <p:pic>
        <p:nvPicPr>
          <p:cNvPr id="5" name="Content Placeholder 4" descr="This Picture Describes about the Pharmacology in Practice Exercise ">
            <a:extLst>
              <a:ext uri="{FF2B5EF4-FFF2-40B4-BE49-F238E27FC236}">
                <a16:creationId xmlns:a16="http://schemas.microsoft.com/office/drawing/2014/main" id="{2146B676-2433-41AD-BFCB-02C206611403}"/>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435090" y="4011930"/>
            <a:ext cx="2708910" cy="2846070"/>
          </a:xfrm>
          <a:prstGeom prst="rect">
            <a:avLst/>
          </a:prstGeom>
        </p:spPr>
      </p:pic>
    </p:spTree>
    <p:extLst>
      <p:ext uri="{BB962C8B-B14F-4D97-AF65-F5344CB8AC3E}">
        <p14:creationId xmlns:p14="http://schemas.microsoft.com/office/powerpoint/2010/main" val="355595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340111"/>
          </a:xfrm>
        </p:spPr>
        <p:txBody>
          <a:bodyPr>
            <a:normAutofit/>
          </a:bodyPr>
          <a:lstStyle/>
          <a:p>
            <a:r>
              <a:rPr lang="en-US" altLang="en-US" sz="4400" b="1" dirty="0">
                <a:cs typeface="Trebuchet MS" pitchFamily="34" charset="0"/>
              </a:rPr>
              <a:t>Types of Hypertension</a:t>
            </a:r>
            <a:endParaRPr lang="en-IN" sz="4400" b="1" dirty="0"/>
          </a:p>
        </p:txBody>
      </p:sp>
      <p:sp>
        <p:nvSpPr>
          <p:cNvPr id="3" name="Content Placeholder 2"/>
          <p:cNvSpPr>
            <a:spLocks noGrp="1"/>
          </p:cNvSpPr>
          <p:nvPr>
            <p:ph idx="1"/>
          </p:nvPr>
        </p:nvSpPr>
        <p:spPr>
          <a:xfrm>
            <a:off x="0" y="1965958"/>
            <a:ext cx="9144000" cy="4892041"/>
          </a:xfrm>
        </p:spPr>
        <p:txBody>
          <a:bodyPr>
            <a:normAutofit/>
          </a:bodyPr>
          <a:lstStyle/>
          <a:p>
            <a:endParaRPr lang="en-US" sz="3200" b="1" dirty="0"/>
          </a:p>
          <a:p>
            <a:r>
              <a:rPr lang="en-US" sz="3200" b="1" dirty="0"/>
              <a:t>Primary essential hypertension: high blood pressure that does not have a know cause</a:t>
            </a:r>
          </a:p>
          <a:p>
            <a:r>
              <a:rPr lang="en-US" sz="3200" b="1" dirty="0"/>
              <a:t>Secondary hypertension: high blood pressure that is caused by another medical condition; caused by condition that affect the kidneys, arteries, heart, endocrine system, or during pregnancy</a:t>
            </a:r>
          </a:p>
        </p:txBody>
      </p:sp>
    </p:spTree>
    <p:extLst>
      <p:ext uri="{BB962C8B-B14F-4D97-AF65-F5344CB8AC3E}">
        <p14:creationId xmlns:p14="http://schemas.microsoft.com/office/powerpoint/2010/main" val="16922843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6670"/>
            <a:ext cx="9144000" cy="1302272"/>
          </a:xfrm>
        </p:spPr>
        <p:txBody>
          <a:bodyPr>
            <a:normAutofit/>
          </a:bodyPr>
          <a:lstStyle/>
          <a:p>
            <a:r>
              <a:rPr lang="en-US" altLang="en-US" sz="4400" b="1" dirty="0">
                <a:latin typeface="Trebuchet MS"/>
              </a:rPr>
              <a:t>Normal and Abnormal Blood Pressure Levels in Adults</a:t>
            </a:r>
            <a:endParaRPr lang="en-IN" sz="4400" b="1" dirty="0"/>
          </a:p>
        </p:txBody>
      </p:sp>
      <p:pic>
        <p:nvPicPr>
          <p:cNvPr id="4" name="Content Placeholder 3" descr="Table&#10;&#10;Description automatically generated">
            <a:extLst>
              <a:ext uri="{FF2B5EF4-FFF2-40B4-BE49-F238E27FC236}">
                <a16:creationId xmlns:a16="http://schemas.microsoft.com/office/drawing/2014/main" id="{0B322B87-9B73-CF40-AEEB-B2D51F168F31}"/>
              </a:ext>
            </a:extLst>
          </p:cNvPr>
          <p:cNvPicPr>
            <a:picLocks noGrp="1" noChangeAspect="1"/>
          </p:cNvPicPr>
          <p:nvPr>
            <p:ph idx="1"/>
          </p:nvPr>
        </p:nvPicPr>
        <p:blipFill>
          <a:blip r:embed="rId2"/>
          <a:stretch>
            <a:fillRect/>
          </a:stretch>
        </p:blipFill>
        <p:spPr>
          <a:xfrm>
            <a:off x="0" y="1928942"/>
            <a:ext cx="9144000" cy="4929057"/>
          </a:xfrm>
          <a:prstGeom prst="rect">
            <a:avLst/>
          </a:prstGeom>
        </p:spPr>
      </p:pic>
    </p:spTree>
    <p:extLst>
      <p:ext uri="{BB962C8B-B14F-4D97-AF65-F5344CB8AC3E}">
        <p14:creationId xmlns:p14="http://schemas.microsoft.com/office/powerpoint/2010/main" val="2396127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5848"/>
            <a:ext cx="9144000" cy="1342651"/>
          </a:xfrm>
        </p:spPr>
        <p:txBody>
          <a:bodyPr>
            <a:normAutofit fontScale="90000"/>
          </a:bodyPr>
          <a:lstStyle/>
          <a:p>
            <a:r>
              <a:rPr lang="en-US" altLang="en-US" sz="5400" b="1" dirty="0">
                <a:latin typeface="Trebuchet MS"/>
              </a:rPr>
              <a:t>Risk Factors for Hypertension</a:t>
            </a:r>
            <a:endParaRPr lang="en-IN" sz="5400" b="1" dirty="0"/>
          </a:p>
        </p:txBody>
      </p:sp>
      <p:pic>
        <p:nvPicPr>
          <p:cNvPr id="4" name="Content Placeholder 3" descr="This Picture Describes about the Risk Factors for Hypertension"/>
          <p:cNvPicPr>
            <a:picLocks noGrp="1" noChangeAspect="1"/>
          </p:cNvPicPr>
          <p:nvPr>
            <p:ph idx="1"/>
          </p:nvPr>
        </p:nvPicPr>
        <p:blipFill>
          <a:blip r:embed="rId2"/>
          <a:stretch>
            <a:fillRect/>
          </a:stretch>
        </p:blipFill>
        <p:spPr>
          <a:xfrm>
            <a:off x="0" y="1968500"/>
            <a:ext cx="9144000" cy="4889500"/>
          </a:xfrm>
          <a:prstGeom prst="rect">
            <a:avLst/>
          </a:prstGeom>
        </p:spPr>
      </p:pic>
    </p:spTree>
    <p:extLst>
      <p:ext uri="{BB962C8B-B14F-4D97-AF65-F5344CB8AC3E}">
        <p14:creationId xmlns:p14="http://schemas.microsoft.com/office/powerpoint/2010/main" val="2609191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2988"/>
            <a:ext cx="9144000" cy="1397262"/>
          </a:xfrm>
        </p:spPr>
        <p:txBody>
          <a:bodyPr>
            <a:normAutofit/>
          </a:bodyPr>
          <a:lstStyle/>
          <a:p>
            <a:r>
              <a:rPr lang="en-US" altLang="en-US" sz="4400" b="1" dirty="0">
                <a:latin typeface="Trebuchet MS"/>
              </a:rPr>
              <a:t>Nonpharmacologic Treatment of Hypertension</a:t>
            </a:r>
            <a:endParaRPr lang="en-IN" sz="4400" b="1" dirty="0"/>
          </a:p>
        </p:txBody>
      </p:sp>
      <p:sp>
        <p:nvSpPr>
          <p:cNvPr id="3" name="Content Placeholder 2"/>
          <p:cNvSpPr>
            <a:spLocks noGrp="1"/>
          </p:cNvSpPr>
          <p:nvPr>
            <p:ph idx="1"/>
          </p:nvPr>
        </p:nvSpPr>
        <p:spPr>
          <a:xfrm>
            <a:off x="-480060" y="2125980"/>
            <a:ext cx="9624060" cy="4944037"/>
          </a:xfrm>
        </p:spPr>
        <p:txBody>
          <a:bodyPr/>
          <a:lstStyle/>
          <a:p>
            <a:pPr marL="742950" lvl="2" indent="-342900">
              <a:buFont typeface="Wingdings" pitchFamily="2" charset="2"/>
              <a:buChar char="v"/>
            </a:pPr>
            <a:r>
              <a:rPr lang="en-US" altLang="en-US" sz="3600" b="1" dirty="0"/>
              <a:t>Weight loss (if the client is overweight)</a:t>
            </a:r>
          </a:p>
          <a:p>
            <a:pPr marL="742950" lvl="2" indent="-342900">
              <a:buFont typeface="Wingdings" pitchFamily="2" charset="2"/>
              <a:buChar char="v"/>
            </a:pPr>
            <a:r>
              <a:rPr lang="en-US" altLang="en-US" sz="3600" b="1" dirty="0"/>
              <a:t>Stress reduction (e.g., relaxation techniques, meditation, and yoga)</a:t>
            </a:r>
          </a:p>
          <a:p>
            <a:pPr marL="742950" lvl="2" indent="-342900">
              <a:buFont typeface="Wingdings" pitchFamily="2" charset="2"/>
              <a:buChar char="v"/>
            </a:pPr>
            <a:r>
              <a:rPr lang="en-US" altLang="en-US" sz="3600" b="1" dirty="0"/>
              <a:t>Regular aerobic exercise</a:t>
            </a:r>
          </a:p>
          <a:p>
            <a:pPr marL="742950" lvl="2" indent="-342900">
              <a:buFont typeface="Wingdings" pitchFamily="2" charset="2"/>
              <a:buChar char="v"/>
            </a:pPr>
            <a:r>
              <a:rPr lang="en-US" altLang="en-US" sz="3600" b="1" dirty="0"/>
              <a:t>Smoking cessation (if applicable)</a:t>
            </a:r>
          </a:p>
          <a:p>
            <a:pPr marL="742950" lvl="2" indent="-342900">
              <a:buFont typeface="Wingdings" pitchFamily="2" charset="2"/>
              <a:buChar char="v"/>
            </a:pPr>
            <a:r>
              <a:rPr lang="en-US" altLang="en-US" sz="3600" b="1" dirty="0"/>
              <a:t>Moderation of alcohol consumption</a:t>
            </a:r>
          </a:p>
          <a:p>
            <a:pPr marL="742950" lvl="2" indent="-342900">
              <a:buFont typeface="Wingdings" pitchFamily="2" charset="2"/>
              <a:buChar char="v"/>
            </a:pPr>
            <a:r>
              <a:rPr lang="en-US" altLang="en-US" sz="3600" b="1" dirty="0"/>
              <a:t>Dietary changes, such as a decrease in sodium (salt) intake</a:t>
            </a:r>
          </a:p>
          <a:p>
            <a:endParaRPr lang="en-IN" sz="2800" dirty="0"/>
          </a:p>
        </p:txBody>
      </p:sp>
    </p:spTree>
    <p:extLst>
      <p:ext uri="{BB962C8B-B14F-4D97-AF65-F5344CB8AC3E}">
        <p14:creationId xmlns:p14="http://schemas.microsoft.com/office/powerpoint/2010/main" val="205649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4418"/>
            <a:ext cx="9144000" cy="1362971"/>
          </a:xfrm>
        </p:spPr>
        <p:txBody>
          <a:bodyPr>
            <a:normAutofit/>
          </a:bodyPr>
          <a:lstStyle/>
          <a:p>
            <a:r>
              <a:rPr lang="en-US" altLang="en-US" sz="4400" b="1" dirty="0">
                <a:latin typeface="Trebuchet MS"/>
              </a:rPr>
              <a:t>Drugs Used to Treat Hypertension#1</a:t>
            </a:r>
            <a:endParaRPr lang="en-IN" sz="4400" b="1" dirty="0"/>
          </a:p>
        </p:txBody>
      </p:sp>
      <p:sp>
        <p:nvSpPr>
          <p:cNvPr id="3" name="Content Placeholder 2"/>
          <p:cNvSpPr>
            <a:spLocks noGrp="1"/>
          </p:cNvSpPr>
          <p:nvPr>
            <p:ph idx="1"/>
          </p:nvPr>
        </p:nvSpPr>
        <p:spPr>
          <a:xfrm>
            <a:off x="-445770" y="1943098"/>
            <a:ext cx="9589770" cy="4880611"/>
          </a:xfrm>
        </p:spPr>
        <p:txBody>
          <a:bodyPr>
            <a:normAutofit/>
          </a:bodyPr>
          <a:lstStyle/>
          <a:p>
            <a:pPr marL="742950" lvl="2" indent="-342900">
              <a:buFont typeface="Wingdings" pitchFamily="2" charset="2"/>
              <a:buChar char="v"/>
            </a:pPr>
            <a:r>
              <a:rPr lang="en-US" altLang="en-US" sz="3200" b="1" dirty="0">
                <a:latin typeface="Trebuchet MS"/>
              </a:rPr>
              <a:t>Diuretics—for ex. Furosemide &amp; Hydrochlorothiazide</a:t>
            </a:r>
          </a:p>
          <a:p>
            <a:pPr marL="742950" lvl="2" indent="-342900">
              <a:buFont typeface="Wingdings" pitchFamily="2" charset="2"/>
              <a:buChar char="v"/>
            </a:pPr>
            <a:r>
              <a:rPr lang="en-US" altLang="en-US" sz="3200" b="1" dirty="0">
                <a:latin typeface="Trebuchet MS"/>
              </a:rPr>
              <a:t>ẞ-Adrenergic blocking drugs—for ex. Atenolol &amp; Propranolol</a:t>
            </a:r>
          </a:p>
          <a:p>
            <a:pPr marL="742950" lvl="2" indent="-342900">
              <a:buFont typeface="Wingdings" pitchFamily="2" charset="2"/>
              <a:buChar char="v"/>
            </a:pPr>
            <a:r>
              <a:rPr lang="en-US" altLang="en-US" sz="3200" b="1" dirty="0">
                <a:latin typeface="Trebuchet MS"/>
              </a:rPr>
              <a:t>Antiadrenergic drugs (centrally acting)—for ex. Clonidine &amp; Methyldopa</a:t>
            </a:r>
          </a:p>
          <a:p>
            <a:pPr marL="742950" lvl="2" indent="-342900">
              <a:buFont typeface="Wingdings" pitchFamily="2" charset="2"/>
              <a:buChar char="v"/>
            </a:pPr>
            <a:r>
              <a:rPr lang="en-US" altLang="en-US" sz="3200" b="1" dirty="0">
                <a:latin typeface="Trebuchet MS"/>
              </a:rPr>
              <a:t>Antiadrenergic drugs (peripherally acting)—for ex. Doxazosin &amp; Prazosin</a:t>
            </a:r>
          </a:p>
          <a:p>
            <a:pPr marL="742950" lvl="2" indent="-342900">
              <a:buFont typeface="Wingdings" pitchFamily="2" charset="2"/>
              <a:buChar char="v"/>
            </a:pPr>
            <a:r>
              <a:rPr lang="en-US" altLang="en-US" sz="3200" b="1" dirty="0">
                <a:latin typeface="Trebuchet MS"/>
              </a:rPr>
              <a:t>Calcium channel blocking drugs—for ex. Amlodipine &amp; Diltiazem</a:t>
            </a:r>
          </a:p>
        </p:txBody>
      </p:sp>
    </p:spTree>
    <p:extLst>
      <p:ext uri="{BB962C8B-B14F-4D97-AF65-F5344CB8AC3E}">
        <p14:creationId xmlns:p14="http://schemas.microsoft.com/office/powerpoint/2010/main" val="1283560937"/>
      </p:ext>
    </p:extLst>
  </p:cSld>
  <p:clrMapOvr>
    <a:masterClrMapping/>
  </p:clrMapOvr>
</p:sld>
</file>

<file path=ppt/theme/theme1.xml><?xml version="1.0" encoding="utf-8"?>
<a:theme xmlns:a="http://schemas.openxmlformats.org/drawingml/2006/main" name="1_LWW TEMPLATE">
  <a:themeElements>
    <a:clrScheme name="">
      <a:dk1>
        <a:srgbClr val="000000"/>
      </a:dk1>
      <a:lt1>
        <a:srgbClr val="FFFFFF"/>
      </a:lt1>
      <a:dk2>
        <a:srgbClr val="006B76"/>
      </a:dk2>
      <a:lt2>
        <a:srgbClr val="000000"/>
      </a:lt2>
      <a:accent1>
        <a:srgbClr val="186EC4"/>
      </a:accent1>
      <a:accent2>
        <a:srgbClr val="CC9900"/>
      </a:accent2>
      <a:accent3>
        <a:srgbClr val="FFFFFF"/>
      </a:accent3>
      <a:accent4>
        <a:srgbClr val="000000"/>
      </a:accent4>
      <a:accent5>
        <a:srgbClr val="ABBADE"/>
      </a:accent5>
      <a:accent6>
        <a:srgbClr val="B98A00"/>
      </a:accent6>
      <a:hlink>
        <a:srgbClr val="FF0000"/>
      </a:hlink>
      <a:folHlink>
        <a:srgbClr val="009900"/>
      </a:folHlink>
    </a:clrScheme>
    <a:fontScheme name="LWW 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LWW TEMPLATE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LWW TEMPLATE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LWW TEMPLATE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LWW TEMPLATE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LWW TEMPLATE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LWW TEMPLATE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LWW TEMPLATE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rlin">
  <a:themeElements>
    <a:clrScheme name="Berlin">
      <a:dk1>
        <a:sysClr val="windowText" lastClr="000000"/>
      </a:dk1>
      <a:lt1>
        <a:sysClr val="window" lastClr="FFFFFF"/>
      </a:lt1>
      <a:dk2>
        <a:srgbClr val="8D4585"/>
      </a:dk2>
      <a:lt2>
        <a:srgbClr val="E7E6E6"/>
      </a:lt2>
      <a:accent1>
        <a:srgbClr val="F35AE6"/>
      </a:accent1>
      <a:accent2>
        <a:srgbClr val="FC5283"/>
      </a:accent2>
      <a:accent3>
        <a:srgbClr val="F67C64"/>
      </a:accent3>
      <a:accent4>
        <a:srgbClr val="F89F65"/>
      </a:accent4>
      <a:accent5>
        <a:srgbClr val="55C6BA"/>
      </a:accent5>
      <a:accent6>
        <a:srgbClr val="84A3FD"/>
      </a:accent6>
      <a:hlink>
        <a:srgbClr val="6ED4F6"/>
      </a:hlink>
      <a:folHlink>
        <a:srgbClr val="9FECF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106000"/>
                <a:satMod val="220000"/>
                <a:lumMod val="140000"/>
              </a:schemeClr>
            </a:gs>
            <a:gs pos="50000">
              <a:schemeClr val="phClr">
                <a:shade val="100000"/>
                <a:hueMod val="100000"/>
                <a:satMod val="110000"/>
                <a:lumMod val="130000"/>
              </a:schemeClr>
            </a:gs>
            <a:gs pos="100000">
              <a:schemeClr val="phClr">
                <a:shade val="69000"/>
                <a:hueMod val="88000"/>
                <a:satMod val="16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7D30EEFE-7128-4DE5-8A0D-8D4EF32CB0A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A3FDCECB4BED4DB5C3413FC21A1F5B" ma:contentTypeVersion="12" ma:contentTypeDescription="Create a new document." ma:contentTypeScope="" ma:versionID="75b897fd7b085752d5b538892c8c5922">
  <xsd:schema xmlns:xsd="http://www.w3.org/2001/XMLSchema" xmlns:xs="http://www.w3.org/2001/XMLSchema" xmlns:p="http://schemas.microsoft.com/office/2006/metadata/properties" xmlns:ns1="http://schemas.microsoft.com/sharepoint/v3" xmlns:ns3="a79546dd-a61c-46de-ad86-16894dbe08e3" targetNamespace="http://schemas.microsoft.com/office/2006/metadata/properties" ma:root="true" ma:fieldsID="be733bb829586b746f2c5fbeb066993c" ns1:_="" ns3:_="">
    <xsd:import namespace="http://schemas.microsoft.com/sharepoint/v3"/>
    <xsd:import namespace="a79546dd-a61c-46de-ad86-16894dbe08e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AutoKeyPoints" minOccurs="0"/>
                <xsd:element ref="ns3:MediaServiceKeyPoints" minOccurs="0"/>
                <xsd:element ref="ns3:MediaServiceOCR" minOccurs="0"/>
                <xsd:element ref="ns3: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9546dd-a61c-46de-ad86-16894dbe08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85F9479-C1BD-4B88-9ABD-AC38280BD350}">
  <ds:schemaRefs>
    <ds:schemaRef ds:uri="a79546dd-a61c-46de-ad86-16894dbe08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E2C1218-8DF4-4505-B010-97A102F2196B}">
  <ds:schemaRefs>
    <ds:schemaRef ds:uri="http://schemas.microsoft.com/sharepoint/v3/contenttype/forms"/>
  </ds:schemaRefs>
</ds:datastoreItem>
</file>

<file path=customXml/itemProps3.xml><?xml version="1.0" encoding="utf-8"?>
<ds:datastoreItem xmlns:ds="http://schemas.openxmlformats.org/officeDocument/2006/customXml" ds:itemID="{2A2D0645-763C-4A74-896B-80452723D21C}">
  <ds:schemaRefs>
    <ds:schemaRef ds:uri="http://purl.org/dc/dcmitype/"/>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terms/"/>
    <ds:schemaRef ds:uri="http://schemas.microsoft.com/sharepoint/v3"/>
    <ds:schemaRef ds:uri="http://schemas.microsoft.com/office/infopath/2007/PartnerControls"/>
    <ds:schemaRef ds:uri="a79546dd-a61c-46de-ad86-16894dbe08e3"/>
  </ds:schemaRefs>
</ds:datastoreItem>
</file>

<file path=docProps/app.xml><?xml version="1.0" encoding="utf-8"?>
<Properties xmlns="http://schemas.openxmlformats.org/officeDocument/2006/extended-properties" xmlns:vt="http://schemas.openxmlformats.org/officeDocument/2006/docPropsVTypes">
  <Template/>
  <TotalTime>4477</TotalTime>
  <Words>2174</Words>
  <Application>Microsoft Office PowerPoint</Application>
  <PresentationFormat>On-screen Show (4:3)</PresentationFormat>
  <Paragraphs>234</Paragraphs>
  <Slides>44</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Calibri</vt:lpstr>
      <vt:lpstr>Courier New</vt:lpstr>
      <vt:lpstr>Trebuchet MS</vt:lpstr>
      <vt:lpstr>Verdana</vt:lpstr>
      <vt:lpstr>Wingdings</vt:lpstr>
      <vt:lpstr>1_LWW TEMPLATE</vt:lpstr>
      <vt:lpstr>Berlin</vt:lpstr>
      <vt:lpstr>PowerPoint Presentation</vt:lpstr>
      <vt:lpstr>Learning Objectives #1</vt:lpstr>
      <vt:lpstr>Learning Objectives #2</vt:lpstr>
      <vt:lpstr>Blood Pressure and Hypertension</vt:lpstr>
      <vt:lpstr>Types of Hypertension</vt:lpstr>
      <vt:lpstr>Normal and Abnormal Blood Pressure Levels in Adults</vt:lpstr>
      <vt:lpstr>Risk Factors for Hypertension</vt:lpstr>
      <vt:lpstr>Nonpharmacologic Treatment of Hypertension</vt:lpstr>
      <vt:lpstr>Drugs Used to Treat Hypertension#1</vt:lpstr>
      <vt:lpstr>Drugs Used to Treat Hypertension#2</vt:lpstr>
      <vt:lpstr>Antihypertensive Drugs—Actions </vt:lpstr>
      <vt:lpstr>Antihypertensive Drugs—Actions</vt:lpstr>
      <vt:lpstr>Antihypertensive Drugs—Uses</vt:lpstr>
      <vt:lpstr>Antihypertensive Drugs—Adverse Reactions#1</vt:lpstr>
      <vt:lpstr>Antihypertensive Drugs—Adverse Reactions#2</vt:lpstr>
      <vt:lpstr>Antihypertensive Drugs—Adverse Reactions#3</vt:lpstr>
      <vt:lpstr>Antihypertensive Drugs—Adverse Reactions#4</vt:lpstr>
      <vt:lpstr>Antihypertensive Drugs—Contraindications</vt:lpstr>
      <vt:lpstr>Antihypertensive Drugs—Precautions#1</vt:lpstr>
      <vt:lpstr>Antihypertensive Drugs—Precautions#2</vt:lpstr>
      <vt:lpstr>ACE Inhibitor Drug—Interactions #1</vt:lpstr>
      <vt:lpstr>ACE Inhibitor Drug—Interactions #2</vt:lpstr>
      <vt:lpstr>Calcium Channel Blockers—Interactions</vt:lpstr>
      <vt:lpstr>Angiotensin II Receptor Antagonists—Interactions</vt:lpstr>
      <vt:lpstr>Nursing Process—Client Receiving an Antihypertensive Drug #1</vt:lpstr>
      <vt:lpstr>Nursing Process—Client Receiving an Antihypertensive Drug #2</vt:lpstr>
      <vt:lpstr>Nursing Process—Client Receiving an Antihypertensive Drug #3</vt:lpstr>
      <vt:lpstr>Nursing Process—Client Receiving an Antihypertensive Drug #4</vt:lpstr>
      <vt:lpstr>Nursing Process—Client Receiving an Antihypertensive Drug #5</vt:lpstr>
      <vt:lpstr>Nursing Process—Client Receiving an Antihypertensive Drug #6</vt:lpstr>
      <vt:lpstr>Nursing Process—Client Receiving an Antihypertensive Drug #7</vt:lpstr>
      <vt:lpstr>Nursing Process—Client Receiving an Antihypertensive Drug #8</vt:lpstr>
      <vt:lpstr>Nursing Process—Client Receiving an Antihypertensive Drug #9</vt:lpstr>
      <vt:lpstr>Nursing Process—Client Receiving an Antihypertensive Drug #10</vt:lpstr>
      <vt:lpstr>Nursing Process—Client Receiving an Antihypertensive Drug #11</vt:lpstr>
      <vt:lpstr>Nursing Process—Client Receiving an Antihypertensive Drug #12</vt:lpstr>
      <vt:lpstr>Nursing Process—Client Receiving an Antihypertensive Drug #13</vt:lpstr>
      <vt:lpstr>Nursing Process—Client Receiving an Antihypertensive Drug #14</vt:lpstr>
      <vt:lpstr>Nursing Process—Client Receiving an Antihypertensive Drug #15</vt:lpstr>
      <vt:lpstr>Nursing Process—Client Receiving an Antihypertensive Drug #16</vt:lpstr>
      <vt:lpstr>Nursing Process—Client Receiving an Antihypertensive Drug #17</vt:lpstr>
      <vt:lpstr>Pharmacology in Practice Exercise #1</vt:lpstr>
      <vt:lpstr>Pharmacology in Practice Exercise #2</vt:lpstr>
      <vt:lpstr>Pharmacology in Practice Exercise #3</vt:lpstr>
    </vt:vector>
  </TitlesOfParts>
  <Company>LWW</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34: Antihypertensive Drugs</dc:title>
  <dc:creator>doug smock</dc:creator>
  <cp:lastModifiedBy>Christine Sanchez</cp:lastModifiedBy>
  <cp:revision>71</cp:revision>
  <dcterms:created xsi:type="dcterms:W3CDTF">2014-03-13T13:46:35Z</dcterms:created>
  <dcterms:modified xsi:type="dcterms:W3CDTF">2023-04-16T19:24:16Z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0x010100F9A3FDCECB4BED4DB5C3413FC21A1F5B</vt:lpwstr>
  </property>
</Properties>
</file>