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54"/>
  </p:notesMasterIdLst>
  <p:handoutMasterIdLst>
    <p:handoutMasterId r:id="rId55"/>
  </p:handoutMasterIdLst>
  <p:sldIdLst>
    <p:sldId id="262" r:id="rId2"/>
    <p:sldId id="406" r:id="rId3"/>
    <p:sldId id="407" r:id="rId4"/>
    <p:sldId id="409" r:id="rId5"/>
    <p:sldId id="410" r:id="rId6"/>
    <p:sldId id="411" r:id="rId7"/>
    <p:sldId id="408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9" r:id="rId25"/>
    <p:sldId id="430" r:id="rId26"/>
    <p:sldId id="431" r:id="rId27"/>
    <p:sldId id="428" r:id="rId28"/>
    <p:sldId id="432" r:id="rId29"/>
    <p:sldId id="433" r:id="rId30"/>
    <p:sldId id="434" r:id="rId31"/>
    <p:sldId id="435" r:id="rId32"/>
    <p:sldId id="436" r:id="rId33"/>
    <p:sldId id="438" r:id="rId34"/>
    <p:sldId id="439" r:id="rId35"/>
    <p:sldId id="440" r:id="rId36"/>
    <p:sldId id="459" r:id="rId37"/>
    <p:sldId id="441" r:id="rId38"/>
    <p:sldId id="442" r:id="rId39"/>
    <p:sldId id="443" r:id="rId40"/>
    <p:sldId id="444" r:id="rId41"/>
    <p:sldId id="446" r:id="rId42"/>
    <p:sldId id="445" r:id="rId43"/>
    <p:sldId id="447" r:id="rId44"/>
    <p:sldId id="448" r:id="rId45"/>
    <p:sldId id="453" r:id="rId46"/>
    <p:sldId id="450" r:id="rId47"/>
    <p:sldId id="451" r:id="rId48"/>
    <p:sldId id="454" r:id="rId49"/>
    <p:sldId id="455" r:id="rId50"/>
    <p:sldId id="456" r:id="rId51"/>
    <p:sldId id="457" r:id="rId52"/>
    <p:sldId id="458" r:id="rId53"/>
  </p:sldIdLst>
  <p:sldSz cx="10058400" cy="7315200"/>
  <p:notesSz cx="9223375" cy="7010400"/>
  <p:custDataLst>
    <p:tags r:id="rId56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95300" indent="-38100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92188" indent="-77788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489075" indent="-117475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984375" indent="-155575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4694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93202" autoAdjust="0"/>
  </p:normalViewPr>
  <p:slideViewPr>
    <p:cSldViewPr>
      <p:cViewPr varScale="1">
        <p:scale>
          <a:sx n="92" d="100"/>
          <a:sy n="92" d="100"/>
        </p:scale>
        <p:origin x="96" y="66"/>
      </p:cViewPr>
      <p:guideLst>
        <p:guide orient="horz" pos="2304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2" y="-78"/>
      </p:cViewPr>
      <p:guideLst>
        <p:guide orient="horz" pos="2208"/>
        <p:guide pos="29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679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6579" y="0"/>
            <a:ext cx="399679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880"/>
            <a:ext cx="399679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6579" y="6659880"/>
            <a:ext cx="399679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C503A8C-F779-4B9B-89BC-083C1369B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283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6796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05113" y="525463"/>
            <a:ext cx="361315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9784" y="3329940"/>
            <a:ext cx="6763808" cy="315468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226579" y="0"/>
            <a:ext cx="3996796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3996796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6579" y="6659880"/>
            <a:ext cx="3996796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C7B6978-FA73-437F-85E9-832FF1DE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9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95300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92188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8907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8437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481910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529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80963"/>
            <a:ext cx="9388475" cy="848143"/>
          </a:xfrm>
        </p:spPr>
        <p:txBody>
          <a:bodyPr/>
          <a:lstStyle>
            <a:lvl1pPr algn="ctr">
              <a:defRPr sz="5400" b="0"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2285459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3000">
                <a:latin typeface="Palatino Linotype" panose="02040502050505030304" pitchFamily="18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2600">
                <a:latin typeface="Palatino Linotype" panose="02040502050505030304" pitchFamily="18" charset="0"/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2200">
                <a:latin typeface="Palatino Linotype" panose="02040502050505030304" pitchFamily="18" charset="0"/>
              </a:defRPr>
            </a:lvl3pPr>
            <a:lvl4pPr>
              <a:spcBef>
                <a:spcPts val="300"/>
              </a:spcBef>
              <a:spcAft>
                <a:spcPts val="300"/>
              </a:spcAft>
              <a:defRPr sz="2200">
                <a:latin typeface="Palatino Linotype" panose="02040502050505030304" pitchFamily="18" charset="0"/>
              </a:defRPr>
            </a:lvl4pPr>
            <a:lvl5pPr>
              <a:spcBef>
                <a:spcPts val="300"/>
              </a:spcBef>
              <a:spcAft>
                <a:spcPts val="300"/>
              </a:spcAft>
              <a:defRPr sz="2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02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80963"/>
            <a:ext cx="9388475" cy="76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990600"/>
            <a:ext cx="9388475" cy="237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34963" y="6989763"/>
            <a:ext cx="938847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9276" tIns="49638" rIns="99276" bIns="49638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timing>
    <p:tnLst>
      <p:par>
        <p:cTn id="1" dur="indefinite" restart="never" nodeType="tmRoot"/>
      </p:par>
    </p:tnLst>
  </p:timing>
  <p:txStyles>
    <p:titleStyle>
      <a:lvl1pPr marL="488950" indent="-48895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0" u="none">
          <a:solidFill>
            <a:schemeClr val="tx2"/>
          </a:solidFill>
          <a:latin typeface="Palatino Linotype" panose="02040502050505030304" pitchFamily="18" charset="0"/>
          <a:ea typeface="+mj-ea"/>
          <a:cs typeface="+mj-cs"/>
        </a:defRPr>
      </a:lvl1pPr>
      <a:lvl2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2pPr>
      <a:lvl3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3pPr>
      <a:lvl4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4pPr>
      <a:lvl5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5pPr>
      <a:lvl6pPr marL="985870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6pPr>
      <a:lvl7pPr marL="1482252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7pPr>
      <a:lvl8pPr marL="1978634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8pPr>
      <a:lvl9pPr marL="2475016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9pPr>
    </p:titleStyle>
    <p:bodyStyle>
      <a:lvl1pPr marL="379413" indent="-379413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Char char="•"/>
        <a:defRPr sz="30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992188" indent="-487363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–"/>
        <a:defRPr sz="2600">
          <a:solidFill>
            <a:schemeClr val="tx1"/>
          </a:solidFill>
          <a:latin typeface="Palatino Linotype" panose="02040502050505030304" pitchFamily="18" charset="0"/>
        </a:defRPr>
      </a:lvl2pPr>
      <a:lvl3pPr marL="1489075" indent="-371475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•"/>
        <a:defRPr sz="2400">
          <a:solidFill>
            <a:schemeClr val="tx1"/>
          </a:solidFill>
          <a:latin typeface="Palatino Linotype" panose="02040502050505030304" pitchFamily="18" charset="0"/>
        </a:defRPr>
      </a:lvl3pPr>
      <a:lvl4pPr marL="1984375" indent="-371475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–"/>
        <a:defRPr sz="2400">
          <a:solidFill>
            <a:schemeClr val="tx1"/>
          </a:solidFill>
          <a:latin typeface="Palatino Linotype" panose="02040502050505030304" pitchFamily="18" charset="0"/>
        </a:defRPr>
      </a:lvl4pPr>
      <a:lvl5pPr marL="2481263" indent="-363538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•"/>
        <a:defRPr sz="2400">
          <a:solidFill>
            <a:schemeClr val="tx1"/>
          </a:solidFill>
          <a:latin typeface="Palatino Linotype" panose="02040502050505030304" pitchFamily="18" charset="0"/>
        </a:defRPr>
      </a:lvl5pPr>
      <a:lvl6pPr marL="2978292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6pPr>
      <a:lvl7pPr marL="3474674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7pPr>
      <a:lvl8pPr marL="3971056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8pPr>
      <a:lvl9pPr marL="4467438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82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764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146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528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292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674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1056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52hEv1tnW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onedrive.live.com/redir?resid=9749e9be7e20f004!8935&amp;authkey=!AEEOwOPL98Mngkk&amp;ithint=video,mp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iscovermagazine.com/~/media/Images/Issues/2015/april/fin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762000"/>
            <a:ext cx="7337778" cy="59436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1"/>
            <a:ext cx="9545637" cy="10668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5400" dirty="0" smtClean="0"/>
              <a:t>Evolution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4770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Specimens of finches collected by Charles Darwin during the second voyage of the HMS Beagle.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04800"/>
            <a:ext cx="9388475" cy="6040333"/>
          </a:xfrm>
        </p:spPr>
        <p:txBody>
          <a:bodyPr/>
          <a:lstStyle/>
          <a:p>
            <a:r>
              <a:rPr lang="en-US" dirty="0" smtClean="0"/>
              <a:t>Although he did not coin the terms, Cuvier had documented evidence of two very important evolutionary processes:</a:t>
            </a:r>
          </a:p>
          <a:p>
            <a:pPr lvl="1"/>
            <a:r>
              <a:rPr lang="en-US" b="1" dirty="0" smtClean="0"/>
              <a:t>Extinction</a:t>
            </a:r>
            <a:r>
              <a:rPr lang="en-US" dirty="0" smtClean="0"/>
              <a:t>, or the complete disappearance of a species from the Earth.</a:t>
            </a:r>
            <a:endParaRPr lang="en-US" b="1" dirty="0" smtClean="0"/>
          </a:p>
          <a:p>
            <a:pPr lvl="1"/>
            <a:r>
              <a:rPr lang="en-US" dirty="0" smtClean="0"/>
              <a:t>The emergence of a new species, called </a:t>
            </a:r>
            <a:r>
              <a:rPr lang="en-US" b="1" dirty="0" smtClean="0"/>
              <a:t>speciation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Cuvier explained the extinction of the giant vertebrates he studied as the result of periodic catastrophes, or natural disasters that wiped out some of the species.</a:t>
            </a:r>
          </a:p>
          <a:p>
            <a:pPr lvl="1"/>
            <a:r>
              <a:rPr lang="en-US" dirty="0" smtClean="0"/>
              <a:t>This idea is now called </a:t>
            </a:r>
            <a:r>
              <a:rPr lang="en-US" b="1" dirty="0" err="1" smtClean="0"/>
              <a:t>catastrophism</a:t>
            </a:r>
            <a:r>
              <a:rPr lang="en-US" dirty="0" smtClean="0"/>
              <a:t>, and many scientists at the time linked it to the flood described in the Bible.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4855393"/>
          </a:xfrm>
        </p:spPr>
        <p:txBody>
          <a:bodyPr/>
          <a:lstStyle/>
          <a:p>
            <a:r>
              <a:rPr lang="en-US" dirty="0" smtClean="0"/>
              <a:t>A geologist named Charles Lyell disagreed with Cuvier and his theory of catastrophism.</a:t>
            </a:r>
          </a:p>
          <a:p>
            <a:r>
              <a:rPr lang="en-US" dirty="0" smtClean="0"/>
              <a:t>Lyell favored </a:t>
            </a:r>
            <a:r>
              <a:rPr lang="en-US" b="1" dirty="0" smtClean="0"/>
              <a:t>uniformitarianism, </a:t>
            </a:r>
            <a:r>
              <a:rPr lang="en-US" dirty="0" smtClean="0"/>
              <a:t>the idea that the Earth had been slowly and steadily transformed over time by a series of tiny changes.</a:t>
            </a:r>
          </a:p>
          <a:p>
            <a:pPr lvl="1"/>
            <a:r>
              <a:rPr lang="en-US" b="1" dirty="0" smtClean="0"/>
              <a:t>Erosion</a:t>
            </a:r>
            <a:r>
              <a:rPr lang="en-US" dirty="0" smtClean="0"/>
              <a:t>, or the </a:t>
            </a:r>
            <a:r>
              <a:rPr lang="en-US" dirty="0" smtClean="0">
                <a:hlinkClick r:id="rId2"/>
              </a:rPr>
              <a:t>movement of sediments by wind and water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Rise and fall of the ocean level.</a:t>
            </a:r>
          </a:p>
          <a:p>
            <a:pPr lvl="1"/>
            <a:r>
              <a:rPr lang="en-US" dirty="0" smtClean="0"/>
              <a:t>Volcanic eruptions and earthquakes.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8600"/>
            <a:ext cx="5989637" cy="6994440"/>
          </a:xfrm>
        </p:spPr>
        <p:txBody>
          <a:bodyPr/>
          <a:lstStyle/>
          <a:p>
            <a:r>
              <a:rPr lang="en-US" dirty="0" err="1" smtClean="0"/>
              <a:t>Uniformitarianism</a:t>
            </a:r>
            <a:r>
              <a:rPr lang="en-US" dirty="0" smtClean="0"/>
              <a:t> influenced many scientists who were seeking to explain the </a:t>
            </a:r>
            <a:r>
              <a:rPr lang="en-US" b="1" dirty="0" smtClean="0"/>
              <a:t>adaptations</a:t>
            </a:r>
            <a:r>
              <a:rPr lang="en-US" dirty="0" smtClean="0"/>
              <a:t>, or variations present in living organisms that aided in their survival.</a:t>
            </a:r>
          </a:p>
          <a:p>
            <a:r>
              <a:rPr lang="en-US" dirty="0" smtClean="0"/>
              <a:t>Jean-</a:t>
            </a:r>
            <a:r>
              <a:rPr lang="en-US" dirty="0" err="1" smtClean="0"/>
              <a:t>Baptiste</a:t>
            </a:r>
            <a:r>
              <a:rPr lang="en-US" dirty="0" smtClean="0"/>
              <a:t> Lamarck hypothesized that animals adapted to their environment by their muscles and organs changing over time due to their use or disuse.</a:t>
            </a:r>
          </a:p>
          <a:p>
            <a:pPr lvl="1"/>
            <a:r>
              <a:rPr lang="en-US" dirty="0" smtClean="0"/>
              <a:t>These </a:t>
            </a:r>
            <a:r>
              <a:rPr lang="en-US" b="1" dirty="0" smtClean="0"/>
              <a:t>acquired traits</a:t>
            </a:r>
            <a:r>
              <a:rPr lang="en-US" dirty="0" smtClean="0"/>
              <a:t> would then be passed on to the next generation.</a:t>
            </a:r>
            <a:endParaRPr lang="en-US" dirty="0"/>
          </a:p>
        </p:txBody>
      </p:sp>
      <p:pic>
        <p:nvPicPr>
          <p:cNvPr id="4" name="Picture 8" descr="http://www.veeriku.tartu.ee/~ppensa/giraff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762000"/>
            <a:ext cx="3657600" cy="54890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3408844"/>
          </a:xfrm>
        </p:spPr>
        <p:txBody>
          <a:bodyPr/>
          <a:lstStyle/>
          <a:p>
            <a:r>
              <a:rPr lang="en-US" dirty="0" smtClean="0"/>
              <a:t>Charles Darwin was a naturalist who had a copy of Charles Lyell’s book on geology with him as he traveled to South America on a ship, the HMS Beagle.</a:t>
            </a:r>
          </a:p>
          <a:p>
            <a:r>
              <a:rPr lang="en-US" dirty="0" smtClean="0"/>
              <a:t>In February 1835, he witnessed the Earth’s changes first hand during a massive 8.2 magnitude earthquake in Concepción, Chile.</a:t>
            </a:r>
            <a:endParaRPr lang="en-US" dirty="0"/>
          </a:p>
        </p:txBody>
      </p:sp>
      <p:pic>
        <p:nvPicPr>
          <p:cNvPr id="17410" name="Picture 2" descr="http://anthro.palomar.edu/evolve/images/map_of_Beagle_voy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648200"/>
            <a:ext cx="5105400" cy="241629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38600"/>
            <a:ext cx="9388475" cy="3559011"/>
          </a:xfrm>
        </p:spPr>
        <p:txBody>
          <a:bodyPr/>
          <a:lstStyle/>
          <a:p>
            <a:r>
              <a:rPr lang="en-US" dirty="0" smtClean="0"/>
              <a:t>The earthquake devastated the city, but Darwin noted that it also affected marine life.</a:t>
            </a:r>
          </a:p>
          <a:p>
            <a:r>
              <a:rPr lang="en-US" dirty="0" smtClean="0"/>
              <a:t>Clusters of mussels could be found, several feet above the shoreline, dead and rotting.</a:t>
            </a:r>
          </a:p>
          <a:p>
            <a:pPr lvl="1"/>
            <a:r>
              <a:rPr lang="en-US" dirty="0" smtClean="0"/>
              <a:t>Given enough time, Darwin believed that these mussel shells would one day be fossils at the top of the Andes mountains.</a:t>
            </a:r>
            <a:endParaRPr lang="en-US" dirty="0"/>
          </a:p>
        </p:txBody>
      </p:sp>
      <p:pic>
        <p:nvPicPr>
          <p:cNvPr id="16388" name="Picture 4" descr="http://antranik.org/wp-content/uploads/2011/06/Concepci%C3%B3n-Chile-1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6153150" cy="3618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8600"/>
            <a:ext cx="9388475" cy="2362403"/>
          </a:xfrm>
        </p:spPr>
        <p:txBody>
          <a:bodyPr/>
          <a:lstStyle/>
          <a:p>
            <a:r>
              <a:rPr lang="en-US" dirty="0" smtClean="0"/>
              <a:t>Darwin ascended part of the Andes and confirmed that, indeed, fossils of ancient marine shellfish were present.</a:t>
            </a:r>
          </a:p>
          <a:p>
            <a:pPr lvl="1"/>
            <a:r>
              <a:rPr lang="en-US" dirty="0" smtClean="0"/>
              <a:t>He knew the earth must be millions of years old, if not older.</a:t>
            </a:r>
            <a:endParaRPr lang="en-US" dirty="0"/>
          </a:p>
        </p:txBody>
      </p:sp>
      <p:pic>
        <p:nvPicPr>
          <p:cNvPr id="21506" name="Picture 2" descr="http://antiquity.ac.uk/projgall/jeck/images/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23107"/>
            <a:ext cx="6553200" cy="469209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8600"/>
            <a:ext cx="9388475" cy="7194495"/>
          </a:xfrm>
        </p:spPr>
        <p:txBody>
          <a:bodyPr/>
          <a:lstStyle/>
          <a:p>
            <a:r>
              <a:rPr lang="en-US" dirty="0" smtClean="0"/>
              <a:t>The last stop of the Beagle was at the Galapagos Islands, a series of volcanic islands west of Ecuador.</a:t>
            </a:r>
          </a:p>
          <a:p>
            <a:r>
              <a:rPr lang="en-US" dirty="0" smtClean="0"/>
              <a:t>One of the most striking things about the animals on the island was their lack of fear towards humans.</a:t>
            </a:r>
          </a:p>
          <a:p>
            <a:pPr lvl="1"/>
            <a:r>
              <a:rPr lang="en-US" dirty="0" smtClean="0"/>
              <a:t>After watching a lizard that was partly buried in the sand, he wrote this: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i="1" dirty="0" smtClean="0"/>
              <a:t>“I then walked up and pulled </a:t>
            </a:r>
            <a:br>
              <a:rPr lang="en-US" i="1" dirty="0" smtClean="0"/>
            </a:br>
            <a:r>
              <a:rPr lang="en-US" i="1" dirty="0" smtClean="0"/>
              <a:t>it by the tail; at this it was </a:t>
            </a:r>
            <a:br>
              <a:rPr lang="en-US" i="1" dirty="0" smtClean="0"/>
            </a:br>
            <a:r>
              <a:rPr lang="en-US" i="1" dirty="0" smtClean="0"/>
              <a:t>greatly astonished, and soon </a:t>
            </a:r>
            <a:br>
              <a:rPr lang="en-US" i="1" dirty="0" smtClean="0"/>
            </a:br>
            <a:r>
              <a:rPr lang="en-US" i="1" dirty="0" smtClean="0"/>
              <a:t>shuffled up to see what was </a:t>
            </a:r>
            <a:br>
              <a:rPr lang="en-US" i="1" dirty="0" smtClean="0"/>
            </a:br>
            <a:r>
              <a:rPr lang="en-US" i="1" dirty="0" smtClean="0"/>
              <a:t>the matter; and then stared </a:t>
            </a:r>
            <a:br>
              <a:rPr lang="en-US" i="1" dirty="0" smtClean="0"/>
            </a:br>
            <a:r>
              <a:rPr lang="en-US" i="1" dirty="0" smtClean="0"/>
              <a:t>me in the face, as much as to </a:t>
            </a:r>
            <a:br>
              <a:rPr lang="en-US" i="1" dirty="0" smtClean="0"/>
            </a:br>
            <a:r>
              <a:rPr lang="en-US" i="1" dirty="0" smtClean="0"/>
              <a:t>say, “What made you pull my tail?”</a:t>
            </a:r>
          </a:p>
          <a:p>
            <a:pPr lvl="1"/>
            <a:endParaRPr lang="en-US" dirty="0"/>
          </a:p>
        </p:txBody>
      </p:sp>
      <p:pic>
        <p:nvPicPr>
          <p:cNvPr id="5" name="Picture 2" descr="http://www.betchartexpeditions.com/images/photos/galapagos_liza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038600"/>
            <a:ext cx="2895600" cy="28436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388475" cy="2300848"/>
          </a:xfrm>
        </p:spPr>
        <p:txBody>
          <a:bodyPr/>
          <a:lstStyle/>
          <a:p>
            <a:r>
              <a:rPr lang="en-US" dirty="0" smtClean="0"/>
              <a:t>Darwin collected a series of specimens, including taking birds from each of the islands.</a:t>
            </a:r>
          </a:p>
          <a:p>
            <a:pPr lvl="1"/>
            <a:r>
              <a:rPr lang="en-US" dirty="0" smtClean="0"/>
              <a:t>He initially assumed the birds were all of the same species, but experts in England discovered that they were related but different species.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38400"/>
            <a:ext cx="65751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388475" cy="1900738"/>
          </a:xfrm>
        </p:spPr>
        <p:txBody>
          <a:bodyPr/>
          <a:lstStyle/>
          <a:p>
            <a:r>
              <a:rPr lang="en-US" dirty="0" smtClean="0"/>
              <a:t>Each species differed mainly in the size of shape of their beaks.</a:t>
            </a:r>
          </a:p>
          <a:p>
            <a:pPr lvl="1"/>
            <a:r>
              <a:rPr lang="en-US" dirty="0" smtClean="0"/>
              <a:t>Each was adapted for a different food source – crushing seeds, picking out insects, or eating cactus flowers.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38400"/>
            <a:ext cx="65751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6040333"/>
          </a:xfrm>
        </p:spPr>
        <p:txBody>
          <a:bodyPr/>
          <a:lstStyle/>
          <a:p>
            <a:r>
              <a:rPr lang="en-US" dirty="0" smtClean="0"/>
              <a:t>Darwin had discovered an important evolutionary process called </a:t>
            </a:r>
            <a:r>
              <a:rPr lang="en-US" b="1" dirty="0" smtClean="0"/>
              <a:t>adaptive radiation</a:t>
            </a:r>
            <a:r>
              <a:rPr lang="en-US" dirty="0" smtClean="0"/>
              <a:t>, where a species rapidly diversifies into new forms.</a:t>
            </a:r>
          </a:p>
          <a:p>
            <a:pPr lvl="1"/>
            <a:r>
              <a:rPr lang="en-US" dirty="0" smtClean="0"/>
              <a:t>This occurs most </a:t>
            </a:r>
            <a:br>
              <a:rPr lang="en-US" dirty="0" smtClean="0"/>
            </a:br>
            <a:r>
              <a:rPr lang="en-US" dirty="0" smtClean="0"/>
              <a:t>often when the </a:t>
            </a:r>
            <a:br>
              <a:rPr lang="en-US" dirty="0" smtClean="0"/>
            </a:br>
            <a:r>
              <a:rPr lang="en-US" dirty="0" smtClean="0"/>
              <a:t>organism </a:t>
            </a:r>
            <a:br>
              <a:rPr lang="en-US" dirty="0" smtClean="0"/>
            </a:br>
            <a:r>
              <a:rPr lang="en-US" dirty="0" smtClean="0"/>
              <a:t>encounters a new </a:t>
            </a:r>
            <a:br>
              <a:rPr lang="en-US" dirty="0" smtClean="0"/>
            </a:br>
            <a:r>
              <a:rPr lang="en-US" dirty="0" smtClean="0"/>
              <a:t>or changed </a:t>
            </a:r>
            <a:br>
              <a:rPr lang="en-US" dirty="0" smtClean="0"/>
            </a:br>
            <a:r>
              <a:rPr lang="en-US" dirty="0" smtClean="0"/>
              <a:t>ecosystem.</a:t>
            </a:r>
          </a:p>
          <a:p>
            <a:pPr lvl="1"/>
            <a:r>
              <a:rPr lang="en-US" dirty="0" smtClean="0"/>
              <a:t>New ecosystems </a:t>
            </a:r>
            <a:br>
              <a:rPr lang="en-US" dirty="0" smtClean="0"/>
            </a:br>
            <a:r>
              <a:rPr lang="en-US" dirty="0" smtClean="0"/>
              <a:t>have new </a:t>
            </a:r>
            <a:r>
              <a:rPr lang="en-US" b="1" dirty="0" smtClean="0"/>
              <a:t>niches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or spaces and roles </a:t>
            </a:r>
            <a:br>
              <a:rPr lang="en-US" dirty="0" smtClean="0"/>
            </a:br>
            <a:r>
              <a:rPr lang="en-US" dirty="0" smtClean="0"/>
              <a:t>that organisms </a:t>
            </a:r>
            <a:br>
              <a:rPr lang="en-US" dirty="0" smtClean="0"/>
            </a:br>
            <a:r>
              <a:rPr lang="en-US" dirty="0" smtClean="0"/>
              <a:t>within it play.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14600"/>
            <a:ext cx="5219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5147781"/>
          </a:xfrm>
        </p:spPr>
        <p:txBody>
          <a:bodyPr/>
          <a:lstStyle/>
          <a:p>
            <a:r>
              <a:rPr lang="en-US" dirty="0" smtClean="0"/>
              <a:t>Scientists of the 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 were struggling to explain </a:t>
            </a:r>
            <a:r>
              <a:rPr lang="en-US" b="1" dirty="0" smtClean="0"/>
              <a:t>fossils </a:t>
            </a:r>
            <a:r>
              <a:rPr lang="en-US" dirty="0" smtClean="0"/>
              <a:t>– imprints or remains of organisms found in rock.</a:t>
            </a:r>
          </a:p>
          <a:p>
            <a:pPr lvl="1"/>
            <a:r>
              <a:rPr lang="en-US" dirty="0" smtClean="0"/>
              <a:t>Philosophers had suggested </a:t>
            </a:r>
            <a:br>
              <a:rPr lang="en-US" dirty="0" smtClean="0"/>
            </a:br>
            <a:r>
              <a:rPr lang="en-US" dirty="0" smtClean="0"/>
              <a:t>that the fossils fell from the sky, </a:t>
            </a:r>
            <a:br>
              <a:rPr lang="en-US" dirty="0" smtClean="0"/>
            </a:br>
            <a:r>
              <a:rPr lang="en-US" dirty="0" smtClean="0"/>
              <a:t>or grew naturally in rock.</a:t>
            </a:r>
          </a:p>
          <a:p>
            <a:r>
              <a:rPr lang="en-US" dirty="0" smtClean="0"/>
              <a:t>In 1667, Nicholas Steno was </a:t>
            </a:r>
            <a:br>
              <a:rPr lang="en-US" dirty="0" smtClean="0"/>
            </a:br>
            <a:r>
              <a:rPr lang="en-US" dirty="0" smtClean="0"/>
              <a:t>studying a large shark that had </a:t>
            </a:r>
            <a:br>
              <a:rPr lang="en-US" dirty="0" smtClean="0"/>
            </a:br>
            <a:r>
              <a:rPr lang="en-US" dirty="0" smtClean="0"/>
              <a:t>been caught by fishermen </a:t>
            </a:r>
            <a:br>
              <a:rPr lang="en-US" dirty="0" smtClean="0"/>
            </a:br>
            <a:r>
              <a:rPr lang="en-US" dirty="0" smtClean="0"/>
              <a:t>and noticed its teeth resembled </a:t>
            </a:r>
            <a:br>
              <a:rPr lang="en-US" dirty="0" smtClean="0"/>
            </a:br>
            <a:r>
              <a:rPr lang="en-US" dirty="0" smtClean="0"/>
              <a:t>stony objects found in some rocks.</a:t>
            </a:r>
            <a:endParaRPr lang="en-US" dirty="0"/>
          </a:p>
        </p:txBody>
      </p:sp>
      <p:pic>
        <p:nvPicPr>
          <p:cNvPr id="2050" name="Picture 2" descr="http://www.ucmp.berkeley.edu/history/images/stenosh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362200"/>
            <a:ext cx="2981325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5677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5227637" cy="5486400"/>
          </a:xfrm>
        </p:spPr>
        <p:txBody>
          <a:bodyPr/>
          <a:lstStyle/>
          <a:p>
            <a:r>
              <a:rPr lang="en-US" dirty="0" smtClean="0"/>
              <a:t>Darwin had established that adaptive radiation was occurring in living organisms, but how?</a:t>
            </a:r>
          </a:p>
          <a:p>
            <a:r>
              <a:rPr lang="en-US" dirty="0" smtClean="0"/>
              <a:t>In his book, </a:t>
            </a:r>
            <a:r>
              <a:rPr lang="en-US" i="1" dirty="0" smtClean="0"/>
              <a:t>Origin of Species</a:t>
            </a:r>
            <a:r>
              <a:rPr lang="en-US" dirty="0" smtClean="0"/>
              <a:t>, he discussed a familiar example: dog breeding.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3048000" cy="48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04800"/>
            <a:ext cx="9388475" cy="2700957"/>
          </a:xfrm>
        </p:spPr>
        <p:txBody>
          <a:bodyPr/>
          <a:lstStyle/>
          <a:p>
            <a:r>
              <a:rPr lang="en-US" dirty="0" smtClean="0"/>
              <a:t>All breeds of dogs are originally descended from gray wolves. 	</a:t>
            </a:r>
          </a:p>
          <a:p>
            <a:pPr lvl="1"/>
            <a:r>
              <a:rPr lang="en-US" dirty="0" smtClean="0"/>
              <a:t>They all have very different characteristics, because humans selectively bred them for traits such as size, coloration</a:t>
            </a:r>
            <a:r>
              <a:rPr lang="en-US" smtClean="0"/>
              <a:t>, temperament, </a:t>
            </a:r>
            <a:r>
              <a:rPr lang="en-US" dirty="0" smtClean="0"/>
              <a:t>etc.  This is called </a:t>
            </a:r>
            <a:r>
              <a:rPr lang="en-US" b="1" dirty="0" smtClean="0"/>
              <a:t>artificial selection</a:t>
            </a:r>
            <a:r>
              <a:rPr lang="en-US" dirty="0" smtClean="0"/>
              <a:t>.</a:t>
            </a:r>
          </a:p>
        </p:txBody>
      </p:sp>
      <p:pic>
        <p:nvPicPr>
          <p:cNvPr id="1026" name="Picture 2" descr="https://thewoof.files.wordpress.com/2013/03/breed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58496"/>
            <a:ext cx="6172200" cy="40567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52400"/>
            <a:ext cx="9388475" cy="1900738"/>
          </a:xfrm>
        </p:spPr>
        <p:txBody>
          <a:bodyPr/>
          <a:lstStyle/>
          <a:p>
            <a:r>
              <a:rPr lang="en-US" dirty="0" smtClean="0"/>
              <a:t>Artificial selection by breeding also applies to plants.</a:t>
            </a:r>
          </a:p>
          <a:p>
            <a:pPr lvl="1"/>
            <a:r>
              <a:rPr lang="en-US" dirty="0" smtClean="0"/>
              <a:t>Cabbage, </a:t>
            </a:r>
            <a:r>
              <a:rPr lang="en-US" dirty="0" err="1" smtClean="0"/>
              <a:t>brussels</a:t>
            </a:r>
            <a:r>
              <a:rPr lang="en-US" dirty="0" smtClean="0"/>
              <a:t> sprouts, and many other vegetables are all derived from the same plant – wild mustard.</a:t>
            </a:r>
            <a:endParaRPr lang="en-US" dirty="0"/>
          </a:p>
        </p:txBody>
      </p:sp>
      <p:pic>
        <p:nvPicPr>
          <p:cNvPr id="28674" name="Picture 2" descr="https://d2jmvrsizmvf4x.cloudfront.net/oIyEWOhZRuW6cR1ShlJy_mustardgeneticvari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7708153" cy="4800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3901286"/>
          </a:xfrm>
        </p:spPr>
        <p:txBody>
          <a:bodyPr/>
          <a:lstStyle/>
          <a:p>
            <a:r>
              <a:rPr lang="en-US" dirty="0" smtClean="0"/>
              <a:t>Darwin felt that a similar process was occurring in nature, where traits favorable for a species surviving and reproducing in the wild were selected for.</a:t>
            </a:r>
          </a:p>
          <a:p>
            <a:pPr lvl="1"/>
            <a:r>
              <a:rPr lang="en-US" dirty="0" smtClean="0"/>
              <a:t>This is called </a:t>
            </a:r>
            <a:r>
              <a:rPr lang="en-US" b="1" dirty="0" smtClean="0"/>
              <a:t>natural selection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Darwin based this idea on a series of observations and inferences.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52400"/>
            <a:ext cx="9388475" cy="2362403"/>
          </a:xfrm>
        </p:spPr>
        <p:txBody>
          <a:bodyPr/>
          <a:lstStyle/>
          <a:p>
            <a:r>
              <a:rPr lang="en-US" dirty="0" smtClean="0"/>
              <a:t>The first observation is that all species are capable of producing more offspring than the environment can support.</a:t>
            </a:r>
          </a:p>
          <a:p>
            <a:pPr lvl="1"/>
            <a:r>
              <a:rPr lang="en-US" dirty="0" smtClean="0"/>
              <a:t>This term for this level of reproduction is </a:t>
            </a:r>
            <a:r>
              <a:rPr lang="en-US" b="1" dirty="0" smtClean="0"/>
              <a:t>super fecundity</a:t>
            </a:r>
            <a:r>
              <a:rPr lang="en-US" dirty="0" smtClean="0"/>
              <a:t>.</a:t>
            </a:r>
          </a:p>
        </p:txBody>
      </p:sp>
      <p:pic>
        <p:nvPicPr>
          <p:cNvPr id="31746" name="Picture 2" descr="http://static.guim.co.uk/sys-images/guardian/Pix/pictures/2010/8/18/1282119121389/A-group-of-mating-frogs-l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7000"/>
            <a:ext cx="6999220" cy="4648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8600"/>
            <a:ext cx="9388475" cy="5101615"/>
          </a:xfrm>
        </p:spPr>
        <p:txBody>
          <a:bodyPr/>
          <a:lstStyle/>
          <a:p>
            <a:r>
              <a:rPr lang="en-US" dirty="0" smtClean="0"/>
              <a:t>The second observation is that, in general, population numbers tend to be stable.</a:t>
            </a:r>
          </a:p>
          <a:p>
            <a:pPr lvl="1"/>
            <a:r>
              <a:rPr lang="en-US" dirty="0" smtClean="0"/>
              <a:t>How does this reconcile with super fecundity?</a:t>
            </a:r>
          </a:p>
          <a:p>
            <a:r>
              <a:rPr lang="en-US" dirty="0" smtClean="0"/>
              <a:t>The third observation is that there are limited </a:t>
            </a:r>
            <a:r>
              <a:rPr lang="en-US" b="1" dirty="0" smtClean="0"/>
              <a:t>resources</a:t>
            </a:r>
            <a:r>
              <a:rPr lang="en-US" dirty="0" smtClean="0"/>
              <a:t>, or substances required for normal growth and development of an organism in any given environment.</a:t>
            </a:r>
          </a:p>
          <a:p>
            <a:pPr lvl="1"/>
            <a:r>
              <a:rPr lang="en-US" dirty="0" smtClean="0"/>
              <a:t>Resources could</a:t>
            </a:r>
            <a:br>
              <a:rPr lang="en-US" dirty="0" smtClean="0"/>
            </a:br>
            <a:r>
              <a:rPr lang="en-US" dirty="0" smtClean="0"/>
              <a:t>include food, </a:t>
            </a:r>
            <a:br>
              <a:rPr lang="en-US" dirty="0" smtClean="0"/>
            </a:br>
            <a:r>
              <a:rPr lang="en-US" dirty="0" smtClean="0"/>
              <a:t>water, shelter, </a:t>
            </a:r>
            <a:br>
              <a:rPr lang="en-US" dirty="0" smtClean="0"/>
            </a:br>
            <a:r>
              <a:rPr lang="en-US" dirty="0" smtClean="0"/>
              <a:t>etc.</a:t>
            </a:r>
          </a:p>
        </p:txBody>
      </p:sp>
      <p:pic>
        <p:nvPicPr>
          <p:cNvPr id="32770" name="Picture 2" descr="http://buttermypuppy.com/wp-content/uploads/2014/01/watering-h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81400"/>
            <a:ext cx="5368567" cy="3581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3239566"/>
          </a:xfrm>
        </p:spPr>
        <p:txBody>
          <a:bodyPr/>
          <a:lstStyle/>
          <a:p>
            <a:r>
              <a:rPr lang="en-US" dirty="0" smtClean="0"/>
              <a:t>The first three observations led Darwin to a very important inference: organisms will compete with each other for access to a resource.</a:t>
            </a:r>
          </a:p>
          <a:p>
            <a:pPr lvl="1"/>
            <a:r>
              <a:rPr lang="en-US" dirty="0" smtClean="0"/>
              <a:t>If this occurs amongst members of the same species, it is called </a:t>
            </a:r>
            <a:r>
              <a:rPr lang="en-US" b="1" dirty="0" smtClean="0"/>
              <a:t>intraspecific competition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If this occurs between members of a different species, it is </a:t>
            </a:r>
            <a:r>
              <a:rPr lang="en-US" smtClean="0"/>
              <a:t>called </a:t>
            </a:r>
            <a:r>
              <a:rPr lang="en-US" b="1" smtClean="0"/>
              <a:t>interspecific </a:t>
            </a:r>
            <a:r>
              <a:rPr lang="en-US" b="1" dirty="0" smtClean="0"/>
              <a:t>competition.</a:t>
            </a:r>
            <a:endParaRPr lang="en-US" dirty="0" smtClean="0"/>
          </a:p>
        </p:txBody>
      </p:sp>
      <p:pic>
        <p:nvPicPr>
          <p:cNvPr id="33794" name="Picture 2" descr="http://www.wired.com/images_blogs/wiredscience/2011/09/hyenas-lions-gnu-660x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343400"/>
            <a:ext cx="3962399" cy="2971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8600"/>
            <a:ext cx="9388475" cy="1023575"/>
          </a:xfrm>
        </p:spPr>
        <p:txBody>
          <a:bodyPr/>
          <a:lstStyle/>
          <a:p>
            <a:r>
              <a:rPr lang="en-US" dirty="0" smtClean="0"/>
              <a:t>The fourth observation is that individuals within a population will vary in many of their traits.</a:t>
            </a:r>
            <a:endParaRPr lang="en-US" dirty="0"/>
          </a:p>
        </p:txBody>
      </p:sp>
      <p:pic>
        <p:nvPicPr>
          <p:cNvPr id="29698" name="Picture 2" descr="https://www.extension.iastate.edu/NR/rdonlyres/BE712922-5CE9-45D3-AC37-B0F872A3E7CF/18392/9203AsiaLa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6934200" cy="5200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65532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Multicolor Asian Lady Beetle, </a:t>
            </a:r>
            <a:r>
              <a:rPr lang="en-US" sz="2000" i="1" dirty="0" err="1" smtClean="0"/>
              <a:t>Harmonia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axyridis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8600"/>
            <a:ext cx="9388475" cy="1946905"/>
          </a:xfrm>
        </p:spPr>
        <p:txBody>
          <a:bodyPr/>
          <a:lstStyle/>
          <a:p>
            <a:r>
              <a:rPr lang="en-US" dirty="0" smtClean="0"/>
              <a:t>To make his fifth observation, Darwin consulted with plant and animal breeders and confirmed that that many differences in traits possessed by individuals are passed on to their offspring.</a:t>
            </a:r>
            <a:endParaRPr lang="en-US" dirty="0"/>
          </a:p>
        </p:txBody>
      </p:sp>
      <p:pic>
        <p:nvPicPr>
          <p:cNvPr id="34818" name="Picture 2" descr="http://dogpicturesite.com/wp-content/uploads/2012/02/Dog_Picture_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5276850" cy="45243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2377792"/>
          </a:xfrm>
        </p:spPr>
        <p:txBody>
          <a:bodyPr/>
          <a:lstStyle/>
          <a:p>
            <a:r>
              <a:rPr lang="en-US" dirty="0" smtClean="0"/>
              <a:t>Darwin combined his observations and inferences to form the basis of the </a:t>
            </a:r>
            <a:r>
              <a:rPr lang="en-US" b="1" dirty="0" smtClean="0"/>
              <a:t>theory of evolution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Survival depends, in part, on inherited traits.</a:t>
            </a:r>
          </a:p>
          <a:p>
            <a:pPr lvl="1"/>
            <a:r>
              <a:rPr lang="en-US" dirty="0" smtClean="0"/>
              <a:t>Individuals that reproduce the most will pass those traits on to their offspring.</a:t>
            </a:r>
            <a:endParaRPr lang="en-US" dirty="0"/>
          </a:p>
        </p:txBody>
      </p:sp>
      <p:pic>
        <p:nvPicPr>
          <p:cNvPr id="4" name="Picture 2" descr="http://www.exploringnature.org/graphics/adaptation_jpgs/camel_adap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25411"/>
            <a:ext cx="5640614" cy="378978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8600"/>
            <a:ext cx="9388475" cy="2362403"/>
          </a:xfrm>
        </p:spPr>
        <p:txBody>
          <a:bodyPr/>
          <a:lstStyle/>
          <a:p>
            <a:r>
              <a:rPr lang="en-US" dirty="0" smtClean="0"/>
              <a:t>Steno questioned how solid objects, such as the fossilized teeth, could be found in other solid objects, or rocks.</a:t>
            </a:r>
          </a:p>
          <a:p>
            <a:pPr lvl="1"/>
            <a:r>
              <a:rPr lang="en-US" dirty="0" smtClean="0"/>
              <a:t>He eventually concluded that the horizontal rock layers, or </a:t>
            </a:r>
            <a:r>
              <a:rPr lang="en-US" b="1" dirty="0" smtClean="0"/>
              <a:t>strata</a:t>
            </a:r>
            <a:r>
              <a:rPr lang="en-US" dirty="0" smtClean="0"/>
              <a:t>, had formed around the fossils.</a:t>
            </a:r>
            <a:endParaRPr lang="en-US" dirty="0"/>
          </a:p>
        </p:txBody>
      </p:sp>
      <p:pic>
        <p:nvPicPr>
          <p:cNvPr id="9218" name="Picture 2" descr="http://www.icr.org/i/articles/af/lateral_layers_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9678629" cy="3429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8600"/>
            <a:ext cx="9388475" cy="2839457"/>
          </a:xfrm>
        </p:spPr>
        <p:txBody>
          <a:bodyPr/>
          <a:lstStyle/>
          <a:p>
            <a:r>
              <a:rPr lang="en-US" dirty="0" smtClean="0"/>
              <a:t>Natural selection is the engine that drives the evolution; the extinction of some species and the speciation of new ones.</a:t>
            </a:r>
          </a:p>
          <a:p>
            <a:pPr lvl="1"/>
            <a:r>
              <a:rPr lang="en-US" dirty="0" smtClean="0"/>
              <a:t>Over time, organisms will adapt to their environment.  </a:t>
            </a:r>
          </a:p>
          <a:p>
            <a:pPr lvl="1"/>
            <a:r>
              <a:rPr lang="en-US" dirty="0" smtClean="0"/>
              <a:t>If the environment changes, different adaptations will be favored.</a:t>
            </a:r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52400"/>
            <a:ext cx="3246437" cy="4716894"/>
          </a:xfrm>
        </p:spPr>
        <p:txBody>
          <a:bodyPr/>
          <a:lstStyle/>
          <a:p>
            <a:r>
              <a:rPr lang="en-US" dirty="0" smtClean="0"/>
              <a:t>Natural selection is a slow process, with the current diversity of life gradually emerging over billions of years.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44" y="381000"/>
            <a:ext cx="630745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81000"/>
            <a:ext cx="9388475" cy="5948000"/>
          </a:xfrm>
        </p:spPr>
        <p:txBody>
          <a:bodyPr/>
          <a:lstStyle/>
          <a:p>
            <a:r>
              <a:rPr lang="en-US" dirty="0" smtClean="0"/>
              <a:t>Four ecological factors will “encourage” natural selection to favor certain individuals in a population.</a:t>
            </a:r>
          </a:p>
          <a:p>
            <a:pPr lvl="1"/>
            <a:r>
              <a:rPr lang="en-US" b="1" dirty="0" smtClean="0"/>
              <a:t>Physiological stress</a:t>
            </a:r>
            <a:r>
              <a:rPr lang="en-US" dirty="0" smtClean="0"/>
              <a:t>, inappropriate levels of a critical environmental factor.</a:t>
            </a:r>
          </a:p>
          <a:p>
            <a:pPr lvl="2"/>
            <a:r>
              <a:rPr lang="en-US" dirty="0" smtClean="0"/>
              <a:t>Moisture, Light, pH</a:t>
            </a:r>
          </a:p>
          <a:p>
            <a:pPr lvl="1"/>
            <a:r>
              <a:rPr lang="en-US" b="1" dirty="0" smtClean="0"/>
              <a:t>Predation</a:t>
            </a:r>
            <a:r>
              <a:rPr lang="en-US" dirty="0" smtClean="0"/>
              <a:t>, when one organism is hunted and killed by another.</a:t>
            </a:r>
          </a:p>
          <a:p>
            <a:pPr lvl="1"/>
            <a:r>
              <a:rPr lang="en-US" b="1" dirty="0" smtClean="0"/>
              <a:t>Competition</a:t>
            </a:r>
            <a:r>
              <a:rPr lang="en-US" dirty="0" smtClean="0"/>
              <a:t>, the result of other organisms attempting to use same resources.</a:t>
            </a:r>
          </a:p>
          <a:p>
            <a:pPr lvl="1"/>
            <a:r>
              <a:rPr lang="en-US" b="1" dirty="0" smtClean="0"/>
              <a:t>Sexual Selection </a:t>
            </a:r>
            <a:r>
              <a:rPr lang="en-US" dirty="0" smtClean="0"/>
              <a:t>occurs when the female (usually) responds to specific behaviors or physical traits.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1485240"/>
          </a:xfrm>
        </p:spPr>
        <p:txBody>
          <a:bodyPr/>
          <a:lstStyle/>
          <a:p>
            <a:r>
              <a:rPr lang="en-US" dirty="0" smtClean="0"/>
              <a:t>The presence of predators will cause encourage the selection of individuals with traits to defend against or evade those predators.</a:t>
            </a:r>
          </a:p>
        </p:txBody>
      </p:sp>
      <p:pic>
        <p:nvPicPr>
          <p:cNvPr id="1026" name="Picture 2" descr="The slow moving porcupine is most often seen as roadkill/Photo Courtesy of Suzy Whitt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61146"/>
            <a:ext cx="7543800" cy="41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8580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North American Porcupine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2362403"/>
          </a:xfrm>
        </p:spPr>
        <p:txBody>
          <a:bodyPr/>
          <a:lstStyle/>
          <a:p>
            <a:r>
              <a:rPr lang="en-US" dirty="0" smtClean="0"/>
              <a:t>Likewise, both </a:t>
            </a:r>
            <a:r>
              <a:rPr lang="en-US" dirty="0" err="1" smtClean="0"/>
              <a:t>interspecific</a:t>
            </a:r>
            <a:r>
              <a:rPr lang="en-US" dirty="0" smtClean="0"/>
              <a:t> and </a:t>
            </a:r>
            <a:r>
              <a:rPr lang="en-US" dirty="0" err="1" smtClean="0"/>
              <a:t>intraspecific</a:t>
            </a:r>
            <a:r>
              <a:rPr lang="en-US" dirty="0" smtClean="0"/>
              <a:t> competition will ensure that weaker, “less fit” individuals survive and reproduce less often.</a:t>
            </a:r>
          </a:p>
          <a:p>
            <a:pPr lvl="1"/>
            <a:r>
              <a:rPr lang="en-US" dirty="0" smtClean="0"/>
              <a:t>This is the evolutionary basis of males that fight over access to females.</a:t>
            </a:r>
            <a:endParaRPr lang="en-US" dirty="0"/>
          </a:p>
        </p:txBody>
      </p:sp>
      <p:pic>
        <p:nvPicPr>
          <p:cNvPr id="2050" name="Picture 2" descr="http://farm3.staticflickr.com/2465/4069466829_65a71f5f21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14497"/>
            <a:ext cx="5525251" cy="368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6762260"/>
            <a:ext cx="183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Apline</a:t>
            </a:r>
            <a:r>
              <a:rPr lang="en-US" sz="2000" dirty="0" smtClean="0"/>
              <a:t> Ibex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5763334"/>
          </a:xfrm>
        </p:spPr>
        <p:txBody>
          <a:bodyPr/>
          <a:lstStyle/>
          <a:p>
            <a:r>
              <a:rPr lang="en-US" dirty="0" smtClean="0"/>
              <a:t>Darwin struggled to understand why evolution would produce birds with brightly-colored males, once writing, “The sight of a feather in a peacock’s makes me sick.”</a:t>
            </a:r>
          </a:p>
          <a:p>
            <a:pPr lvl="1"/>
            <a:r>
              <a:rPr lang="en-US" dirty="0" smtClean="0"/>
              <a:t>A male bird that </a:t>
            </a:r>
            <a:br>
              <a:rPr lang="en-US" dirty="0" smtClean="0"/>
            </a:br>
            <a:r>
              <a:rPr lang="en-US" dirty="0" smtClean="0"/>
              <a:t>is able to grow a </a:t>
            </a:r>
            <a:br>
              <a:rPr lang="en-US" dirty="0" smtClean="0"/>
            </a:br>
            <a:r>
              <a:rPr lang="en-US" dirty="0" smtClean="0"/>
              <a:t>bright, colorful, </a:t>
            </a:r>
            <a:br>
              <a:rPr lang="en-US" dirty="0" smtClean="0"/>
            </a:br>
            <a:r>
              <a:rPr lang="en-US" dirty="0" smtClean="0"/>
              <a:t>large train of tail </a:t>
            </a:r>
            <a:br>
              <a:rPr lang="en-US" dirty="0" smtClean="0"/>
            </a:br>
            <a:r>
              <a:rPr lang="en-US" dirty="0" smtClean="0"/>
              <a:t>feathers must be </a:t>
            </a:r>
            <a:br>
              <a:rPr lang="en-US" dirty="0" smtClean="0"/>
            </a:br>
            <a:r>
              <a:rPr lang="en-US" dirty="0" smtClean="0"/>
              <a:t>healthy, and thus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would be a 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suitable mate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pic>
        <p:nvPicPr>
          <p:cNvPr id="4" name="Picture 6" descr="http://farm3.static.flickr.com/2304/2166137862_bd8a0c1e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2895600"/>
            <a:ext cx="571994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Stress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4193674"/>
          </a:xfrm>
        </p:spPr>
        <p:txBody>
          <a:bodyPr/>
          <a:lstStyle/>
          <a:p>
            <a:r>
              <a:rPr lang="en-US" dirty="0" smtClean="0"/>
              <a:t>When the right level of an environmental factor is present, population levels will be growing or at their peak.  This is the </a:t>
            </a:r>
            <a:r>
              <a:rPr lang="en-US" b="1" dirty="0" smtClean="0"/>
              <a:t>optimal range </a:t>
            </a:r>
            <a:r>
              <a:rPr lang="en-US" dirty="0" smtClean="0"/>
              <a:t>for that factor.</a:t>
            </a:r>
          </a:p>
          <a:p>
            <a:pPr lvl="1"/>
            <a:r>
              <a:rPr lang="en-US" dirty="0" smtClean="0"/>
              <a:t>At the </a:t>
            </a:r>
            <a:r>
              <a:rPr lang="en-US" b="1" dirty="0" smtClean="0"/>
              <a:t>zone of physiologic stress</a:t>
            </a:r>
            <a:r>
              <a:rPr lang="en-US" dirty="0" smtClean="0"/>
              <a:t>, levels of the factor are too high or too low.  Weaker, less-adapted individuals are selected against.</a:t>
            </a:r>
          </a:p>
          <a:p>
            <a:pPr lvl="1"/>
            <a:r>
              <a:rPr lang="en-US" dirty="0" smtClean="0"/>
              <a:t>At the </a:t>
            </a:r>
            <a:r>
              <a:rPr lang="en-US" b="1" dirty="0" smtClean="0"/>
              <a:t>zone of intolerance</a:t>
            </a:r>
            <a:r>
              <a:rPr lang="en-US" dirty="0" smtClean="0"/>
              <a:t>, the population dies out.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71025" y="6908800"/>
            <a:ext cx="587375" cy="406400"/>
          </a:xfrm>
          <a:prstGeom prst="rect">
            <a:avLst/>
          </a:prstGeom>
        </p:spPr>
        <p:txBody>
          <a:bodyPr lIns="99276" tIns="49638" rIns="99276" bIns="49638"/>
          <a:lstStyle/>
          <a:p>
            <a:fld id="{F1F86251-25BF-4C04-9879-D5E697482FB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5" descr=" 03_02.jpg                                                      000B72B3&#10;new_server                     BA94D70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75055"/>
            <a:ext cx="9220200" cy="314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9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1"/>
            <a:ext cx="9388475" cy="4114800"/>
          </a:xfrm>
        </p:spPr>
        <p:txBody>
          <a:bodyPr/>
          <a:lstStyle/>
          <a:p>
            <a:r>
              <a:rPr lang="en-US" dirty="0" smtClean="0"/>
              <a:t>Since Darwin published his theory, the adaptations present in living organisms have been classified into three types:</a:t>
            </a:r>
          </a:p>
          <a:p>
            <a:pPr lvl="1"/>
            <a:r>
              <a:rPr lang="en-US" b="1" dirty="0" smtClean="0"/>
              <a:t>Physical adaptations </a:t>
            </a:r>
            <a:r>
              <a:rPr lang="en-US" dirty="0" smtClean="0"/>
              <a:t>are structural differences in coloration, body shape, musculature, etc.</a:t>
            </a:r>
          </a:p>
          <a:p>
            <a:pPr lvl="1"/>
            <a:r>
              <a:rPr lang="en-US" b="1" dirty="0" smtClean="0"/>
              <a:t>Behavioral adaptations </a:t>
            </a:r>
            <a:r>
              <a:rPr lang="en-US" dirty="0" smtClean="0"/>
              <a:t>include migration, or marking a territory.</a:t>
            </a:r>
          </a:p>
          <a:p>
            <a:pPr lvl="1"/>
            <a:r>
              <a:rPr lang="en-US" b="1" dirty="0" smtClean="0"/>
              <a:t>Physiologic adaptations</a:t>
            </a:r>
            <a:r>
              <a:rPr lang="en-US" dirty="0" smtClean="0"/>
              <a:t>, such as skin tanning, occur at the cell or tissue level in an organism.</a:t>
            </a:r>
          </a:p>
          <a:p>
            <a:pPr lvl="1"/>
            <a:endParaRPr lang="en-US" dirty="0"/>
          </a:p>
        </p:txBody>
      </p:sp>
      <p:pic>
        <p:nvPicPr>
          <p:cNvPr id="4" name="Picture 8" descr="https://encrypted-tbn2.gstatic.com/images?q=tbn:ANd9GcS8h5AVz-OQrP02iLmMKkYV6kBgYZSnMHTRcilCDOiadWK7PxjT5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45895"/>
            <a:ext cx="2286000" cy="19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2.gstatic.com/images?q=tbn:ANd9GcR7Egxp3a4CmLgAB3H2uD-lTE732i-wTxTfRi1P1HzoU6GTf-G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50" y="5165124"/>
            <a:ext cx="1786950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5200" y="5334000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r>
              <a:rPr lang="en-US" sz="1800" dirty="0" smtClean="0">
                <a:solidFill>
                  <a:schemeClr val="tx1"/>
                </a:solidFill>
                <a:latin typeface="Constantia"/>
              </a:rPr>
              <a:t>The gorilla is physically adapted for living and feeding on the ground, while chimpanzees gather food from trees.</a:t>
            </a:r>
            <a:endParaRPr lang="en-US" sz="1800" dirty="0">
              <a:solidFill>
                <a:schemeClr val="tx1"/>
              </a:solidFill>
              <a:latin typeface="Constant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2485514"/>
          </a:xfrm>
        </p:spPr>
        <p:txBody>
          <a:bodyPr/>
          <a:lstStyle/>
          <a:p>
            <a:r>
              <a:rPr lang="en-US" dirty="0" smtClean="0"/>
              <a:t>Evolution has become widely-accepted theory due to the volume of evidence.</a:t>
            </a:r>
          </a:p>
          <a:p>
            <a:r>
              <a:rPr lang="en-US" dirty="0" smtClean="0"/>
              <a:t>One example is </a:t>
            </a:r>
            <a:r>
              <a:rPr lang="en-US" b="1" dirty="0" smtClean="0"/>
              <a:t>homologous structures</a:t>
            </a:r>
            <a:r>
              <a:rPr lang="en-US" dirty="0" smtClean="0"/>
              <a:t>, which are specific anatomical parts that show variations on a common design.</a:t>
            </a:r>
            <a:endParaRPr lang="en-US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54789"/>
            <a:ext cx="5181600" cy="376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8600"/>
            <a:ext cx="9388475" cy="1900738"/>
          </a:xfrm>
        </p:spPr>
        <p:txBody>
          <a:bodyPr/>
          <a:lstStyle/>
          <a:p>
            <a:r>
              <a:rPr lang="en-US" dirty="0" smtClean="0"/>
              <a:t>Embryologists have found many similarities in the unborn/unhatched or </a:t>
            </a:r>
            <a:r>
              <a:rPr lang="en-US" b="1" dirty="0" smtClean="0"/>
              <a:t>embryo</a:t>
            </a:r>
            <a:r>
              <a:rPr lang="en-US" dirty="0" smtClean="0"/>
              <a:t> stage of animals.</a:t>
            </a:r>
          </a:p>
          <a:p>
            <a:pPr lvl="1"/>
            <a:r>
              <a:rPr lang="en-US" dirty="0" smtClean="0"/>
              <a:t>All vertebrates have gill slits present in the pharynx region of their embryos.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717614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8600"/>
            <a:ext cx="9388475" cy="1900738"/>
          </a:xfrm>
        </p:spPr>
        <p:txBody>
          <a:bodyPr/>
          <a:lstStyle/>
          <a:p>
            <a:r>
              <a:rPr lang="en-US" dirty="0" smtClean="0"/>
              <a:t>Steno realized that the youngest layers of rock were on the top, and the oldest on the bottom.</a:t>
            </a:r>
          </a:p>
          <a:p>
            <a:pPr lvl="1"/>
            <a:r>
              <a:rPr lang="en-US" dirty="0" smtClean="0"/>
              <a:t>This helped begin the process of determining the approximate age of each fossil.</a:t>
            </a:r>
          </a:p>
        </p:txBody>
      </p:sp>
      <p:pic>
        <p:nvPicPr>
          <p:cNvPr id="9218" name="Picture 2" descr="http://www.icr.org/i/articles/af/lateral_layers_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9678629" cy="3429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8600"/>
            <a:ext cx="6218237" cy="3624287"/>
          </a:xfrm>
        </p:spPr>
        <p:txBody>
          <a:bodyPr/>
          <a:lstStyle/>
          <a:p>
            <a:r>
              <a:rPr lang="en-US" b="1" dirty="0" smtClean="0"/>
              <a:t>Vestigial </a:t>
            </a:r>
            <a:r>
              <a:rPr lang="en-US" dirty="0" smtClean="0"/>
              <a:t>organs</a:t>
            </a:r>
            <a:r>
              <a:rPr lang="en-US" b="1" dirty="0" smtClean="0"/>
              <a:t> </a:t>
            </a:r>
            <a:r>
              <a:rPr lang="en-US" dirty="0" smtClean="0"/>
              <a:t>are shrunken remnants of structures that were more useful in the ancestral form of a species.</a:t>
            </a:r>
          </a:p>
          <a:p>
            <a:pPr lvl="1"/>
            <a:r>
              <a:rPr lang="en-US" dirty="0" smtClean="0"/>
              <a:t>In humans, the appendix is considered a vestigial structure from an ancestor that ate more plant stems and leaves.</a:t>
            </a:r>
          </a:p>
        </p:txBody>
      </p:sp>
      <p:pic>
        <p:nvPicPr>
          <p:cNvPr id="3074" name="Picture 2" descr="http://blog.timesunion.com/healthylifemagazine/files/2013/09/appendix_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867025" cy="4267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52400"/>
            <a:ext cx="9037637" cy="6172200"/>
          </a:xfrm>
        </p:spPr>
        <p:txBody>
          <a:bodyPr/>
          <a:lstStyle/>
          <a:p>
            <a:r>
              <a:rPr lang="en-US" b="1" dirty="0" smtClean="0"/>
              <a:t>Biogeography</a:t>
            </a:r>
            <a:r>
              <a:rPr lang="en-US" dirty="0" smtClean="0"/>
              <a:t> is the study of the geographic distribution of species.  </a:t>
            </a:r>
          </a:p>
          <a:p>
            <a:pPr lvl="1"/>
            <a:r>
              <a:rPr lang="en-US" dirty="0" smtClean="0"/>
              <a:t>Darwin noted that the species he observed on the Galapagos Islands were much more similar to those in nearby South America, as opposed to more distant-but-ecologically-similar islands.</a:t>
            </a:r>
          </a:p>
          <a:p>
            <a:pPr lvl="1"/>
            <a:r>
              <a:rPr lang="en-US" dirty="0" smtClean="0"/>
              <a:t>Fossils of animals and plants alive during the time of the supercontinent Pangaea are now found across multiple continents.</a:t>
            </a:r>
          </a:p>
          <a:p>
            <a:pPr lvl="1"/>
            <a:endParaRPr lang="en-US" dirty="0"/>
          </a:p>
        </p:txBody>
      </p:sp>
      <p:pic>
        <p:nvPicPr>
          <p:cNvPr id="49156" name="Picture 4" descr="http://evolution.berkeley.edu/evolibrary/images/history/fossils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14800"/>
            <a:ext cx="6716717" cy="3200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8600"/>
            <a:ext cx="9418637" cy="2901012"/>
          </a:xfrm>
        </p:spPr>
        <p:txBody>
          <a:bodyPr/>
          <a:lstStyle/>
          <a:p>
            <a:r>
              <a:rPr lang="en-US" b="1" dirty="0" smtClean="0"/>
              <a:t>Molecular homologies </a:t>
            </a:r>
            <a:r>
              <a:rPr lang="en-US" dirty="0" smtClean="0"/>
              <a:t>are sequences of DNA in chromosomes or sequences of amino acids in proteins that are identical or nearly-identical.</a:t>
            </a:r>
          </a:p>
          <a:p>
            <a:pPr lvl="1"/>
            <a:r>
              <a:rPr lang="en-US" dirty="0" smtClean="0"/>
              <a:t>The total genome of humans, chimpanzees, and </a:t>
            </a:r>
            <a:r>
              <a:rPr lang="en-US" dirty="0" err="1" smtClean="0"/>
              <a:t>bonobos</a:t>
            </a:r>
            <a:r>
              <a:rPr lang="en-US" dirty="0" smtClean="0"/>
              <a:t> is about 99% the same.</a:t>
            </a:r>
          </a:p>
          <a:p>
            <a:endParaRPr lang="en-US" dirty="0"/>
          </a:p>
        </p:txBody>
      </p:sp>
      <p:pic>
        <p:nvPicPr>
          <p:cNvPr id="48130" name="Picture 2" descr="https://upload.wikimedia.org/wikipedia/commons/thumb/0/06/Humanchimpchromosomes.png/800px-Humanchimpchromosom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14800"/>
            <a:ext cx="9685234" cy="2590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04800"/>
            <a:ext cx="3627437" cy="4953000"/>
          </a:xfrm>
        </p:spPr>
        <p:txBody>
          <a:bodyPr/>
          <a:lstStyle/>
          <a:p>
            <a:r>
              <a:rPr lang="en-US" dirty="0" smtClean="0"/>
              <a:t>Darwin saw evolution as a “tree of life”, with each modern organism a descendent of some common ancestor.</a:t>
            </a:r>
          </a:p>
        </p:txBody>
      </p:sp>
      <p:pic>
        <p:nvPicPr>
          <p:cNvPr id="50178" name="Picture 2" descr="http://www.all-creatures.org/hope/gw/tree_of_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5029200" cy="728286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Macro- and Microevolution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5701779"/>
          </a:xfrm>
        </p:spPr>
        <p:txBody>
          <a:bodyPr/>
          <a:lstStyle/>
          <a:p>
            <a:r>
              <a:rPr lang="en-US" dirty="0" smtClean="0"/>
              <a:t>All of the observations made prior to Darwin were part of </a:t>
            </a:r>
            <a:r>
              <a:rPr lang="en-US" b="1" dirty="0" smtClean="0"/>
              <a:t>macroevolution, </a:t>
            </a:r>
            <a:r>
              <a:rPr lang="en-US" dirty="0" smtClean="0"/>
              <a:t>where entire species change, go extinct, or diverge into new species.</a:t>
            </a:r>
          </a:p>
          <a:p>
            <a:r>
              <a:rPr lang="en-US" dirty="0" smtClean="0"/>
              <a:t>For macroevolution to be possible, there must also be a </a:t>
            </a:r>
            <a:r>
              <a:rPr lang="en-US" b="1" dirty="0" smtClean="0"/>
              <a:t>microevolution</a:t>
            </a:r>
            <a:r>
              <a:rPr lang="en-US" dirty="0" smtClean="0"/>
              <a:t> -- mechanism that causes changes with the frequencies of alleles within a population.</a:t>
            </a:r>
          </a:p>
          <a:p>
            <a:pPr lvl="1"/>
            <a:r>
              <a:rPr lang="en-US" dirty="0" smtClean="0"/>
              <a:t>Today, we know that cause of these individual differences in alleles to be random mutations within DNA.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52400"/>
            <a:ext cx="4618037" cy="6705600"/>
          </a:xfrm>
        </p:spPr>
        <p:txBody>
          <a:bodyPr/>
          <a:lstStyle/>
          <a:p>
            <a:r>
              <a:rPr lang="en-US" dirty="0" smtClean="0"/>
              <a:t>The gene for sickle-cell anemia in humans, for example, is the result of a single substitution mutation.</a:t>
            </a:r>
          </a:p>
          <a:p>
            <a:pPr lvl="1"/>
            <a:r>
              <a:rPr lang="en-US" dirty="0" smtClean="0"/>
              <a:t>This changes the shape of the hemoglobin protein in red blood cells, thus changing the shape of the entire cell.</a:t>
            </a:r>
            <a:endParaRPr lang="en-US" dirty="0"/>
          </a:p>
        </p:txBody>
      </p:sp>
      <p:pic>
        <p:nvPicPr>
          <p:cNvPr id="4" name="Picture 2" descr="http://evolution.berkeley.edu/evolibrary/images/evo/hemomuta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4038600" cy="2466613"/>
          </a:xfrm>
          <a:prstGeom prst="rect">
            <a:avLst/>
          </a:prstGeom>
          <a:noFill/>
        </p:spPr>
      </p:pic>
      <p:pic>
        <p:nvPicPr>
          <p:cNvPr id="5" name="Picture 10" descr="http://bio1151b.nicerweb.net/Locked/media/ch05/05_22cSickleCellDisease-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4427220" cy="20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243840"/>
            <a:ext cx="9136380" cy="1432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Sickle cells can get stuck in small blood vessels, do not live as long, and do not transport </a:t>
            </a:r>
            <a:r>
              <a:rPr lang="en-US" dirty="0" err="1" smtClean="0"/>
              <a:t>oxgeyn</a:t>
            </a:r>
            <a:r>
              <a:rPr lang="en-US" dirty="0" smtClean="0"/>
              <a:t> as well.</a:t>
            </a:r>
          </a:p>
          <a:p>
            <a:pPr lvl="1"/>
            <a:r>
              <a:rPr lang="en-US" dirty="0" smtClean="0"/>
              <a:t>This causes tissues to become oxygen-deprived.</a:t>
            </a:r>
          </a:p>
          <a:p>
            <a:pPr marL="496382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62900" y="6827520"/>
            <a:ext cx="2095500" cy="487680"/>
          </a:xfrm>
          <a:prstGeom prst="rect">
            <a:avLst/>
          </a:prstGeom>
        </p:spPr>
        <p:txBody>
          <a:bodyPr lIns="99276" tIns="49638" rIns="99276" bIns="49638"/>
          <a:lstStyle/>
          <a:p>
            <a:pPr>
              <a:defRPr/>
            </a:pPr>
            <a:fld id="{06324258-74C5-4E1D-8AFA-73D4123B1F4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53252" name="Picture 4" descr="https://www.sicklecellsocietyireland.org/images/Other/About%20Sickle%20Cell%20Pics/Scd%20Blood%20Clo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5715000" cy="429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5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406400"/>
            <a:ext cx="9052560" cy="2762513"/>
          </a:xfrm>
        </p:spPr>
        <p:txBody>
          <a:bodyPr/>
          <a:lstStyle/>
          <a:p>
            <a:r>
              <a:rPr lang="en-US" dirty="0"/>
              <a:t>Individuals with sickle-cell anemia or </a:t>
            </a:r>
            <a:r>
              <a:rPr lang="en-US" dirty="0" smtClean="0"/>
              <a:t>heterozygous carriers have the advantage of being highly resistant to the disease malaria.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gene pool</a:t>
            </a:r>
            <a:r>
              <a:rPr lang="en-US" dirty="0" smtClean="0"/>
              <a:t>, or total collection of genes, is much more likely to contain the allele for sickle-cell anemia when malaria is prevalent.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0" y="3576320"/>
            <a:ext cx="2263140" cy="291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20" y="3576320"/>
            <a:ext cx="2707454" cy="293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9101" y="3566292"/>
            <a:ext cx="1676400" cy="2562458"/>
          </a:xfrm>
          <a:prstGeom prst="rect">
            <a:avLst/>
          </a:prstGeom>
        </p:spPr>
        <p:txBody>
          <a:bodyPr wrap="square" lIns="99276" tIns="49638" rIns="99276" bIns="49638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Constantia"/>
              </a:rPr>
              <a:t>Sickle cell gene frequency in Africa. Source: University of Oxford study.</a:t>
            </a:r>
            <a:endParaRPr lang="en-US" sz="1700" dirty="0"/>
          </a:p>
        </p:txBody>
      </p:sp>
      <p:sp>
        <p:nvSpPr>
          <p:cNvPr id="10" name="Rectangle 9"/>
          <p:cNvSpPr/>
          <p:nvPr/>
        </p:nvSpPr>
        <p:spPr>
          <a:xfrm>
            <a:off x="1524000" y="6400800"/>
            <a:ext cx="7437120" cy="715799"/>
          </a:xfrm>
          <a:prstGeom prst="rect">
            <a:avLst/>
          </a:prstGeom>
        </p:spPr>
        <p:txBody>
          <a:bodyPr wrap="square" lIns="99276" tIns="49638" rIns="99276" bIns="49638">
            <a:spAutoFit/>
          </a:bodyPr>
          <a:lstStyle/>
          <a:p>
            <a:r>
              <a:rPr lang="en-US" sz="2000" dirty="0" smtClean="0">
                <a:latin typeface="Constantia"/>
              </a:rPr>
              <a:t>Distribution of malaria  transmission in Africa.  Source: American Journal of Tropic Medicine and </a:t>
            </a:r>
            <a:r>
              <a:rPr lang="en-US" sz="2000" dirty="0" err="1" smtClean="0">
                <a:latin typeface="Constantia"/>
              </a:rPr>
              <a:t>Hygeine</a:t>
            </a:r>
            <a:r>
              <a:rPr lang="en-US" sz="2000" dirty="0" smtClean="0">
                <a:latin typeface="Constantia"/>
              </a:rPr>
              <a:t> Study.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149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80963"/>
            <a:ext cx="9388475" cy="848143"/>
          </a:xfrm>
        </p:spPr>
        <p:txBody>
          <a:bodyPr/>
          <a:lstStyle/>
          <a:p>
            <a:r>
              <a:rPr lang="en-US" dirty="0" smtClean="0"/>
              <a:t>Hardy-Weinberg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9388475" cy="2901012"/>
          </a:xfrm>
        </p:spPr>
        <p:txBody>
          <a:bodyPr/>
          <a:lstStyle/>
          <a:p>
            <a:r>
              <a:rPr lang="en-US" dirty="0" smtClean="0"/>
              <a:t>Two scientists independently observed that the frequency of each allele for a trait within a population will remain constant unless certain factors are operating.</a:t>
            </a:r>
          </a:p>
          <a:p>
            <a:pPr lvl="1"/>
            <a:r>
              <a:rPr lang="en-US" dirty="0" smtClean="0"/>
              <a:t>This is called the </a:t>
            </a:r>
            <a:r>
              <a:rPr lang="en-US" b="1" dirty="0" smtClean="0"/>
              <a:t>Hardy-Weinberg principle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04800"/>
            <a:ext cx="9388475" cy="6071111"/>
          </a:xfrm>
        </p:spPr>
        <p:txBody>
          <a:bodyPr/>
          <a:lstStyle/>
          <a:p>
            <a:r>
              <a:rPr lang="en-US" dirty="0" smtClean="0"/>
              <a:t>Hardy-Weinberg equilibrium is only possible if all of the mechanisms that cause microevolution are not present.</a:t>
            </a:r>
          </a:p>
          <a:p>
            <a:pPr lvl="1"/>
            <a:r>
              <a:rPr lang="en-US" dirty="0" smtClean="0"/>
              <a:t>Populations must be very large.</a:t>
            </a:r>
          </a:p>
          <a:p>
            <a:pPr lvl="1"/>
            <a:r>
              <a:rPr lang="en-US" dirty="0" smtClean="0"/>
              <a:t>There must be no movement (and thus no gene flow) between populations.</a:t>
            </a:r>
          </a:p>
          <a:p>
            <a:pPr lvl="1"/>
            <a:r>
              <a:rPr lang="en-US" dirty="0" smtClean="0"/>
              <a:t>No mutations can occur.</a:t>
            </a:r>
          </a:p>
          <a:p>
            <a:pPr lvl="1"/>
            <a:r>
              <a:rPr lang="en-US" dirty="0" err="1" smtClean="0"/>
              <a:t>Matings</a:t>
            </a:r>
            <a:r>
              <a:rPr lang="en-US" dirty="0" smtClean="0"/>
              <a:t> must be completely random (no sexual selection).</a:t>
            </a:r>
          </a:p>
          <a:p>
            <a:pPr lvl="1"/>
            <a:r>
              <a:rPr lang="en-US" dirty="0" smtClean="0"/>
              <a:t>The allele must not affect changes of survival and reproduction of the individual (natural selection).</a:t>
            </a:r>
          </a:p>
          <a:p>
            <a:r>
              <a:rPr lang="en-US" dirty="0" smtClean="0"/>
              <a:t>Very rarely are all five conditions met, so allele and genotype frequencies are almost always changing.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Catastrophism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2500903"/>
          </a:xfrm>
        </p:spPr>
        <p:txBody>
          <a:bodyPr/>
          <a:lstStyle/>
          <a:p>
            <a:r>
              <a:rPr lang="en-US" dirty="0" smtClean="0"/>
              <a:t>A French scientist named Georges Cuvier studied fossils throughout the 18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pPr lvl="1"/>
            <a:r>
              <a:rPr lang="en-US" dirty="0" smtClean="0"/>
              <a:t>He is considered one of the pioneers of </a:t>
            </a:r>
            <a:r>
              <a:rPr lang="en-US" b="1" dirty="0" smtClean="0"/>
              <a:t>paleontology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Cuvier made two extremely important observations from the fossils he studied.</a:t>
            </a:r>
            <a:endParaRPr lang="en-US" dirty="0"/>
          </a:p>
        </p:txBody>
      </p:sp>
      <p:pic>
        <p:nvPicPr>
          <p:cNvPr id="2050" name="Picture 2" descr="http://3.bp.blogspot.com/_UEIeEnL_N_k/Sp2Drc96O_I/AAAAAAAABng/zTXI29bK5_Q/s400/Georges+Cuv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4692058" cy="36480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8600"/>
            <a:ext cx="9388475" cy="4193674"/>
          </a:xfrm>
        </p:spPr>
        <p:txBody>
          <a:bodyPr/>
          <a:lstStyle/>
          <a:p>
            <a:r>
              <a:rPr lang="en-US" dirty="0" smtClean="0"/>
              <a:t>To estimate the frequency of alleles in a gene pool, the </a:t>
            </a:r>
            <a:r>
              <a:rPr lang="en-US" b="1" dirty="0" smtClean="0"/>
              <a:t>Hardy-Weinberg equation</a:t>
            </a:r>
            <a:r>
              <a:rPr lang="en-US" dirty="0" smtClean="0"/>
              <a:t> is used.</a:t>
            </a:r>
          </a:p>
          <a:p>
            <a:pPr>
              <a:buNone/>
            </a:pPr>
            <a:endParaRPr lang="en-US" dirty="0" smtClean="0"/>
          </a:p>
          <a:p>
            <a:pPr marL="379413" lvl="1" indent="-379413" algn="ctr">
              <a:buNone/>
            </a:pPr>
            <a:r>
              <a:rPr lang="en-US" dirty="0" smtClean="0"/>
              <a:t>p</a:t>
            </a:r>
            <a:r>
              <a:rPr lang="en-US" baseline="30000" dirty="0" smtClean="0"/>
              <a:t>2</a:t>
            </a:r>
            <a:r>
              <a:rPr lang="en-US" dirty="0" smtClean="0"/>
              <a:t> + 2pq + q</a:t>
            </a:r>
            <a:r>
              <a:rPr lang="en-US" baseline="30000" dirty="0" smtClean="0"/>
              <a:t>2</a:t>
            </a:r>
            <a:r>
              <a:rPr lang="en-US" dirty="0" smtClean="0"/>
              <a:t> =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p</a:t>
            </a:r>
            <a:r>
              <a:rPr lang="en-US" baseline="30000" dirty="0" smtClean="0"/>
              <a:t>2</a:t>
            </a:r>
            <a:r>
              <a:rPr lang="en-US" dirty="0" smtClean="0"/>
              <a:t> = frequency of </a:t>
            </a:r>
            <a:r>
              <a:rPr lang="en-US" i="1" dirty="0" smtClean="0"/>
              <a:t>AA</a:t>
            </a:r>
            <a:r>
              <a:rPr lang="en-US" dirty="0" smtClean="0"/>
              <a:t> (homozygous dominant)</a:t>
            </a:r>
          </a:p>
          <a:p>
            <a:pPr>
              <a:buNone/>
            </a:pPr>
            <a:r>
              <a:rPr lang="en-US" dirty="0" smtClean="0"/>
              <a:t>2</a:t>
            </a:r>
            <a:r>
              <a:rPr lang="en-US" i="1" dirty="0" smtClean="0"/>
              <a:t>pq</a:t>
            </a:r>
            <a:r>
              <a:rPr lang="en-US" dirty="0" smtClean="0"/>
              <a:t> = frequency of </a:t>
            </a:r>
            <a:r>
              <a:rPr lang="en-US" i="1" dirty="0" err="1" smtClean="0"/>
              <a:t>Aa</a:t>
            </a:r>
            <a:r>
              <a:rPr lang="en-US" dirty="0" smtClean="0"/>
              <a:t> (heterozygous</a:t>
            </a:r>
          </a:p>
          <a:p>
            <a:pPr>
              <a:buNone/>
            </a:pPr>
            <a:r>
              <a:rPr lang="en-US" i="1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 = frequency of </a:t>
            </a:r>
            <a:r>
              <a:rPr lang="en-US" i="1" dirty="0" err="1" smtClean="0"/>
              <a:t>aa</a:t>
            </a:r>
            <a:r>
              <a:rPr lang="en-US" dirty="0" smtClean="0"/>
              <a:t> (homozygous recessive)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80963"/>
            <a:ext cx="9388475" cy="848143"/>
          </a:xfrm>
        </p:spPr>
        <p:txBody>
          <a:bodyPr/>
          <a:lstStyle/>
          <a:p>
            <a:r>
              <a:rPr lang="en-US" dirty="0" smtClean="0"/>
              <a:t>Example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9525000" cy="6865377"/>
          </a:xfrm>
        </p:spPr>
        <p:txBody>
          <a:bodyPr/>
          <a:lstStyle/>
          <a:p>
            <a:r>
              <a:rPr lang="en-US" dirty="0" smtClean="0"/>
              <a:t>About 90,000 out of 5.4 million births in Nigeria in 1988 had the recessive disease sickle-cell anemia.  What percentage of the population are carriers?</a:t>
            </a:r>
          </a:p>
          <a:p>
            <a:pPr lvl="1">
              <a:buNone/>
            </a:pPr>
            <a:r>
              <a:rPr lang="en-US" dirty="0" smtClean="0"/>
              <a:t>     p = normal	        </a:t>
            </a:r>
            <a:r>
              <a:rPr lang="en-US" dirty="0" err="1" smtClean="0"/>
              <a:t>pq</a:t>
            </a:r>
            <a:r>
              <a:rPr lang="en-US" dirty="0" smtClean="0"/>
              <a:t> = carrier	   q = sickle cell anemia</a:t>
            </a:r>
          </a:p>
          <a:p>
            <a:r>
              <a:rPr lang="en-US" dirty="0" smtClean="0"/>
              <a:t>First, solve for q</a:t>
            </a:r>
            <a:r>
              <a:rPr lang="en-US" baseline="30000" dirty="0" smtClean="0"/>
              <a:t>2</a:t>
            </a:r>
            <a:r>
              <a:rPr lang="en-US" dirty="0" smtClean="0"/>
              <a:t>.  This is the proportion of the population with the disease.</a:t>
            </a:r>
          </a:p>
          <a:p>
            <a:pPr lvl="1">
              <a:buNone/>
            </a:pPr>
            <a:r>
              <a:rPr lang="en-US" dirty="0" smtClean="0"/>
              <a:t>	q</a:t>
            </a:r>
            <a:r>
              <a:rPr lang="en-US" baseline="30000" dirty="0" smtClean="0"/>
              <a:t>2</a:t>
            </a:r>
            <a:r>
              <a:rPr lang="en-US" dirty="0" smtClean="0"/>
              <a:t> = 90,000/5,400,000 = 0.0167</a:t>
            </a:r>
          </a:p>
          <a:p>
            <a:r>
              <a:rPr lang="en-US" dirty="0" smtClean="0"/>
              <a:t>Next, solve for q.  This is the frequency of the recessive allele for sickle cell anemia in the gene pool.</a:t>
            </a:r>
          </a:p>
          <a:p>
            <a:pPr lvl="1"/>
            <a:r>
              <a:rPr lang="en-US" dirty="0" smtClean="0"/>
              <a:t>q = √0.0167 = 0.13</a:t>
            </a:r>
          </a:p>
          <a:p>
            <a:pPr lvl="1"/>
            <a:r>
              <a:rPr lang="en-US" dirty="0" smtClean="0"/>
              <a:t>In other words, 13% of the alleles in this gene pool are sickle-cell alleles.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8600"/>
            <a:ext cx="9388475" cy="8764156"/>
          </a:xfrm>
        </p:spPr>
        <p:txBody>
          <a:bodyPr/>
          <a:lstStyle/>
          <a:p>
            <a:r>
              <a:rPr lang="en-US" dirty="0" smtClean="0"/>
              <a:t>If q is 0.13 (13%), then p must be 0.87 (87%).</a:t>
            </a:r>
          </a:p>
          <a:p>
            <a:r>
              <a:rPr lang="en-US" dirty="0" smtClean="0"/>
              <a:t>We can then use the Hardy-Weinberg equation to estimate the frequency of each allele combination.</a:t>
            </a:r>
          </a:p>
          <a:p>
            <a:pPr>
              <a:buNone/>
            </a:pPr>
            <a:endParaRPr lang="en-US" dirty="0" smtClean="0"/>
          </a:p>
          <a:p>
            <a:pPr marL="379413" lvl="1" indent="-379413" algn="ctr">
              <a:buNone/>
            </a:pPr>
            <a:r>
              <a:rPr lang="en-US" dirty="0" smtClean="0"/>
              <a:t>p</a:t>
            </a:r>
            <a:r>
              <a:rPr lang="en-US" baseline="30000" dirty="0" smtClean="0"/>
              <a:t>2</a:t>
            </a:r>
            <a:r>
              <a:rPr lang="en-US" dirty="0" smtClean="0"/>
              <a:t> + 2pq + q</a:t>
            </a:r>
            <a:r>
              <a:rPr lang="en-US" baseline="30000" dirty="0" smtClean="0"/>
              <a:t>2</a:t>
            </a:r>
            <a:r>
              <a:rPr lang="en-US" dirty="0" smtClean="0"/>
              <a:t> = 1</a:t>
            </a:r>
          </a:p>
          <a:p>
            <a:pPr marL="379413" lvl="1" indent="-379413" algn="ctr">
              <a:buNone/>
            </a:pPr>
            <a:r>
              <a:rPr lang="en-US" dirty="0" smtClean="0"/>
              <a:t>(0.87)</a:t>
            </a:r>
            <a:r>
              <a:rPr lang="en-US" baseline="30000" dirty="0" smtClean="0"/>
              <a:t>2</a:t>
            </a:r>
            <a:r>
              <a:rPr lang="en-US" dirty="0" smtClean="0"/>
              <a:t>  + 2(0.87)(0.13) + (0.13)</a:t>
            </a:r>
            <a:r>
              <a:rPr lang="en-US" baseline="30000" dirty="0" smtClean="0"/>
              <a:t>2</a:t>
            </a:r>
            <a:r>
              <a:rPr lang="en-US" dirty="0" smtClean="0"/>
              <a:t> = 1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p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(homozygous dominant / normal) = 0.757 or 75.7%</a:t>
            </a:r>
          </a:p>
          <a:p>
            <a:r>
              <a:rPr lang="en-US" sz="2800" dirty="0" smtClean="0"/>
              <a:t>2pq (heterozygous / carrier ) = 0.226 or 22.6%</a:t>
            </a:r>
          </a:p>
          <a:p>
            <a:r>
              <a:rPr lang="en-US" sz="2800" dirty="0" smtClean="0"/>
              <a:t>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(homozygous recessive / diseased) = 0.017 or 1.7%</a:t>
            </a:r>
          </a:p>
          <a:p>
            <a:pPr>
              <a:buNone/>
            </a:pPr>
            <a:endParaRPr lang="en-US" dirty="0" smtClean="0"/>
          </a:p>
          <a:p>
            <a:pPr marL="379413" lvl="1" indent="-379413">
              <a:buNone/>
            </a:pPr>
            <a:endParaRPr lang="en-US" dirty="0" smtClean="0"/>
          </a:p>
          <a:p>
            <a:pPr marL="379413" lvl="1" indent="-379413"/>
            <a:endParaRPr lang="en-US" dirty="0" smtClean="0"/>
          </a:p>
          <a:p>
            <a:pPr marL="379413" lvl="1" indent="-379413"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04800"/>
            <a:ext cx="5075237" cy="5257800"/>
          </a:xfrm>
        </p:spPr>
        <p:txBody>
          <a:bodyPr/>
          <a:lstStyle/>
          <a:p>
            <a:r>
              <a:rPr lang="en-US" dirty="0" smtClean="0"/>
              <a:t>First, Cuvier noted that younger fossils taken from upper rock strata resembled modern species much more than older fossils.</a:t>
            </a:r>
          </a:p>
          <a:p>
            <a:pPr lvl="1"/>
            <a:r>
              <a:rPr lang="en-US" dirty="0" smtClean="0"/>
              <a:t>He published the differences between fossils and modern specimens, clearly establishing them as separate species.</a:t>
            </a:r>
            <a:endParaRPr lang="en-US" dirty="0"/>
          </a:p>
        </p:txBody>
      </p:sp>
      <p:pic>
        <p:nvPicPr>
          <p:cNvPr id="1026" name="Picture 2" descr="http://www.ucmp.berkeley.edu/history/cuvierm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924300" cy="640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6477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Figure 1: Lower jaw of a mammoth fossil.</a:t>
            </a:r>
          </a:p>
          <a:p>
            <a:r>
              <a:rPr lang="en-US" sz="1800" dirty="0" smtClean="0"/>
              <a:t>Figure 2: Lower jaw of an Indian elephant.</a:t>
            </a:r>
            <a:endParaRPr lang="en-US" sz="18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81000"/>
            <a:ext cx="9388475" cy="1485240"/>
          </a:xfrm>
        </p:spPr>
        <p:txBody>
          <a:bodyPr/>
          <a:lstStyle/>
          <a:p>
            <a:r>
              <a:rPr lang="en-US" dirty="0" smtClean="0"/>
              <a:t>Second, Cuvier published multiple examples of large mammal fossils that resembled no living species.</a:t>
            </a:r>
            <a:endParaRPr lang="en-US" dirty="0"/>
          </a:p>
        </p:txBody>
      </p:sp>
      <p:pic>
        <p:nvPicPr>
          <p:cNvPr id="4098" name="Picture 2" descr="http://www.amnh.org/var/ezflow_site/storage/images/media/amnh/images/exhibitions/permanent-exhibitions/fossil-halls/hall-of-advanced-mammals2/warren-mastodon/149564-1-eng-US/warren-mastodon_dynamic_lead_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8686800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400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The American Mastodon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400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The Irish Elk</a:t>
            </a:r>
            <a:endParaRPr lang="en-US" sz="1800" dirty="0"/>
          </a:p>
        </p:txBody>
      </p:sp>
      <p:pic>
        <p:nvPicPr>
          <p:cNvPr id="14338" name="Picture 2" descr="http://www.amnh.org/var/ezflow_site/storage/images/media/amnh/images/exhibitions/permanent-exhibitions/fossil-halls/hall-of-advanced-mammals2/irish-elk/149864-1-eng-US/irish-elk_dynamic_lead_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9220200" cy="461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9458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Giant Ground Sloth</a:t>
            </a:r>
            <a:endParaRPr lang="en-US" sz="1800" dirty="0"/>
          </a:p>
        </p:txBody>
      </p:sp>
      <p:pic>
        <p:nvPicPr>
          <p:cNvPr id="15362" name="Picture 2" descr="http://upload.wikimedia.org/wikipedia/commons/5/51/WLA_hmns_Giant_ground_slot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399"/>
            <a:ext cx="7010400" cy="67502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Biology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37519</TotalTime>
  <Words>2223</Words>
  <Application>Microsoft Office PowerPoint</Application>
  <PresentationFormat>Custom</PresentationFormat>
  <Paragraphs>181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Constantia</vt:lpstr>
      <vt:lpstr>Palatino Linotype</vt:lpstr>
      <vt:lpstr>Times New Roman</vt:lpstr>
      <vt:lpstr>Biology</vt:lpstr>
      <vt:lpstr>PowerPoint Presentation</vt:lpstr>
      <vt:lpstr>The Fossil Record</vt:lpstr>
      <vt:lpstr>PowerPoint Presentation</vt:lpstr>
      <vt:lpstr>PowerPoint Presentation</vt:lpstr>
      <vt:lpstr>Catastrophism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Gradualism</vt:lpstr>
      <vt:lpstr>PowerPoint Presentation</vt:lpstr>
      <vt:lpstr>Charles Darwin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Adaptive Radiation</vt:lpstr>
      <vt:lpstr>Artificial Selection</vt:lpstr>
      <vt:lpstr>PowerPoint Presentation</vt:lpstr>
      <vt:lpstr>PowerPoint Presentation</vt:lpstr>
      <vt:lpstr>Natural Selection</vt:lpstr>
      <vt:lpstr>PowerPoint Presentation</vt:lpstr>
      <vt:lpstr>PowerPoint Presentation</vt:lpstr>
      <vt:lpstr>Competition</vt:lpstr>
      <vt:lpstr>PowerPoint Presentation</vt:lpstr>
      <vt:lpstr>PowerPoint Presentation</vt:lpstr>
      <vt:lpstr>The Theory of Evolution</vt:lpstr>
      <vt:lpstr>PowerPoint Presentation</vt:lpstr>
      <vt:lpstr>PowerPoint Presentation</vt:lpstr>
      <vt:lpstr>PowerPoint Presentation</vt:lpstr>
      <vt:lpstr>Predation</vt:lpstr>
      <vt:lpstr>Competition</vt:lpstr>
      <vt:lpstr>Sexual Selection</vt:lpstr>
      <vt:lpstr>Physiological Stress</vt:lpstr>
      <vt:lpstr>Types of Adaptations</vt:lpstr>
      <vt:lpstr>Evidence of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Macro- and Microevolution</vt:lpstr>
      <vt:lpstr>PowerPoint Presentation</vt:lpstr>
      <vt:lpstr>PowerPoint Presentation</vt:lpstr>
      <vt:lpstr>PowerPoint Presentation</vt:lpstr>
      <vt:lpstr>Hardy-Weinberg</vt:lpstr>
      <vt:lpstr>PowerPoint Presentation</vt:lpstr>
      <vt:lpstr>PowerPoint Presentation</vt:lpstr>
      <vt:lpstr>Example Calculation</vt:lpstr>
      <vt:lpstr>PowerPoint Presentation</vt:lpstr>
    </vt:vector>
  </TitlesOfParts>
  <Company>Benjamin Cummings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James Dauray</dc:creator>
  <cp:lastModifiedBy>Morales, Nancy</cp:lastModifiedBy>
  <cp:revision>583</cp:revision>
  <cp:lastPrinted>2016-03-22T17:25:11Z</cp:lastPrinted>
  <dcterms:created xsi:type="dcterms:W3CDTF">2002-07-11T17:04:39Z</dcterms:created>
  <dcterms:modified xsi:type="dcterms:W3CDTF">2016-03-22T17:27:14Z</dcterms:modified>
</cp:coreProperties>
</file>