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742" r:id="rId2"/>
    <p:sldMasterId id="2147483770" r:id="rId3"/>
    <p:sldMasterId id="2147483771" r:id="rId4"/>
  </p:sldMasterIdLst>
  <p:notesMasterIdLst>
    <p:notesMasterId r:id="rId39"/>
  </p:notesMasterIdLst>
  <p:handoutMasterIdLst>
    <p:handoutMasterId r:id="rId40"/>
  </p:handoutMasterIdLst>
  <p:sldIdLst>
    <p:sldId id="344" r:id="rId5"/>
    <p:sldId id="332" r:id="rId6"/>
    <p:sldId id="262" r:id="rId7"/>
    <p:sldId id="263" r:id="rId8"/>
    <p:sldId id="264" r:id="rId9"/>
    <p:sldId id="265" r:id="rId10"/>
    <p:sldId id="266" r:id="rId11"/>
    <p:sldId id="293" r:id="rId12"/>
    <p:sldId id="317" r:id="rId13"/>
    <p:sldId id="299" r:id="rId14"/>
    <p:sldId id="295" r:id="rId15"/>
    <p:sldId id="296" r:id="rId16"/>
    <p:sldId id="339" r:id="rId17"/>
    <p:sldId id="308" r:id="rId18"/>
    <p:sldId id="340" r:id="rId19"/>
    <p:sldId id="341" r:id="rId20"/>
    <p:sldId id="342" r:id="rId21"/>
    <p:sldId id="300" r:id="rId22"/>
    <p:sldId id="301" r:id="rId23"/>
    <p:sldId id="302" r:id="rId24"/>
    <p:sldId id="303" r:id="rId25"/>
    <p:sldId id="343" r:id="rId26"/>
    <p:sldId id="305" r:id="rId27"/>
    <p:sldId id="335" r:id="rId28"/>
    <p:sldId id="306" r:id="rId29"/>
    <p:sldId id="336" r:id="rId30"/>
    <p:sldId id="323" r:id="rId31"/>
    <p:sldId id="297" r:id="rId32"/>
    <p:sldId id="309" r:id="rId33"/>
    <p:sldId id="337" r:id="rId34"/>
    <p:sldId id="311" r:id="rId35"/>
    <p:sldId id="312" r:id="rId36"/>
    <p:sldId id="338" r:id="rId37"/>
    <p:sldId id="313" r:id="rId38"/>
  </p:sldIdLst>
  <p:sldSz cx="9144000" cy="6858000" type="screen4x3"/>
  <p:notesSz cx="6858000" cy="9144000"/>
  <p:defaultTextStyle>
    <a:defPPr>
      <a:defRPr lang="en-US"/>
    </a:defPPr>
    <a:lvl1pPr algn="ctr" rtl="0" fontAlgn="base">
      <a:lnSpc>
        <a:spcPct val="60000"/>
      </a:lnSpc>
      <a:spcBef>
        <a:spcPct val="20000"/>
      </a:spcBef>
      <a:spcAft>
        <a:spcPct val="0"/>
      </a:spcAft>
      <a:buSzPct val="75000"/>
      <a:defRPr sz="3200" b="1" kern="1200">
        <a:solidFill>
          <a:schemeClr val="tx1"/>
        </a:solidFill>
        <a:latin typeface="Gill Sans MT" pitchFamily="34" charset="0"/>
        <a:ea typeface="+mn-ea"/>
        <a:cs typeface="+mn-cs"/>
      </a:defRPr>
    </a:lvl1pPr>
    <a:lvl2pPr marL="457200" algn="ctr" rtl="0" fontAlgn="base">
      <a:lnSpc>
        <a:spcPct val="60000"/>
      </a:lnSpc>
      <a:spcBef>
        <a:spcPct val="20000"/>
      </a:spcBef>
      <a:spcAft>
        <a:spcPct val="0"/>
      </a:spcAft>
      <a:buSzPct val="75000"/>
      <a:defRPr sz="3200" b="1" kern="1200">
        <a:solidFill>
          <a:schemeClr val="tx1"/>
        </a:solidFill>
        <a:latin typeface="Gill Sans MT" pitchFamily="34" charset="0"/>
        <a:ea typeface="+mn-ea"/>
        <a:cs typeface="+mn-cs"/>
      </a:defRPr>
    </a:lvl2pPr>
    <a:lvl3pPr marL="914400" algn="ctr" rtl="0" fontAlgn="base">
      <a:lnSpc>
        <a:spcPct val="60000"/>
      </a:lnSpc>
      <a:spcBef>
        <a:spcPct val="20000"/>
      </a:spcBef>
      <a:spcAft>
        <a:spcPct val="0"/>
      </a:spcAft>
      <a:buSzPct val="75000"/>
      <a:defRPr sz="3200" b="1" kern="1200">
        <a:solidFill>
          <a:schemeClr val="tx1"/>
        </a:solidFill>
        <a:latin typeface="Gill Sans MT" pitchFamily="34" charset="0"/>
        <a:ea typeface="+mn-ea"/>
        <a:cs typeface="+mn-cs"/>
      </a:defRPr>
    </a:lvl3pPr>
    <a:lvl4pPr marL="1371600" algn="ctr" rtl="0" fontAlgn="base">
      <a:lnSpc>
        <a:spcPct val="60000"/>
      </a:lnSpc>
      <a:spcBef>
        <a:spcPct val="20000"/>
      </a:spcBef>
      <a:spcAft>
        <a:spcPct val="0"/>
      </a:spcAft>
      <a:buSzPct val="75000"/>
      <a:defRPr sz="3200" b="1" kern="1200">
        <a:solidFill>
          <a:schemeClr val="tx1"/>
        </a:solidFill>
        <a:latin typeface="Gill Sans MT" pitchFamily="34" charset="0"/>
        <a:ea typeface="+mn-ea"/>
        <a:cs typeface="+mn-cs"/>
      </a:defRPr>
    </a:lvl4pPr>
    <a:lvl5pPr marL="1828800" algn="ctr" rtl="0" fontAlgn="base">
      <a:lnSpc>
        <a:spcPct val="60000"/>
      </a:lnSpc>
      <a:spcBef>
        <a:spcPct val="20000"/>
      </a:spcBef>
      <a:spcAft>
        <a:spcPct val="0"/>
      </a:spcAft>
      <a:buSzPct val="75000"/>
      <a:defRPr sz="3200" b="1" kern="1200">
        <a:solidFill>
          <a:schemeClr val="tx1"/>
        </a:solidFill>
        <a:latin typeface="Gill Sans MT" pitchFamily="34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Gill Sans MT" pitchFamily="34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Gill Sans MT" pitchFamily="34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Gill Sans MT" pitchFamily="34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Gill Sans MT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hn S. Donnellan" initials="JSD" lastIdx="25" clrIdx="0"/>
  <p:cmAuthor id="1" name="Mary Draper" initials="MD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9013"/>
    <a:srgbClr val="774286"/>
    <a:srgbClr val="6A831B"/>
    <a:srgbClr val="4C7019"/>
    <a:srgbClr val="F3C675"/>
    <a:srgbClr val="963C26"/>
    <a:srgbClr val="3B6D81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01" autoAdjust="0"/>
    <p:restoredTop sz="96947" autoAdjust="0"/>
  </p:normalViewPr>
  <p:slideViewPr>
    <p:cSldViewPr>
      <p:cViewPr>
        <p:scale>
          <a:sx n="80" d="100"/>
          <a:sy n="80" d="100"/>
        </p:scale>
        <p:origin x="-115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92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C9970E-1D3B-4F79-B3CD-7C640D1DAB7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3959EB-B9C8-4876-A283-D6BD66A0CAE7}">
      <dgm:prSet custT="1"/>
      <dgm:spPr>
        <a:solidFill>
          <a:srgbClr val="B9D749"/>
        </a:solidFill>
      </dgm:spPr>
      <dgm:t>
        <a:bodyPr/>
        <a:lstStyle/>
        <a:p>
          <a:pPr rtl="0"/>
          <a:r>
            <a:rPr lang="en-US" sz="3000" dirty="0" smtClean="0">
              <a:solidFill>
                <a:schemeClr val="tx1"/>
              </a:solidFill>
            </a:rPr>
            <a:t>Communication Skills and Career Success</a:t>
          </a:r>
          <a:endParaRPr lang="en-US" sz="3000" dirty="0">
            <a:solidFill>
              <a:schemeClr val="tx1"/>
            </a:solidFill>
          </a:endParaRPr>
        </a:p>
      </dgm:t>
    </dgm:pt>
    <dgm:pt modelId="{0FD0FCF4-2BD0-4E26-9A69-09CCBA63FFEF}" type="parTrans" cxnId="{B0A0D72B-7450-4550-949D-49F87A14E4D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26837A2-52A3-4752-AE75-C34A14E4185A}" type="sibTrans" cxnId="{B0A0D72B-7450-4550-949D-49F87A14E4D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AA365FF-BB15-4514-9DBF-B9710833162D}">
      <dgm:prSet custT="1"/>
      <dgm:spPr>
        <a:solidFill>
          <a:srgbClr val="B9D749"/>
        </a:solidFill>
      </dgm:spPr>
      <dgm:t>
        <a:bodyPr/>
        <a:lstStyle/>
        <a:p>
          <a:pPr rtl="0"/>
          <a:r>
            <a:rPr lang="en-US" sz="3000" dirty="0" smtClean="0">
              <a:solidFill>
                <a:schemeClr val="tx1"/>
              </a:solidFill>
            </a:rPr>
            <a:t>The Communication Process</a:t>
          </a:r>
          <a:endParaRPr lang="en-US" sz="3000" dirty="0">
            <a:solidFill>
              <a:schemeClr val="tx1"/>
            </a:solidFill>
          </a:endParaRPr>
        </a:p>
      </dgm:t>
    </dgm:pt>
    <dgm:pt modelId="{98A2E54A-8A46-412C-BD7F-43A9CF5C8A44}" type="parTrans" cxnId="{A4EF7D3F-04AC-4C95-B0A0-330DF8FC7DB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9C1DBF5-5E71-4297-8352-3344EA65796F}" type="sibTrans" cxnId="{A4EF7D3F-04AC-4C95-B0A0-330DF8FC7DB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02ACB57-98B2-4AA6-AE64-9F4C3E457DCA}">
      <dgm:prSet custT="1"/>
      <dgm:spPr>
        <a:solidFill>
          <a:srgbClr val="B9D749"/>
        </a:solidFill>
      </dgm:spPr>
      <dgm:t>
        <a:bodyPr/>
        <a:lstStyle/>
        <a:p>
          <a:pPr rtl="0"/>
          <a:r>
            <a:rPr lang="en-US" sz="3000" dirty="0" smtClean="0">
              <a:solidFill>
                <a:schemeClr val="tx1"/>
              </a:solidFill>
            </a:rPr>
            <a:t>Barriers to Interpersonal Communication</a:t>
          </a:r>
          <a:endParaRPr lang="en-US" sz="3000" dirty="0">
            <a:solidFill>
              <a:schemeClr val="tx1"/>
            </a:solidFill>
          </a:endParaRPr>
        </a:p>
      </dgm:t>
    </dgm:pt>
    <dgm:pt modelId="{5CC135E9-602A-4DEB-939E-9F8727105D18}" type="parTrans" cxnId="{CD2509F4-52C2-4172-8A68-6218D9ABFD0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A92041D-F284-4A56-81B4-FC0FE1A5815E}" type="sibTrans" cxnId="{CD2509F4-52C2-4172-8A68-6218D9ABFD0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DDC8C88-EA91-42A4-A1DA-ABFEF1DFFDB6}">
      <dgm:prSet custT="1"/>
      <dgm:spPr>
        <a:solidFill>
          <a:srgbClr val="B9D749"/>
        </a:solidFill>
      </dgm:spPr>
      <dgm:t>
        <a:bodyPr/>
        <a:lstStyle/>
        <a:p>
          <a:pPr rtl="0"/>
          <a:r>
            <a:rPr lang="en-US" sz="3000" dirty="0" smtClean="0">
              <a:solidFill>
                <a:schemeClr val="tx1"/>
              </a:solidFill>
            </a:rPr>
            <a:t>Flows of Information in Organizations</a:t>
          </a:r>
          <a:endParaRPr lang="en-US" sz="3000" dirty="0">
            <a:solidFill>
              <a:schemeClr val="tx1"/>
            </a:solidFill>
          </a:endParaRPr>
        </a:p>
      </dgm:t>
    </dgm:pt>
    <dgm:pt modelId="{8ED7E76A-7CB4-4E3D-8F6B-6A7A231BAE74}" type="parTrans" cxnId="{F140B313-2EC5-476E-95F2-0AD65D69B4C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98162E3-697F-474C-A2CE-FFF77DFFA4F9}" type="sibTrans" cxnId="{F140B313-2EC5-476E-95F2-0AD65D69B4C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4613640-564F-4B7F-BFFA-650ED71A305C}">
      <dgm:prSet custT="1"/>
      <dgm:spPr>
        <a:solidFill>
          <a:srgbClr val="B9D749"/>
        </a:solidFill>
      </dgm:spPr>
      <dgm:t>
        <a:bodyPr/>
        <a:lstStyle/>
        <a:p>
          <a:pPr rtl="0"/>
          <a:r>
            <a:rPr lang="en-US" sz="3000" dirty="0" smtClean="0">
              <a:solidFill>
                <a:schemeClr val="tx1"/>
              </a:solidFill>
            </a:rPr>
            <a:t>Ethics in the Workplace</a:t>
          </a:r>
          <a:endParaRPr lang="en-US" sz="3000" dirty="0">
            <a:solidFill>
              <a:schemeClr val="tx1"/>
            </a:solidFill>
          </a:endParaRPr>
        </a:p>
      </dgm:t>
    </dgm:pt>
    <dgm:pt modelId="{1EAC567D-6764-42C9-9AEE-6CBD33A06240}" type="parTrans" cxnId="{3A1C1023-8E64-4971-B843-2279FB3609B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F97A757-A95C-47A9-88DF-CD26AE8F565A}" type="sibTrans" cxnId="{3A1C1023-8E64-4971-B843-2279FB3609B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26D70AA-EE97-41E8-952F-854D6C727289}">
      <dgm:prSet custT="1"/>
      <dgm:spPr>
        <a:solidFill>
          <a:srgbClr val="B9D749"/>
        </a:solidFill>
      </dgm:spPr>
      <dgm:t>
        <a:bodyPr/>
        <a:lstStyle/>
        <a:p>
          <a:pPr rtl="0"/>
          <a:r>
            <a:rPr lang="en-US" sz="3000" dirty="0" smtClean="0">
              <a:solidFill>
                <a:schemeClr val="tx1"/>
              </a:solidFill>
            </a:rPr>
            <a:t>Barriers to Organizational Communication</a:t>
          </a:r>
          <a:endParaRPr lang="en-US" sz="3000" dirty="0">
            <a:solidFill>
              <a:schemeClr val="tx1"/>
            </a:solidFill>
          </a:endParaRPr>
        </a:p>
      </dgm:t>
    </dgm:pt>
    <dgm:pt modelId="{3A9BBD9A-540E-4983-875C-0DE65BE48A1A}" type="parTrans" cxnId="{50C0A8F7-85F2-4BA0-97BE-2077C80DDA20}">
      <dgm:prSet/>
      <dgm:spPr/>
      <dgm:t>
        <a:bodyPr/>
        <a:lstStyle/>
        <a:p>
          <a:endParaRPr lang="en-US"/>
        </a:p>
      </dgm:t>
    </dgm:pt>
    <dgm:pt modelId="{D93B3988-59B7-42F2-BEEF-2D4D96081318}" type="sibTrans" cxnId="{50C0A8F7-85F2-4BA0-97BE-2077C80DDA20}">
      <dgm:prSet/>
      <dgm:spPr/>
      <dgm:t>
        <a:bodyPr/>
        <a:lstStyle/>
        <a:p>
          <a:endParaRPr lang="en-US"/>
        </a:p>
      </dgm:t>
    </dgm:pt>
    <dgm:pt modelId="{C57360B9-43F9-47D0-9D2C-4E6211B79297}" type="pres">
      <dgm:prSet presAssocID="{ADC9970E-1D3B-4F79-B3CD-7C640D1DAB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E88A7C-1B43-4353-9FA5-5CA6F9CB871F}" type="pres">
      <dgm:prSet presAssocID="{D93959EB-B9C8-4876-A283-D6BD66A0CAE7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E36353-6836-467E-8E91-A4F3C4AB6C47}" type="pres">
      <dgm:prSet presAssocID="{826837A2-52A3-4752-AE75-C34A14E4185A}" presName="spacer" presStyleCnt="0"/>
      <dgm:spPr/>
    </dgm:pt>
    <dgm:pt modelId="{F38F3470-0E5C-436B-8AEE-EEEBD9371869}" type="pres">
      <dgm:prSet presAssocID="{2AA365FF-BB15-4514-9DBF-B9710833162D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66137B-63BF-43F8-A526-CAB9D4D47FD9}" type="pres">
      <dgm:prSet presAssocID="{19C1DBF5-5E71-4297-8352-3344EA65796F}" presName="spacer" presStyleCnt="0"/>
      <dgm:spPr/>
    </dgm:pt>
    <dgm:pt modelId="{180582C9-16CE-475A-9273-CA07E6F60D87}" type="pres">
      <dgm:prSet presAssocID="{A02ACB57-98B2-4AA6-AE64-9F4C3E457DCA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F6C6C5-3925-46AC-AB6B-F775795081D7}" type="pres">
      <dgm:prSet presAssocID="{3A92041D-F284-4A56-81B4-FC0FE1A5815E}" presName="spacer" presStyleCnt="0"/>
      <dgm:spPr/>
    </dgm:pt>
    <dgm:pt modelId="{EA89EBC8-9FE0-4CD3-915E-6CFC4C2C097B}" type="pres">
      <dgm:prSet presAssocID="{1DDC8C88-EA91-42A4-A1DA-ABFEF1DFFDB6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529A82-07E5-4A87-9682-B874E15E2CAC}" type="pres">
      <dgm:prSet presAssocID="{198162E3-697F-474C-A2CE-FFF77DFFA4F9}" presName="spacer" presStyleCnt="0"/>
      <dgm:spPr/>
    </dgm:pt>
    <dgm:pt modelId="{932FC535-3B02-4795-9148-0401D414516D}" type="pres">
      <dgm:prSet presAssocID="{C26D70AA-EE97-41E8-952F-854D6C727289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D7AA7F-6AB3-4032-85D6-45CD7DF38182}" type="pres">
      <dgm:prSet presAssocID="{D93B3988-59B7-42F2-BEEF-2D4D96081318}" presName="spacer" presStyleCnt="0"/>
      <dgm:spPr/>
    </dgm:pt>
    <dgm:pt modelId="{FC21FBA1-7F22-4BE6-BC06-782D8ABD77EC}" type="pres">
      <dgm:prSet presAssocID="{14613640-564F-4B7F-BFFA-650ED71A305C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EF7D3F-04AC-4C95-B0A0-330DF8FC7DB7}" srcId="{ADC9970E-1D3B-4F79-B3CD-7C640D1DAB75}" destId="{2AA365FF-BB15-4514-9DBF-B9710833162D}" srcOrd="1" destOrd="0" parTransId="{98A2E54A-8A46-412C-BD7F-43A9CF5C8A44}" sibTransId="{19C1DBF5-5E71-4297-8352-3344EA65796F}"/>
    <dgm:cxn modelId="{F140B313-2EC5-476E-95F2-0AD65D69B4C1}" srcId="{ADC9970E-1D3B-4F79-B3CD-7C640D1DAB75}" destId="{1DDC8C88-EA91-42A4-A1DA-ABFEF1DFFDB6}" srcOrd="3" destOrd="0" parTransId="{8ED7E76A-7CB4-4E3D-8F6B-6A7A231BAE74}" sibTransId="{198162E3-697F-474C-A2CE-FFF77DFFA4F9}"/>
    <dgm:cxn modelId="{B0A0D72B-7450-4550-949D-49F87A14E4D8}" srcId="{ADC9970E-1D3B-4F79-B3CD-7C640D1DAB75}" destId="{D93959EB-B9C8-4876-A283-D6BD66A0CAE7}" srcOrd="0" destOrd="0" parTransId="{0FD0FCF4-2BD0-4E26-9A69-09CCBA63FFEF}" sibTransId="{826837A2-52A3-4752-AE75-C34A14E4185A}"/>
    <dgm:cxn modelId="{260B74A6-130F-4CD7-9D1F-F490AF87223F}" type="presOf" srcId="{C26D70AA-EE97-41E8-952F-854D6C727289}" destId="{932FC535-3B02-4795-9148-0401D414516D}" srcOrd="0" destOrd="0" presId="urn:microsoft.com/office/officeart/2005/8/layout/vList2"/>
    <dgm:cxn modelId="{B9F7AB60-461B-4A45-985E-854068B83426}" type="presOf" srcId="{A02ACB57-98B2-4AA6-AE64-9F4C3E457DCA}" destId="{180582C9-16CE-475A-9273-CA07E6F60D87}" srcOrd="0" destOrd="0" presId="urn:microsoft.com/office/officeart/2005/8/layout/vList2"/>
    <dgm:cxn modelId="{DAACB6AF-29C2-40B4-BEAD-39CD7A2B0521}" type="presOf" srcId="{ADC9970E-1D3B-4F79-B3CD-7C640D1DAB75}" destId="{C57360B9-43F9-47D0-9D2C-4E6211B79297}" srcOrd="0" destOrd="0" presId="urn:microsoft.com/office/officeart/2005/8/layout/vList2"/>
    <dgm:cxn modelId="{3A1C1023-8E64-4971-B843-2279FB3609BB}" srcId="{ADC9970E-1D3B-4F79-B3CD-7C640D1DAB75}" destId="{14613640-564F-4B7F-BFFA-650ED71A305C}" srcOrd="5" destOrd="0" parTransId="{1EAC567D-6764-42C9-9AEE-6CBD33A06240}" sibTransId="{FF97A757-A95C-47A9-88DF-CD26AE8F565A}"/>
    <dgm:cxn modelId="{50C0A8F7-85F2-4BA0-97BE-2077C80DDA20}" srcId="{ADC9970E-1D3B-4F79-B3CD-7C640D1DAB75}" destId="{C26D70AA-EE97-41E8-952F-854D6C727289}" srcOrd="4" destOrd="0" parTransId="{3A9BBD9A-540E-4983-875C-0DE65BE48A1A}" sibTransId="{D93B3988-59B7-42F2-BEEF-2D4D96081318}"/>
    <dgm:cxn modelId="{69B73C47-1003-449C-8729-C3CFCA4AE076}" type="presOf" srcId="{2AA365FF-BB15-4514-9DBF-B9710833162D}" destId="{F38F3470-0E5C-436B-8AEE-EEEBD9371869}" srcOrd="0" destOrd="0" presId="urn:microsoft.com/office/officeart/2005/8/layout/vList2"/>
    <dgm:cxn modelId="{377453E8-9E5C-4191-A345-748C8AE9DB52}" type="presOf" srcId="{1DDC8C88-EA91-42A4-A1DA-ABFEF1DFFDB6}" destId="{EA89EBC8-9FE0-4CD3-915E-6CFC4C2C097B}" srcOrd="0" destOrd="0" presId="urn:microsoft.com/office/officeart/2005/8/layout/vList2"/>
    <dgm:cxn modelId="{5CD912AF-2C3D-4020-86C1-8B5D485E0B7F}" type="presOf" srcId="{14613640-564F-4B7F-BFFA-650ED71A305C}" destId="{FC21FBA1-7F22-4BE6-BC06-782D8ABD77EC}" srcOrd="0" destOrd="0" presId="urn:microsoft.com/office/officeart/2005/8/layout/vList2"/>
    <dgm:cxn modelId="{CD2509F4-52C2-4172-8A68-6218D9ABFD07}" srcId="{ADC9970E-1D3B-4F79-B3CD-7C640D1DAB75}" destId="{A02ACB57-98B2-4AA6-AE64-9F4C3E457DCA}" srcOrd="2" destOrd="0" parTransId="{5CC135E9-602A-4DEB-939E-9F8727105D18}" sibTransId="{3A92041D-F284-4A56-81B4-FC0FE1A5815E}"/>
    <dgm:cxn modelId="{99D45D06-DDFF-485A-BE02-5B418BD97595}" type="presOf" srcId="{D93959EB-B9C8-4876-A283-D6BD66A0CAE7}" destId="{CCE88A7C-1B43-4353-9FA5-5CA6F9CB871F}" srcOrd="0" destOrd="0" presId="urn:microsoft.com/office/officeart/2005/8/layout/vList2"/>
    <dgm:cxn modelId="{F2FF3A85-0737-494D-8915-CFB94DD845E9}" type="presParOf" srcId="{C57360B9-43F9-47D0-9D2C-4E6211B79297}" destId="{CCE88A7C-1B43-4353-9FA5-5CA6F9CB871F}" srcOrd="0" destOrd="0" presId="urn:microsoft.com/office/officeart/2005/8/layout/vList2"/>
    <dgm:cxn modelId="{6ED578B3-D60A-4FA2-887E-19029275AF0B}" type="presParOf" srcId="{C57360B9-43F9-47D0-9D2C-4E6211B79297}" destId="{99E36353-6836-467E-8E91-A4F3C4AB6C47}" srcOrd="1" destOrd="0" presId="urn:microsoft.com/office/officeart/2005/8/layout/vList2"/>
    <dgm:cxn modelId="{8C02BF9A-3B74-4A1A-AC88-F343049E79C1}" type="presParOf" srcId="{C57360B9-43F9-47D0-9D2C-4E6211B79297}" destId="{F38F3470-0E5C-436B-8AEE-EEEBD9371869}" srcOrd="2" destOrd="0" presId="urn:microsoft.com/office/officeart/2005/8/layout/vList2"/>
    <dgm:cxn modelId="{1FA82B9C-670A-4D4A-9A08-736A8E7179AA}" type="presParOf" srcId="{C57360B9-43F9-47D0-9D2C-4E6211B79297}" destId="{9166137B-63BF-43F8-A526-CAB9D4D47FD9}" srcOrd="3" destOrd="0" presId="urn:microsoft.com/office/officeart/2005/8/layout/vList2"/>
    <dgm:cxn modelId="{8736D5B6-CA8C-4BD1-AB95-07F5A77D0B3C}" type="presParOf" srcId="{C57360B9-43F9-47D0-9D2C-4E6211B79297}" destId="{180582C9-16CE-475A-9273-CA07E6F60D87}" srcOrd="4" destOrd="0" presId="urn:microsoft.com/office/officeart/2005/8/layout/vList2"/>
    <dgm:cxn modelId="{63B442C6-EFBD-4979-944B-F81E2CD06278}" type="presParOf" srcId="{C57360B9-43F9-47D0-9D2C-4E6211B79297}" destId="{4DF6C6C5-3925-46AC-AB6B-F775795081D7}" srcOrd="5" destOrd="0" presId="urn:microsoft.com/office/officeart/2005/8/layout/vList2"/>
    <dgm:cxn modelId="{52023C06-7B22-4E7C-8272-63ABF13A9CD7}" type="presParOf" srcId="{C57360B9-43F9-47D0-9D2C-4E6211B79297}" destId="{EA89EBC8-9FE0-4CD3-915E-6CFC4C2C097B}" srcOrd="6" destOrd="0" presId="urn:microsoft.com/office/officeart/2005/8/layout/vList2"/>
    <dgm:cxn modelId="{AE9702B3-EA4C-4B45-B532-4D39CCCA7FBD}" type="presParOf" srcId="{C57360B9-43F9-47D0-9D2C-4E6211B79297}" destId="{99529A82-07E5-4A87-9682-B874E15E2CAC}" srcOrd="7" destOrd="0" presId="urn:microsoft.com/office/officeart/2005/8/layout/vList2"/>
    <dgm:cxn modelId="{307728C2-59B2-4D1D-A0FC-0E74C37ED385}" type="presParOf" srcId="{C57360B9-43F9-47D0-9D2C-4E6211B79297}" destId="{932FC535-3B02-4795-9148-0401D414516D}" srcOrd="8" destOrd="0" presId="urn:microsoft.com/office/officeart/2005/8/layout/vList2"/>
    <dgm:cxn modelId="{C579B5A0-8183-4445-9C63-DB6F47237976}" type="presParOf" srcId="{C57360B9-43F9-47D0-9D2C-4E6211B79297}" destId="{01D7AA7F-6AB3-4032-85D6-45CD7DF38182}" srcOrd="9" destOrd="0" presId="urn:microsoft.com/office/officeart/2005/8/layout/vList2"/>
    <dgm:cxn modelId="{134DD153-B3D5-43F0-AAB6-95183AEB1151}" type="presParOf" srcId="{C57360B9-43F9-47D0-9D2C-4E6211B79297}" destId="{FC21FBA1-7F22-4BE6-BC06-782D8ABD77EC}" srcOrd="1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76B565-1834-40EC-81EF-497CA4FF546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71F2DA-DE5B-4B84-89A2-919018C7F05C}">
      <dgm:prSet custT="1"/>
      <dgm:spPr>
        <a:solidFill>
          <a:srgbClr val="002060"/>
        </a:solidFill>
      </dgm:spPr>
      <dgm:t>
        <a:bodyPr/>
        <a:lstStyle/>
        <a:p>
          <a:pPr algn="l" rtl="0"/>
          <a:r>
            <a:rPr lang="en-US" sz="2400" dirty="0" smtClean="0"/>
            <a:t>Run, don’t walk, away from anyone gossiping.</a:t>
          </a:r>
          <a:endParaRPr lang="en-US" sz="2400" dirty="0"/>
        </a:p>
      </dgm:t>
    </dgm:pt>
    <dgm:pt modelId="{ED85F5CC-1A80-48AB-B856-E56C146FE288}" type="parTrans" cxnId="{227E2764-26AB-4893-BFC5-61084B35EBF9}">
      <dgm:prSet/>
      <dgm:spPr/>
      <dgm:t>
        <a:bodyPr/>
        <a:lstStyle/>
        <a:p>
          <a:endParaRPr lang="en-US" sz="2400"/>
        </a:p>
      </dgm:t>
    </dgm:pt>
    <dgm:pt modelId="{235A2008-64DF-4E8B-AA3D-3BDB2374FD1A}" type="sibTrans" cxnId="{227E2764-26AB-4893-BFC5-61084B35EBF9}">
      <dgm:prSet/>
      <dgm:spPr/>
      <dgm:t>
        <a:bodyPr/>
        <a:lstStyle/>
        <a:p>
          <a:endParaRPr lang="en-US" sz="2400"/>
        </a:p>
      </dgm:t>
    </dgm:pt>
    <dgm:pt modelId="{3C6D58AC-4436-46A1-B6F5-5DD96C850E69}">
      <dgm:prSet custT="1"/>
      <dgm:spPr>
        <a:solidFill>
          <a:srgbClr val="002060"/>
        </a:solidFill>
      </dgm:spPr>
      <dgm:t>
        <a:bodyPr/>
        <a:lstStyle/>
        <a:p>
          <a:pPr algn="l" rtl="0"/>
          <a:r>
            <a:rPr lang="en-US" sz="2400" dirty="0" smtClean="0"/>
            <a:t>End rumors about others.</a:t>
          </a:r>
          <a:endParaRPr lang="en-US" sz="2400" dirty="0"/>
        </a:p>
      </dgm:t>
    </dgm:pt>
    <dgm:pt modelId="{3F65E968-F678-4EAF-ADAA-72A8829DCB2A}" type="parTrans" cxnId="{C643D5D4-2CAF-4578-A6C6-A93069C5920B}">
      <dgm:prSet/>
      <dgm:spPr/>
      <dgm:t>
        <a:bodyPr/>
        <a:lstStyle/>
        <a:p>
          <a:endParaRPr lang="en-US" sz="2400"/>
        </a:p>
      </dgm:t>
    </dgm:pt>
    <dgm:pt modelId="{ECB17E77-4664-406D-8EC2-46A7B3615304}" type="sibTrans" cxnId="{C643D5D4-2CAF-4578-A6C6-A93069C5920B}">
      <dgm:prSet/>
      <dgm:spPr/>
      <dgm:t>
        <a:bodyPr/>
        <a:lstStyle/>
        <a:p>
          <a:endParaRPr lang="en-US" sz="2400"/>
        </a:p>
      </dgm:t>
    </dgm:pt>
    <dgm:pt modelId="{580EE7E2-E095-4D0B-B108-018DDBA2F2B8}">
      <dgm:prSet custT="1"/>
      <dgm:spPr>
        <a:solidFill>
          <a:srgbClr val="002060"/>
        </a:solidFill>
      </dgm:spPr>
      <dgm:t>
        <a:bodyPr/>
        <a:lstStyle/>
        <a:p>
          <a:pPr algn="l" rtl="0"/>
          <a:r>
            <a:rPr lang="en-US" sz="2400" dirty="0" smtClean="0"/>
            <a:t>Attack rumors about yourself.</a:t>
          </a:r>
          <a:endParaRPr lang="en-US" sz="2400" dirty="0"/>
        </a:p>
      </dgm:t>
    </dgm:pt>
    <dgm:pt modelId="{E542CB56-BD7B-4CE6-9EBA-61E90016F5D6}" type="parTrans" cxnId="{403B8CEE-40A2-4D3B-92B0-A9E5F6337B38}">
      <dgm:prSet/>
      <dgm:spPr/>
      <dgm:t>
        <a:bodyPr/>
        <a:lstStyle/>
        <a:p>
          <a:endParaRPr lang="en-US" sz="2400"/>
        </a:p>
      </dgm:t>
    </dgm:pt>
    <dgm:pt modelId="{6D862FA6-0873-4665-8F53-49AD375C617A}" type="sibTrans" cxnId="{403B8CEE-40A2-4D3B-92B0-A9E5F6337B38}">
      <dgm:prSet/>
      <dgm:spPr/>
      <dgm:t>
        <a:bodyPr/>
        <a:lstStyle/>
        <a:p>
          <a:endParaRPr lang="en-US" sz="2400"/>
        </a:p>
      </dgm:t>
    </dgm:pt>
    <dgm:pt modelId="{7F0137DF-1916-493D-8DDD-30C8D3BF6DAD}">
      <dgm:prSet custT="1"/>
      <dgm:spPr>
        <a:solidFill>
          <a:srgbClr val="002060"/>
        </a:solidFill>
      </dgm:spPr>
      <dgm:t>
        <a:bodyPr/>
        <a:lstStyle/>
        <a:p>
          <a:pPr algn="l" rtl="0"/>
          <a:r>
            <a:rPr lang="en-US" sz="2400" dirty="0" smtClean="0"/>
            <a:t>Limit the personal tidbits you share about yourself and keep them on the light side.</a:t>
          </a:r>
          <a:endParaRPr lang="en-US" sz="2400" dirty="0"/>
        </a:p>
      </dgm:t>
    </dgm:pt>
    <dgm:pt modelId="{C8CA0007-E86C-4858-94EC-615764F06FDD}" type="parTrans" cxnId="{4B00D273-700D-41F6-A9B2-0C0E3590752F}">
      <dgm:prSet/>
      <dgm:spPr/>
      <dgm:t>
        <a:bodyPr/>
        <a:lstStyle/>
        <a:p>
          <a:endParaRPr lang="en-US" sz="2400"/>
        </a:p>
      </dgm:t>
    </dgm:pt>
    <dgm:pt modelId="{E4C9B459-3427-4AE6-B3B1-B02913437017}" type="sibTrans" cxnId="{4B00D273-700D-41F6-A9B2-0C0E3590752F}">
      <dgm:prSet/>
      <dgm:spPr/>
      <dgm:t>
        <a:bodyPr/>
        <a:lstStyle/>
        <a:p>
          <a:endParaRPr lang="en-US" sz="2400"/>
        </a:p>
      </dgm:t>
    </dgm:pt>
    <dgm:pt modelId="{E720A01B-8379-4F92-8096-A44C2362150D}">
      <dgm:prSet custT="1"/>
      <dgm:spPr>
        <a:solidFill>
          <a:srgbClr val="002060"/>
        </a:solidFill>
      </dgm:spPr>
      <dgm:t>
        <a:bodyPr/>
        <a:lstStyle/>
        <a:p>
          <a:pPr algn="l" rtl="0"/>
          <a:r>
            <a:rPr lang="en-US" sz="2400" dirty="0" smtClean="0"/>
            <a:t>Avoid any form of coworker belittlement.</a:t>
          </a:r>
          <a:endParaRPr lang="en-US" sz="2400" dirty="0"/>
        </a:p>
      </dgm:t>
    </dgm:pt>
    <dgm:pt modelId="{4815B7AD-9801-461F-A9DC-DB06892A322D}" type="parTrans" cxnId="{C810F9A4-6A67-4584-B4C9-50BEE3FA1A96}">
      <dgm:prSet/>
      <dgm:spPr/>
      <dgm:t>
        <a:bodyPr/>
        <a:lstStyle/>
        <a:p>
          <a:endParaRPr lang="en-US" sz="2400"/>
        </a:p>
      </dgm:t>
    </dgm:pt>
    <dgm:pt modelId="{C4498D39-86CD-4D60-9260-2F961D8C185C}" type="sibTrans" cxnId="{C810F9A4-6A67-4584-B4C9-50BEE3FA1A96}">
      <dgm:prSet/>
      <dgm:spPr/>
      <dgm:t>
        <a:bodyPr/>
        <a:lstStyle/>
        <a:p>
          <a:endParaRPr lang="en-US" sz="2400"/>
        </a:p>
      </dgm:t>
    </dgm:pt>
    <dgm:pt modelId="{DA646F84-8D61-4BEB-B249-2A02DE00862F}">
      <dgm:prSet custT="1"/>
      <dgm:spPr>
        <a:solidFill>
          <a:srgbClr val="002060"/>
        </a:solidFill>
      </dgm:spPr>
      <dgm:t>
        <a:bodyPr/>
        <a:lstStyle/>
        <a:p>
          <a:pPr algn="l" rtl="0"/>
          <a:r>
            <a:rPr lang="en-US" sz="2400" dirty="0" smtClean="0"/>
            <a:t>Build coworkers up; don’t tear them down.</a:t>
          </a:r>
          <a:endParaRPr lang="en-US" sz="2400" dirty="0"/>
        </a:p>
      </dgm:t>
    </dgm:pt>
    <dgm:pt modelId="{92B5A84F-8B35-416D-99A0-B4C79902FFBB}" type="parTrans" cxnId="{837B8AA1-89B5-4537-988B-9869B21C973E}">
      <dgm:prSet/>
      <dgm:spPr/>
      <dgm:t>
        <a:bodyPr/>
        <a:lstStyle/>
        <a:p>
          <a:endParaRPr lang="en-US" sz="2400"/>
        </a:p>
      </dgm:t>
    </dgm:pt>
    <dgm:pt modelId="{CC009A55-7D7A-468F-9A52-817FBFB43695}" type="sibTrans" cxnId="{837B8AA1-89B5-4537-988B-9869B21C973E}">
      <dgm:prSet/>
      <dgm:spPr/>
      <dgm:t>
        <a:bodyPr/>
        <a:lstStyle/>
        <a:p>
          <a:endParaRPr lang="en-US" sz="2400"/>
        </a:p>
      </dgm:t>
    </dgm:pt>
    <dgm:pt modelId="{7E5BB5FD-BF40-449B-86D3-278D14507274}" type="pres">
      <dgm:prSet presAssocID="{1476B565-1834-40EC-81EF-497CA4FF546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2258AD0-8F74-48AE-9119-5609D973F575}" type="pres">
      <dgm:prSet presAssocID="{9971F2DA-DE5B-4B84-89A2-919018C7F05C}" presName="linNode" presStyleCnt="0"/>
      <dgm:spPr/>
    </dgm:pt>
    <dgm:pt modelId="{52D8EBC6-2C41-4A89-B75A-6FCFFB545727}" type="pres">
      <dgm:prSet presAssocID="{9971F2DA-DE5B-4B84-89A2-919018C7F05C}" presName="parentText" presStyleLbl="node1" presStyleIdx="0" presStyleCnt="6" custScaleX="214359" custScaleY="21435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4055D2-84EA-4FE5-8DDD-0B851FD15A1A}" type="pres">
      <dgm:prSet presAssocID="{235A2008-64DF-4E8B-AA3D-3BDB2374FD1A}" presName="sp" presStyleCnt="0"/>
      <dgm:spPr/>
    </dgm:pt>
    <dgm:pt modelId="{EA5D31A5-686E-46AC-ADA6-650002EAD873}" type="pres">
      <dgm:prSet presAssocID="{3C6D58AC-4436-46A1-B6F5-5DD96C850E69}" presName="linNode" presStyleCnt="0"/>
      <dgm:spPr/>
    </dgm:pt>
    <dgm:pt modelId="{E76DAD47-6241-449D-9F8D-0D492CA79EA9}" type="pres">
      <dgm:prSet presAssocID="{3C6D58AC-4436-46A1-B6F5-5DD96C850E69}" presName="parentText" presStyleLbl="node1" presStyleIdx="1" presStyleCnt="6" custScaleX="214359" custScaleY="21435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9AC701-02B7-42B5-AA42-473CF87311F3}" type="pres">
      <dgm:prSet presAssocID="{ECB17E77-4664-406D-8EC2-46A7B3615304}" presName="sp" presStyleCnt="0"/>
      <dgm:spPr/>
    </dgm:pt>
    <dgm:pt modelId="{D7A95023-0BC6-45BD-997A-3BDC59BEAB99}" type="pres">
      <dgm:prSet presAssocID="{580EE7E2-E095-4D0B-B108-018DDBA2F2B8}" presName="linNode" presStyleCnt="0"/>
      <dgm:spPr/>
    </dgm:pt>
    <dgm:pt modelId="{A3E4D1C0-74BD-4CC2-8153-BDB678DE2C4E}" type="pres">
      <dgm:prSet presAssocID="{580EE7E2-E095-4D0B-B108-018DDBA2F2B8}" presName="parentText" presStyleLbl="node1" presStyleIdx="2" presStyleCnt="6" custScaleX="214359" custScaleY="21435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7B65B5-BEE8-4540-AE15-6E67C36461B1}" type="pres">
      <dgm:prSet presAssocID="{6D862FA6-0873-4665-8F53-49AD375C617A}" presName="sp" presStyleCnt="0"/>
      <dgm:spPr/>
    </dgm:pt>
    <dgm:pt modelId="{CEEBC973-8A80-43A1-8BE8-FDAC2A4FB60A}" type="pres">
      <dgm:prSet presAssocID="{7F0137DF-1916-493D-8DDD-30C8D3BF6DAD}" presName="linNode" presStyleCnt="0"/>
      <dgm:spPr/>
    </dgm:pt>
    <dgm:pt modelId="{84030F0C-5145-41D0-B67E-A1E7CFCC41AD}" type="pres">
      <dgm:prSet presAssocID="{7F0137DF-1916-493D-8DDD-30C8D3BF6DAD}" presName="parentText" presStyleLbl="node1" presStyleIdx="3" presStyleCnt="6" custScaleX="214359" custScaleY="21435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F6A0D7-16BE-4EA0-A05E-7276ED0A5DD1}" type="pres">
      <dgm:prSet presAssocID="{E4C9B459-3427-4AE6-B3B1-B02913437017}" presName="sp" presStyleCnt="0"/>
      <dgm:spPr/>
    </dgm:pt>
    <dgm:pt modelId="{E957EA08-AEA7-4DDE-B65A-02EEB64A4FE9}" type="pres">
      <dgm:prSet presAssocID="{E720A01B-8379-4F92-8096-A44C2362150D}" presName="linNode" presStyleCnt="0"/>
      <dgm:spPr/>
    </dgm:pt>
    <dgm:pt modelId="{9B044B85-B59B-4709-831D-B49D20B106C6}" type="pres">
      <dgm:prSet presAssocID="{E720A01B-8379-4F92-8096-A44C2362150D}" presName="parentText" presStyleLbl="node1" presStyleIdx="4" presStyleCnt="6" custScaleX="214359" custScaleY="21435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80A6E2-6838-4D87-BEBC-0B30D5F5ED41}" type="pres">
      <dgm:prSet presAssocID="{C4498D39-86CD-4D60-9260-2F961D8C185C}" presName="sp" presStyleCnt="0"/>
      <dgm:spPr/>
    </dgm:pt>
    <dgm:pt modelId="{60B96FC3-3471-4C80-B5B5-5CBC31796CA7}" type="pres">
      <dgm:prSet presAssocID="{DA646F84-8D61-4BEB-B249-2A02DE00862F}" presName="linNode" presStyleCnt="0"/>
      <dgm:spPr/>
    </dgm:pt>
    <dgm:pt modelId="{BCA9568E-6C9C-4E88-8BE8-6C2F3B5DFAC3}" type="pres">
      <dgm:prSet presAssocID="{DA646F84-8D61-4BEB-B249-2A02DE00862F}" presName="parentText" presStyleLbl="node1" presStyleIdx="5" presStyleCnt="6" custScaleX="214359" custScaleY="21435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53C3F2E-0723-450F-ADDF-C5FA9F5EA571}" type="presOf" srcId="{DA646F84-8D61-4BEB-B249-2A02DE00862F}" destId="{BCA9568E-6C9C-4E88-8BE8-6C2F3B5DFAC3}" srcOrd="0" destOrd="0" presId="urn:microsoft.com/office/officeart/2005/8/layout/vList5"/>
    <dgm:cxn modelId="{4B00D273-700D-41F6-A9B2-0C0E3590752F}" srcId="{1476B565-1834-40EC-81EF-497CA4FF5460}" destId="{7F0137DF-1916-493D-8DDD-30C8D3BF6DAD}" srcOrd="3" destOrd="0" parTransId="{C8CA0007-E86C-4858-94EC-615764F06FDD}" sibTransId="{E4C9B459-3427-4AE6-B3B1-B02913437017}"/>
    <dgm:cxn modelId="{D782FEB9-FA22-460A-B625-5ABA6F4A8F68}" type="presOf" srcId="{1476B565-1834-40EC-81EF-497CA4FF5460}" destId="{7E5BB5FD-BF40-449B-86D3-278D14507274}" srcOrd="0" destOrd="0" presId="urn:microsoft.com/office/officeart/2005/8/layout/vList5"/>
    <dgm:cxn modelId="{1FD7F48E-5DEB-479D-A6B7-AB4DA2F8499E}" type="presOf" srcId="{580EE7E2-E095-4D0B-B108-018DDBA2F2B8}" destId="{A3E4D1C0-74BD-4CC2-8153-BDB678DE2C4E}" srcOrd="0" destOrd="0" presId="urn:microsoft.com/office/officeart/2005/8/layout/vList5"/>
    <dgm:cxn modelId="{227E2764-26AB-4893-BFC5-61084B35EBF9}" srcId="{1476B565-1834-40EC-81EF-497CA4FF5460}" destId="{9971F2DA-DE5B-4B84-89A2-919018C7F05C}" srcOrd="0" destOrd="0" parTransId="{ED85F5CC-1A80-48AB-B856-E56C146FE288}" sibTransId="{235A2008-64DF-4E8B-AA3D-3BDB2374FD1A}"/>
    <dgm:cxn modelId="{A4A4A091-846B-4905-9971-EEDACFCCDBB9}" type="presOf" srcId="{9971F2DA-DE5B-4B84-89A2-919018C7F05C}" destId="{52D8EBC6-2C41-4A89-B75A-6FCFFB545727}" srcOrd="0" destOrd="0" presId="urn:microsoft.com/office/officeart/2005/8/layout/vList5"/>
    <dgm:cxn modelId="{9B87EB42-F29C-4D62-AF80-08207A1203B3}" type="presOf" srcId="{7F0137DF-1916-493D-8DDD-30C8D3BF6DAD}" destId="{84030F0C-5145-41D0-B67E-A1E7CFCC41AD}" srcOrd="0" destOrd="0" presId="urn:microsoft.com/office/officeart/2005/8/layout/vList5"/>
    <dgm:cxn modelId="{837B8AA1-89B5-4537-988B-9869B21C973E}" srcId="{1476B565-1834-40EC-81EF-497CA4FF5460}" destId="{DA646F84-8D61-4BEB-B249-2A02DE00862F}" srcOrd="5" destOrd="0" parTransId="{92B5A84F-8B35-416D-99A0-B4C79902FFBB}" sibTransId="{CC009A55-7D7A-468F-9A52-817FBFB43695}"/>
    <dgm:cxn modelId="{171000C2-BF58-4E70-ABA5-82C1016AEAD0}" type="presOf" srcId="{3C6D58AC-4436-46A1-B6F5-5DD96C850E69}" destId="{E76DAD47-6241-449D-9F8D-0D492CA79EA9}" srcOrd="0" destOrd="0" presId="urn:microsoft.com/office/officeart/2005/8/layout/vList5"/>
    <dgm:cxn modelId="{C643D5D4-2CAF-4578-A6C6-A93069C5920B}" srcId="{1476B565-1834-40EC-81EF-497CA4FF5460}" destId="{3C6D58AC-4436-46A1-B6F5-5DD96C850E69}" srcOrd="1" destOrd="0" parTransId="{3F65E968-F678-4EAF-ADAA-72A8829DCB2A}" sibTransId="{ECB17E77-4664-406D-8EC2-46A7B3615304}"/>
    <dgm:cxn modelId="{C810F9A4-6A67-4584-B4C9-50BEE3FA1A96}" srcId="{1476B565-1834-40EC-81EF-497CA4FF5460}" destId="{E720A01B-8379-4F92-8096-A44C2362150D}" srcOrd="4" destOrd="0" parTransId="{4815B7AD-9801-461F-A9DC-DB06892A322D}" sibTransId="{C4498D39-86CD-4D60-9260-2F961D8C185C}"/>
    <dgm:cxn modelId="{403B8CEE-40A2-4D3B-92B0-A9E5F6337B38}" srcId="{1476B565-1834-40EC-81EF-497CA4FF5460}" destId="{580EE7E2-E095-4D0B-B108-018DDBA2F2B8}" srcOrd="2" destOrd="0" parTransId="{E542CB56-BD7B-4CE6-9EBA-61E90016F5D6}" sibTransId="{6D862FA6-0873-4665-8F53-49AD375C617A}"/>
    <dgm:cxn modelId="{BD9D215A-6174-419F-B3BD-C6157A79FE11}" type="presOf" srcId="{E720A01B-8379-4F92-8096-A44C2362150D}" destId="{9B044B85-B59B-4709-831D-B49D20B106C6}" srcOrd="0" destOrd="0" presId="urn:microsoft.com/office/officeart/2005/8/layout/vList5"/>
    <dgm:cxn modelId="{7F515CE1-454F-4A74-AE85-EA9543BE0C08}" type="presParOf" srcId="{7E5BB5FD-BF40-449B-86D3-278D14507274}" destId="{F2258AD0-8F74-48AE-9119-5609D973F575}" srcOrd="0" destOrd="0" presId="urn:microsoft.com/office/officeart/2005/8/layout/vList5"/>
    <dgm:cxn modelId="{0AB5D581-2650-4A3B-837B-7DF959D5057D}" type="presParOf" srcId="{F2258AD0-8F74-48AE-9119-5609D973F575}" destId="{52D8EBC6-2C41-4A89-B75A-6FCFFB545727}" srcOrd="0" destOrd="0" presId="urn:microsoft.com/office/officeart/2005/8/layout/vList5"/>
    <dgm:cxn modelId="{4CF43B7B-E406-48DA-AF38-D7932826F83E}" type="presParOf" srcId="{7E5BB5FD-BF40-449B-86D3-278D14507274}" destId="{9C4055D2-84EA-4FE5-8DDD-0B851FD15A1A}" srcOrd="1" destOrd="0" presId="urn:microsoft.com/office/officeart/2005/8/layout/vList5"/>
    <dgm:cxn modelId="{B3029C46-A16D-498D-A861-C0649CA2F77F}" type="presParOf" srcId="{7E5BB5FD-BF40-449B-86D3-278D14507274}" destId="{EA5D31A5-686E-46AC-ADA6-650002EAD873}" srcOrd="2" destOrd="0" presId="urn:microsoft.com/office/officeart/2005/8/layout/vList5"/>
    <dgm:cxn modelId="{C1BD56E3-A5B2-4BE3-B533-6547A16E6DDA}" type="presParOf" srcId="{EA5D31A5-686E-46AC-ADA6-650002EAD873}" destId="{E76DAD47-6241-449D-9F8D-0D492CA79EA9}" srcOrd="0" destOrd="0" presId="urn:microsoft.com/office/officeart/2005/8/layout/vList5"/>
    <dgm:cxn modelId="{1D818B07-B256-4FEE-A981-9722FEDE7009}" type="presParOf" srcId="{7E5BB5FD-BF40-449B-86D3-278D14507274}" destId="{D99AC701-02B7-42B5-AA42-473CF87311F3}" srcOrd="3" destOrd="0" presId="urn:microsoft.com/office/officeart/2005/8/layout/vList5"/>
    <dgm:cxn modelId="{574E7F11-9168-4B7A-B967-96559372283D}" type="presParOf" srcId="{7E5BB5FD-BF40-449B-86D3-278D14507274}" destId="{D7A95023-0BC6-45BD-997A-3BDC59BEAB99}" srcOrd="4" destOrd="0" presId="urn:microsoft.com/office/officeart/2005/8/layout/vList5"/>
    <dgm:cxn modelId="{8CF2F101-27F6-480E-8136-21EECEBC0551}" type="presParOf" srcId="{D7A95023-0BC6-45BD-997A-3BDC59BEAB99}" destId="{A3E4D1C0-74BD-4CC2-8153-BDB678DE2C4E}" srcOrd="0" destOrd="0" presId="urn:microsoft.com/office/officeart/2005/8/layout/vList5"/>
    <dgm:cxn modelId="{4AFDDDD0-60D1-4E9F-BCF4-AFF023DBFA8E}" type="presParOf" srcId="{7E5BB5FD-BF40-449B-86D3-278D14507274}" destId="{2D7B65B5-BEE8-4540-AE15-6E67C36461B1}" srcOrd="5" destOrd="0" presId="urn:microsoft.com/office/officeart/2005/8/layout/vList5"/>
    <dgm:cxn modelId="{0A237490-21D3-4ED9-9A7D-0831CDCDE5A4}" type="presParOf" srcId="{7E5BB5FD-BF40-449B-86D3-278D14507274}" destId="{CEEBC973-8A80-43A1-8BE8-FDAC2A4FB60A}" srcOrd="6" destOrd="0" presId="urn:microsoft.com/office/officeart/2005/8/layout/vList5"/>
    <dgm:cxn modelId="{2C76258A-20AC-4565-BDF1-AF61AA993B87}" type="presParOf" srcId="{CEEBC973-8A80-43A1-8BE8-FDAC2A4FB60A}" destId="{84030F0C-5145-41D0-B67E-A1E7CFCC41AD}" srcOrd="0" destOrd="0" presId="urn:microsoft.com/office/officeart/2005/8/layout/vList5"/>
    <dgm:cxn modelId="{CCC79859-7B57-4954-85F2-78EF6A141C40}" type="presParOf" srcId="{7E5BB5FD-BF40-449B-86D3-278D14507274}" destId="{31F6A0D7-16BE-4EA0-A05E-7276ED0A5DD1}" srcOrd="7" destOrd="0" presId="urn:microsoft.com/office/officeart/2005/8/layout/vList5"/>
    <dgm:cxn modelId="{3287D4EC-B9A2-4860-A781-9D95D460ACDB}" type="presParOf" srcId="{7E5BB5FD-BF40-449B-86D3-278D14507274}" destId="{E957EA08-AEA7-4DDE-B65A-02EEB64A4FE9}" srcOrd="8" destOrd="0" presId="urn:microsoft.com/office/officeart/2005/8/layout/vList5"/>
    <dgm:cxn modelId="{A575E39B-D03C-4E62-B2EC-B48C9D1A05D8}" type="presParOf" srcId="{E957EA08-AEA7-4DDE-B65A-02EEB64A4FE9}" destId="{9B044B85-B59B-4709-831D-B49D20B106C6}" srcOrd="0" destOrd="0" presId="urn:microsoft.com/office/officeart/2005/8/layout/vList5"/>
    <dgm:cxn modelId="{5723C55D-6458-46CD-AE53-D6ADEEF21D92}" type="presParOf" srcId="{7E5BB5FD-BF40-449B-86D3-278D14507274}" destId="{1780A6E2-6838-4D87-BEBC-0B30D5F5ED41}" srcOrd="9" destOrd="0" presId="urn:microsoft.com/office/officeart/2005/8/layout/vList5"/>
    <dgm:cxn modelId="{1FC25B39-A616-44E0-BE5C-6B3FC7424B99}" type="presParOf" srcId="{7E5BB5FD-BF40-449B-86D3-278D14507274}" destId="{60B96FC3-3471-4C80-B5B5-5CBC31796CA7}" srcOrd="10" destOrd="0" presId="urn:microsoft.com/office/officeart/2005/8/layout/vList5"/>
    <dgm:cxn modelId="{0BA249FC-A424-4F43-ACA6-3848538DE85C}" type="presParOf" srcId="{60B96FC3-3471-4C80-B5B5-5CBC31796CA7}" destId="{BCA9568E-6C9C-4E88-8BE8-6C2F3B5DFAC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CE88A7C-1B43-4353-9FA5-5CA6F9CB871F}">
      <dsp:nvSpPr>
        <dsp:cNvPr id="0" name=""/>
        <dsp:cNvSpPr/>
      </dsp:nvSpPr>
      <dsp:spPr>
        <a:xfrm>
          <a:off x="0" y="7559"/>
          <a:ext cx="8686800" cy="694980"/>
        </a:xfrm>
        <a:prstGeom prst="roundRect">
          <a:avLst/>
        </a:prstGeom>
        <a:solidFill>
          <a:srgbClr val="B9D74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chemeClr val="tx1"/>
              </a:solidFill>
            </a:rPr>
            <a:t>Communication Skills and Career Success</a:t>
          </a:r>
          <a:endParaRPr lang="en-US" sz="3000" kern="1200" dirty="0">
            <a:solidFill>
              <a:schemeClr val="tx1"/>
            </a:solidFill>
          </a:endParaRPr>
        </a:p>
      </dsp:txBody>
      <dsp:txXfrm>
        <a:off x="0" y="7559"/>
        <a:ext cx="8686800" cy="694980"/>
      </dsp:txXfrm>
    </dsp:sp>
    <dsp:sp modelId="{F38F3470-0E5C-436B-8AEE-EEEBD9371869}">
      <dsp:nvSpPr>
        <dsp:cNvPr id="0" name=""/>
        <dsp:cNvSpPr/>
      </dsp:nvSpPr>
      <dsp:spPr>
        <a:xfrm>
          <a:off x="0" y="734219"/>
          <a:ext cx="8686800" cy="694980"/>
        </a:xfrm>
        <a:prstGeom prst="roundRect">
          <a:avLst/>
        </a:prstGeom>
        <a:solidFill>
          <a:srgbClr val="B9D74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chemeClr val="tx1"/>
              </a:solidFill>
            </a:rPr>
            <a:t>The Communication Process</a:t>
          </a:r>
          <a:endParaRPr lang="en-US" sz="3000" kern="1200" dirty="0">
            <a:solidFill>
              <a:schemeClr val="tx1"/>
            </a:solidFill>
          </a:endParaRPr>
        </a:p>
      </dsp:txBody>
      <dsp:txXfrm>
        <a:off x="0" y="734219"/>
        <a:ext cx="8686800" cy="694980"/>
      </dsp:txXfrm>
    </dsp:sp>
    <dsp:sp modelId="{180582C9-16CE-475A-9273-CA07E6F60D87}">
      <dsp:nvSpPr>
        <dsp:cNvPr id="0" name=""/>
        <dsp:cNvSpPr/>
      </dsp:nvSpPr>
      <dsp:spPr>
        <a:xfrm>
          <a:off x="0" y="1460880"/>
          <a:ext cx="8686800" cy="694980"/>
        </a:xfrm>
        <a:prstGeom prst="roundRect">
          <a:avLst/>
        </a:prstGeom>
        <a:solidFill>
          <a:srgbClr val="B9D74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chemeClr val="tx1"/>
              </a:solidFill>
            </a:rPr>
            <a:t>Barriers to Interpersonal Communication</a:t>
          </a:r>
          <a:endParaRPr lang="en-US" sz="3000" kern="1200" dirty="0">
            <a:solidFill>
              <a:schemeClr val="tx1"/>
            </a:solidFill>
          </a:endParaRPr>
        </a:p>
      </dsp:txBody>
      <dsp:txXfrm>
        <a:off x="0" y="1460880"/>
        <a:ext cx="8686800" cy="694980"/>
      </dsp:txXfrm>
    </dsp:sp>
    <dsp:sp modelId="{EA89EBC8-9FE0-4CD3-915E-6CFC4C2C097B}">
      <dsp:nvSpPr>
        <dsp:cNvPr id="0" name=""/>
        <dsp:cNvSpPr/>
      </dsp:nvSpPr>
      <dsp:spPr>
        <a:xfrm>
          <a:off x="0" y="2187540"/>
          <a:ext cx="8686800" cy="694980"/>
        </a:xfrm>
        <a:prstGeom prst="roundRect">
          <a:avLst/>
        </a:prstGeom>
        <a:solidFill>
          <a:srgbClr val="B9D74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chemeClr val="tx1"/>
              </a:solidFill>
            </a:rPr>
            <a:t>Flows of Information in Organizations</a:t>
          </a:r>
          <a:endParaRPr lang="en-US" sz="3000" kern="1200" dirty="0">
            <a:solidFill>
              <a:schemeClr val="tx1"/>
            </a:solidFill>
          </a:endParaRPr>
        </a:p>
      </dsp:txBody>
      <dsp:txXfrm>
        <a:off x="0" y="2187540"/>
        <a:ext cx="8686800" cy="694980"/>
      </dsp:txXfrm>
    </dsp:sp>
    <dsp:sp modelId="{932FC535-3B02-4795-9148-0401D414516D}">
      <dsp:nvSpPr>
        <dsp:cNvPr id="0" name=""/>
        <dsp:cNvSpPr/>
      </dsp:nvSpPr>
      <dsp:spPr>
        <a:xfrm>
          <a:off x="0" y="2914200"/>
          <a:ext cx="8686800" cy="694980"/>
        </a:xfrm>
        <a:prstGeom prst="roundRect">
          <a:avLst/>
        </a:prstGeom>
        <a:solidFill>
          <a:srgbClr val="B9D74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chemeClr val="tx1"/>
              </a:solidFill>
            </a:rPr>
            <a:t>Barriers to Organizational Communication</a:t>
          </a:r>
          <a:endParaRPr lang="en-US" sz="3000" kern="1200" dirty="0">
            <a:solidFill>
              <a:schemeClr val="tx1"/>
            </a:solidFill>
          </a:endParaRPr>
        </a:p>
      </dsp:txBody>
      <dsp:txXfrm>
        <a:off x="0" y="2914200"/>
        <a:ext cx="8686800" cy="694980"/>
      </dsp:txXfrm>
    </dsp:sp>
    <dsp:sp modelId="{FC21FBA1-7F22-4BE6-BC06-782D8ABD77EC}">
      <dsp:nvSpPr>
        <dsp:cNvPr id="0" name=""/>
        <dsp:cNvSpPr/>
      </dsp:nvSpPr>
      <dsp:spPr>
        <a:xfrm>
          <a:off x="0" y="3640860"/>
          <a:ext cx="8686800" cy="694980"/>
        </a:xfrm>
        <a:prstGeom prst="roundRect">
          <a:avLst/>
        </a:prstGeom>
        <a:solidFill>
          <a:srgbClr val="B9D74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chemeClr val="tx1"/>
              </a:solidFill>
            </a:rPr>
            <a:t>Ethics in the Workplace</a:t>
          </a:r>
          <a:endParaRPr lang="en-US" sz="3000" kern="1200" dirty="0">
            <a:solidFill>
              <a:schemeClr val="tx1"/>
            </a:solidFill>
          </a:endParaRPr>
        </a:p>
      </dsp:txBody>
      <dsp:txXfrm>
        <a:off x="0" y="3640860"/>
        <a:ext cx="8686800" cy="6949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1E326E-C5ED-4F1C-879E-845DD620CFEA}" type="datetimeFigureOut">
              <a:rPr lang="en-US" smtClean="0"/>
              <a:pPr/>
              <a:t>8/22/2011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F4B71-64FD-44D9-9112-C1B510D5C64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SzTx/>
              <a:defRPr sz="1200" b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SzTx/>
              <a:defRPr sz="1200" b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SzTx/>
              <a:defRPr sz="1200" b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SzTx/>
              <a:defRPr sz="1200" b="0">
                <a:latin typeface="Arial" charset="0"/>
              </a:defRPr>
            </a:lvl1pPr>
          </a:lstStyle>
          <a:p>
            <a:fld id="{8BBBF66A-ABB3-4ADD-8C9C-F8AD88EED8BC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820CF9-EA11-44C4-99A2-EA94770F49FB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BF66A-ABB3-4ADD-8C9C-F8AD88EED8BC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BF66A-ABB3-4ADD-8C9C-F8AD88EED8BC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BF66A-ABB3-4ADD-8C9C-F8AD88EED8BC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A5B788-17FA-4363-9267-60559223783D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The drinking fountain is my photo.</a:t>
            </a:r>
            <a:r>
              <a:rPr lang="en-US" dirty="0"/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86D47A-61B1-49AB-B42A-A9DFADF25D65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86D47A-61B1-49AB-B42A-A9DFADF25D65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F2A59A-8518-4245-BF45-243041BE870C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52C10B-BA92-4D67-B3AC-87D5B208F38E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E14456-DFC8-4928-B1EF-F08B66D5276B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73C09C-B89C-40A7-922C-54535107C36D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7699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9050" tIns="0" rIns="19050" bIns="0" anchor="b"/>
          <a:lstStyle/>
          <a:p>
            <a:pPr algn="r" eaLnBrk="0" hangingPunct="0">
              <a:lnSpc>
                <a:spcPct val="100000"/>
              </a:lnSpc>
              <a:spcBef>
                <a:spcPct val="0"/>
              </a:spcBef>
              <a:buSzTx/>
            </a:pPr>
            <a:r>
              <a:rPr lang="en-US" sz="1000" b="0" i="1" dirty="0">
                <a:latin typeface="Times New Roman" pitchFamily="18" charset="0"/>
              </a:rPr>
              <a:t>8</a:t>
            </a:r>
          </a:p>
        </p:txBody>
      </p:sp>
      <p:sp>
        <p:nvSpPr>
          <p:cNvPr id="157700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7701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770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15770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lIns="90488" tIns="44450" rIns="90488" bIns="44450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9660A8-4F6A-4B83-B5AE-AEAEDF2C7E1D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249858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9859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9050" tIns="0" rIns="19050" bIns="0" anchor="b"/>
          <a:lstStyle/>
          <a:p>
            <a:pPr algn="r" eaLnBrk="0" hangingPunct="0">
              <a:lnSpc>
                <a:spcPct val="100000"/>
              </a:lnSpc>
              <a:spcBef>
                <a:spcPct val="0"/>
              </a:spcBef>
              <a:buSzTx/>
            </a:pPr>
            <a:r>
              <a:rPr lang="en-US" sz="1000" b="0" i="1" dirty="0">
                <a:latin typeface="Times New Roman" pitchFamily="18" charset="0"/>
              </a:rPr>
              <a:t>8</a:t>
            </a:r>
          </a:p>
        </p:txBody>
      </p:sp>
      <p:sp>
        <p:nvSpPr>
          <p:cNvPr id="249860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9861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986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24986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lIns="90488" tIns="44450" rIns="90488" bIns="44450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BF66A-ABB3-4ADD-8C9C-F8AD88EED8BC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3600"/>
            <a:ext cx="7315200" cy="1470025"/>
          </a:xfr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886200"/>
            <a:ext cx="7315200" cy="1752600"/>
          </a:xfrm>
        </p:spPr>
        <p:txBody>
          <a:bodyPr/>
          <a:lstStyle>
            <a:lvl1pPr marL="0" indent="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63C26"/>
              </a:buClr>
              <a:buSzPct val="80000"/>
              <a:buFontTx/>
              <a:buNone/>
              <a:def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4" name="Picture 3" descr="Book cover7e-no line.jp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6781800" y="1981200"/>
            <a:ext cx="1371600" cy="175511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5BD9A7D-EFB0-4B4A-AA08-FC02BE78EE13}" type="datetime1">
              <a:rPr lang="en-US"/>
              <a:pPr/>
              <a:t>8/22/2011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F5E55A0-2A76-49B5-9F3E-831BF810D02E}" type="datetime1">
              <a:rPr lang="en-US"/>
              <a:pPr/>
              <a:t>8/22/2011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8153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752600"/>
            <a:ext cx="38481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7300" y="1752600"/>
            <a:ext cx="38481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 bwMode="auto">
          <a:xfrm>
            <a:off x="7086600" y="6248400"/>
            <a:ext cx="1676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17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Ch. 1, Slide </a:t>
            </a:r>
            <a:fld id="{9D03E303-61F5-4763-AEE4-8C53B2FF2225}" type="slidenum">
              <a:rPr kumimoji="0" lang="en-US" sz="1700" b="0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8153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066800" y="1752600"/>
            <a:ext cx="3848100" cy="426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7300" y="1752600"/>
            <a:ext cx="38481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 bwMode="auto">
          <a:xfrm>
            <a:off x="7086600" y="6248400"/>
            <a:ext cx="1676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17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Ch. 1, Slide </a:t>
            </a:r>
            <a:fld id="{9D03E303-61F5-4763-AEE4-8C53B2FF2225}" type="slidenum">
              <a:rPr kumimoji="0" lang="en-US" sz="1700" b="0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470648" y="6400800"/>
            <a:ext cx="1676400" cy="30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1500" b="1">
                <a:solidFill>
                  <a:srgbClr val="002060"/>
                </a:solidFill>
                <a:latin typeface="+mn-lt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/>
              <a:t>Ch. 1, Slide </a:t>
            </a:r>
            <a:fld id="{9D03E303-61F5-4763-AEE4-8C53B2FF2225}" type="slidenum">
              <a:rPr lang="en-US" kern="0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kern="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4488" indent="-344488">
              <a:lnSpc>
                <a:spcPct val="90000"/>
              </a:lnSpc>
              <a:buClr>
                <a:srgbClr val="963C26"/>
              </a:buClr>
              <a:buFont typeface="Wingdings" pitchFamily="2" charset="2"/>
              <a:buChar char="§"/>
              <a:defRPr lang="en-US" sz="3000" dirty="0" smtClean="0">
                <a:solidFill>
                  <a:srgbClr val="002060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lnSpc>
                <a:spcPct val="90000"/>
              </a:lnSpc>
              <a:defRPr>
                <a:latin typeface="+mn-lt"/>
              </a:defRPr>
            </a:lvl2pPr>
            <a:lvl3pPr>
              <a:lnSpc>
                <a:spcPct val="90000"/>
              </a:lnSpc>
              <a:defRPr>
                <a:latin typeface="+mn-lt"/>
              </a:defRPr>
            </a:lvl3pPr>
            <a:lvl4pPr>
              <a:lnSpc>
                <a:spcPct val="90000"/>
              </a:lnSpc>
              <a:defRPr>
                <a:solidFill>
                  <a:srgbClr val="002060"/>
                </a:solidFill>
                <a:latin typeface="+mn-lt"/>
              </a:defRPr>
            </a:lvl4pPr>
            <a:lvl5pPr>
              <a:lnSpc>
                <a:spcPct val="90000"/>
              </a:lnSpc>
              <a:defRPr>
                <a:solidFill>
                  <a:srgbClr val="002060"/>
                </a:solidFill>
                <a:latin typeface="+mn-lt"/>
              </a:defRPr>
            </a:lvl5pPr>
          </a:lstStyle>
          <a:p>
            <a:pPr marL="0" lv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963C26"/>
              </a:buClr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470648" y="6400800"/>
            <a:ext cx="1676400" cy="30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1500" b="1">
                <a:solidFill>
                  <a:srgbClr val="002060"/>
                </a:solidFill>
                <a:latin typeface="+mn-lt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/>
              <a:t>Ch. 1, Slide </a:t>
            </a:r>
            <a:fld id="{9D03E303-61F5-4763-AEE4-8C53B2FF2225}" type="slidenum">
              <a:rPr lang="en-US" kern="0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kern="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7963"/>
            <a:ext cx="7772400" cy="1362075"/>
          </a:xfrm>
        </p:spPr>
        <p:txBody>
          <a:bodyPr anchor="t"/>
          <a:lstStyle>
            <a:lvl1pPr algn="ctr">
              <a:defRPr sz="44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470648" y="6400800"/>
            <a:ext cx="1676400" cy="30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1500" b="1">
                <a:solidFill>
                  <a:srgbClr val="002060"/>
                </a:solidFill>
                <a:latin typeface="+mn-lt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/>
              <a:t>Ch. 1, Slide </a:t>
            </a:r>
            <a:fld id="{9D03E303-61F5-4763-AEE4-8C53B2FF2225}" type="slidenum">
              <a:rPr lang="en-US" kern="0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kern="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752600"/>
            <a:ext cx="3848100" cy="4267200"/>
          </a:xfrm>
        </p:spPr>
        <p:txBody>
          <a:bodyPr/>
          <a:lstStyle>
            <a:lvl1pPr marL="344488" indent="-344488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63C26"/>
              </a:buClr>
              <a:buSzPct val="100000"/>
              <a:buFont typeface="Wingdings" pitchFamily="2" charset="2"/>
              <a:buChar char="§"/>
              <a:defRPr lang="en-US" sz="3000" dirty="0" smtClean="0">
                <a:solidFill>
                  <a:srgbClr val="002060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lnSpc>
                <a:spcPct val="90000"/>
              </a:lnSpc>
              <a:defRPr lang="en-US" sz="2600" dirty="0" smtClean="0">
                <a:solidFill>
                  <a:srgbClr val="002060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lnSpc>
                <a:spcPct val="90000"/>
              </a:lnSpc>
              <a:defRPr lang="en-US" sz="2200" dirty="0" smtClean="0">
                <a:solidFill>
                  <a:srgbClr val="002060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lnSpc>
                <a:spcPct val="90000"/>
              </a:lnSpc>
              <a:defRPr sz="1800">
                <a:solidFill>
                  <a:srgbClr val="002060"/>
                </a:solidFill>
                <a:latin typeface="+mn-lt"/>
              </a:defRPr>
            </a:lvl4pPr>
            <a:lvl5pPr>
              <a:lnSpc>
                <a:spcPct val="90000"/>
              </a:lnSpc>
              <a:defRPr sz="1800">
                <a:solidFill>
                  <a:srgbClr val="002060"/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742950" lvl="1" indent="-28575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D89013"/>
              </a:buClr>
              <a:buFont typeface="Wingdings" pitchFamily="2" charset="2"/>
              <a:buChar char="§"/>
            </a:pPr>
            <a:r>
              <a:rPr lang="en-US" dirty="0" smtClean="0"/>
              <a:t>Second level</a:t>
            </a:r>
          </a:p>
          <a:p>
            <a:pPr marL="1143000" lvl="2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80000"/>
              <a:buFont typeface="Wingdings" pitchFamily="2" charset="2"/>
              <a:buChar char="§"/>
            </a:pPr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7300" y="1752600"/>
            <a:ext cx="3848100" cy="4267200"/>
          </a:xfrm>
        </p:spPr>
        <p:txBody>
          <a:bodyPr/>
          <a:lstStyle>
            <a:lvl1pPr marL="344488" indent="-344488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63C26"/>
              </a:buClr>
              <a:buSzPct val="100000"/>
              <a:buFont typeface="Wingdings" pitchFamily="2" charset="2"/>
              <a:buChar char="§"/>
              <a:defRPr lang="en-US" sz="3000" dirty="0" smtClean="0">
                <a:solidFill>
                  <a:srgbClr val="002060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lnSpc>
                <a:spcPct val="90000"/>
              </a:lnSpc>
              <a:defRPr lang="en-US" sz="2600" dirty="0" smtClean="0">
                <a:solidFill>
                  <a:srgbClr val="002060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lnSpc>
                <a:spcPct val="90000"/>
              </a:lnSpc>
              <a:defRPr lang="en-US" sz="2200" dirty="0" smtClean="0">
                <a:solidFill>
                  <a:srgbClr val="002060"/>
                </a:solidFill>
                <a:latin typeface="+mn-lt"/>
                <a:ea typeface="+mn-ea"/>
                <a:cs typeface="Arial" pitchFamily="34" charset="0"/>
              </a:defRPr>
            </a:lvl3pPr>
            <a:lvl4pPr>
              <a:lnSpc>
                <a:spcPct val="90000"/>
              </a:lnSpc>
              <a:defRPr sz="1800">
                <a:solidFill>
                  <a:srgbClr val="002060"/>
                </a:solidFill>
                <a:latin typeface="+mn-lt"/>
              </a:defRPr>
            </a:lvl4pPr>
            <a:lvl5pPr>
              <a:lnSpc>
                <a:spcPct val="90000"/>
              </a:lnSpc>
              <a:defRPr sz="1800">
                <a:solidFill>
                  <a:srgbClr val="002060"/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4488" lvl="0" indent="-344488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63C26"/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Click to edit Master text styles</a:t>
            </a:r>
          </a:p>
          <a:p>
            <a:pPr marL="742950" lvl="1" indent="-28575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D89013"/>
              </a:buClr>
              <a:buFont typeface="Wingdings" pitchFamily="2" charset="2"/>
              <a:buChar char="§"/>
            </a:pPr>
            <a:r>
              <a:rPr lang="en-US" dirty="0" smtClean="0"/>
              <a:t>Second level</a:t>
            </a:r>
          </a:p>
          <a:p>
            <a:pPr marL="1143000" lvl="2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80000"/>
              <a:buFont typeface="Wingdings" pitchFamily="2" charset="2"/>
              <a:buChar char="§"/>
            </a:pPr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470648" y="6400800"/>
            <a:ext cx="1676400" cy="30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1500" b="1">
                <a:solidFill>
                  <a:srgbClr val="002060"/>
                </a:solidFill>
                <a:latin typeface="+mn-lt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kern="0" smtClean="0"/>
              <a:t>Ch. 1, Slide </a:t>
            </a:r>
            <a:fld id="{9D03E303-61F5-4763-AEE4-8C53B2FF2225}" type="slidenum">
              <a:rPr lang="en-US" kern="0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kern="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/>
          <a:lstStyle>
            <a:lvl1pPr algn="ctr">
              <a:lnSpc>
                <a:spcPct val="90000"/>
              </a:lnSpc>
              <a:defRPr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lnSpc>
                <a:spcPct val="90000"/>
              </a:lnSpc>
              <a:buClr>
                <a:srgbClr val="963C26"/>
              </a:buClr>
              <a:buFont typeface="Wingdings" pitchFamily="2" charset="2"/>
              <a:buChar char="§"/>
              <a:defRPr sz="2400">
                <a:latin typeface="+mn-lt"/>
              </a:defRPr>
            </a:lvl1pPr>
            <a:lvl2pPr>
              <a:lnSpc>
                <a:spcPct val="90000"/>
              </a:lnSpc>
              <a:defRPr sz="2000">
                <a:solidFill>
                  <a:srgbClr val="002060"/>
                </a:solidFill>
                <a:latin typeface="+mn-lt"/>
              </a:defRPr>
            </a:lvl2pPr>
            <a:lvl3pPr>
              <a:lnSpc>
                <a:spcPct val="90000"/>
              </a:lnSpc>
              <a:defRPr sz="1800">
                <a:solidFill>
                  <a:srgbClr val="002060"/>
                </a:solidFill>
                <a:latin typeface="+mn-lt"/>
              </a:defRPr>
            </a:lvl3pPr>
            <a:lvl4pPr>
              <a:lnSpc>
                <a:spcPct val="90000"/>
              </a:lnSpc>
              <a:defRPr sz="1600">
                <a:solidFill>
                  <a:srgbClr val="002060"/>
                </a:solidFill>
                <a:latin typeface="+mn-lt"/>
              </a:defRPr>
            </a:lvl4pPr>
            <a:lvl5pPr>
              <a:lnSpc>
                <a:spcPct val="90000"/>
              </a:lnSpc>
              <a:defRPr sz="1600">
                <a:solidFill>
                  <a:srgbClr val="002060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63C26"/>
              </a:buClr>
              <a:buSzPct val="100000"/>
              <a:buFont typeface="Wingdings" pitchFamily="2" charset="2"/>
              <a:buChar char="§"/>
              <a:defRPr lang="en-US" sz="2400" dirty="0" smtClean="0">
                <a:solidFill>
                  <a:srgbClr val="002060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lnSpc>
                <a:spcPct val="90000"/>
              </a:lnSpc>
              <a:defRPr sz="2000">
                <a:solidFill>
                  <a:srgbClr val="002060"/>
                </a:solidFill>
                <a:latin typeface="+mn-lt"/>
              </a:defRPr>
            </a:lvl2pPr>
            <a:lvl3pPr>
              <a:lnSpc>
                <a:spcPct val="90000"/>
              </a:lnSpc>
              <a:defRPr sz="1800">
                <a:solidFill>
                  <a:srgbClr val="002060"/>
                </a:solidFill>
                <a:latin typeface="+mn-lt"/>
              </a:defRPr>
            </a:lvl3pPr>
            <a:lvl4pPr>
              <a:lnSpc>
                <a:spcPct val="90000"/>
              </a:lnSpc>
              <a:defRPr sz="1600">
                <a:solidFill>
                  <a:srgbClr val="002060"/>
                </a:solidFill>
                <a:latin typeface="+mn-lt"/>
              </a:defRPr>
            </a:lvl4pPr>
            <a:lvl5pPr>
              <a:lnSpc>
                <a:spcPct val="90000"/>
              </a:lnSpc>
              <a:defRPr sz="1600">
                <a:solidFill>
                  <a:srgbClr val="002060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63C26"/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470648" y="6400800"/>
            <a:ext cx="1676400" cy="30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1500" b="1">
                <a:solidFill>
                  <a:srgbClr val="002060"/>
                </a:solidFill>
                <a:latin typeface="+mn-lt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kern="0" smtClean="0"/>
              <a:t>Ch. 1, Slide </a:t>
            </a:r>
            <a:fld id="{9D03E303-61F5-4763-AEE4-8C53B2FF2225}" type="slidenum">
              <a:rPr lang="en-US" kern="0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kern="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470648" y="6400800"/>
            <a:ext cx="1676400" cy="30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1500" b="1">
                <a:solidFill>
                  <a:srgbClr val="002060"/>
                </a:solidFill>
                <a:latin typeface="+mn-lt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kern="0" smtClean="0"/>
              <a:t>Ch. 1, Slide </a:t>
            </a:r>
            <a:fld id="{9D03E303-61F5-4763-AEE4-8C53B2FF2225}" type="slidenum">
              <a:rPr lang="en-US" kern="0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kern="0" dirty="0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8153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066800" y="1752600"/>
            <a:ext cx="7848600" cy="4267200"/>
          </a:xfrm>
        </p:spPr>
        <p:txBody>
          <a:bodyPr/>
          <a:lstStyle>
            <a:lvl1pPr marL="0" indent="0">
              <a:defRPr lang="en-US" sz="3000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963C26"/>
              </a:buClr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470648" y="6400800"/>
            <a:ext cx="1676400" cy="30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1500" b="1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/>
              <a:t>Ch. 1, Slide </a:t>
            </a:r>
            <a:fld id="{9D03E303-61F5-4763-AEE4-8C53B2FF2225}" type="slidenum">
              <a:rPr lang="en-US" kern="0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kern="0" dirty="0"/>
          </a:p>
        </p:txBody>
      </p:sp>
    </p:spTree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470648" y="6400800"/>
            <a:ext cx="1676400" cy="30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1500" b="1">
                <a:solidFill>
                  <a:srgbClr val="002060"/>
                </a:solidFill>
                <a:latin typeface="+mn-lt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kern="0" smtClean="0"/>
              <a:t>Ch. 1, Slide </a:t>
            </a:r>
            <a:fld id="{9D03E303-61F5-4763-AEE4-8C53B2FF2225}" type="slidenum">
              <a:rPr lang="en-US" kern="0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kern="0" dirty="0"/>
          </a:p>
        </p:txBody>
      </p:sp>
    </p:spTree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470648" y="6400800"/>
            <a:ext cx="1676400" cy="30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1500" b="1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/>
              <a:t>Ch. 1, Slide </a:t>
            </a:r>
            <a:fld id="{9D03E303-61F5-4763-AEE4-8C53B2FF2225}" type="slidenum">
              <a:rPr lang="en-US" kern="0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kern="0" dirty="0"/>
          </a:p>
        </p:txBody>
      </p:sp>
    </p:spTree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86600" y="6248400"/>
            <a:ext cx="1676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</a:t>
            </a:r>
            <a:r>
              <a:rPr lang="en-US" sz="1800" b="0" dirty="0">
                <a:latin typeface="+mn-lt"/>
              </a:rPr>
              <a:t>Ch. 1, Slide </a:t>
            </a:r>
            <a:fld id="{228F573E-0615-4B8C-8E4B-571618D510E0}" type="slidenum">
              <a:rPr lang="en-US" sz="1800" b="0">
                <a:latin typeface="+mn-lt"/>
              </a:rPr>
              <a:pPr/>
              <a:t>‹#›</a:t>
            </a:fld>
            <a:endParaRPr lang="en-US" sz="1800" b="0" dirty="0">
              <a:latin typeface="+mn-lt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86600" y="6248400"/>
            <a:ext cx="1676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</a:t>
            </a:r>
            <a:r>
              <a:rPr lang="en-US" sz="1800" b="0" dirty="0">
                <a:latin typeface="+mn-lt"/>
              </a:rPr>
              <a:t>Ch. 1, Slide </a:t>
            </a:r>
            <a:fld id="{DCC79C6E-6416-43CE-AB1E-9EE9789C7C6F}" type="slidenum">
              <a:rPr lang="en-US" sz="1800" b="0">
                <a:latin typeface="+mn-lt"/>
              </a:rPr>
              <a:pPr/>
              <a:t>‹#›</a:t>
            </a:fld>
            <a:endParaRPr lang="en-US" sz="1800" b="0" dirty="0">
              <a:latin typeface="+mn-lt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533400"/>
            <a:ext cx="20383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533400"/>
            <a:ext cx="59626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86600" y="6248400"/>
            <a:ext cx="1676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</a:t>
            </a:r>
            <a:r>
              <a:rPr lang="en-US" sz="1800" b="0" dirty="0">
                <a:latin typeface="+mn-lt"/>
              </a:rPr>
              <a:t>Ch. 1, Slide </a:t>
            </a:r>
            <a:fld id="{A9CD985C-E63D-4E3B-AB21-21BD70F0B408}" type="slidenum">
              <a:rPr lang="en-US" sz="1800" b="0">
                <a:latin typeface="+mn-lt"/>
              </a:rPr>
              <a:pPr/>
              <a:t>‹#›</a:t>
            </a:fld>
            <a:endParaRPr lang="en-US" sz="1800" b="0" dirty="0">
              <a:latin typeface="+mn-lt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8153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752600"/>
            <a:ext cx="38481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7300" y="1752600"/>
            <a:ext cx="38481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86600" y="6248400"/>
            <a:ext cx="1676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</a:t>
            </a:r>
            <a:r>
              <a:rPr lang="en-US" sz="1800" b="0" dirty="0">
                <a:latin typeface="+mn-lt"/>
              </a:rPr>
              <a:t>Ch. 1, Slide </a:t>
            </a:r>
            <a:fld id="{363D49EC-3869-4F31-97D7-FF077A794DB0}" type="slidenum">
              <a:rPr lang="en-US" sz="1800" b="0">
                <a:latin typeface="+mn-lt"/>
              </a:rPr>
              <a:pPr/>
              <a:t>‹#›</a:t>
            </a:fld>
            <a:endParaRPr lang="en-US" sz="1800" b="0" dirty="0">
              <a:latin typeface="+mn-lt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8153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066800" y="1752600"/>
            <a:ext cx="3848100" cy="426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7300" y="1752600"/>
            <a:ext cx="38481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86600" y="6248400"/>
            <a:ext cx="1676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</a:t>
            </a:r>
            <a:r>
              <a:rPr lang="en-US" sz="1800" b="0" dirty="0">
                <a:latin typeface="+mn-lt"/>
              </a:rPr>
              <a:t>Ch. 1, Slide </a:t>
            </a:r>
            <a:fld id="{724DC27B-8AD9-437C-BBC9-BEEA3872A7D9}" type="slidenum">
              <a:rPr lang="en-US" sz="1800" b="0">
                <a:latin typeface="+mn-lt"/>
              </a:rPr>
              <a:pPr/>
              <a:t>‹#›</a:t>
            </a:fld>
            <a:endParaRPr lang="en-US" sz="1800" b="0" dirty="0">
              <a:latin typeface="+mn-lt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4488" indent="-344488">
              <a:buClr>
                <a:srgbClr val="963C26"/>
              </a:buClr>
              <a:buFont typeface="Wingdings" pitchFamily="2" charset="2"/>
              <a:buChar char="§"/>
              <a:defRPr lang="en-US" sz="3000" dirty="0" smtClean="0">
                <a:solidFill>
                  <a:srgbClr val="002060"/>
                </a:solidFill>
                <a:latin typeface="+mn-lt"/>
                <a:ea typeface="+mn-ea"/>
                <a:cs typeface="Arial" pitchFamily="34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lnSpc>
                <a:spcPct val="90000"/>
              </a:lnSpc>
              <a:defRPr>
                <a:latin typeface="+mn-lt"/>
              </a:defRPr>
            </a:lvl4pPr>
            <a:lvl5pPr>
              <a:lnSpc>
                <a:spcPct val="90000"/>
              </a:lnSpc>
              <a:defRPr>
                <a:latin typeface="+mn-lt"/>
              </a:defRPr>
            </a:lvl5pPr>
          </a:lstStyle>
          <a:p>
            <a:pPr marL="0" lv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963C26"/>
              </a:buClr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470648" y="6400800"/>
            <a:ext cx="1676400" cy="30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1500" b="1">
                <a:solidFill>
                  <a:srgbClr val="002060"/>
                </a:solidFill>
                <a:latin typeface="+mn-lt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/>
              <a:t>Ch. 1, Slide </a:t>
            </a:r>
            <a:fld id="{9D03E303-61F5-4763-AEE4-8C53B2FF2225}" type="slidenum">
              <a:rPr lang="en-US" kern="0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kern="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470648" y="6400800"/>
            <a:ext cx="1676400" cy="30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1500" b="1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/>
              <a:t>Ch. 1, Slide </a:t>
            </a:r>
            <a:fld id="{9D03E303-61F5-4763-AEE4-8C53B2FF2225}" type="slidenum">
              <a:rPr lang="en-US" kern="0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kern="0" dirty="0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81534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752600"/>
            <a:ext cx="3848100" cy="4267200"/>
          </a:xfrm>
        </p:spPr>
        <p:txBody>
          <a:bodyPr/>
          <a:lstStyle>
            <a:lvl1pPr marL="0" indent="0">
              <a:defRPr sz="3000"/>
            </a:lvl1pPr>
            <a:lvl2pPr>
              <a:defRPr lang="en-US" sz="2600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200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89013"/>
              </a:buClr>
              <a:buFont typeface="Wingdings" pitchFamily="2" charset="2"/>
              <a:buChar char="§"/>
            </a:pPr>
            <a:r>
              <a:rPr lang="en-US" dirty="0" smtClean="0"/>
              <a:t>Second level</a:t>
            </a:r>
          </a:p>
          <a:p>
            <a:pPr marL="1143000" lvl="2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80000"/>
              <a:buFont typeface="Wingdings" pitchFamily="2" charset="2"/>
              <a:buChar char="§"/>
            </a:pPr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5067300" y="1752600"/>
            <a:ext cx="3848100" cy="4267200"/>
          </a:xfrm>
        </p:spPr>
        <p:txBody>
          <a:bodyPr/>
          <a:lstStyle>
            <a:lvl1pPr indent="0">
              <a:defRPr lang="en-US" sz="3000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z="2600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2200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963C26"/>
              </a:buClr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89013"/>
              </a:buClr>
              <a:buFont typeface="Wingdings" pitchFamily="2" charset="2"/>
              <a:buChar char="§"/>
            </a:pPr>
            <a:r>
              <a:rPr lang="en-US" dirty="0" smtClean="0"/>
              <a:t>Second level</a:t>
            </a:r>
          </a:p>
          <a:p>
            <a:pPr marL="1143000" lvl="2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80000"/>
              <a:buFont typeface="Wingdings" pitchFamily="2" charset="2"/>
              <a:buChar char="§"/>
            </a:pPr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470648" y="6400800"/>
            <a:ext cx="1676400" cy="30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1500" b="1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/>
              <a:t>Ch. 1, Slide </a:t>
            </a:r>
            <a:fld id="{9D03E303-61F5-4763-AEE4-8C53B2FF2225}" type="slidenum">
              <a:rPr lang="en-US" kern="0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kern="0" dirty="0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470648" y="6400800"/>
            <a:ext cx="1676400" cy="30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1500" b="1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/>
              <a:t>Ch. 1, Slide </a:t>
            </a:r>
            <a:fld id="{9D03E303-61F5-4763-AEE4-8C53B2FF2225}" type="slidenum">
              <a:rPr lang="en-US" kern="0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kern="0" dirty="0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470648" y="6400800"/>
            <a:ext cx="1676400" cy="30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1500" b="1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/>
              <a:t>Ch. 1, Slide </a:t>
            </a:r>
            <a:fld id="{9D03E303-61F5-4763-AEE4-8C53B2FF2225}" type="slidenum">
              <a:rPr lang="en-US" kern="0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kern="0" dirty="0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470648" y="6400800"/>
            <a:ext cx="1676400" cy="30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1500" b="1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/>
              <a:t>Ch. 1, Slide </a:t>
            </a:r>
            <a:fld id="{9D03E303-61F5-4763-AEE4-8C53B2FF2225}" type="slidenum">
              <a:rPr lang="en-US" kern="0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kern="0" dirty="0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470648" y="6400800"/>
            <a:ext cx="1676400" cy="30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1500" b="1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/>
              <a:t>Ch. 1, Slide </a:t>
            </a:r>
            <a:fld id="{9D03E303-61F5-4763-AEE4-8C53B2FF2225}" type="slidenum">
              <a:rPr lang="en-US" kern="0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kern="0" dirty="0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888A37-EE90-4631-877E-CAE65AFF633D}" type="datetime1">
              <a:rPr lang="en-US"/>
              <a:pPr/>
              <a:t>8/22/2011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theme" Target="../theme/theme3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Guffey7ePPT2_1"/>
          <p:cNvPicPr>
            <a:picLocks noChangeAspect="1" noChangeArrowheads="1"/>
          </p:cNvPicPr>
          <p:nvPr userDrawn="1"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74638"/>
            <a:ext cx="8686800" cy="1143000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3C26"/>
              </a:buClr>
              <a:buSzPct val="80000"/>
              <a:buFont typeface="Wingdings" pitchFamily="2" charset="2"/>
              <a:buChar char="n"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768" r:id="rId12"/>
    <p:sldLayoutId id="2147483769" r:id="rId13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2060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rgbClr val="3B6D81"/>
          </a:solidFill>
          <a:effectLst>
            <a:outerShdw blurRad="38100" dist="38100" dir="2700000" algn="tl">
              <a:srgbClr val="C0C0C0"/>
            </a:outerShdw>
          </a:effectLst>
          <a:latin typeface="Gill Sans MT Condensed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rgbClr val="3B6D81"/>
          </a:solidFill>
          <a:effectLst>
            <a:outerShdw blurRad="38100" dist="38100" dir="2700000" algn="tl">
              <a:srgbClr val="C0C0C0"/>
            </a:outerShdw>
          </a:effectLst>
          <a:latin typeface="Gill Sans MT Condensed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rgbClr val="3B6D81"/>
          </a:solidFill>
          <a:effectLst>
            <a:outerShdw blurRad="38100" dist="38100" dir="2700000" algn="tl">
              <a:srgbClr val="C0C0C0"/>
            </a:outerShdw>
          </a:effectLst>
          <a:latin typeface="Gill Sans MT Condensed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rgbClr val="3B6D81"/>
          </a:solidFill>
          <a:effectLst>
            <a:outerShdw blurRad="38100" dist="38100" dir="2700000" algn="tl">
              <a:srgbClr val="C0C0C0"/>
            </a:outerShdw>
          </a:effectLst>
          <a:latin typeface="Gill Sans MT Condensed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>
          <a:solidFill>
            <a:srgbClr val="3B6D81"/>
          </a:solidFill>
          <a:effectLst>
            <a:outerShdw blurRad="38100" dist="38100" dir="2700000" algn="tl">
              <a:srgbClr val="C0C0C0"/>
            </a:outerShdw>
          </a:effectLst>
          <a:latin typeface="Gill Sans MT Condensed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>
          <a:solidFill>
            <a:srgbClr val="3B6D81"/>
          </a:solidFill>
          <a:effectLst>
            <a:outerShdw blurRad="38100" dist="38100" dir="2700000" algn="tl">
              <a:srgbClr val="C0C0C0"/>
            </a:outerShdw>
          </a:effectLst>
          <a:latin typeface="Gill Sans MT Condensed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>
          <a:solidFill>
            <a:srgbClr val="3B6D81"/>
          </a:solidFill>
          <a:effectLst>
            <a:outerShdw blurRad="38100" dist="38100" dir="2700000" algn="tl">
              <a:srgbClr val="C0C0C0"/>
            </a:outerShdw>
          </a:effectLst>
          <a:latin typeface="Gill Sans MT Condensed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>
          <a:solidFill>
            <a:srgbClr val="3B6D81"/>
          </a:solidFill>
          <a:effectLst>
            <a:outerShdw blurRad="38100" dist="38100" dir="2700000" algn="tl">
              <a:srgbClr val="C0C0C0"/>
            </a:outerShdw>
          </a:effectLst>
          <a:latin typeface="Gill Sans MT Condensed" pitchFamily="34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963C26"/>
        </a:buClr>
        <a:buSzPct val="80000"/>
        <a:buFontTx/>
        <a:buNone/>
        <a:defRPr lang="en-US" sz="3000" dirty="0" smtClean="0">
          <a:solidFill>
            <a:srgbClr val="002060"/>
          </a:solidFill>
          <a:latin typeface="+mn-lt"/>
          <a:ea typeface="+mn-ea"/>
          <a:cs typeface="Arial" pitchFamily="34" charset="0"/>
        </a:defRPr>
      </a:lvl1pPr>
      <a:lvl2pPr marL="742950" indent="-28575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D89013"/>
        </a:buClr>
        <a:buSzPct val="75000"/>
        <a:buFont typeface="Wingdings" pitchFamily="2" charset="2"/>
        <a:buChar char="n"/>
        <a:defRPr sz="2600">
          <a:solidFill>
            <a:srgbClr val="002060"/>
          </a:solidFill>
          <a:latin typeface="+mn-lt"/>
          <a:cs typeface="Arial" pitchFamily="34" charset="0"/>
        </a:defRPr>
      </a:lvl2pPr>
      <a:lvl3pPr marL="1143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75000"/>
        <a:buBlip>
          <a:blip r:embed="rId16"/>
        </a:buBlip>
        <a:defRPr sz="2200">
          <a:solidFill>
            <a:srgbClr val="002060"/>
          </a:solidFill>
          <a:latin typeface="+mn-lt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5000"/>
        <a:buBlip>
          <a:blip r:embed="rId17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Guffey7ePPT2Rb3.jpg"/>
          <p:cNvPicPr>
            <a:picLocks noChangeAspect="1"/>
          </p:cNvPicPr>
          <p:nvPr userDrawn="1"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7"/>
          <p:cNvSpPr txBox="1">
            <a:spLocks noChangeArrowheads="1"/>
          </p:cNvSpPr>
          <p:nvPr userDrawn="1"/>
        </p:nvSpPr>
        <p:spPr bwMode="auto">
          <a:xfrm>
            <a:off x="0" y="6553200"/>
            <a:ext cx="9144000" cy="180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dirty="0">
                <a:solidFill>
                  <a:srgbClr val="002060"/>
                </a:solidFill>
                <a:latin typeface="+mn-lt"/>
                <a:cs typeface="Arial" pitchFamily="34" charset="0"/>
              </a:rPr>
              <a:t>©2011 Cengage Learning. All Rights Reserved. May not be scanned, copied or duplicated, or posted to a publicly accessible website, in whole or in part.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752600"/>
            <a:ext cx="7848600" cy="4267200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3C26"/>
              </a:buClr>
              <a:buSzPct val="80000"/>
              <a:buFont typeface="Wingdings" pitchFamily="2" charset="2"/>
              <a:buChar char="n"/>
            </a:pPr>
            <a:r>
              <a:rPr lang="en-US" dirty="0" smtClean="0"/>
              <a:t>Click to edit Master text styles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9013"/>
              </a:buClr>
              <a:buSzPct val="75000"/>
              <a:buFont typeface="Wingdings" pitchFamily="2" charset="2"/>
              <a:buChar char="n"/>
            </a:pPr>
            <a:r>
              <a:rPr lang="en-US" dirty="0" smtClean="0"/>
              <a:t>Second level</a:t>
            </a:r>
          </a:p>
          <a:p>
            <a: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Times" pitchFamily="26" charset="0"/>
              <a:buBlip>
                <a:blip r:embed="rId16"/>
              </a:buBlip>
            </a:pPr>
            <a:r>
              <a:rPr lang="en-US" dirty="0" smtClean="0"/>
              <a:t>Third level</a:t>
            </a: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533400"/>
            <a:ext cx="8686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Click to edit Master title style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7470648" y="6400800"/>
            <a:ext cx="1676400" cy="30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1500" b="1">
                <a:solidFill>
                  <a:srgbClr val="002060"/>
                </a:solidFill>
                <a:latin typeface="+mn-lt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/>
              <a:t>Ch. 1, Slide </a:t>
            </a:r>
            <a:fld id="{9D03E303-61F5-4763-AEE4-8C53B2FF2225}" type="slidenum">
              <a:rPr lang="en-US" kern="0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kern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</p:sldLayoutIdLst>
  <p:transition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lang="en-US" sz="3600" dirty="0" smtClean="0">
          <a:solidFill>
            <a:srgbClr val="002060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rgbClr val="3B6D81"/>
          </a:solidFill>
          <a:effectLst>
            <a:outerShdw blurRad="38100" dist="38100" dir="2700000" algn="tl">
              <a:srgbClr val="C0C0C0"/>
            </a:outerShdw>
          </a:effectLst>
          <a:latin typeface="Gill Sans MT Condensed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rgbClr val="3B6D81"/>
          </a:solidFill>
          <a:effectLst>
            <a:outerShdw blurRad="38100" dist="38100" dir="2700000" algn="tl">
              <a:srgbClr val="C0C0C0"/>
            </a:outerShdw>
          </a:effectLst>
          <a:latin typeface="Gill Sans MT Condensed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rgbClr val="3B6D81"/>
          </a:solidFill>
          <a:effectLst>
            <a:outerShdw blurRad="38100" dist="38100" dir="2700000" algn="tl">
              <a:srgbClr val="C0C0C0"/>
            </a:outerShdw>
          </a:effectLst>
          <a:latin typeface="Gill Sans MT Condensed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rgbClr val="3B6D81"/>
          </a:solidFill>
          <a:effectLst>
            <a:outerShdw blurRad="38100" dist="38100" dir="2700000" algn="tl">
              <a:srgbClr val="C0C0C0"/>
            </a:outerShdw>
          </a:effectLst>
          <a:latin typeface="Gill Sans MT Condensed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>
          <a:solidFill>
            <a:srgbClr val="3B6D81"/>
          </a:solidFill>
          <a:effectLst>
            <a:outerShdw blurRad="38100" dist="38100" dir="2700000" algn="tl">
              <a:srgbClr val="C0C0C0"/>
            </a:outerShdw>
          </a:effectLst>
          <a:latin typeface="Gill Sans MT Condensed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>
          <a:solidFill>
            <a:srgbClr val="3B6D81"/>
          </a:solidFill>
          <a:effectLst>
            <a:outerShdw blurRad="38100" dist="38100" dir="2700000" algn="tl">
              <a:srgbClr val="C0C0C0"/>
            </a:outerShdw>
          </a:effectLst>
          <a:latin typeface="Gill Sans MT Condensed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>
          <a:solidFill>
            <a:srgbClr val="3B6D81"/>
          </a:solidFill>
          <a:effectLst>
            <a:outerShdw blurRad="38100" dist="38100" dir="2700000" algn="tl">
              <a:srgbClr val="C0C0C0"/>
            </a:outerShdw>
          </a:effectLst>
          <a:latin typeface="Gill Sans MT Condensed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>
          <a:solidFill>
            <a:srgbClr val="3B6D81"/>
          </a:solidFill>
          <a:effectLst>
            <a:outerShdw blurRad="38100" dist="38100" dir="2700000" algn="tl">
              <a:srgbClr val="C0C0C0"/>
            </a:outerShdw>
          </a:effectLst>
          <a:latin typeface="Gill Sans MT Condensed" pitchFamily="34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963C26"/>
        </a:buClr>
        <a:buSzPct val="100000"/>
        <a:buFontTx/>
        <a:buNone/>
        <a:defRPr lang="en-US" sz="3000" dirty="0" smtClean="0">
          <a:solidFill>
            <a:srgbClr val="002060"/>
          </a:solidFill>
          <a:latin typeface="+mn-lt"/>
          <a:ea typeface="+mn-ea"/>
          <a:cs typeface="Arial" pitchFamily="34" charset="0"/>
        </a:defRPr>
      </a:lvl1pPr>
      <a:lvl2pPr marL="742950" indent="-28575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D89013"/>
        </a:buClr>
        <a:buFont typeface="Wingdings" pitchFamily="2" charset="2"/>
        <a:buChar char="§"/>
        <a:defRPr lang="en-US" sz="2600" dirty="0" smtClean="0">
          <a:solidFill>
            <a:srgbClr val="002060"/>
          </a:solidFill>
          <a:latin typeface="+mn-lt"/>
          <a:ea typeface="+mn-ea"/>
          <a:cs typeface="Arial" pitchFamily="34" charset="0"/>
        </a:defRPr>
      </a:lvl2pPr>
      <a:lvl3pPr marL="1143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§"/>
        <a:defRPr lang="en-US" sz="2200" dirty="0" smtClean="0">
          <a:solidFill>
            <a:srgbClr val="002060"/>
          </a:solidFill>
          <a:latin typeface="+mn-lt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5000"/>
        <a:buBlip>
          <a:blip r:embed="rId17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Guffey7ePPT2Rb3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7"/>
          <p:cNvSpPr txBox="1">
            <a:spLocks noChangeArrowheads="1"/>
          </p:cNvSpPr>
          <p:nvPr userDrawn="1"/>
        </p:nvSpPr>
        <p:spPr bwMode="auto">
          <a:xfrm>
            <a:off x="0" y="6553200"/>
            <a:ext cx="9144000" cy="180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©2011 Cengage Learning. All Rights Reserved. May not be scanned, copied or duplicated, or posted to a publicly accessible website, in whole or in part.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752600"/>
            <a:ext cx="7848600" cy="4267200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3C26"/>
              </a:buClr>
              <a:buSzPct val="80000"/>
              <a:buFont typeface="Wingdings" pitchFamily="2" charset="2"/>
              <a:buChar char="n"/>
            </a:pPr>
            <a:r>
              <a:rPr lang="en-US" dirty="0" smtClean="0"/>
              <a:t>Click to edit Master text styles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9013"/>
              </a:buClr>
              <a:buSzPct val="75000"/>
              <a:buFont typeface="Wingdings" pitchFamily="2" charset="2"/>
              <a:buChar char="n"/>
            </a:pPr>
            <a:r>
              <a:rPr lang="en-US" dirty="0" smtClean="0"/>
              <a:t>Second level</a:t>
            </a:r>
          </a:p>
          <a:p>
            <a: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Times" pitchFamily="26" charset="0"/>
              <a:buBlip>
                <a:blip r:embed="rId3"/>
              </a:buBlip>
            </a:pPr>
            <a:r>
              <a:rPr lang="en-US" dirty="0" smtClean="0"/>
              <a:t>Third level</a:t>
            </a: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533400"/>
            <a:ext cx="8153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Click to edit Master title style</a:t>
            </a: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 bwMode="auto">
          <a:xfrm>
            <a:off x="7467600" y="64008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5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Ch. 4, Slide </a:t>
            </a:r>
            <a:fld id="{1D8AD765-B216-4FF3-AAC6-D50A6929A33D}" type="slidenum">
              <a:rPr lang="en-US" sz="15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 sz="15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lang="en-US" sz="3600" dirty="0" smtClean="0">
          <a:solidFill>
            <a:srgbClr val="00206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rgbClr val="3B6D81"/>
          </a:solidFill>
          <a:effectLst>
            <a:outerShdw blurRad="38100" dist="38100" dir="2700000" algn="tl">
              <a:srgbClr val="C0C0C0"/>
            </a:outerShdw>
          </a:effectLst>
          <a:latin typeface="Gill Sans MT Condensed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rgbClr val="3B6D81"/>
          </a:solidFill>
          <a:effectLst>
            <a:outerShdw blurRad="38100" dist="38100" dir="2700000" algn="tl">
              <a:srgbClr val="C0C0C0"/>
            </a:outerShdw>
          </a:effectLst>
          <a:latin typeface="Gill Sans MT Condensed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rgbClr val="3B6D81"/>
          </a:solidFill>
          <a:effectLst>
            <a:outerShdw blurRad="38100" dist="38100" dir="2700000" algn="tl">
              <a:srgbClr val="C0C0C0"/>
            </a:outerShdw>
          </a:effectLst>
          <a:latin typeface="Gill Sans MT Condensed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rgbClr val="3B6D81"/>
          </a:solidFill>
          <a:effectLst>
            <a:outerShdw blurRad="38100" dist="38100" dir="2700000" algn="tl">
              <a:srgbClr val="C0C0C0"/>
            </a:outerShdw>
          </a:effectLst>
          <a:latin typeface="Gill Sans MT Condensed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>
          <a:solidFill>
            <a:srgbClr val="3B6D81"/>
          </a:solidFill>
          <a:effectLst>
            <a:outerShdw blurRad="38100" dist="38100" dir="2700000" algn="tl">
              <a:srgbClr val="C0C0C0"/>
            </a:outerShdw>
          </a:effectLst>
          <a:latin typeface="Gill Sans MT Condensed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>
          <a:solidFill>
            <a:srgbClr val="3B6D81"/>
          </a:solidFill>
          <a:effectLst>
            <a:outerShdw blurRad="38100" dist="38100" dir="2700000" algn="tl">
              <a:srgbClr val="C0C0C0"/>
            </a:outerShdw>
          </a:effectLst>
          <a:latin typeface="Gill Sans MT Condensed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>
          <a:solidFill>
            <a:srgbClr val="3B6D81"/>
          </a:solidFill>
          <a:effectLst>
            <a:outerShdw blurRad="38100" dist="38100" dir="2700000" algn="tl">
              <a:srgbClr val="C0C0C0"/>
            </a:outerShdw>
          </a:effectLst>
          <a:latin typeface="Gill Sans MT Condensed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>
          <a:solidFill>
            <a:srgbClr val="3B6D81"/>
          </a:solidFill>
          <a:effectLst>
            <a:outerShdw blurRad="38100" dist="38100" dir="2700000" algn="tl">
              <a:srgbClr val="C0C0C0"/>
            </a:outerShdw>
          </a:effectLst>
          <a:latin typeface="Gill Sans MT Condensed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963C26"/>
        </a:buClr>
        <a:buFontTx/>
        <a:buNone/>
        <a:defRPr lang="en-US" sz="3000" dirty="0" smtClean="0">
          <a:solidFill>
            <a:srgbClr val="002060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D89013"/>
        </a:buClr>
        <a:buFont typeface="Wingdings" pitchFamily="2" charset="2"/>
        <a:buChar char="§"/>
        <a:defRPr lang="en-US" sz="2600" dirty="0" smtClean="0">
          <a:solidFill>
            <a:srgbClr val="00206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§"/>
        <a:defRPr lang="en-US" sz="2200" dirty="0" smtClean="0">
          <a:solidFill>
            <a:srgbClr val="002060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5000"/>
        <a:buBlip>
          <a:blip r:embed="rId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Guffey7ePPT2Rb3.jpg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7"/>
          <p:cNvSpPr txBox="1">
            <a:spLocks noChangeArrowheads="1"/>
          </p:cNvSpPr>
          <p:nvPr userDrawn="1"/>
        </p:nvSpPr>
        <p:spPr bwMode="auto">
          <a:xfrm>
            <a:off x="0" y="6553200"/>
            <a:ext cx="9144000" cy="180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dirty="0">
                <a:solidFill>
                  <a:srgbClr val="002060"/>
                </a:solidFill>
                <a:latin typeface="Gill Sans MT"/>
                <a:cs typeface="Arial" pitchFamily="34" charset="0"/>
              </a:rPr>
              <a:t>©2011 Cengage Learning. All Rights Reserved. May not be scanned, copied or duplicated, or posted to a publicly accessible website, in whole or in part.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752600"/>
            <a:ext cx="7848600" cy="4267200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3C26"/>
              </a:buClr>
              <a:buSzPct val="80000"/>
              <a:buFont typeface="Wingdings" pitchFamily="2" charset="2"/>
              <a:buChar char="n"/>
            </a:pPr>
            <a:r>
              <a:rPr lang="en-US" dirty="0" smtClean="0"/>
              <a:t>Click to edit Master text styles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89013"/>
              </a:buClr>
              <a:buSzPct val="75000"/>
              <a:buFont typeface="Wingdings" pitchFamily="2" charset="2"/>
              <a:buChar char="n"/>
            </a:pPr>
            <a:r>
              <a:rPr lang="en-US" dirty="0" smtClean="0"/>
              <a:t>Second level</a:t>
            </a:r>
          </a:p>
          <a:p>
            <a: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Times" pitchFamily="26" charset="0"/>
              <a:buBlip>
                <a:blip r:embed="rId4"/>
              </a:buBlip>
            </a:pPr>
            <a:r>
              <a:rPr lang="en-US" dirty="0" smtClean="0"/>
              <a:t>Third level</a:t>
            </a: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533400"/>
            <a:ext cx="8686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Click to edit Master title style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7470648" y="6400800"/>
            <a:ext cx="1676400" cy="30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1500" b="1">
                <a:solidFill>
                  <a:srgbClr val="002060"/>
                </a:solidFill>
                <a:latin typeface="+mn-lt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/>
              <a:t>Ch. 1, Slide </a:t>
            </a:r>
            <a:fld id="{9D03E303-61F5-4763-AEE4-8C53B2FF2225}" type="slidenum">
              <a:rPr lang="en-US" kern="0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kern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</p:sldLayoutIdLst>
  <p:transition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lang="en-US" sz="3600" dirty="0" smtClean="0">
          <a:solidFill>
            <a:srgbClr val="002060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rgbClr val="3B6D81"/>
          </a:solidFill>
          <a:effectLst>
            <a:outerShdw blurRad="38100" dist="38100" dir="2700000" algn="tl">
              <a:srgbClr val="C0C0C0"/>
            </a:outerShdw>
          </a:effectLst>
          <a:latin typeface="Gill Sans MT Condensed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rgbClr val="3B6D81"/>
          </a:solidFill>
          <a:effectLst>
            <a:outerShdw blurRad="38100" dist="38100" dir="2700000" algn="tl">
              <a:srgbClr val="C0C0C0"/>
            </a:outerShdw>
          </a:effectLst>
          <a:latin typeface="Gill Sans MT Condensed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rgbClr val="3B6D81"/>
          </a:solidFill>
          <a:effectLst>
            <a:outerShdw blurRad="38100" dist="38100" dir="2700000" algn="tl">
              <a:srgbClr val="C0C0C0"/>
            </a:outerShdw>
          </a:effectLst>
          <a:latin typeface="Gill Sans MT Condensed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rgbClr val="3B6D81"/>
          </a:solidFill>
          <a:effectLst>
            <a:outerShdw blurRad="38100" dist="38100" dir="2700000" algn="tl">
              <a:srgbClr val="C0C0C0"/>
            </a:outerShdw>
          </a:effectLst>
          <a:latin typeface="Gill Sans MT Condensed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>
          <a:solidFill>
            <a:srgbClr val="3B6D81"/>
          </a:solidFill>
          <a:effectLst>
            <a:outerShdw blurRad="38100" dist="38100" dir="2700000" algn="tl">
              <a:srgbClr val="C0C0C0"/>
            </a:outerShdw>
          </a:effectLst>
          <a:latin typeface="Gill Sans MT Condensed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>
          <a:solidFill>
            <a:srgbClr val="3B6D81"/>
          </a:solidFill>
          <a:effectLst>
            <a:outerShdw blurRad="38100" dist="38100" dir="2700000" algn="tl">
              <a:srgbClr val="C0C0C0"/>
            </a:outerShdw>
          </a:effectLst>
          <a:latin typeface="Gill Sans MT Condensed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>
          <a:solidFill>
            <a:srgbClr val="3B6D81"/>
          </a:solidFill>
          <a:effectLst>
            <a:outerShdw blurRad="38100" dist="38100" dir="2700000" algn="tl">
              <a:srgbClr val="C0C0C0"/>
            </a:outerShdw>
          </a:effectLst>
          <a:latin typeface="Gill Sans MT Condensed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>
          <a:solidFill>
            <a:srgbClr val="3B6D81"/>
          </a:solidFill>
          <a:effectLst>
            <a:outerShdw blurRad="38100" dist="38100" dir="2700000" algn="tl">
              <a:srgbClr val="C0C0C0"/>
            </a:outerShdw>
          </a:effectLst>
          <a:latin typeface="Gill Sans MT Condensed" pitchFamily="34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963C26"/>
        </a:buClr>
        <a:buSzPct val="100000"/>
        <a:buFontTx/>
        <a:buNone/>
        <a:defRPr lang="en-US" sz="3000" dirty="0" smtClean="0">
          <a:solidFill>
            <a:srgbClr val="002060"/>
          </a:solidFill>
          <a:latin typeface="+mn-lt"/>
          <a:ea typeface="+mn-ea"/>
          <a:cs typeface="Arial" pitchFamily="34" charset="0"/>
        </a:defRPr>
      </a:lvl1pPr>
      <a:lvl2pPr marL="742950" indent="-28575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D89013"/>
        </a:buClr>
        <a:buFont typeface="Wingdings" pitchFamily="2" charset="2"/>
        <a:buChar char="§"/>
        <a:defRPr lang="en-US" sz="2600" dirty="0" smtClean="0">
          <a:solidFill>
            <a:srgbClr val="002060"/>
          </a:solidFill>
          <a:latin typeface="+mn-lt"/>
          <a:ea typeface="+mn-ea"/>
          <a:cs typeface="Arial" pitchFamily="34" charset="0"/>
        </a:defRPr>
      </a:lvl2pPr>
      <a:lvl3pPr marL="1143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FF9900"/>
        </a:buClr>
        <a:buSzPct val="80000"/>
        <a:buFont typeface="Wingdings" pitchFamily="2" charset="2"/>
        <a:buChar char="§"/>
        <a:defRPr lang="en-US" sz="2200" dirty="0" smtClean="0">
          <a:solidFill>
            <a:srgbClr val="002060"/>
          </a:solidFill>
          <a:latin typeface="+mn-lt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5000"/>
        <a:buBlip>
          <a:blip r:embed="rId5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Guffey7ePPT2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ubtitle 5"/>
          <p:cNvSpPr txBox="1">
            <a:spLocks/>
          </p:cNvSpPr>
          <p:nvPr/>
        </p:nvSpPr>
        <p:spPr bwMode="auto">
          <a:xfrm>
            <a:off x="914400" y="2209800"/>
            <a:ext cx="4648200" cy="1752600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63C26"/>
              </a:buClr>
              <a:buSzPct val="80000"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j-ea"/>
                <a:cs typeface="Arial" pitchFamily="34" charset="0"/>
              </a:rPr>
              <a:t>Chapter 1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63C26"/>
              </a:buClr>
              <a:buSzPct val="80000"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j-ea"/>
                <a:cs typeface="Arial" pitchFamily="34" charset="0"/>
              </a:rPr>
              <a:t>Effective and Ethical Communication at Work</a:t>
            </a:r>
          </a:p>
        </p:txBody>
      </p:sp>
      <p:pic>
        <p:nvPicPr>
          <p:cNvPr id="9" name="Picture 5" descr="Book_cover7e-no_lin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981200"/>
            <a:ext cx="3200400" cy="4094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Factors That Shape Understanding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Communication climate</a:t>
            </a:r>
          </a:p>
          <a:p>
            <a:r>
              <a:rPr lang="en-US" smtClean="0"/>
              <a:t>Context and setting</a:t>
            </a:r>
          </a:p>
          <a:p>
            <a:r>
              <a:rPr lang="en-US" smtClean="0"/>
              <a:t>Background, experiences</a:t>
            </a:r>
          </a:p>
          <a:p>
            <a:r>
              <a:rPr lang="en-US" smtClean="0"/>
              <a:t>Knowledge, mood</a:t>
            </a:r>
          </a:p>
          <a:p>
            <a:r>
              <a:rPr lang="en-US" smtClean="0"/>
              <a:t>Values, beliefs, culture</a:t>
            </a:r>
          </a:p>
          <a:p>
            <a:pPr lvl="1"/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Ch. 1, Slide </a:t>
            </a:r>
            <a:fld id="{1D8AD765-B216-4FF3-AAC6-D50A6929A33D}" type="slidenum">
              <a:rPr lang="en-US" smtClean="0"/>
              <a:pPr/>
              <a:t>10</a:t>
            </a:fld>
            <a:endParaRPr lang="en-US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Barriers That Create Misunderstandings</a:t>
            </a:r>
            <a:endParaRPr lang="en-US" dirty="0"/>
          </a:p>
        </p:txBody>
      </p:sp>
      <p:sp>
        <p:nvSpPr>
          <p:cNvPr id="160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Bypassing</a:t>
            </a:r>
          </a:p>
          <a:p>
            <a:r>
              <a:rPr lang="en-US" smtClean="0"/>
              <a:t>Differing frames of reference</a:t>
            </a:r>
          </a:p>
          <a:p>
            <a:r>
              <a:rPr lang="en-US" smtClean="0"/>
              <a:t>Lack of language skills</a:t>
            </a:r>
          </a:p>
          <a:p>
            <a:r>
              <a:rPr lang="en-US" smtClean="0"/>
              <a:t>Poor listening skills</a:t>
            </a:r>
          </a:p>
          <a:p>
            <a:r>
              <a:rPr lang="en-US" smtClean="0"/>
              <a:t>Emotional interference</a:t>
            </a:r>
          </a:p>
          <a:p>
            <a:r>
              <a:rPr lang="en-US" smtClean="0"/>
              <a:t>Physical distractions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Ch. 1, Slide </a:t>
            </a:r>
            <a:fld id="{1D8AD765-B216-4FF3-AAC6-D50A6929A33D}" type="slidenum">
              <a:rPr lang="en-US" smtClean="0"/>
              <a:pPr/>
              <a:t>11</a:t>
            </a:fld>
            <a:endParaRPr lang="en-US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9552" y="2819400"/>
            <a:ext cx="3584448" cy="358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Overcoming Barriers That</a:t>
            </a:r>
            <a:br>
              <a:rPr lang="en-US" dirty="0" smtClean="0"/>
            </a:br>
            <a:r>
              <a:rPr lang="en-US" dirty="0" smtClean="0"/>
              <a:t>Cause Misunderstandings</a:t>
            </a:r>
            <a:endParaRPr lang="en-US" dirty="0"/>
          </a:p>
        </p:txBody>
      </p:sp>
      <p:sp>
        <p:nvSpPr>
          <p:cNvPr id="161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Realize that communication is imperfect.</a:t>
            </a:r>
          </a:p>
          <a:p>
            <a:r>
              <a:rPr lang="en-US" dirty="0" smtClean="0"/>
              <a:t>Adapt the message to the receiver.</a:t>
            </a:r>
          </a:p>
          <a:p>
            <a:r>
              <a:rPr lang="en-US" dirty="0" smtClean="0"/>
              <a:t>Improve your language </a:t>
            </a:r>
            <a:r>
              <a:rPr lang="en-US" smtClean="0"/>
              <a:t>and listening </a:t>
            </a:r>
            <a:r>
              <a:rPr lang="en-US" dirty="0" smtClean="0"/>
              <a:t>skills.</a:t>
            </a:r>
          </a:p>
          <a:p>
            <a:r>
              <a:rPr lang="en-US" dirty="0" smtClean="0"/>
              <a:t>Question your preconceptions.</a:t>
            </a:r>
          </a:p>
          <a:p>
            <a:r>
              <a:rPr lang="en-US" dirty="0" smtClean="0"/>
              <a:t>Encourage feedback.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Ch. 1, Slide </a:t>
            </a:r>
            <a:fld id="{1D8AD765-B216-4FF3-AAC6-D50A6929A33D}" type="slidenum">
              <a:rPr lang="en-US" smtClean="0"/>
              <a:pPr/>
              <a:t>12</a:t>
            </a:fld>
            <a:endParaRPr lang="en-US" dirty="0" smtClean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4150" y="2743200"/>
            <a:ext cx="26098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Organizational Communication</a:t>
            </a:r>
            <a:endParaRPr lang="en-US" dirty="0"/>
          </a:p>
        </p:txBody>
      </p:sp>
      <p:sp>
        <p:nvSpPr>
          <p:cNvPr id="1648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676400"/>
            <a:ext cx="3848100" cy="4267200"/>
          </a:xfrm>
        </p:spPr>
        <p:txBody>
          <a:bodyPr/>
          <a:lstStyle/>
          <a:p>
            <a:r>
              <a:rPr lang="en-US" sz="3000" dirty="0" smtClean="0"/>
              <a:t>Functions</a:t>
            </a:r>
          </a:p>
          <a:p>
            <a:pPr lvl="1"/>
            <a:r>
              <a:rPr lang="en-US" sz="2600" dirty="0" smtClean="0"/>
              <a:t>Internal</a:t>
            </a:r>
          </a:p>
          <a:p>
            <a:pPr lvl="1"/>
            <a:r>
              <a:rPr lang="en-US" sz="2600" dirty="0" smtClean="0"/>
              <a:t>External</a:t>
            </a:r>
          </a:p>
          <a:p>
            <a:r>
              <a:rPr lang="en-US" sz="3000" dirty="0" smtClean="0"/>
              <a:t>New emphasis</a:t>
            </a:r>
          </a:p>
          <a:p>
            <a:pPr lvl="1"/>
            <a:r>
              <a:rPr lang="en-US" sz="2600" dirty="0" smtClean="0"/>
              <a:t>Interactive</a:t>
            </a:r>
          </a:p>
          <a:p>
            <a:pPr lvl="1"/>
            <a:r>
              <a:rPr lang="en-US" sz="2600" dirty="0" smtClean="0"/>
              <a:t>Mobile</a:t>
            </a:r>
          </a:p>
          <a:p>
            <a:pPr lvl="1"/>
            <a:r>
              <a:rPr lang="en-US" sz="2600" dirty="0" smtClean="0"/>
              <a:t>Instant</a:t>
            </a:r>
            <a:endParaRPr lang="en-US" sz="2600" dirty="0"/>
          </a:p>
        </p:txBody>
      </p:sp>
      <p:sp>
        <p:nvSpPr>
          <p:cNvPr id="16486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6248400" y="1752600"/>
            <a:ext cx="2667000" cy="4267200"/>
          </a:xfrm>
        </p:spPr>
        <p:txBody>
          <a:bodyPr/>
          <a:lstStyle/>
          <a:p>
            <a:pPr marL="344488" indent="-344488">
              <a:buClr>
                <a:srgbClr val="963C26"/>
              </a:buClr>
            </a:pPr>
            <a:r>
              <a:rPr lang="en-US" dirty="0"/>
              <a:t>Forms</a:t>
            </a:r>
          </a:p>
          <a:p>
            <a:pPr lvl="1"/>
            <a:r>
              <a:rPr lang="en-US" sz="2600" dirty="0" smtClean="0"/>
              <a:t>Oral</a:t>
            </a:r>
          </a:p>
          <a:p>
            <a:pPr lvl="1"/>
            <a:r>
              <a:rPr lang="en-US" sz="2600" dirty="0" smtClean="0"/>
              <a:t>Written</a:t>
            </a:r>
          </a:p>
          <a:p>
            <a:pPr marL="344488" indent="-344488">
              <a:buClr>
                <a:srgbClr val="963C26"/>
              </a:buClr>
            </a:pPr>
            <a:r>
              <a:rPr lang="en-US" dirty="0"/>
              <a:t>Delivery</a:t>
            </a:r>
          </a:p>
          <a:p>
            <a:pPr lvl="1"/>
            <a:r>
              <a:rPr lang="en-US" sz="2600" dirty="0" smtClean="0"/>
              <a:t>Electronic</a:t>
            </a:r>
          </a:p>
          <a:p>
            <a:pPr lvl="1"/>
            <a:r>
              <a:rPr lang="en-US" sz="2600" dirty="0" smtClean="0"/>
              <a:t>Hard copy</a:t>
            </a:r>
            <a:endParaRPr lang="en-US" sz="260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67600" y="6400800"/>
            <a:ext cx="1676400" cy="304800"/>
          </a:xfrm>
        </p:spPr>
        <p:txBody>
          <a:bodyPr/>
          <a:lstStyle/>
          <a:p>
            <a:r>
              <a:rPr lang="en-US" sz="1500" dirty="0" smtClean="0"/>
              <a:t> Ch. 1, Slide </a:t>
            </a:r>
            <a:fld id="{1D8AD765-B216-4FF3-AAC6-D50A6929A33D}" type="slidenum">
              <a:rPr lang="en-US" sz="1500" dirty="0" smtClean="0"/>
              <a:pPr/>
              <a:t>13</a:t>
            </a:fld>
            <a:endParaRPr lang="en-US" sz="1500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676400"/>
            <a:ext cx="2392258" cy="358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Communication and Formal Channels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Written channels</a:t>
            </a:r>
          </a:p>
          <a:p>
            <a:pPr lvl="1"/>
            <a:r>
              <a:rPr lang="en-US" dirty="0" smtClean="0"/>
              <a:t>Memos, letters</a:t>
            </a:r>
          </a:p>
          <a:p>
            <a:pPr lvl="1"/>
            <a:r>
              <a:rPr lang="en-US" dirty="0" smtClean="0"/>
              <a:t>Annual report</a:t>
            </a:r>
          </a:p>
          <a:p>
            <a:pPr lvl="1"/>
            <a:r>
              <a:rPr lang="en-US" dirty="0" smtClean="0"/>
              <a:t>Company newsletter</a:t>
            </a:r>
          </a:p>
          <a:p>
            <a:pPr lvl="1"/>
            <a:r>
              <a:rPr lang="en-US" dirty="0" smtClean="0"/>
              <a:t>Bulletin board postings</a:t>
            </a:r>
          </a:p>
          <a:p>
            <a:pPr lvl="1"/>
            <a:r>
              <a:rPr lang="en-US" dirty="0" smtClean="0"/>
              <a:t>Orientation manual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Ch. 1, Slide </a:t>
            </a:r>
            <a:fld id="{1D8AD765-B216-4FF3-AAC6-D50A6929A33D}" type="slidenum">
              <a:rPr lang="en-US" smtClean="0"/>
              <a:pPr/>
              <a:t>14</a:t>
            </a:fld>
            <a:endParaRPr lang="en-US" dirty="0" smtClean="0"/>
          </a:p>
        </p:txBody>
      </p:sp>
      <p:sp>
        <p:nvSpPr>
          <p:cNvPr id="182277" name="Rectangle 5"/>
          <p:cNvSpPr>
            <a:spLocks noChangeArrowheads="1"/>
          </p:cNvSpPr>
          <p:nvPr/>
        </p:nvSpPr>
        <p:spPr bwMode="auto">
          <a:xfrm>
            <a:off x="4724400" y="-1600200"/>
            <a:ext cx="182808" cy="9700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>
              <a:lnSpc>
                <a:spcPct val="110000"/>
              </a:lnSpc>
              <a:spcBef>
                <a:spcPct val="0"/>
              </a:spcBef>
              <a:buSzTx/>
            </a:pPr>
            <a:endParaRPr lang="en-US" sz="2800" dirty="0">
              <a:solidFill>
                <a:srgbClr val="77428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l" eaLnBrk="0" hangingPunct="0">
              <a:lnSpc>
                <a:spcPct val="110000"/>
              </a:lnSpc>
              <a:spcBef>
                <a:spcPct val="0"/>
              </a:spcBef>
              <a:buSzTx/>
            </a:pPr>
            <a:endParaRPr lang="en-US" sz="2400" b="0" dirty="0">
              <a:latin typeface="Arial" charset="0"/>
            </a:endParaRPr>
          </a:p>
        </p:txBody>
      </p:sp>
      <p:pic>
        <p:nvPicPr>
          <p:cNvPr id="182289" name="Picture 17" descr="MPj03994220000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486400" y="2537288"/>
            <a:ext cx="3581400" cy="370715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Communication and Formal Channels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Written channels</a:t>
            </a:r>
          </a:p>
          <a:p>
            <a:pPr lvl="1"/>
            <a:r>
              <a:rPr lang="en-US" dirty="0" smtClean="0"/>
              <a:t>Memos, letters</a:t>
            </a:r>
          </a:p>
          <a:p>
            <a:pPr lvl="1"/>
            <a:r>
              <a:rPr lang="en-US" dirty="0" smtClean="0"/>
              <a:t>Annual report</a:t>
            </a:r>
          </a:p>
          <a:p>
            <a:pPr lvl="1"/>
            <a:r>
              <a:rPr lang="en-US" dirty="0" smtClean="0"/>
              <a:t>Company newsletter</a:t>
            </a:r>
          </a:p>
          <a:p>
            <a:pPr lvl="1"/>
            <a:r>
              <a:rPr lang="en-US" dirty="0" smtClean="0"/>
              <a:t>Bulletin board postings</a:t>
            </a:r>
          </a:p>
          <a:p>
            <a:pPr lvl="1"/>
            <a:r>
              <a:rPr lang="en-US" dirty="0" smtClean="0"/>
              <a:t>Orientation manual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Ch. 1, Slide </a:t>
            </a:r>
            <a:fld id="{1D8AD765-B216-4FF3-AAC6-D50A6929A33D}" type="slidenum">
              <a:rPr lang="en-US" smtClean="0"/>
              <a:pPr/>
              <a:t>15</a:t>
            </a:fld>
            <a:endParaRPr lang="en-US" dirty="0" smtClean="0"/>
          </a:p>
        </p:txBody>
      </p:sp>
      <p:sp>
        <p:nvSpPr>
          <p:cNvPr id="182277" name="Rectangle 5"/>
          <p:cNvSpPr>
            <a:spLocks noChangeArrowheads="1"/>
          </p:cNvSpPr>
          <p:nvPr/>
        </p:nvSpPr>
        <p:spPr bwMode="auto">
          <a:xfrm>
            <a:off x="4724400" y="-1600200"/>
            <a:ext cx="182808" cy="9700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>
              <a:lnSpc>
                <a:spcPct val="110000"/>
              </a:lnSpc>
              <a:spcBef>
                <a:spcPct val="0"/>
              </a:spcBef>
              <a:buSzTx/>
            </a:pPr>
            <a:endParaRPr lang="en-US" sz="2800" dirty="0">
              <a:solidFill>
                <a:srgbClr val="77428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l" eaLnBrk="0" hangingPunct="0">
              <a:lnSpc>
                <a:spcPct val="110000"/>
              </a:lnSpc>
              <a:spcBef>
                <a:spcPct val="0"/>
              </a:spcBef>
              <a:buSzTx/>
            </a:pPr>
            <a:endParaRPr lang="en-US" sz="2400" b="0" dirty="0"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1" y="1503552"/>
            <a:ext cx="3276600" cy="486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Communication and Formal Channels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Oral channels</a:t>
            </a:r>
            <a:endParaRPr lang="en-US" dirty="0" smtClean="0"/>
          </a:p>
          <a:p>
            <a:pPr lvl="1"/>
            <a:r>
              <a:rPr lang="en-US" dirty="0" smtClean="0"/>
              <a:t>Telephone</a:t>
            </a:r>
          </a:p>
          <a:p>
            <a:pPr lvl="1"/>
            <a:r>
              <a:rPr lang="en-US" dirty="0" smtClean="0"/>
              <a:t>Face-to-face conversation</a:t>
            </a:r>
          </a:p>
          <a:p>
            <a:pPr lvl="1"/>
            <a:r>
              <a:rPr lang="en-US" dirty="0" smtClean="0"/>
              <a:t>Company meetings</a:t>
            </a:r>
          </a:p>
          <a:p>
            <a:pPr lvl="1"/>
            <a:r>
              <a:rPr lang="en-US" dirty="0" smtClean="0"/>
              <a:t>Team meetings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Ch. 1, Slide </a:t>
            </a:r>
            <a:fld id="{1D8AD765-B216-4FF3-AAC6-D50A6929A33D}" type="slidenum">
              <a:rPr lang="en-US" smtClean="0"/>
              <a:pPr/>
              <a:t>16</a:t>
            </a:fld>
            <a:endParaRPr lang="en-US" dirty="0" smtClean="0"/>
          </a:p>
        </p:txBody>
      </p:sp>
      <p:sp>
        <p:nvSpPr>
          <p:cNvPr id="182277" name="Rectangle 5"/>
          <p:cNvSpPr>
            <a:spLocks noChangeArrowheads="1"/>
          </p:cNvSpPr>
          <p:nvPr/>
        </p:nvSpPr>
        <p:spPr bwMode="auto">
          <a:xfrm>
            <a:off x="4724400" y="-1600200"/>
            <a:ext cx="182808" cy="9700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>
              <a:lnSpc>
                <a:spcPct val="110000"/>
              </a:lnSpc>
              <a:spcBef>
                <a:spcPct val="0"/>
              </a:spcBef>
              <a:buSzTx/>
            </a:pPr>
            <a:endParaRPr lang="en-US" sz="2800" dirty="0">
              <a:solidFill>
                <a:srgbClr val="77428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l" eaLnBrk="0" hangingPunct="0">
              <a:lnSpc>
                <a:spcPct val="110000"/>
              </a:lnSpc>
              <a:spcBef>
                <a:spcPct val="0"/>
              </a:spcBef>
              <a:buSzTx/>
            </a:pPr>
            <a:endParaRPr lang="en-US" sz="2400" b="0" dirty="0">
              <a:latin typeface="Arial" charset="0"/>
            </a:endParaRPr>
          </a:p>
        </p:txBody>
      </p:sp>
      <p:pic>
        <p:nvPicPr>
          <p:cNvPr id="3077" name="Picture 5" descr="C:\Users\Jake\AppData\Local\Microsoft\Windows\Temporary Internet Files\Low\Content.IE5\TWY1L8VY\MP900422638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499390"/>
            <a:ext cx="4267200" cy="287702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Communication and Formal Channels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838200" y="1524000"/>
            <a:ext cx="7848600" cy="4267200"/>
          </a:xfrm>
        </p:spPr>
        <p:txBody>
          <a:bodyPr/>
          <a:lstStyle/>
          <a:p>
            <a:pPr lvl="0"/>
            <a:r>
              <a:rPr lang="en-US" dirty="0"/>
              <a:t>Electronic channels</a:t>
            </a:r>
            <a:endParaRPr lang="en-US" dirty="0" smtClean="0"/>
          </a:p>
          <a:p>
            <a:pPr lvl="1"/>
            <a:r>
              <a:rPr lang="en-US" dirty="0" smtClean="0"/>
              <a:t>E-mail</a:t>
            </a:r>
          </a:p>
          <a:p>
            <a:pPr lvl="1"/>
            <a:r>
              <a:rPr lang="en-US" dirty="0" smtClean="0"/>
              <a:t>Instant/text messaging</a:t>
            </a:r>
          </a:p>
          <a:p>
            <a:pPr lvl="1"/>
            <a:r>
              <a:rPr lang="en-US" dirty="0" smtClean="0"/>
              <a:t>Voicemail</a:t>
            </a:r>
          </a:p>
          <a:p>
            <a:pPr lvl="1"/>
            <a:r>
              <a:rPr lang="en-US" dirty="0" smtClean="0"/>
              <a:t>Videoconferencing</a:t>
            </a:r>
          </a:p>
          <a:p>
            <a:pPr lvl="1"/>
            <a:r>
              <a:rPr lang="en-US" dirty="0" smtClean="0"/>
              <a:t>Blogging</a:t>
            </a:r>
          </a:p>
          <a:p>
            <a:pPr lvl="1"/>
            <a:r>
              <a:rPr lang="en-US" dirty="0" smtClean="0"/>
              <a:t>Social networks</a:t>
            </a:r>
          </a:p>
          <a:p>
            <a:pPr lvl="1"/>
            <a:r>
              <a:rPr lang="en-US" dirty="0" smtClean="0"/>
              <a:t> Wikis</a:t>
            </a:r>
          </a:p>
          <a:p>
            <a:pPr lvl="1"/>
            <a:r>
              <a:rPr lang="en-US" dirty="0" err="1" smtClean="0"/>
              <a:t>Microblogging</a:t>
            </a:r>
            <a:endParaRPr lang="en-US" dirty="0" smtClean="0"/>
          </a:p>
          <a:p>
            <a:pPr lvl="1"/>
            <a:r>
              <a:rPr lang="en-US" dirty="0" smtClean="0"/>
              <a:t>Web chat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Ch. 1, Slide </a:t>
            </a:r>
            <a:fld id="{1D8AD765-B216-4FF3-AAC6-D50A6929A33D}" type="slidenum">
              <a:rPr lang="en-US" smtClean="0"/>
              <a:pPr/>
              <a:t>17</a:t>
            </a:fld>
            <a:endParaRPr lang="en-US" dirty="0" smtClean="0"/>
          </a:p>
        </p:txBody>
      </p:sp>
      <p:sp>
        <p:nvSpPr>
          <p:cNvPr id="182277" name="Rectangle 5"/>
          <p:cNvSpPr>
            <a:spLocks noChangeArrowheads="1"/>
          </p:cNvSpPr>
          <p:nvPr/>
        </p:nvSpPr>
        <p:spPr bwMode="auto">
          <a:xfrm>
            <a:off x="4724400" y="-1600200"/>
            <a:ext cx="182808" cy="9700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>
              <a:lnSpc>
                <a:spcPct val="110000"/>
              </a:lnSpc>
              <a:spcBef>
                <a:spcPct val="0"/>
              </a:spcBef>
              <a:buSzTx/>
            </a:pPr>
            <a:endParaRPr lang="en-US" sz="2800" dirty="0">
              <a:solidFill>
                <a:srgbClr val="77428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l" eaLnBrk="0" hangingPunct="0">
              <a:lnSpc>
                <a:spcPct val="110000"/>
              </a:lnSpc>
              <a:spcBef>
                <a:spcPct val="0"/>
              </a:spcBef>
              <a:buSzTx/>
            </a:pPr>
            <a:endParaRPr lang="en-US" sz="2400" b="0" dirty="0">
              <a:latin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9450" y="3276600"/>
            <a:ext cx="4574550" cy="305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Formal Channels of Information Flow</a:t>
            </a:r>
            <a:endParaRPr lang="en-US" dirty="0"/>
          </a:p>
        </p:txBody>
      </p:sp>
      <p:grpSp>
        <p:nvGrpSpPr>
          <p:cNvPr id="167958" name="Group 22"/>
          <p:cNvGrpSpPr>
            <a:grpSpLocks/>
          </p:cNvGrpSpPr>
          <p:nvPr/>
        </p:nvGrpSpPr>
        <p:grpSpPr bwMode="auto">
          <a:xfrm>
            <a:off x="3141663" y="1371600"/>
            <a:ext cx="3935413" cy="5105400"/>
            <a:chOff x="1979" y="816"/>
            <a:chExt cx="2479" cy="3264"/>
          </a:xfrm>
        </p:grpSpPr>
        <p:sp>
          <p:nvSpPr>
            <p:cNvPr id="167944" name="AutoShape 8"/>
            <p:cNvSpPr>
              <a:spLocks noChangeArrowheads="1"/>
            </p:cNvSpPr>
            <p:nvPr/>
          </p:nvSpPr>
          <p:spPr bwMode="auto">
            <a:xfrm>
              <a:off x="2208" y="910"/>
              <a:ext cx="1824" cy="2928"/>
            </a:xfrm>
            <a:prstGeom prst="upDownArrow">
              <a:avLst>
                <a:gd name="adj1" fmla="val 50000"/>
                <a:gd name="adj2" fmla="val 40184"/>
              </a:avLst>
            </a:prstGeom>
            <a:solidFill>
              <a:srgbClr val="D89013"/>
            </a:solidFill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endPara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endPara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endPara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endPara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endPara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endPara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endPara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  <p:sp>
          <p:nvSpPr>
            <p:cNvPr id="167945" name="Text Box 9"/>
            <p:cNvSpPr txBox="1">
              <a:spLocks noChangeArrowheads="1"/>
            </p:cNvSpPr>
            <p:nvPr/>
          </p:nvSpPr>
          <p:spPr bwMode="auto">
            <a:xfrm>
              <a:off x="2367" y="3072"/>
              <a:ext cx="1520" cy="29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400" dirty="0"/>
                <a:t>Downward flow</a:t>
              </a:r>
            </a:p>
          </p:txBody>
        </p:sp>
        <p:sp>
          <p:nvSpPr>
            <p:cNvPr id="167946" name="Text Box 10"/>
            <p:cNvSpPr txBox="1">
              <a:spLocks noChangeArrowheads="1"/>
            </p:cNvSpPr>
            <p:nvPr/>
          </p:nvSpPr>
          <p:spPr bwMode="auto">
            <a:xfrm>
              <a:off x="2493" y="1344"/>
              <a:ext cx="1265" cy="29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400" dirty="0"/>
                <a:t>Upward flow</a:t>
              </a:r>
            </a:p>
          </p:txBody>
        </p:sp>
        <p:sp>
          <p:nvSpPr>
            <p:cNvPr id="167947" name="Text Box 11"/>
            <p:cNvSpPr txBox="1">
              <a:spLocks noChangeArrowheads="1"/>
            </p:cNvSpPr>
            <p:nvPr/>
          </p:nvSpPr>
          <p:spPr bwMode="auto">
            <a:xfrm>
              <a:off x="1979" y="816"/>
              <a:ext cx="980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400" dirty="0"/>
                <a:t>Managers</a:t>
              </a:r>
            </a:p>
          </p:txBody>
        </p:sp>
        <p:sp>
          <p:nvSpPr>
            <p:cNvPr id="167948" name="Text Box 12"/>
            <p:cNvSpPr txBox="1">
              <a:spLocks noChangeArrowheads="1"/>
            </p:cNvSpPr>
            <p:nvPr/>
          </p:nvSpPr>
          <p:spPr bwMode="auto">
            <a:xfrm>
              <a:off x="3296" y="816"/>
              <a:ext cx="1162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400" dirty="0"/>
                <a:t>Supervisors</a:t>
              </a:r>
            </a:p>
          </p:txBody>
        </p:sp>
        <p:sp>
          <p:nvSpPr>
            <p:cNvPr id="167949" name="Text Box 13"/>
            <p:cNvSpPr txBox="1">
              <a:spLocks noChangeArrowheads="1"/>
            </p:cNvSpPr>
            <p:nvPr/>
          </p:nvSpPr>
          <p:spPr bwMode="auto">
            <a:xfrm>
              <a:off x="2496" y="3792"/>
              <a:ext cx="1300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400" dirty="0"/>
                <a:t>Subordinates</a:t>
              </a:r>
            </a:p>
          </p:txBody>
        </p:sp>
      </p:grpSp>
      <p:grpSp>
        <p:nvGrpSpPr>
          <p:cNvPr id="167956" name="Group 20"/>
          <p:cNvGrpSpPr>
            <a:grpSpLocks/>
          </p:cNvGrpSpPr>
          <p:nvPr/>
        </p:nvGrpSpPr>
        <p:grpSpPr bwMode="auto">
          <a:xfrm>
            <a:off x="838200" y="2511425"/>
            <a:ext cx="8299450" cy="2590800"/>
            <a:chOff x="482" y="1536"/>
            <a:chExt cx="5276" cy="1632"/>
          </a:xfrm>
        </p:grpSpPr>
        <p:grpSp>
          <p:nvGrpSpPr>
            <p:cNvPr id="167955" name="Group 19"/>
            <p:cNvGrpSpPr>
              <a:grpSpLocks/>
            </p:cNvGrpSpPr>
            <p:nvPr/>
          </p:nvGrpSpPr>
          <p:grpSpPr bwMode="auto">
            <a:xfrm>
              <a:off x="482" y="1798"/>
              <a:ext cx="5276" cy="1135"/>
              <a:chOff x="482" y="1798"/>
              <a:chExt cx="5276" cy="1135"/>
            </a:xfrm>
          </p:grpSpPr>
          <p:sp>
            <p:nvSpPr>
              <p:cNvPr id="167951" name="Text Box 15"/>
              <p:cNvSpPr txBox="1">
                <a:spLocks noChangeArrowheads="1"/>
              </p:cNvSpPr>
              <p:nvPr/>
            </p:nvSpPr>
            <p:spPr bwMode="auto">
              <a:xfrm rot="16200000">
                <a:off x="72" y="2208"/>
                <a:ext cx="1108" cy="288"/>
              </a:xfrm>
              <a:prstGeom prst="rect">
                <a:avLst/>
              </a:prstGeom>
              <a:solidFill>
                <a:schemeClr val="bg1">
                  <a:alpha val="20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514350" hangingPunct="0">
                  <a:lnSpc>
                    <a:spcPct val="100000"/>
                  </a:lnSpc>
                  <a:spcBef>
                    <a:spcPct val="0"/>
                  </a:spcBef>
                  <a:buSzTx/>
                </a:pPr>
                <a:r>
                  <a:rPr lang="en-US" sz="2400" dirty="0"/>
                  <a:t>Coworkers</a:t>
                </a:r>
              </a:p>
            </p:txBody>
          </p:sp>
          <p:sp>
            <p:nvSpPr>
              <p:cNvPr id="167952" name="Text Box 16"/>
              <p:cNvSpPr txBox="1">
                <a:spLocks noChangeArrowheads="1"/>
              </p:cNvSpPr>
              <p:nvPr/>
            </p:nvSpPr>
            <p:spPr bwMode="auto">
              <a:xfrm rot="5400000">
                <a:off x="5060" y="2235"/>
                <a:ext cx="1108" cy="288"/>
              </a:xfrm>
              <a:prstGeom prst="rect">
                <a:avLst/>
              </a:prstGeom>
              <a:solidFill>
                <a:schemeClr val="bg1">
                  <a:alpha val="20000"/>
                </a:scheme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514350" hangingPunct="0">
                  <a:lnSpc>
                    <a:spcPct val="100000"/>
                  </a:lnSpc>
                  <a:spcBef>
                    <a:spcPct val="0"/>
                  </a:spcBef>
                  <a:buSzTx/>
                </a:pPr>
                <a:r>
                  <a:rPr lang="en-US" sz="2400" dirty="0"/>
                  <a:t>Coworkers</a:t>
                </a:r>
              </a:p>
            </p:txBody>
          </p:sp>
        </p:grpSp>
        <p:sp>
          <p:nvSpPr>
            <p:cNvPr id="167943" name="AutoShape 7"/>
            <p:cNvSpPr>
              <a:spLocks noChangeArrowheads="1"/>
            </p:cNvSpPr>
            <p:nvPr/>
          </p:nvSpPr>
          <p:spPr bwMode="auto">
            <a:xfrm>
              <a:off x="768" y="1536"/>
              <a:ext cx="4752" cy="1632"/>
            </a:xfrm>
            <a:prstGeom prst="leftRightArrow">
              <a:avLst>
                <a:gd name="adj1" fmla="val 50000"/>
                <a:gd name="adj2" fmla="val 58235"/>
              </a:avLst>
            </a:prstGeom>
            <a:solidFill>
              <a:srgbClr val="D89013"/>
            </a:solidFill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400" dirty="0"/>
                <a:t>Horizontal</a:t>
              </a:r>
              <a:r>
                <a:rPr lang="en-US" sz="2000" dirty="0"/>
                <a:t> </a:t>
              </a:r>
              <a:r>
                <a:rPr lang="en-US" sz="2400" dirty="0"/>
                <a:t>flow</a:t>
              </a:r>
            </a:p>
          </p:txBody>
        </p:sp>
      </p:grp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67600" y="6400800"/>
            <a:ext cx="1676400" cy="304800"/>
          </a:xfrm>
        </p:spPr>
        <p:txBody>
          <a:bodyPr/>
          <a:lstStyle/>
          <a:p>
            <a:r>
              <a:rPr lang="en-US" sz="1500" dirty="0" smtClean="0"/>
              <a:t> Ch. 1, Slide </a:t>
            </a:r>
            <a:fld id="{1D8AD765-B216-4FF3-AAC6-D50A6929A33D}" type="slidenum">
              <a:rPr lang="en-US" sz="1500" dirty="0" smtClean="0"/>
              <a:pPr/>
              <a:t>18</a:t>
            </a:fld>
            <a:endParaRPr lang="en-US" sz="1500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7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7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7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7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Formal Channels of Information Flow</a:t>
            </a:r>
            <a:endParaRPr lang="en-US" dirty="0"/>
          </a:p>
        </p:txBody>
      </p:sp>
      <p:grpSp>
        <p:nvGrpSpPr>
          <p:cNvPr id="171023" name="Group 15"/>
          <p:cNvGrpSpPr>
            <a:grpSpLocks/>
          </p:cNvGrpSpPr>
          <p:nvPr/>
        </p:nvGrpSpPr>
        <p:grpSpPr bwMode="auto">
          <a:xfrm>
            <a:off x="1600200" y="1371600"/>
            <a:ext cx="6629400" cy="4876800"/>
            <a:chOff x="1008" y="770"/>
            <a:chExt cx="4176" cy="3166"/>
          </a:xfrm>
        </p:grpSpPr>
        <p:sp>
          <p:nvSpPr>
            <p:cNvPr id="171015" name="Text Box 7"/>
            <p:cNvSpPr txBox="1">
              <a:spLocks noChangeArrowheads="1"/>
            </p:cNvSpPr>
            <p:nvPr/>
          </p:nvSpPr>
          <p:spPr bwMode="auto">
            <a:xfrm>
              <a:off x="1936" y="770"/>
              <a:ext cx="980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400" dirty="0"/>
                <a:t>Managers</a:t>
              </a:r>
            </a:p>
          </p:txBody>
        </p:sp>
        <p:sp>
          <p:nvSpPr>
            <p:cNvPr id="171016" name="Text Box 8"/>
            <p:cNvSpPr txBox="1">
              <a:spLocks noChangeArrowheads="1"/>
            </p:cNvSpPr>
            <p:nvPr/>
          </p:nvSpPr>
          <p:spPr bwMode="auto">
            <a:xfrm>
              <a:off x="3056" y="770"/>
              <a:ext cx="1162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400" dirty="0"/>
                <a:t>Supervisors</a:t>
              </a:r>
            </a:p>
          </p:txBody>
        </p:sp>
        <p:sp>
          <p:nvSpPr>
            <p:cNvPr id="171017" name="Text Box 9"/>
            <p:cNvSpPr txBox="1">
              <a:spLocks noChangeArrowheads="1"/>
            </p:cNvSpPr>
            <p:nvPr/>
          </p:nvSpPr>
          <p:spPr bwMode="auto">
            <a:xfrm>
              <a:off x="2444" y="3648"/>
              <a:ext cx="1300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400" dirty="0"/>
                <a:t>Subordinates</a:t>
              </a:r>
            </a:p>
          </p:txBody>
        </p:sp>
        <p:sp>
          <p:nvSpPr>
            <p:cNvPr id="171021" name="AutoShape 13"/>
            <p:cNvSpPr>
              <a:spLocks noChangeArrowheads="1"/>
            </p:cNvSpPr>
            <p:nvPr/>
          </p:nvSpPr>
          <p:spPr bwMode="auto">
            <a:xfrm>
              <a:off x="1008" y="1104"/>
              <a:ext cx="4176" cy="2496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D89013"/>
            </a:solidFill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400" dirty="0" smtClean="0"/>
                <a:t>Policies</a:t>
              </a:r>
            </a:p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400" dirty="0" smtClean="0"/>
                <a:t>Procedures</a:t>
              </a:r>
            </a:p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400" dirty="0" smtClean="0"/>
                <a:t>Directives</a:t>
              </a:r>
            </a:p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400" dirty="0" smtClean="0"/>
                <a:t>Goals and Motivation</a:t>
              </a:r>
              <a:endParaRPr lang="en-US" sz="2400" dirty="0"/>
            </a:p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endParaRPr lang="en-US" sz="2400" dirty="0"/>
            </a:p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400" i="1" dirty="0">
                  <a:solidFill>
                    <a:srgbClr val="963C2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Flows from </a:t>
              </a:r>
            </a:p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400" i="1" dirty="0">
                  <a:solidFill>
                    <a:srgbClr val="963C2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decision makers</a:t>
              </a:r>
            </a:p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400" i="1" dirty="0">
                  <a:solidFill>
                    <a:srgbClr val="963C2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to workers</a:t>
              </a:r>
            </a:p>
          </p:txBody>
        </p:sp>
      </p:grp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67600" y="6400800"/>
            <a:ext cx="1676400" cy="304800"/>
          </a:xfrm>
        </p:spPr>
        <p:txBody>
          <a:bodyPr/>
          <a:lstStyle/>
          <a:p>
            <a:r>
              <a:rPr lang="en-US" sz="1500" dirty="0" smtClean="0"/>
              <a:t> Ch. 1, Slide </a:t>
            </a:r>
            <a:fld id="{1D8AD765-B216-4FF3-AAC6-D50A6929A33D}" type="slidenum">
              <a:rPr lang="en-US" sz="1500" dirty="0" smtClean="0"/>
              <a:pPr/>
              <a:t>19</a:t>
            </a:fld>
            <a:endParaRPr lang="en-US" sz="1500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1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1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in This Chapter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67600" y="6400800"/>
            <a:ext cx="1676400" cy="304800"/>
          </a:xfrm>
        </p:spPr>
        <p:txBody>
          <a:bodyPr/>
          <a:lstStyle/>
          <a:p>
            <a:r>
              <a:rPr lang="en-US" sz="1500" dirty="0" smtClean="0"/>
              <a:t> Ch. 1, Slide </a:t>
            </a:r>
            <a:fld id="{1D8AD765-B216-4FF3-AAC6-D50A6929A33D}" type="slidenum">
              <a:rPr lang="en-US" sz="1500" dirty="0" smtClean="0"/>
              <a:pPr/>
              <a:t>2</a:t>
            </a:fld>
            <a:endParaRPr lang="en-US" sz="1500" dirty="0" smtClean="0"/>
          </a:p>
        </p:txBody>
      </p:sp>
      <p:graphicFrame>
        <p:nvGraphicFramePr>
          <p:cNvPr id="7" name="Content Placeholder 16"/>
          <p:cNvGraphicFramePr>
            <a:graphicFrameLocks/>
          </p:cNvGraphicFramePr>
          <p:nvPr/>
        </p:nvGraphicFramePr>
        <p:xfrm>
          <a:off x="228600" y="1600200"/>
          <a:ext cx="86868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Formal Channels of Information Flow</a:t>
            </a:r>
            <a:endParaRPr lang="en-US" dirty="0"/>
          </a:p>
        </p:txBody>
      </p:sp>
      <p:grpSp>
        <p:nvGrpSpPr>
          <p:cNvPr id="172044" name="Group 12"/>
          <p:cNvGrpSpPr>
            <a:grpSpLocks/>
          </p:cNvGrpSpPr>
          <p:nvPr/>
        </p:nvGrpSpPr>
        <p:grpSpPr bwMode="auto">
          <a:xfrm>
            <a:off x="1524000" y="1371600"/>
            <a:ext cx="6400800" cy="4724400"/>
            <a:chOff x="960" y="770"/>
            <a:chExt cx="4032" cy="3070"/>
          </a:xfrm>
        </p:grpSpPr>
        <p:sp>
          <p:nvSpPr>
            <p:cNvPr id="172035" name="Text Box 3"/>
            <p:cNvSpPr txBox="1">
              <a:spLocks noChangeArrowheads="1"/>
            </p:cNvSpPr>
            <p:nvPr/>
          </p:nvSpPr>
          <p:spPr bwMode="auto">
            <a:xfrm>
              <a:off x="1936" y="770"/>
              <a:ext cx="980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400" dirty="0"/>
                <a:t>Managers</a:t>
              </a:r>
            </a:p>
          </p:txBody>
        </p:sp>
        <p:sp>
          <p:nvSpPr>
            <p:cNvPr id="172036" name="Text Box 4"/>
            <p:cNvSpPr txBox="1">
              <a:spLocks noChangeArrowheads="1"/>
            </p:cNvSpPr>
            <p:nvPr/>
          </p:nvSpPr>
          <p:spPr bwMode="auto">
            <a:xfrm>
              <a:off x="3056" y="770"/>
              <a:ext cx="1162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400" dirty="0"/>
                <a:t>Supervisors</a:t>
              </a:r>
            </a:p>
          </p:txBody>
        </p:sp>
        <p:sp>
          <p:nvSpPr>
            <p:cNvPr id="172037" name="Text Box 5"/>
            <p:cNvSpPr txBox="1">
              <a:spLocks noChangeArrowheads="1"/>
            </p:cNvSpPr>
            <p:nvPr/>
          </p:nvSpPr>
          <p:spPr bwMode="auto">
            <a:xfrm>
              <a:off x="2304" y="3552"/>
              <a:ext cx="1300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400" dirty="0"/>
                <a:t>Subordinates</a:t>
              </a:r>
            </a:p>
          </p:txBody>
        </p:sp>
        <p:sp>
          <p:nvSpPr>
            <p:cNvPr id="172041" name="AutoShape 9"/>
            <p:cNvSpPr>
              <a:spLocks noChangeArrowheads="1"/>
            </p:cNvSpPr>
            <p:nvPr/>
          </p:nvSpPr>
          <p:spPr bwMode="auto">
            <a:xfrm>
              <a:off x="960" y="1104"/>
              <a:ext cx="4032" cy="2400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D89013"/>
            </a:solidFill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400" dirty="0"/>
                <a:t>Feedback</a:t>
              </a:r>
            </a:p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400" dirty="0"/>
                <a:t>Progress</a:t>
              </a:r>
            </a:p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400" dirty="0"/>
                <a:t>Problems</a:t>
              </a:r>
            </a:p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400" dirty="0"/>
                <a:t>Suggestions</a:t>
              </a:r>
            </a:p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endPara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400" i="1" dirty="0">
                  <a:solidFill>
                    <a:srgbClr val="963C2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Flows from </a:t>
              </a:r>
            </a:p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400" i="1" dirty="0">
                  <a:solidFill>
                    <a:srgbClr val="963C2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employees to</a:t>
              </a:r>
            </a:p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400" i="1" dirty="0">
                  <a:solidFill>
                    <a:srgbClr val="963C2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decision makers</a:t>
              </a:r>
            </a:p>
          </p:txBody>
        </p:sp>
      </p:grp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67600" y="6400800"/>
            <a:ext cx="1676400" cy="304800"/>
          </a:xfrm>
        </p:spPr>
        <p:txBody>
          <a:bodyPr/>
          <a:lstStyle/>
          <a:p>
            <a:r>
              <a:rPr lang="en-US" sz="1500" dirty="0" smtClean="0"/>
              <a:t> Ch. 1, Slide </a:t>
            </a:r>
            <a:fld id="{1D8AD765-B216-4FF3-AAC6-D50A6929A33D}" type="slidenum">
              <a:rPr lang="en-US" sz="1500" dirty="0" smtClean="0"/>
              <a:pPr/>
              <a:t>20</a:t>
            </a:fld>
            <a:endParaRPr lang="en-US" sz="1500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2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2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Formal Channels of Information Flow</a:t>
            </a:r>
            <a:endParaRPr lang="en-US" dirty="0"/>
          </a:p>
        </p:txBody>
      </p:sp>
      <p:grpSp>
        <p:nvGrpSpPr>
          <p:cNvPr id="173069" name="Group 13"/>
          <p:cNvGrpSpPr>
            <a:grpSpLocks/>
          </p:cNvGrpSpPr>
          <p:nvPr/>
        </p:nvGrpSpPr>
        <p:grpSpPr bwMode="auto">
          <a:xfrm>
            <a:off x="304800" y="1524000"/>
            <a:ext cx="8531225" cy="4572000"/>
            <a:chOff x="721" y="864"/>
            <a:chExt cx="4845" cy="2880"/>
          </a:xfrm>
        </p:grpSpPr>
        <p:sp>
          <p:nvSpPr>
            <p:cNvPr id="173060" name="AutoShape 4"/>
            <p:cNvSpPr>
              <a:spLocks noChangeArrowheads="1"/>
            </p:cNvSpPr>
            <p:nvPr/>
          </p:nvSpPr>
          <p:spPr bwMode="auto">
            <a:xfrm>
              <a:off x="1200" y="864"/>
              <a:ext cx="3888" cy="2880"/>
            </a:xfrm>
            <a:prstGeom prst="leftRightArrow">
              <a:avLst>
                <a:gd name="adj1" fmla="val 50000"/>
                <a:gd name="adj2" fmla="val 27000"/>
              </a:avLst>
            </a:prstGeom>
            <a:solidFill>
              <a:srgbClr val="D89013"/>
            </a:solidFill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endParaRPr lang="en-US" sz="2400" dirty="0" smtClean="0"/>
            </a:p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400" dirty="0" smtClean="0"/>
                <a:t>Task coordination, problem solving, conflict	</a:t>
              </a:r>
            </a:p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400" dirty="0" smtClean="0"/>
                <a:t>	resolution, idea generation, team building,</a:t>
              </a:r>
            </a:p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400" dirty="0" smtClean="0"/>
                <a:t>	goals clarification</a:t>
              </a:r>
              <a:r>
                <a:rPr lang="en-US" sz="800" dirty="0"/>
                <a:t/>
              </a:r>
              <a:br>
                <a:rPr lang="en-US" sz="800" dirty="0"/>
              </a:br>
              <a:r>
                <a:rPr lang="en-US" sz="2400" i="1" dirty="0">
                  <a:solidFill>
                    <a:srgbClr val="963C2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Flows among workers </a:t>
              </a:r>
            </a:p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400" i="1" dirty="0">
                  <a:solidFill>
                    <a:srgbClr val="963C2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at the same level</a:t>
              </a:r>
            </a:p>
          </p:txBody>
        </p:sp>
        <p:sp>
          <p:nvSpPr>
            <p:cNvPr id="173067" name="Text Box 11"/>
            <p:cNvSpPr txBox="1">
              <a:spLocks noChangeArrowheads="1"/>
            </p:cNvSpPr>
            <p:nvPr/>
          </p:nvSpPr>
          <p:spPr bwMode="auto">
            <a:xfrm rot="16200000">
              <a:off x="311" y="2235"/>
              <a:ext cx="1108" cy="288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400" dirty="0"/>
                <a:t>Coworkers</a:t>
              </a:r>
            </a:p>
          </p:txBody>
        </p:sp>
        <p:sp>
          <p:nvSpPr>
            <p:cNvPr id="173068" name="Text Box 12"/>
            <p:cNvSpPr txBox="1">
              <a:spLocks noChangeArrowheads="1"/>
            </p:cNvSpPr>
            <p:nvPr/>
          </p:nvSpPr>
          <p:spPr bwMode="auto">
            <a:xfrm rot="5400000">
              <a:off x="4868" y="2235"/>
              <a:ext cx="1108" cy="288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400" dirty="0"/>
                <a:t>Coworkers</a:t>
              </a:r>
            </a:p>
          </p:txBody>
        </p:sp>
      </p:grp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67600" y="6400800"/>
            <a:ext cx="1676400" cy="304800"/>
          </a:xfrm>
        </p:spPr>
        <p:txBody>
          <a:bodyPr/>
          <a:lstStyle/>
          <a:p>
            <a:r>
              <a:rPr lang="en-US" sz="1500" dirty="0" smtClean="0"/>
              <a:t> Ch. 1, Slide </a:t>
            </a:r>
            <a:fld id="{1D8AD765-B216-4FF3-AAC6-D50A6929A33D}" type="slidenum">
              <a:rPr lang="en-US" sz="1500" dirty="0" smtClean="0"/>
              <a:pPr/>
              <a:t>21</a:t>
            </a:fld>
            <a:endParaRPr lang="en-US" sz="1500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Informal Channels of Information Flow:</a:t>
            </a:r>
            <a:br>
              <a:rPr lang="en-US" dirty="0" smtClean="0"/>
            </a:br>
            <a:r>
              <a:rPr lang="en-US" dirty="0" smtClean="0"/>
              <a:t>The Grapevine</a:t>
            </a:r>
            <a:endParaRPr lang="en-US" dirty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Carry unofficial messages</a:t>
            </a:r>
          </a:p>
          <a:p>
            <a:r>
              <a:rPr lang="en-US" dirty="0" smtClean="0"/>
              <a:t>Flows haphazardly</a:t>
            </a:r>
          </a:p>
          <a:p>
            <a:r>
              <a:rPr lang="en-US" dirty="0" smtClean="0"/>
              <a:t>Can be remarkably accurate</a:t>
            </a:r>
          </a:p>
          <a:p>
            <a:r>
              <a:rPr lang="en-US" dirty="0" smtClean="0"/>
              <a:t>Is mostly disliked by</a:t>
            </a:r>
            <a:br>
              <a:rPr lang="en-US" dirty="0" smtClean="0"/>
            </a:br>
            <a:r>
              <a:rPr lang="en-US" dirty="0" smtClean="0"/>
              <a:t>management</a:t>
            </a:r>
          </a:p>
          <a:p>
            <a:r>
              <a:rPr lang="en-US" dirty="0" smtClean="0"/>
              <a:t>Thrives where official</a:t>
            </a:r>
            <a:br>
              <a:rPr lang="en-US" dirty="0" smtClean="0"/>
            </a:br>
            <a:r>
              <a:rPr lang="en-US" dirty="0" smtClean="0"/>
              <a:t>information is limited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Ch. 1, Slide </a:t>
            </a:r>
            <a:fld id="{1D8AD765-B216-4FF3-AAC6-D50A6929A33D}" type="slidenum">
              <a:rPr lang="en-US" smtClean="0"/>
              <a:pPr/>
              <a:t>22</a:t>
            </a:fld>
            <a:endParaRPr lang="en-US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600200"/>
            <a:ext cx="26098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5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Obstacles to the Flow</a:t>
            </a:r>
            <a:br>
              <a:rPr lang="en-US" dirty="0" smtClean="0"/>
            </a:br>
            <a:r>
              <a:rPr lang="en-US" dirty="0" smtClean="0"/>
              <a:t>of Organizational Information</a:t>
            </a:r>
            <a:endParaRPr lang="en-US" dirty="0"/>
          </a:p>
        </p:txBody>
      </p:sp>
      <p:sp>
        <p:nvSpPr>
          <p:cNvPr id="177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Lack of trust, turf wars, fear of reprisal</a:t>
            </a:r>
          </a:p>
          <a:p>
            <a:r>
              <a:rPr lang="en-US" dirty="0" smtClean="0"/>
              <a:t>Uneven reward systems</a:t>
            </a:r>
          </a:p>
          <a:p>
            <a:r>
              <a:rPr lang="en-US" dirty="0" smtClean="0"/>
              <a:t>Closed communication climate</a:t>
            </a:r>
          </a:p>
          <a:p>
            <a:r>
              <a:rPr lang="en-US" dirty="0" smtClean="0"/>
              <a:t>Little official communication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Ch. 1, Slide </a:t>
            </a:r>
            <a:fld id="{1D8AD765-B216-4FF3-AAC6-D50A6929A33D}" type="slidenum">
              <a:rPr lang="en-US" smtClean="0"/>
              <a:pPr/>
              <a:t>23</a:t>
            </a:fld>
            <a:endParaRPr lang="en-US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2883408"/>
            <a:ext cx="2514600" cy="352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Obstacles to the Flow</a:t>
            </a:r>
            <a:br>
              <a:rPr lang="en-US" dirty="0" smtClean="0"/>
            </a:br>
            <a:r>
              <a:rPr lang="en-US" dirty="0" smtClean="0"/>
              <a:t>of Organizational Information</a:t>
            </a:r>
            <a:endParaRPr lang="en-US" dirty="0"/>
          </a:p>
        </p:txBody>
      </p:sp>
      <p:sp>
        <p:nvSpPr>
          <p:cNvPr id="177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Top-heavy organizational structure</a:t>
            </a:r>
          </a:p>
          <a:p>
            <a:r>
              <a:rPr lang="en-US" dirty="0" smtClean="0"/>
              <a:t>Long lines of communication</a:t>
            </a:r>
          </a:p>
          <a:p>
            <a:r>
              <a:rPr lang="en-US" dirty="0" smtClean="0"/>
              <a:t>Filtering, prejudice, ego involvement</a:t>
            </a:r>
          </a:p>
          <a:p>
            <a:r>
              <a:rPr lang="en-US" dirty="0" smtClean="0"/>
              <a:t>Poor communication skills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Ch. 1, Slide </a:t>
            </a:r>
            <a:fld id="{1D8AD765-B216-4FF3-AAC6-D50A6929A33D}" type="slidenum">
              <a:rPr lang="en-US" smtClean="0"/>
              <a:pPr/>
              <a:t>24</a:t>
            </a:fld>
            <a:endParaRPr lang="en-US" dirty="0" smtClean="0"/>
          </a:p>
        </p:txBody>
      </p:sp>
      <p:pic>
        <p:nvPicPr>
          <p:cNvPr id="177163" name="Picture 11" descr="MPj03143500000[1]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48400" y="3208943"/>
            <a:ext cx="2743200" cy="303945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Surmounting Obstacles to</a:t>
            </a:r>
            <a:br>
              <a:rPr lang="en-US" smtClean="0"/>
            </a:br>
            <a:r>
              <a:rPr lang="en-US" smtClean="0"/>
              <a:t>Effective Communication</a:t>
            </a:r>
            <a:endParaRPr lang="en-US" dirty="0"/>
          </a:p>
        </p:txBody>
      </p:sp>
      <p:sp>
        <p:nvSpPr>
          <p:cNvPr id="178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Encourage open, trusting environment for interaction and feedback.</a:t>
            </a:r>
          </a:p>
          <a:p>
            <a:r>
              <a:rPr lang="en-US" dirty="0" smtClean="0"/>
              <a:t>Flatten the organizational structure.</a:t>
            </a:r>
          </a:p>
          <a:p>
            <a:r>
              <a:rPr lang="en-US" dirty="0" smtClean="0"/>
              <a:t>Provide more information through formal channels.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Ch. 1, Slide </a:t>
            </a:r>
            <a:fld id="{1D8AD765-B216-4FF3-AAC6-D50A6929A33D}" type="slidenum">
              <a:rPr lang="en-US" smtClean="0"/>
              <a:pPr/>
              <a:t>25</a:t>
            </a:fld>
            <a:endParaRPr lang="en-US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Surmounting Obstacles to</a:t>
            </a:r>
            <a:br>
              <a:rPr lang="en-US" smtClean="0"/>
            </a:br>
            <a:r>
              <a:rPr lang="en-US" smtClean="0"/>
              <a:t>Effective Communication</a:t>
            </a:r>
            <a:endParaRPr lang="en-US" dirty="0"/>
          </a:p>
        </p:txBody>
      </p:sp>
      <p:sp>
        <p:nvSpPr>
          <p:cNvPr id="178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Train managers and employees to improve communication skills.</a:t>
            </a:r>
          </a:p>
          <a:p>
            <a:r>
              <a:rPr lang="en-US" dirty="0" smtClean="0"/>
              <a:t>Establish hotline and ombudsman programs.</a:t>
            </a:r>
          </a:p>
          <a:p>
            <a:r>
              <a:rPr lang="en-US" dirty="0" smtClean="0"/>
              <a:t>Establish fair reward system for individual and team achievement.</a:t>
            </a:r>
          </a:p>
          <a:p>
            <a:r>
              <a:rPr lang="en-US" dirty="0" smtClean="0"/>
              <a:t>Encourage full participation in teams.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Ch. 1, Slide </a:t>
            </a:r>
            <a:fld id="{1D8AD765-B216-4FF3-AAC6-D50A6929A33D}" type="slidenum">
              <a:rPr lang="en-US" smtClean="0"/>
              <a:pPr/>
              <a:t>26</a:t>
            </a:fld>
            <a:endParaRPr lang="en-US" dirty="0" smtClean="0"/>
          </a:p>
        </p:txBody>
      </p:sp>
      <p:pic>
        <p:nvPicPr>
          <p:cNvPr id="15" name="Picture 15" descr="MPj04012890000[1]"/>
          <p:cNvPicPr>
            <a:picLocks noChangeAspect="1" noChangeArrowheads="1"/>
          </p:cNvPicPr>
          <p:nvPr/>
        </p:nvPicPr>
        <p:blipFill>
          <a:blip r:embed="rId2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7297077" y="4343400"/>
            <a:ext cx="1694522" cy="17526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Message Distortion</a:t>
            </a:r>
            <a:endParaRPr lang="en-US" dirty="0"/>
          </a:p>
        </p:txBody>
      </p:sp>
      <p:pic>
        <p:nvPicPr>
          <p:cNvPr id="5" name="Picture 4" descr="F4pg9.tif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83581" y="2209800"/>
            <a:ext cx="5176838" cy="385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295400" y="1346010"/>
            <a:ext cx="6553200" cy="7571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Downward Communication Through Five Levels of Management</a:t>
            </a:r>
            <a:endParaRPr lang="en-US" sz="240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67600" y="6400800"/>
            <a:ext cx="1676400" cy="304800"/>
          </a:xfrm>
        </p:spPr>
        <p:txBody>
          <a:bodyPr/>
          <a:lstStyle/>
          <a:p>
            <a:r>
              <a:rPr lang="en-US" sz="1500" dirty="0" smtClean="0"/>
              <a:t> Ch. 1, Slide </a:t>
            </a:r>
            <a:fld id="{1D8AD765-B216-4FF3-AAC6-D50A6929A33D}" type="slidenum">
              <a:rPr lang="en-US" sz="1500" dirty="0" smtClean="0"/>
              <a:pPr/>
              <a:t>27</a:t>
            </a:fld>
            <a:endParaRPr lang="en-US" sz="1500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Ethical Behavior on the Job</a:t>
            </a:r>
            <a:endParaRPr lang="en-US" dirty="0"/>
          </a:p>
        </p:txBody>
      </p:sp>
      <p:sp>
        <p:nvSpPr>
          <p:cNvPr id="162828" name="Text Box 12"/>
          <p:cNvSpPr txBox="1">
            <a:spLocks noChangeArrowheads="1"/>
          </p:cNvSpPr>
          <p:nvPr/>
        </p:nvSpPr>
        <p:spPr bwMode="auto">
          <a:xfrm>
            <a:off x="1905000" y="1981200"/>
            <a:ext cx="5867400" cy="641350"/>
          </a:xfrm>
          <a:prstGeom prst="rect">
            <a:avLst/>
          </a:prstGeom>
          <a:solidFill>
            <a:srgbClr val="D89013">
              <a:alpha val="60001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514350" hangingPunct="0">
              <a:lnSpc>
                <a:spcPct val="100000"/>
              </a:lnSpc>
              <a:spcBef>
                <a:spcPct val="0"/>
              </a:spcBef>
              <a:buSzTx/>
            </a:pPr>
            <a:r>
              <a:rPr lang="en-US" sz="3600" dirty="0"/>
              <a:t>What is ethical behavior?</a:t>
            </a:r>
          </a:p>
        </p:txBody>
      </p:sp>
      <p:sp>
        <p:nvSpPr>
          <p:cNvPr id="162830" name="AutoShape 14"/>
          <p:cNvSpPr>
            <a:spLocks noChangeArrowheads="1"/>
          </p:cNvSpPr>
          <p:nvPr/>
        </p:nvSpPr>
        <p:spPr bwMode="auto">
          <a:xfrm>
            <a:off x="4391025" y="2819400"/>
            <a:ext cx="942975" cy="976313"/>
          </a:xfrm>
          <a:prstGeom prst="downArrow">
            <a:avLst>
              <a:gd name="adj1" fmla="val 50000"/>
              <a:gd name="adj2" fmla="val 25884"/>
            </a:avLst>
          </a:prstGeom>
          <a:solidFill>
            <a:srgbClr val="6A831B">
              <a:alpha val="74001"/>
            </a:srgbClr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00000"/>
              </a:lnSpc>
            </a:pPr>
            <a:endParaRPr lang="en-US" b="0" dirty="0">
              <a:solidFill>
                <a:srgbClr val="6A831B"/>
              </a:solidFill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905000" y="3886200"/>
            <a:ext cx="5867400" cy="1200329"/>
          </a:xfrm>
          <a:prstGeom prst="rect">
            <a:avLst/>
          </a:prstGeom>
          <a:solidFill>
            <a:srgbClr val="D89013">
              <a:alpha val="60001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514350" hangingPunct="0">
              <a:lnSpc>
                <a:spcPct val="100000"/>
              </a:lnSpc>
              <a:spcBef>
                <a:spcPct val="0"/>
              </a:spcBef>
              <a:buSzTx/>
            </a:pPr>
            <a:r>
              <a:rPr lang="en-US" sz="3600" dirty="0" smtClean="0"/>
              <a:t>Doing the right thing given the circumstances</a:t>
            </a:r>
            <a:endParaRPr lang="en-US" sz="360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67600" y="6400800"/>
            <a:ext cx="1676400" cy="304800"/>
          </a:xfrm>
        </p:spPr>
        <p:txBody>
          <a:bodyPr/>
          <a:lstStyle/>
          <a:p>
            <a:r>
              <a:rPr lang="en-US" sz="1500" dirty="0" smtClean="0"/>
              <a:t> Ch. 1, Slide </a:t>
            </a:r>
            <a:fld id="{1D8AD765-B216-4FF3-AAC6-D50A6929A33D}" type="slidenum">
              <a:rPr lang="en-US" sz="1500" dirty="0" smtClean="0"/>
              <a:pPr/>
              <a:t>28</a:t>
            </a:fld>
            <a:endParaRPr lang="en-US" sz="1500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8" grpId="0" animBg="1"/>
      <p:bldP spid="16283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Ethical Traps to Avoid on the Job</a:t>
            </a:r>
            <a:endParaRPr lang="en-US" dirty="0"/>
          </a:p>
        </p:txBody>
      </p:sp>
      <p:sp>
        <p:nvSpPr>
          <p:cNvPr id="184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73088" indent="-514350">
              <a:buFont typeface="+mj-lt"/>
              <a:buAutoNum type="arabicPeriod"/>
            </a:pPr>
            <a:r>
              <a:rPr lang="en-US" dirty="0" smtClean="0"/>
              <a:t>The false necessity trap - convincing yourself that no other choice exists</a:t>
            </a:r>
          </a:p>
          <a:p>
            <a:pPr marL="573088" indent="-514350">
              <a:buFont typeface="+mj-lt"/>
              <a:buAutoNum type="arabicPeriod"/>
            </a:pPr>
            <a:r>
              <a:rPr lang="en-US" dirty="0" smtClean="0"/>
              <a:t>The doctrine of relative filth - comparing your unethical behavior with someone else’s even more unethical behavior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67600" y="6400800"/>
            <a:ext cx="1676400" cy="304800"/>
          </a:xfrm>
        </p:spPr>
        <p:txBody>
          <a:bodyPr/>
          <a:lstStyle/>
          <a:p>
            <a:r>
              <a:rPr lang="en-US" sz="1500" dirty="0" smtClean="0"/>
              <a:t> Ch. 1, Slide </a:t>
            </a:r>
            <a:fld id="{1D8AD765-B216-4FF3-AAC6-D50A6929A33D}" type="slidenum">
              <a:rPr lang="en-US" sz="1500" dirty="0" smtClean="0"/>
              <a:pPr/>
              <a:t>29</a:t>
            </a:fld>
            <a:endParaRPr lang="en-US" sz="15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4038600"/>
            <a:ext cx="3200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You Need to Build Career Skills</a:t>
            </a:r>
            <a:endParaRPr lang="en-US" dirty="0"/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Necessary for hiring </a:t>
            </a:r>
          </a:p>
          <a:p>
            <a:r>
              <a:rPr lang="en-US" dirty="0"/>
              <a:t>A top skill set sought by employers</a:t>
            </a:r>
          </a:p>
          <a:p>
            <a:r>
              <a:rPr lang="en-US" dirty="0"/>
              <a:t>Critical for promotion </a:t>
            </a:r>
          </a:p>
          <a:p>
            <a:r>
              <a:rPr lang="en-US" dirty="0"/>
              <a:t>Essential for effective job </a:t>
            </a:r>
            <a:br>
              <a:rPr lang="en-US" dirty="0"/>
            </a:br>
            <a:r>
              <a:rPr lang="en-US" dirty="0"/>
              <a:t>performance</a:t>
            </a:r>
          </a:p>
          <a:p>
            <a:r>
              <a:rPr lang="en-US" dirty="0"/>
              <a:t>More important now </a:t>
            </a:r>
            <a:br>
              <a:rPr lang="en-US" dirty="0"/>
            </a:br>
            <a:r>
              <a:rPr lang="en-US" dirty="0"/>
              <a:t>as a result of technology</a:t>
            </a:r>
          </a:p>
          <a:p>
            <a:r>
              <a:rPr lang="en-US" dirty="0"/>
              <a:t>Learned through instruction </a:t>
            </a:r>
            <a:br>
              <a:rPr lang="en-US" dirty="0"/>
            </a:br>
            <a:r>
              <a:rPr lang="en-US" dirty="0"/>
              <a:t>and practice</a:t>
            </a:r>
          </a:p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Ch. 1, Slide </a:t>
            </a:r>
            <a:fld id="{1D8AD765-B216-4FF3-AAC6-D50A6929A33D}" type="slidenum">
              <a:rPr lang="en-US" smtClean="0"/>
              <a:pPr/>
              <a:t>3</a:t>
            </a:fld>
            <a:endParaRPr lang="en-US" dirty="0" smtClean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2819400"/>
            <a:ext cx="3200400" cy="228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Ethical Traps to Avoid on the Job</a:t>
            </a:r>
            <a:endParaRPr lang="en-US" dirty="0"/>
          </a:p>
        </p:txBody>
      </p:sp>
      <p:sp>
        <p:nvSpPr>
          <p:cNvPr id="184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73088" indent="-514350">
              <a:buFont typeface="+mj-lt"/>
              <a:buAutoNum type="arabicPeriod" startAt="3"/>
            </a:pPr>
            <a:r>
              <a:rPr lang="en-US" dirty="0" smtClean="0"/>
              <a:t>The rationalization trap - justifying unethical actions with excuses</a:t>
            </a:r>
          </a:p>
          <a:p>
            <a:pPr marL="573088" indent="-514350">
              <a:buFont typeface="+mj-lt"/>
              <a:buAutoNum type="arabicPeriod" startAt="3"/>
            </a:pPr>
            <a:r>
              <a:rPr lang="en-US" dirty="0" smtClean="0"/>
              <a:t>The self-deception trap - persuading yourself, for example, that a lie is not really a lie</a:t>
            </a:r>
          </a:p>
          <a:p>
            <a:pPr marL="573088" indent="-514350">
              <a:buFont typeface="+mj-lt"/>
              <a:buAutoNum type="arabicPeriod" startAt="3"/>
            </a:pPr>
            <a:r>
              <a:rPr lang="en-US" dirty="0"/>
              <a:t>The ends-justify-the-means trap - using unethical methods to accomplish a </a:t>
            </a:r>
            <a:r>
              <a:rPr lang="en-US" dirty="0" smtClean="0"/>
              <a:t>goal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67600" y="6400800"/>
            <a:ext cx="1676400" cy="304800"/>
          </a:xfrm>
        </p:spPr>
        <p:txBody>
          <a:bodyPr/>
          <a:lstStyle/>
          <a:p>
            <a:r>
              <a:rPr lang="en-US" sz="1500" dirty="0" smtClean="0"/>
              <a:t> Ch. 1, Slide </a:t>
            </a:r>
            <a:fld id="{1D8AD765-B216-4FF3-AAC6-D50A6929A33D}" type="slidenum">
              <a:rPr lang="en-US" sz="1500" dirty="0" smtClean="0"/>
              <a:pPr/>
              <a:t>30</a:t>
            </a:fld>
            <a:endParaRPr lang="en-US" sz="1500" dirty="0" smtClean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4531631"/>
            <a:ext cx="2514600" cy="1796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Goals of Ethical Business Communicators</a:t>
            </a:r>
            <a:endParaRPr lang="en-US" dirty="0"/>
          </a:p>
        </p:txBody>
      </p:sp>
      <p:sp>
        <p:nvSpPr>
          <p:cNvPr id="186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Abide by the law.</a:t>
            </a:r>
          </a:p>
          <a:p>
            <a:r>
              <a:rPr lang="en-US" dirty="0" smtClean="0"/>
              <a:t>Tell the truth.</a:t>
            </a:r>
          </a:p>
          <a:p>
            <a:r>
              <a:rPr lang="en-US" dirty="0" smtClean="0"/>
              <a:t>Label opinions.</a:t>
            </a:r>
          </a:p>
          <a:p>
            <a:r>
              <a:rPr lang="en-US" dirty="0" smtClean="0"/>
              <a:t>Be objective.</a:t>
            </a:r>
          </a:p>
          <a:p>
            <a:r>
              <a:rPr lang="en-US" dirty="0"/>
              <a:t>Communicate </a:t>
            </a:r>
            <a:r>
              <a:rPr lang="en-US" dirty="0" smtClean="0"/>
              <a:t>clearly.</a:t>
            </a:r>
            <a:endParaRPr lang="en-US" dirty="0"/>
          </a:p>
          <a:p>
            <a:r>
              <a:rPr lang="en-US" dirty="0"/>
              <a:t>Use inclusive </a:t>
            </a:r>
            <a:r>
              <a:rPr lang="en-US" dirty="0" smtClean="0"/>
              <a:t>language.</a:t>
            </a:r>
            <a:endParaRPr lang="en-US" dirty="0"/>
          </a:p>
          <a:p>
            <a:r>
              <a:rPr lang="en-US" dirty="0"/>
              <a:t>Give </a:t>
            </a:r>
            <a:r>
              <a:rPr lang="en-US" dirty="0" smtClean="0"/>
              <a:t>credit.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Ch. 1, Slide </a:t>
            </a:r>
            <a:fld id="{1D8AD765-B216-4FF3-AAC6-D50A6929A33D}" type="slidenum">
              <a:rPr lang="en-US" smtClean="0"/>
              <a:pPr/>
              <a:t>31</a:t>
            </a:fld>
            <a:endParaRPr lang="en-US" dirty="0" smtClean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2057400"/>
            <a:ext cx="3429000" cy="244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Tools for Doing the Right Thing</a:t>
            </a:r>
            <a:endParaRPr lang="en-US" dirty="0"/>
          </a:p>
        </p:txBody>
      </p:sp>
      <p:sp>
        <p:nvSpPr>
          <p:cNvPr id="1873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Is the action you are considering legal? </a:t>
            </a:r>
          </a:p>
          <a:p>
            <a:r>
              <a:rPr lang="en-US" smtClean="0"/>
              <a:t>How would you see the problem if you were on the opposite side?</a:t>
            </a:r>
          </a:p>
          <a:p>
            <a:r>
              <a:rPr lang="en-US" smtClean="0"/>
              <a:t>What are alternate solutions?</a:t>
            </a:r>
          </a:p>
          <a:p>
            <a:r>
              <a:rPr lang="en-US" smtClean="0"/>
              <a:t>Can you discuss the problem with someone you trust?</a:t>
            </a:r>
          </a:p>
          <a:p>
            <a:r>
              <a:rPr lang="en-US" smtClean="0"/>
              <a:t>How would you feel if people you care about learned of your action?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Ch. 1, Slide </a:t>
            </a:r>
            <a:fld id="{1D8AD765-B216-4FF3-AAC6-D50A6929A33D}" type="slidenum">
              <a:rPr lang="en-US" smtClean="0"/>
              <a:pPr/>
              <a:t>32</a:t>
            </a:fld>
            <a:endParaRPr lang="en-US" dirty="0" smtClean="0"/>
          </a:p>
        </p:txBody>
      </p:sp>
      <p:pic>
        <p:nvPicPr>
          <p:cNvPr id="20" name="Picture 6" descr="j0315570"/>
          <p:cNvPicPr>
            <a:picLocks noChangeAspect="1" noChangeArrowheads="1"/>
          </p:cNvPicPr>
          <p:nvPr/>
        </p:nvPicPr>
        <p:blipFill>
          <a:blip r:embed="rId2" cstate="email"/>
          <a:stretch>
            <a:fillRect/>
          </a:stretch>
        </p:blipFill>
        <p:spPr bwMode="auto">
          <a:xfrm>
            <a:off x="7588019" y="5029200"/>
            <a:ext cx="1479781" cy="1295400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Respond Ethically to Gossip</a:t>
            </a:r>
            <a:endParaRPr lang="en-US" dirty="0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</p:nvPr>
        </p:nvGraphicFramePr>
        <p:xfrm>
          <a:off x="647700" y="1752600"/>
          <a:ext cx="7848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Ch. 1, Slide </a:t>
            </a:r>
            <a:fld id="{1D8AD765-B216-4FF3-AAC6-D50A6929A33D}" type="slidenum">
              <a:rPr lang="en-US" smtClean="0"/>
              <a:pPr/>
              <a:t>33</a:t>
            </a:fld>
            <a:endParaRPr lang="en-US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End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Ch. 1, Slide </a:t>
            </a:r>
            <a:fld id="{1D8AD765-B216-4FF3-AAC6-D50A6929A33D}" type="slidenum">
              <a:rPr lang="en-US" smtClean="0"/>
              <a:pPr/>
              <a:t>34</a:t>
            </a:fld>
            <a:endParaRPr lang="en-US" dirty="0" smtClean="0"/>
          </a:p>
        </p:txBody>
      </p:sp>
      <p:sp>
        <p:nvSpPr>
          <p:cNvPr id="189447" name="Rectangle 7"/>
          <p:cNvSpPr>
            <a:spLocks noChangeArrowheads="1"/>
          </p:cNvSpPr>
          <p:nvPr/>
        </p:nvSpPr>
        <p:spPr bwMode="auto">
          <a:xfrm>
            <a:off x="762000" y="6245225"/>
            <a:ext cx="6248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lnSpc>
                <a:spcPct val="100000"/>
              </a:lnSpc>
              <a:spcBef>
                <a:spcPct val="0"/>
              </a:spcBef>
              <a:buSzTx/>
            </a:pPr>
            <a:endParaRPr lang="en-US" sz="1800" b="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 of Workers in</a:t>
            </a:r>
            <a:br>
              <a:rPr lang="en-US" dirty="0" smtClean="0"/>
            </a:br>
            <a:r>
              <a:rPr lang="en-US" dirty="0" smtClean="0"/>
              <a:t>Today’s Information Age</a:t>
            </a:r>
            <a:endParaRPr lang="en-US" dirty="0"/>
          </a:p>
        </p:txBody>
      </p:sp>
      <p:sp>
        <p:nvSpPr>
          <p:cNvPr id="106500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 with words, figures, and data.</a:t>
            </a:r>
          </a:p>
          <a:p>
            <a:r>
              <a:rPr lang="en-US" dirty="0" smtClean="0"/>
              <a:t>Generate, process, and exchange information.</a:t>
            </a:r>
          </a:p>
          <a:p>
            <a:r>
              <a:rPr lang="en-US" dirty="0" smtClean="0"/>
              <a:t>Think critically.</a:t>
            </a:r>
          </a:p>
          <a:p>
            <a:r>
              <a:rPr lang="en-US" dirty="0" smtClean="0"/>
              <a:t>Make decisions.</a:t>
            </a:r>
          </a:p>
          <a:p>
            <a:r>
              <a:rPr lang="en-US" dirty="0" smtClean="0"/>
              <a:t>Take charge of your career.</a:t>
            </a:r>
          </a:p>
          <a:p>
            <a:r>
              <a:rPr lang="en-US" dirty="0" smtClean="0"/>
              <a:t>Continue learning all your life.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Ch. 1, Slide </a:t>
            </a:r>
            <a:fld id="{1D8AD765-B216-4FF3-AAC6-D50A6929A33D}" type="slidenum">
              <a:rPr lang="en-US" smtClean="0"/>
              <a:pPr/>
              <a:t>4</a:t>
            </a:fld>
            <a:endParaRPr lang="en-US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4450330"/>
            <a:ext cx="2819400" cy="1883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17" name="Rectangle 9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Thinking, Decision </a:t>
            </a:r>
            <a:r>
              <a:rPr lang="en-US" dirty="0" smtClean="0"/>
              <a:t>Making and Problem Solving – Get </a:t>
            </a:r>
            <a:r>
              <a:rPr lang="en-US" dirty="0"/>
              <a:t>Ready!</a:t>
            </a:r>
          </a:p>
        </p:txBody>
      </p:sp>
      <p:sp>
        <p:nvSpPr>
          <p:cNvPr id="107712" name="AutoShape 192"/>
          <p:cNvSpPr>
            <a:spLocks noChangeArrowheads="1"/>
          </p:cNvSpPr>
          <p:nvPr/>
        </p:nvSpPr>
        <p:spPr bwMode="auto">
          <a:xfrm rot="21139322">
            <a:off x="1142203" y="1975385"/>
            <a:ext cx="5518420" cy="4238146"/>
          </a:xfrm>
          <a:custGeom>
            <a:avLst/>
            <a:gdLst>
              <a:gd name="G0" fmla="+- -5497667 0 0"/>
              <a:gd name="G1" fmla="+- 8826113 0 0"/>
              <a:gd name="G2" fmla="+- -5497667 0 8826113"/>
              <a:gd name="G3" fmla="+- 10800 0 0"/>
              <a:gd name="G4" fmla="+- 0 0 -5497667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663 0 0"/>
              <a:gd name="G9" fmla="+- 0 0 8826113"/>
              <a:gd name="G10" fmla="+- 5663 0 2700"/>
              <a:gd name="G11" fmla="cos G10 -5497667"/>
              <a:gd name="G12" fmla="sin G10 -5497667"/>
              <a:gd name="G13" fmla="cos 13500 -5497667"/>
              <a:gd name="G14" fmla="sin 13500 -5497667"/>
              <a:gd name="G15" fmla="+- G11 10800 0"/>
              <a:gd name="G16" fmla="+- G12 10800 0"/>
              <a:gd name="G17" fmla="+- G13 10800 0"/>
              <a:gd name="G18" fmla="+- G14 10800 0"/>
              <a:gd name="G19" fmla="*/ 5663 1 2"/>
              <a:gd name="G20" fmla="+- G19 5400 0"/>
              <a:gd name="G21" fmla="cos G20 -5497667"/>
              <a:gd name="G22" fmla="sin G20 -5497667"/>
              <a:gd name="G23" fmla="+- G21 10800 0"/>
              <a:gd name="G24" fmla="+- G12 G23 G22"/>
              <a:gd name="G25" fmla="+- G22 G23 G11"/>
              <a:gd name="G26" fmla="cos 10800 -5497667"/>
              <a:gd name="G27" fmla="sin 10800 -5497667"/>
              <a:gd name="G28" fmla="cos 5663 -5497667"/>
              <a:gd name="G29" fmla="sin 5663 -5497667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8826113"/>
              <a:gd name="G36" fmla="sin G34 8826113"/>
              <a:gd name="G37" fmla="+/ 8826113 -5497667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663 G39"/>
              <a:gd name="G43" fmla="sin 5663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43 w 21600"/>
              <a:gd name="T5" fmla="*/ 6168 h 21600"/>
              <a:gd name="T6" fmla="*/ 5012 w 21600"/>
              <a:gd name="T7" fmla="*/ 16653 h 21600"/>
              <a:gd name="T8" fmla="*/ 5684 w 21600"/>
              <a:gd name="T9" fmla="*/ 8371 h 21600"/>
              <a:gd name="T10" fmla="*/ 12237 w 21600"/>
              <a:gd name="T11" fmla="*/ -2624 h 21600"/>
              <a:gd name="T12" fmla="*/ 16915 w 21600"/>
              <a:gd name="T13" fmla="*/ 3175 h 21600"/>
              <a:gd name="T14" fmla="*/ 11115 w 21600"/>
              <a:gd name="T15" fmla="*/ 785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1402" y="5169"/>
                </a:moveTo>
                <a:cubicBezTo>
                  <a:pt x="11202" y="5147"/>
                  <a:pt x="11001" y="5137"/>
                  <a:pt x="10800" y="5137"/>
                </a:cubicBezTo>
                <a:cubicBezTo>
                  <a:pt x="7672" y="5137"/>
                  <a:pt x="5137" y="7672"/>
                  <a:pt x="5137" y="10800"/>
                </a:cubicBezTo>
                <a:cubicBezTo>
                  <a:pt x="5136" y="12313"/>
                  <a:pt x="5742" y="13763"/>
                  <a:pt x="6818" y="14826"/>
                </a:cubicBezTo>
                <a:lnTo>
                  <a:pt x="3206" y="18479"/>
                </a:lnTo>
                <a:cubicBezTo>
                  <a:pt x="1154" y="16451"/>
                  <a:pt x="0" y="1368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1184" y="-1"/>
                  <a:pt x="11567" y="20"/>
                  <a:pt x="11949" y="61"/>
                </a:cubicBezTo>
                <a:lnTo>
                  <a:pt x="12237" y="-2624"/>
                </a:lnTo>
                <a:lnTo>
                  <a:pt x="16915" y="3175"/>
                </a:lnTo>
                <a:lnTo>
                  <a:pt x="11115" y="7853"/>
                </a:lnTo>
                <a:lnTo>
                  <a:pt x="11402" y="5169"/>
                </a:lnTo>
                <a:close/>
              </a:path>
            </a:pathLst>
          </a:custGeom>
          <a:gradFill rotWithShape="1">
            <a:gsLst>
              <a:gs pos="0">
                <a:srgbClr val="8B679E">
                  <a:alpha val="35001"/>
                </a:srgbClr>
              </a:gs>
              <a:gs pos="100000">
                <a:srgbClr val="774286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7717" name="Text Box 197"/>
          <p:cNvSpPr txBox="1">
            <a:spLocks noChangeArrowheads="1"/>
          </p:cNvSpPr>
          <p:nvPr/>
        </p:nvSpPr>
        <p:spPr bwMode="auto">
          <a:xfrm>
            <a:off x="5486400" y="2133600"/>
            <a:ext cx="2819400" cy="457200"/>
          </a:xfrm>
          <a:prstGeom prst="rect">
            <a:avLst/>
          </a:prstGeom>
          <a:gradFill rotWithShape="1">
            <a:gsLst>
              <a:gs pos="0">
                <a:srgbClr val="6A831B">
                  <a:alpha val="80000"/>
                </a:srgbClr>
              </a:gs>
              <a:gs pos="50000">
                <a:srgbClr val="6A831B">
                  <a:gamma/>
                  <a:tint val="48627"/>
                  <a:invGamma/>
                </a:srgbClr>
              </a:gs>
              <a:gs pos="100000">
                <a:srgbClr val="6A831B">
                  <a:alpha val="8000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Identify and clarify</a:t>
            </a:r>
          </a:p>
        </p:txBody>
      </p:sp>
      <p:sp>
        <p:nvSpPr>
          <p:cNvPr id="107721" name="Oval 201"/>
          <p:cNvSpPr>
            <a:spLocks noChangeArrowheads="1"/>
          </p:cNvSpPr>
          <p:nvPr/>
        </p:nvSpPr>
        <p:spPr bwMode="auto">
          <a:xfrm>
            <a:off x="2667000" y="5181600"/>
            <a:ext cx="2514600" cy="738188"/>
          </a:xfrm>
          <a:prstGeom prst="ellipse">
            <a:avLst/>
          </a:prstGeom>
          <a:gradFill rotWithShape="1">
            <a:gsLst>
              <a:gs pos="0">
                <a:srgbClr val="963C26">
                  <a:alpha val="60001"/>
                </a:srgbClr>
              </a:gs>
              <a:gs pos="50000">
                <a:srgbClr val="963C26">
                  <a:gamma/>
                  <a:tint val="23922"/>
                  <a:invGamma/>
                </a:srgbClr>
              </a:gs>
              <a:gs pos="100000">
                <a:srgbClr val="963C26">
                  <a:alpha val="60001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000" dirty="0"/>
              <a:t>Problem</a:t>
            </a:r>
          </a:p>
        </p:txBody>
      </p:sp>
      <p:sp>
        <p:nvSpPr>
          <p:cNvPr id="107722" name="Text Box 202"/>
          <p:cNvSpPr txBox="1">
            <a:spLocks noChangeArrowheads="1"/>
          </p:cNvSpPr>
          <p:nvPr/>
        </p:nvSpPr>
        <p:spPr bwMode="auto">
          <a:xfrm>
            <a:off x="5486400" y="2971800"/>
            <a:ext cx="3048000" cy="457200"/>
          </a:xfrm>
          <a:prstGeom prst="rect">
            <a:avLst/>
          </a:prstGeom>
          <a:gradFill rotWithShape="1">
            <a:gsLst>
              <a:gs pos="0">
                <a:srgbClr val="6A831B">
                  <a:alpha val="80000"/>
                </a:srgbClr>
              </a:gs>
              <a:gs pos="50000">
                <a:srgbClr val="6A831B">
                  <a:gamma/>
                  <a:tint val="48627"/>
                  <a:invGamma/>
                </a:srgbClr>
              </a:gs>
              <a:gs pos="100000">
                <a:srgbClr val="6A831B">
                  <a:alpha val="8000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 dirty="0"/>
              <a:t>Gather information</a:t>
            </a:r>
          </a:p>
        </p:txBody>
      </p:sp>
      <p:sp>
        <p:nvSpPr>
          <p:cNvPr id="107723" name="Text Box 203"/>
          <p:cNvSpPr txBox="1">
            <a:spLocks noChangeArrowheads="1"/>
          </p:cNvSpPr>
          <p:nvPr/>
        </p:nvSpPr>
        <p:spPr bwMode="auto">
          <a:xfrm>
            <a:off x="5486400" y="3733800"/>
            <a:ext cx="2819400" cy="457200"/>
          </a:xfrm>
          <a:prstGeom prst="rect">
            <a:avLst/>
          </a:prstGeom>
          <a:gradFill rotWithShape="1">
            <a:gsLst>
              <a:gs pos="0">
                <a:srgbClr val="6A831B">
                  <a:alpha val="80000"/>
                </a:srgbClr>
              </a:gs>
              <a:gs pos="50000">
                <a:srgbClr val="6A831B">
                  <a:gamma/>
                  <a:tint val="48627"/>
                  <a:invGamma/>
                </a:srgbClr>
              </a:gs>
              <a:gs pos="100000">
                <a:srgbClr val="6A831B">
                  <a:alpha val="8000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 dirty="0"/>
              <a:t>Evaluate evidence</a:t>
            </a:r>
          </a:p>
        </p:txBody>
      </p:sp>
      <p:sp>
        <p:nvSpPr>
          <p:cNvPr id="107724" name="Text Box 204"/>
          <p:cNvSpPr txBox="1">
            <a:spLocks noChangeArrowheads="1"/>
          </p:cNvSpPr>
          <p:nvPr/>
        </p:nvSpPr>
        <p:spPr bwMode="auto">
          <a:xfrm>
            <a:off x="5486400" y="4495800"/>
            <a:ext cx="2667000" cy="457200"/>
          </a:xfrm>
          <a:prstGeom prst="rect">
            <a:avLst/>
          </a:prstGeom>
          <a:gradFill rotWithShape="1">
            <a:gsLst>
              <a:gs pos="0">
                <a:srgbClr val="6A831B">
                  <a:alpha val="80000"/>
                </a:srgbClr>
              </a:gs>
              <a:gs pos="50000">
                <a:srgbClr val="6A831B">
                  <a:gamma/>
                  <a:tint val="48627"/>
                  <a:invGamma/>
                </a:srgbClr>
              </a:gs>
              <a:gs pos="100000">
                <a:srgbClr val="6A831B">
                  <a:alpha val="8000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 dirty="0"/>
              <a:t>Consider options</a:t>
            </a:r>
          </a:p>
        </p:txBody>
      </p:sp>
      <p:sp>
        <p:nvSpPr>
          <p:cNvPr id="107725" name="Text Box 205"/>
          <p:cNvSpPr txBox="1">
            <a:spLocks noChangeArrowheads="1"/>
          </p:cNvSpPr>
          <p:nvPr/>
        </p:nvSpPr>
        <p:spPr bwMode="auto">
          <a:xfrm>
            <a:off x="5486400" y="5257800"/>
            <a:ext cx="3505200" cy="830997"/>
          </a:xfrm>
          <a:prstGeom prst="rect">
            <a:avLst/>
          </a:prstGeom>
          <a:gradFill rotWithShape="1">
            <a:gsLst>
              <a:gs pos="0">
                <a:srgbClr val="6A831B">
                  <a:alpha val="80000"/>
                </a:srgbClr>
              </a:gs>
              <a:gs pos="50000">
                <a:srgbClr val="6A831B">
                  <a:gamma/>
                  <a:tint val="48627"/>
                  <a:invGamma/>
                </a:srgbClr>
              </a:gs>
              <a:gs pos="100000">
                <a:srgbClr val="6A831B">
                  <a:alpha val="8000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 dirty="0" smtClean="0"/>
              <a:t>Choose best option and test it</a:t>
            </a:r>
            <a:endParaRPr lang="en-US" sz="2400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67600" y="6400800"/>
            <a:ext cx="1676400" cy="304800"/>
          </a:xfrm>
        </p:spPr>
        <p:txBody>
          <a:bodyPr/>
          <a:lstStyle/>
          <a:p>
            <a:r>
              <a:rPr lang="en-US" sz="1500" dirty="0" smtClean="0"/>
              <a:t> Ch. 1, Slide </a:t>
            </a:r>
            <a:fld id="{1D8AD765-B216-4FF3-AAC6-D50A6929A33D}" type="slidenum">
              <a:rPr lang="en-US" sz="1500" dirty="0" smtClean="0"/>
              <a:pPr/>
              <a:t>5</a:t>
            </a:fld>
            <a:endParaRPr lang="en-US" sz="1500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7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7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7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7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7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7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7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7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7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7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7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7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712" grpId="0" animBg="1"/>
      <p:bldP spid="107717" grpId="0" animBg="1"/>
      <p:bldP spid="107721" grpId="0" animBg="1"/>
      <p:bldP spid="107722" grpId="0" animBg="1"/>
      <p:bldP spid="107723" grpId="0" animBg="1"/>
      <p:bldP spid="107724" grpId="0" animBg="1"/>
      <p:bldP spid="1077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Trends Affecting You in Today’s Workplace</a:t>
            </a:r>
            <a:endParaRPr lang="en-US" dirty="0"/>
          </a:p>
        </p:txBody>
      </p:sp>
      <p:sp>
        <p:nvSpPr>
          <p:cNvPr id="109572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Heightened global competition</a:t>
            </a:r>
          </a:p>
          <a:p>
            <a:r>
              <a:rPr lang="en-US" dirty="0" smtClean="0"/>
              <a:t>Flattened management hierarchies</a:t>
            </a:r>
          </a:p>
          <a:p>
            <a:r>
              <a:rPr lang="en-US" dirty="0" smtClean="0"/>
              <a:t>Expanded team-based management</a:t>
            </a:r>
          </a:p>
          <a:p>
            <a:r>
              <a:rPr lang="en-US" dirty="0" smtClean="0"/>
              <a:t>Innovative communication technology</a:t>
            </a:r>
          </a:p>
          <a:p>
            <a:r>
              <a:rPr lang="en-US" dirty="0" smtClean="0"/>
              <a:t>New work environments</a:t>
            </a:r>
          </a:p>
          <a:p>
            <a:r>
              <a:rPr lang="en-US" dirty="0" smtClean="0"/>
              <a:t>Increasingly diverse workforce</a:t>
            </a:r>
          </a:p>
          <a:p>
            <a:r>
              <a:rPr lang="en-US" dirty="0" smtClean="0"/>
              <a:t>Renewed emphasis on ethics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Ch. 1, Slide </a:t>
            </a:r>
            <a:fld id="{1D8AD765-B216-4FF3-AAC6-D50A6929A33D}" type="slidenum">
              <a:rPr lang="en-US" smtClean="0"/>
              <a:pPr/>
              <a:t>6</a:t>
            </a:fld>
            <a:endParaRPr lang="en-US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4810124"/>
            <a:ext cx="26670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 in the Workplace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90600" y="1752600"/>
            <a:ext cx="7848600" cy="1371600"/>
          </a:xfrm>
        </p:spPr>
        <p:txBody>
          <a:bodyPr/>
          <a:lstStyle/>
          <a:p>
            <a:r>
              <a:rPr lang="en-US" dirty="0" smtClean="0"/>
              <a:t>Success for you in the new global and diverse workplace requires excellent communication skills!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67600" y="6400800"/>
            <a:ext cx="1676400" cy="304800"/>
          </a:xfrm>
        </p:spPr>
        <p:txBody>
          <a:bodyPr/>
          <a:lstStyle/>
          <a:p>
            <a:r>
              <a:rPr lang="en-US" sz="1500" dirty="0" smtClean="0"/>
              <a:t> Ch. 1, Slide </a:t>
            </a:r>
            <a:fld id="{1D8AD765-B216-4FF3-AAC6-D50A6929A33D}" type="slidenum">
              <a:rPr lang="en-US" sz="1500" dirty="0" smtClean="0"/>
              <a:pPr/>
              <a:t>7</a:t>
            </a:fld>
            <a:endParaRPr lang="en-US" sz="1500" dirty="0" smtClean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200400"/>
            <a:ext cx="3158836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92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Communication Process – Basic Model</a:t>
            </a:r>
            <a:endParaRPr lang="en-US" dirty="0"/>
          </a:p>
        </p:txBody>
      </p:sp>
      <p:grpSp>
        <p:nvGrpSpPr>
          <p:cNvPr id="156737" name="Group 65"/>
          <p:cNvGrpSpPr>
            <a:grpSpLocks/>
          </p:cNvGrpSpPr>
          <p:nvPr/>
        </p:nvGrpSpPr>
        <p:grpSpPr bwMode="auto">
          <a:xfrm>
            <a:off x="762000" y="1524000"/>
            <a:ext cx="8382000" cy="4724400"/>
            <a:chOff x="480" y="864"/>
            <a:chExt cx="5280" cy="2976"/>
          </a:xfrm>
        </p:grpSpPr>
        <p:sp>
          <p:nvSpPr>
            <p:cNvPr id="156723" name="Rectangle 51" descr="Wave"/>
            <p:cNvSpPr>
              <a:spLocks noChangeArrowheads="1"/>
            </p:cNvSpPr>
            <p:nvPr/>
          </p:nvSpPr>
          <p:spPr bwMode="auto">
            <a:xfrm rot="5400000">
              <a:off x="1632" y="-288"/>
              <a:ext cx="2976" cy="5280"/>
            </a:xfrm>
            <a:prstGeom prst="rect">
              <a:avLst/>
            </a:prstGeom>
            <a:pattFill prst="wave">
              <a:fgClr>
                <a:srgbClr val="5D8A9E">
                  <a:alpha val="70000"/>
                </a:srgbClr>
              </a:fgClr>
              <a:bgClr>
                <a:schemeClr val="bg1">
                  <a:alpha val="70000"/>
                </a:schemeClr>
              </a:bgClr>
            </a:pattFill>
            <a:ln w="25400" algn="ctr">
              <a:noFill/>
              <a:miter lim="800000"/>
              <a:headEnd/>
              <a:tailEnd/>
            </a:ln>
            <a:effectLst/>
          </p:spPr>
          <p:txBody>
            <a:bodyPr rot="10800000" vert="eaVert" lIns="73152" tIns="36576" rIns="73152" bIns="36576" anchor="ctr"/>
            <a:lstStyle/>
            <a:p>
              <a:pPr>
                <a:lnSpc>
                  <a:spcPct val="100000"/>
                </a:lnSpc>
              </a:pPr>
              <a:endParaRPr lang="en-US" b="0" dirty="0">
                <a:solidFill>
                  <a:srgbClr val="5D8A9E"/>
                </a:solidFill>
              </a:endParaRPr>
            </a:p>
          </p:txBody>
        </p:sp>
        <p:sp>
          <p:nvSpPr>
            <p:cNvPr id="156724" name="Rectangle 52"/>
            <p:cNvSpPr>
              <a:spLocks noChangeArrowheads="1"/>
            </p:cNvSpPr>
            <p:nvPr/>
          </p:nvSpPr>
          <p:spPr bwMode="auto">
            <a:xfrm>
              <a:off x="1632" y="1503"/>
              <a:ext cx="711" cy="353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 lIns="73152" tIns="36576" rIns="73152" bIns="36576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b="0" dirty="0">
                  <a:solidFill>
                    <a:srgbClr val="5D8A9E"/>
                  </a:solidFill>
                </a:rPr>
                <a:t>Noise</a:t>
              </a:r>
            </a:p>
          </p:txBody>
        </p:sp>
        <p:sp>
          <p:nvSpPr>
            <p:cNvPr id="156725" name="Rectangle 53"/>
            <p:cNvSpPr>
              <a:spLocks noChangeArrowheads="1"/>
            </p:cNvSpPr>
            <p:nvPr/>
          </p:nvSpPr>
          <p:spPr bwMode="auto">
            <a:xfrm>
              <a:off x="4153" y="1471"/>
              <a:ext cx="711" cy="353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 lIns="73152" tIns="36576" rIns="73152" bIns="36576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b="0" dirty="0">
                  <a:solidFill>
                    <a:srgbClr val="5D8A9E"/>
                  </a:solidFill>
                </a:rPr>
                <a:t>Noise</a:t>
              </a:r>
            </a:p>
          </p:txBody>
        </p:sp>
        <p:sp>
          <p:nvSpPr>
            <p:cNvPr id="156726" name="Rectangle 54"/>
            <p:cNvSpPr>
              <a:spLocks noChangeArrowheads="1"/>
            </p:cNvSpPr>
            <p:nvPr/>
          </p:nvSpPr>
          <p:spPr bwMode="auto">
            <a:xfrm>
              <a:off x="1273" y="912"/>
              <a:ext cx="711" cy="353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 lIns="73152" tIns="36576" rIns="73152" bIns="36576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b="0" dirty="0">
                  <a:solidFill>
                    <a:srgbClr val="5D8A9E"/>
                  </a:solidFill>
                </a:rPr>
                <a:t>Noise</a:t>
              </a:r>
            </a:p>
          </p:txBody>
        </p:sp>
        <p:sp>
          <p:nvSpPr>
            <p:cNvPr id="156727" name="Rectangle 55"/>
            <p:cNvSpPr>
              <a:spLocks noChangeArrowheads="1"/>
            </p:cNvSpPr>
            <p:nvPr/>
          </p:nvSpPr>
          <p:spPr bwMode="auto">
            <a:xfrm>
              <a:off x="3887" y="912"/>
              <a:ext cx="711" cy="353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 lIns="73152" tIns="36576" rIns="73152" bIns="36576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b="0" dirty="0">
                  <a:solidFill>
                    <a:srgbClr val="5D8A9E"/>
                  </a:solidFill>
                </a:rPr>
                <a:t>Noise</a:t>
              </a:r>
            </a:p>
          </p:txBody>
        </p:sp>
        <p:sp>
          <p:nvSpPr>
            <p:cNvPr id="156728" name="Rectangle 56"/>
            <p:cNvSpPr>
              <a:spLocks noChangeArrowheads="1"/>
            </p:cNvSpPr>
            <p:nvPr/>
          </p:nvSpPr>
          <p:spPr bwMode="auto">
            <a:xfrm>
              <a:off x="1273" y="2959"/>
              <a:ext cx="711" cy="353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 lIns="73152" tIns="36576" rIns="73152" bIns="36576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b="0" dirty="0">
                  <a:solidFill>
                    <a:srgbClr val="5D8A9E"/>
                  </a:solidFill>
                </a:rPr>
                <a:t>Noise</a:t>
              </a:r>
            </a:p>
          </p:txBody>
        </p:sp>
        <p:sp>
          <p:nvSpPr>
            <p:cNvPr id="156729" name="Rectangle 57"/>
            <p:cNvSpPr>
              <a:spLocks noChangeArrowheads="1"/>
            </p:cNvSpPr>
            <p:nvPr/>
          </p:nvSpPr>
          <p:spPr bwMode="auto">
            <a:xfrm>
              <a:off x="576" y="3487"/>
              <a:ext cx="711" cy="353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 lIns="73152" tIns="36576" rIns="73152" bIns="36576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b="0" dirty="0">
                  <a:solidFill>
                    <a:srgbClr val="5D8A9E"/>
                  </a:solidFill>
                </a:rPr>
                <a:t>Noise</a:t>
              </a:r>
            </a:p>
          </p:txBody>
        </p:sp>
        <p:sp>
          <p:nvSpPr>
            <p:cNvPr id="156730" name="Rectangle 58"/>
            <p:cNvSpPr>
              <a:spLocks noChangeArrowheads="1"/>
            </p:cNvSpPr>
            <p:nvPr/>
          </p:nvSpPr>
          <p:spPr bwMode="auto">
            <a:xfrm>
              <a:off x="3792" y="3487"/>
              <a:ext cx="711" cy="353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 lIns="73152" tIns="36576" rIns="73152" bIns="36576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b="0" dirty="0">
                  <a:solidFill>
                    <a:srgbClr val="5D8A9E"/>
                  </a:solidFill>
                </a:rPr>
                <a:t>Noise</a:t>
              </a:r>
            </a:p>
          </p:txBody>
        </p:sp>
        <p:sp>
          <p:nvSpPr>
            <p:cNvPr id="156731" name="Rectangle 59"/>
            <p:cNvSpPr>
              <a:spLocks noChangeArrowheads="1"/>
            </p:cNvSpPr>
            <p:nvPr/>
          </p:nvSpPr>
          <p:spPr bwMode="auto">
            <a:xfrm>
              <a:off x="4051" y="2911"/>
              <a:ext cx="712" cy="353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 lIns="73152" tIns="36576" rIns="73152" bIns="36576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b="0" dirty="0">
                  <a:solidFill>
                    <a:srgbClr val="5D8A9E"/>
                  </a:solidFill>
                </a:rPr>
                <a:t>Noise</a:t>
              </a:r>
            </a:p>
          </p:txBody>
        </p:sp>
      </p:grpSp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6675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6677" name="Freeform 5"/>
          <p:cNvSpPr>
            <a:spLocks/>
          </p:cNvSpPr>
          <p:nvPr/>
        </p:nvSpPr>
        <p:spPr bwMode="auto">
          <a:xfrm>
            <a:off x="5867400" y="4724400"/>
            <a:ext cx="2057400" cy="762000"/>
          </a:xfrm>
          <a:custGeom>
            <a:avLst/>
            <a:gdLst/>
            <a:ahLst/>
            <a:cxnLst>
              <a:cxn ang="0">
                <a:pos x="1152" y="0"/>
              </a:cxn>
              <a:cxn ang="0">
                <a:pos x="1152" y="480"/>
              </a:cxn>
              <a:cxn ang="0">
                <a:pos x="0" y="480"/>
              </a:cxn>
            </a:cxnLst>
            <a:rect l="0" t="0" r="r" b="b"/>
            <a:pathLst>
              <a:path w="1153" h="481">
                <a:moveTo>
                  <a:pt x="1152" y="0"/>
                </a:moveTo>
                <a:lnTo>
                  <a:pt x="1152" y="480"/>
                </a:lnTo>
                <a:lnTo>
                  <a:pt x="0" y="480"/>
                </a:lnTo>
              </a:path>
            </a:pathLst>
          </a:custGeom>
          <a:noFill/>
          <a:ln w="127000" cap="flat" cmpd="sng">
            <a:solidFill>
              <a:srgbClr val="963C26"/>
            </a:solidFill>
            <a:prstDash val="sysDot"/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56684" name="Freeform 12"/>
          <p:cNvSpPr>
            <a:spLocks/>
          </p:cNvSpPr>
          <p:nvPr/>
        </p:nvSpPr>
        <p:spPr bwMode="auto">
          <a:xfrm>
            <a:off x="5562600" y="2209800"/>
            <a:ext cx="2362200" cy="382588"/>
          </a:xfrm>
          <a:custGeom>
            <a:avLst/>
            <a:gdLst/>
            <a:ahLst/>
            <a:cxnLst>
              <a:cxn ang="0">
                <a:pos x="1152" y="480"/>
              </a:cxn>
              <a:cxn ang="0">
                <a:pos x="1152" y="0"/>
              </a:cxn>
              <a:cxn ang="0">
                <a:pos x="0" y="0"/>
              </a:cxn>
            </a:cxnLst>
            <a:rect l="0" t="0" r="r" b="b"/>
            <a:pathLst>
              <a:path w="1153" h="481">
                <a:moveTo>
                  <a:pt x="1152" y="480"/>
                </a:moveTo>
                <a:lnTo>
                  <a:pt x="1152" y="0"/>
                </a:lnTo>
                <a:lnTo>
                  <a:pt x="0" y="0"/>
                </a:lnTo>
              </a:path>
            </a:pathLst>
          </a:custGeom>
          <a:noFill/>
          <a:ln w="190500" cap="rnd" cmpd="sng">
            <a:solidFill>
              <a:srgbClr val="963C2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56685" name="Freeform 13"/>
          <p:cNvSpPr>
            <a:spLocks/>
          </p:cNvSpPr>
          <p:nvPr/>
        </p:nvSpPr>
        <p:spPr bwMode="auto">
          <a:xfrm>
            <a:off x="1600200" y="4648200"/>
            <a:ext cx="2667000" cy="838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80"/>
              </a:cxn>
              <a:cxn ang="0">
                <a:pos x="1152" y="480"/>
              </a:cxn>
            </a:cxnLst>
            <a:rect l="0" t="0" r="r" b="b"/>
            <a:pathLst>
              <a:path w="1153" h="481">
                <a:moveTo>
                  <a:pt x="0" y="0"/>
                </a:moveTo>
                <a:lnTo>
                  <a:pt x="0" y="480"/>
                </a:lnTo>
                <a:lnTo>
                  <a:pt x="1152" y="480"/>
                </a:lnTo>
              </a:path>
            </a:pathLst>
          </a:custGeom>
          <a:noFill/>
          <a:ln w="127000" cap="flat" cmpd="sng">
            <a:solidFill>
              <a:srgbClr val="963C26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56686" name="Freeform 14"/>
          <p:cNvSpPr>
            <a:spLocks/>
          </p:cNvSpPr>
          <p:nvPr/>
        </p:nvSpPr>
        <p:spPr bwMode="auto">
          <a:xfrm>
            <a:off x="1598613" y="2209800"/>
            <a:ext cx="1982787" cy="838200"/>
          </a:xfrm>
          <a:custGeom>
            <a:avLst/>
            <a:gdLst/>
            <a:ahLst/>
            <a:cxnLst>
              <a:cxn ang="0">
                <a:pos x="0" y="480"/>
              </a:cxn>
              <a:cxn ang="0">
                <a:pos x="0" y="0"/>
              </a:cxn>
              <a:cxn ang="0">
                <a:pos x="1152" y="0"/>
              </a:cxn>
            </a:cxnLst>
            <a:rect l="0" t="0" r="r" b="b"/>
            <a:pathLst>
              <a:path w="1153" h="481">
                <a:moveTo>
                  <a:pt x="0" y="480"/>
                </a:moveTo>
                <a:lnTo>
                  <a:pt x="0" y="0"/>
                </a:lnTo>
                <a:lnTo>
                  <a:pt x="1152" y="0"/>
                </a:lnTo>
              </a:path>
            </a:pathLst>
          </a:custGeom>
          <a:noFill/>
          <a:ln w="190500" cap="rnd" cmpd="sng">
            <a:solidFill>
              <a:srgbClr val="963C26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 dirty="0"/>
          </a:p>
        </p:txBody>
      </p:sp>
      <p:grpSp>
        <p:nvGrpSpPr>
          <p:cNvPr id="156699" name="Group 27"/>
          <p:cNvGrpSpPr>
            <a:grpSpLocks/>
          </p:cNvGrpSpPr>
          <p:nvPr/>
        </p:nvGrpSpPr>
        <p:grpSpPr bwMode="auto">
          <a:xfrm>
            <a:off x="990600" y="3124200"/>
            <a:ext cx="1685925" cy="1446213"/>
            <a:chOff x="570" y="2058"/>
            <a:chExt cx="1062" cy="911"/>
          </a:xfrm>
        </p:grpSpPr>
        <p:sp>
          <p:nvSpPr>
            <p:cNvPr id="156693" name="Rectangle 21"/>
            <p:cNvSpPr>
              <a:spLocks noChangeArrowheads="1"/>
            </p:cNvSpPr>
            <p:nvPr/>
          </p:nvSpPr>
          <p:spPr bwMode="auto">
            <a:xfrm>
              <a:off x="570" y="2058"/>
              <a:ext cx="828" cy="911"/>
            </a:xfrm>
            <a:prstGeom prst="rect">
              <a:avLst/>
            </a:prstGeom>
            <a:solidFill>
              <a:srgbClr val="D89013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lIns="73152" tIns="36576" rIns="73152" bIns="36576" anchor="ctr">
              <a:spAutoFit/>
            </a:bodyPr>
            <a:lstStyle/>
            <a:p>
              <a:pPr algn="l" defTabSz="514350" eaLnBrk="0" hangingPunct="0">
                <a:lnSpc>
                  <a:spcPct val="100000"/>
                </a:lnSpc>
                <a:spcBef>
                  <a:spcPct val="0"/>
                </a:spcBef>
                <a:buSzTx/>
              </a:pPr>
              <a:endParaRPr lang="en-US" sz="1800" dirty="0">
                <a:latin typeface="Arial" charset="0"/>
              </a:endParaRPr>
            </a:p>
            <a:p>
              <a:pPr algn="l" defTabSz="514350" eaLnBrk="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000" b="0" dirty="0">
                  <a:latin typeface="+mn-lt"/>
                </a:rPr>
                <a:t>Sender has idea</a:t>
              </a:r>
              <a:endParaRPr lang="en-US" sz="800" b="0" dirty="0">
                <a:latin typeface="+mn-lt"/>
              </a:endParaRPr>
            </a:p>
            <a:p>
              <a:pPr algn="l" defTabSz="514350" eaLnBrk="0" hangingPunct="0">
                <a:lnSpc>
                  <a:spcPct val="100000"/>
                </a:lnSpc>
                <a:spcBef>
                  <a:spcPct val="0"/>
                </a:spcBef>
                <a:buSzTx/>
              </a:pPr>
              <a:endParaRPr lang="en-US" sz="800" dirty="0">
                <a:latin typeface="Arial" charset="0"/>
              </a:endParaRPr>
            </a:p>
            <a:p>
              <a:pPr algn="l" defTabSz="514350" eaLnBrk="0" hangingPunct="0">
                <a:lnSpc>
                  <a:spcPct val="100000"/>
                </a:lnSpc>
                <a:spcBef>
                  <a:spcPct val="0"/>
                </a:spcBef>
                <a:buSzTx/>
              </a:pPr>
              <a:endParaRPr lang="en-US" sz="800" dirty="0">
                <a:latin typeface="Arial" charset="0"/>
              </a:endParaRPr>
            </a:p>
            <a:p>
              <a:pPr algn="l" defTabSz="514350" eaLnBrk="0" hangingPunct="0">
                <a:lnSpc>
                  <a:spcPct val="100000"/>
                </a:lnSpc>
                <a:spcBef>
                  <a:spcPct val="0"/>
                </a:spcBef>
                <a:buSzTx/>
              </a:pPr>
              <a:endParaRPr lang="en-US" sz="800" dirty="0">
                <a:latin typeface="Arial" charset="0"/>
              </a:endParaRPr>
            </a:p>
            <a:p>
              <a:pPr algn="l"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endParaRPr lang="en-US" sz="800" dirty="0">
                <a:latin typeface="Arial" charset="0"/>
              </a:endParaRPr>
            </a:p>
          </p:txBody>
        </p:sp>
        <p:sp>
          <p:nvSpPr>
            <p:cNvPr id="156698" name="AutoShape 26"/>
            <p:cNvSpPr>
              <a:spLocks noChangeArrowheads="1"/>
            </p:cNvSpPr>
            <p:nvPr/>
          </p:nvSpPr>
          <p:spPr bwMode="auto">
            <a:xfrm rot="5400000">
              <a:off x="1224" y="2376"/>
              <a:ext cx="576" cy="240"/>
            </a:xfrm>
            <a:prstGeom prst="flowChartExtract">
              <a:avLst/>
            </a:prstGeom>
            <a:solidFill>
              <a:srgbClr val="D89013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rot="10800000" vert="eaVert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 dirty="0">
                  <a:latin typeface="Arial" charset="0"/>
                </a:rPr>
                <a:t>1</a:t>
              </a:r>
            </a:p>
          </p:txBody>
        </p:sp>
      </p:grpSp>
      <p:grpSp>
        <p:nvGrpSpPr>
          <p:cNvPr id="156700" name="Group 28"/>
          <p:cNvGrpSpPr>
            <a:grpSpLocks/>
          </p:cNvGrpSpPr>
          <p:nvPr/>
        </p:nvGrpSpPr>
        <p:grpSpPr bwMode="auto">
          <a:xfrm>
            <a:off x="3114675" y="3124200"/>
            <a:ext cx="1685925" cy="1497013"/>
            <a:chOff x="570" y="1866"/>
            <a:chExt cx="1062" cy="1293"/>
          </a:xfrm>
        </p:grpSpPr>
        <p:sp>
          <p:nvSpPr>
            <p:cNvPr id="156701" name="Rectangle 29"/>
            <p:cNvSpPr>
              <a:spLocks noChangeArrowheads="1"/>
            </p:cNvSpPr>
            <p:nvPr/>
          </p:nvSpPr>
          <p:spPr bwMode="auto">
            <a:xfrm>
              <a:off x="570" y="1866"/>
              <a:ext cx="828" cy="1293"/>
            </a:xfrm>
            <a:prstGeom prst="rect">
              <a:avLst/>
            </a:prstGeom>
            <a:solidFill>
              <a:srgbClr val="D89013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lIns="69850" tIns="34925" rIns="69850" bIns="34925" anchor="ctr">
              <a:spAutoFit/>
            </a:bodyPr>
            <a:lstStyle/>
            <a:p>
              <a:pPr algn="l" defTabSz="514350" eaLnBrk="0" hangingPunct="0">
                <a:lnSpc>
                  <a:spcPct val="90000"/>
                </a:lnSpc>
                <a:spcBef>
                  <a:spcPct val="0"/>
                </a:spcBef>
                <a:buSzTx/>
              </a:pPr>
              <a:r>
                <a:rPr lang="en-US" sz="800" dirty="0">
                  <a:latin typeface="Arial" charset="0"/>
                </a:rPr>
                <a:t/>
              </a:r>
              <a:br>
                <a:rPr lang="en-US" sz="800" dirty="0">
                  <a:latin typeface="Arial" charset="0"/>
                </a:rPr>
              </a:br>
              <a:r>
                <a:rPr lang="en-US" sz="2000" b="0" dirty="0">
                  <a:latin typeface="+mn-lt"/>
                </a:rPr>
                <a:t>Sender encodes idea in message</a:t>
              </a:r>
              <a:r>
                <a:rPr lang="en-US" sz="800" dirty="0">
                  <a:latin typeface="+mn-lt"/>
                </a:rPr>
                <a:t/>
              </a:r>
              <a:br>
                <a:rPr lang="en-US" sz="800" dirty="0">
                  <a:latin typeface="+mn-lt"/>
                </a:rPr>
              </a:br>
              <a:r>
                <a:rPr lang="en-US" sz="800" dirty="0">
                  <a:latin typeface="+mn-lt"/>
                </a:rPr>
                <a:t/>
              </a:r>
              <a:br>
                <a:rPr lang="en-US" sz="800" dirty="0">
                  <a:latin typeface="+mn-lt"/>
                </a:rPr>
              </a:br>
              <a:endParaRPr lang="en-US" sz="800" dirty="0">
                <a:latin typeface="+mn-lt"/>
              </a:endParaRPr>
            </a:p>
          </p:txBody>
        </p:sp>
        <p:sp>
          <p:nvSpPr>
            <p:cNvPr id="156702" name="AutoShape 30"/>
            <p:cNvSpPr>
              <a:spLocks noChangeArrowheads="1"/>
            </p:cNvSpPr>
            <p:nvPr/>
          </p:nvSpPr>
          <p:spPr bwMode="auto">
            <a:xfrm rot="5400000">
              <a:off x="1117" y="2379"/>
              <a:ext cx="790" cy="240"/>
            </a:xfrm>
            <a:prstGeom prst="flowChartExtract">
              <a:avLst/>
            </a:prstGeom>
            <a:solidFill>
              <a:srgbClr val="D89013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rot="10800000" vert="eaVert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 dirty="0">
                  <a:latin typeface="Arial" charset="0"/>
                </a:rPr>
                <a:t>2</a:t>
              </a:r>
            </a:p>
          </p:txBody>
        </p:sp>
      </p:grpSp>
      <p:grpSp>
        <p:nvGrpSpPr>
          <p:cNvPr id="156706" name="Group 34"/>
          <p:cNvGrpSpPr>
            <a:grpSpLocks/>
          </p:cNvGrpSpPr>
          <p:nvPr/>
        </p:nvGrpSpPr>
        <p:grpSpPr bwMode="auto">
          <a:xfrm>
            <a:off x="5248275" y="3135313"/>
            <a:ext cx="1685925" cy="1512887"/>
            <a:chOff x="570" y="2035"/>
            <a:chExt cx="1062" cy="953"/>
          </a:xfrm>
        </p:grpSpPr>
        <p:sp>
          <p:nvSpPr>
            <p:cNvPr id="156707" name="Rectangle 35"/>
            <p:cNvSpPr>
              <a:spLocks noChangeArrowheads="1"/>
            </p:cNvSpPr>
            <p:nvPr/>
          </p:nvSpPr>
          <p:spPr bwMode="auto">
            <a:xfrm>
              <a:off x="570" y="2035"/>
              <a:ext cx="828" cy="953"/>
            </a:xfrm>
            <a:prstGeom prst="rect">
              <a:avLst/>
            </a:prstGeom>
            <a:solidFill>
              <a:srgbClr val="D89013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lIns="73152" tIns="36576" rIns="73152" bIns="36576" anchor="ctr">
              <a:spAutoFit/>
            </a:bodyPr>
            <a:lstStyle/>
            <a:p>
              <a:pPr algn="l" defTabSz="514350" eaLnBrk="0" hangingPunct="0">
                <a:lnSpc>
                  <a:spcPct val="100000"/>
                </a:lnSpc>
                <a:spcBef>
                  <a:spcPct val="0"/>
                </a:spcBef>
                <a:buSzTx/>
              </a:pPr>
              <a:endParaRPr lang="en-US" sz="800" dirty="0">
                <a:latin typeface="Arial" charset="0"/>
              </a:endParaRPr>
            </a:p>
            <a:p>
              <a:pPr algn="l" defTabSz="514350" eaLnBrk="0" hangingPunct="0">
                <a:lnSpc>
                  <a:spcPct val="90000"/>
                </a:lnSpc>
                <a:spcBef>
                  <a:spcPct val="0"/>
                </a:spcBef>
                <a:buSzTx/>
              </a:pPr>
              <a:r>
                <a:rPr lang="en-US" sz="2000" b="0" dirty="0">
                  <a:latin typeface="+mn-lt"/>
                </a:rPr>
                <a:t>Message travels over channel</a:t>
              </a:r>
              <a:r>
                <a:rPr lang="en-US" sz="800" b="0" dirty="0">
                  <a:latin typeface="+mn-lt"/>
                </a:rPr>
                <a:t/>
              </a:r>
              <a:br>
                <a:rPr lang="en-US" sz="800" b="0" dirty="0">
                  <a:latin typeface="+mn-lt"/>
                </a:rPr>
              </a:br>
              <a:r>
                <a:rPr lang="en-US" sz="800" dirty="0">
                  <a:latin typeface="Arial" charset="0"/>
                </a:rPr>
                <a:t/>
              </a:r>
              <a:br>
                <a:rPr lang="en-US" sz="800" dirty="0">
                  <a:latin typeface="Arial" charset="0"/>
                </a:rPr>
              </a:br>
              <a:endParaRPr lang="en-US" sz="800" dirty="0">
                <a:latin typeface="Arial" charset="0"/>
              </a:endParaRPr>
            </a:p>
          </p:txBody>
        </p:sp>
        <p:sp>
          <p:nvSpPr>
            <p:cNvPr id="156708" name="AutoShape 36"/>
            <p:cNvSpPr>
              <a:spLocks noChangeArrowheads="1"/>
            </p:cNvSpPr>
            <p:nvPr/>
          </p:nvSpPr>
          <p:spPr bwMode="auto">
            <a:xfrm rot="5400000">
              <a:off x="1224" y="2376"/>
              <a:ext cx="576" cy="240"/>
            </a:xfrm>
            <a:prstGeom prst="flowChartExtract">
              <a:avLst/>
            </a:prstGeom>
            <a:solidFill>
              <a:srgbClr val="D89013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rot="10800000" vert="eaVert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 dirty="0">
                  <a:latin typeface="Arial" charset="0"/>
                </a:rPr>
                <a:t>3</a:t>
              </a:r>
            </a:p>
          </p:txBody>
        </p:sp>
      </p:grpSp>
      <p:grpSp>
        <p:nvGrpSpPr>
          <p:cNvPr id="156712" name="Group 40"/>
          <p:cNvGrpSpPr>
            <a:grpSpLocks/>
          </p:cNvGrpSpPr>
          <p:nvPr/>
        </p:nvGrpSpPr>
        <p:grpSpPr bwMode="auto">
          <a:xfrm>
            <a:off x="7296150" y="2819400"/>
            <a:ext cx="1314450" cy="1827213"/>
            <a:chOff x="4464" y="1824"/>
            <a:chExt cx="828" cy="1151"/>
          </a:xfrm>
        </p:grpSpPr>
        <p:sp>
          <p:nvSpPr>
            <p:cNvPr id="156710" name="Rectangle 38"/>
            <p:cNvSpPr>
              <a:spLocks noChangeArrowheads="1"/>
            </p:cNvSpPr>
            <p:nvPr/>
          </p:nvSpPr>
          <p:spPr bwMode="auto">
            <a:xfrm>
              <a:off x="4464" y="2026"/>
              <a:ext cx="828" cy="949"/>
            </a:xfrm>
            <a:prstGeom prst="rect">
              <a:avLst/>
            </a:prstGeom>
            <a:solidFill>
              <a:srgbClr val="D89013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lIns="73152" tIns="36576" rIns="73152" bIns="36576" anchor="ctr">
              <a:spAutoFit/>
            </a:bodyPr>
            <a:lstStyle/>
            <a:p>
              <a:pPr algn="l" defTabSz="514350" eaLnBrk="0" hangingPunct="0">
                <a:lnSpc>
                  <a:spcPct val="100000"/>
                </a:lnSpc>
                <a:spcBef>
                  <a:spcPct val="0"/>
                </a:spcBef>
                <a:buSzTx/>
              </a:pPr>
              <a:endParaRPr lang="en-US" sz="800" dirty="0">
                <a:latin typeface="Arial" charset="0"/>
              </a:endParaRPr>
            </a:p>
            <a:p>
              <a:pPr algn="l" defTabSz="514350" eaLnBrk="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800" b="0" dirty="0">
                  <a:latin typeface="Arial" charset="0"/>
                </a:rPr>
                <a:t/>
              </a:r>
              <a:br>
                <a:rPr lang="en-US" sz="800" b="0" dirty="0">
                  <a:latin typeface="Arial" charset="0"/>
                </a:rPr>
              </a:br>
              <a:r>
                <a:rPr lang="en-US" sz="2000" b="0" dirty="0">
                  <a:latin typeface="+mn-lt"/>
                </a:rPr>
                <a:t>Receiver decodes  message</a:t>
              </a:r>
              <a:endParaRPr lang="en-US" sz="1800" b="0" dirty="0">
                <a:latin typeface="+mn-lt"/>
              </a:endParaRPr>
            </a:p>
            <a:p>
              <a:pPr algn="l"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endParaRPr lang="en-US" sz="1800" dirty="0">
                <a:latin typeface="Arial" charset="0"/>
              </a:endParaRPr>
            </a:p>
          </p:txBody>
        </p:sp>
        <p:sp>
          <p:nvSpPr>
            <p:cNvPr id="156711" name="AutoShape 39"/>
            <p:cNvSpPr>
              <a:spLocks noChangeArrowheads="1"/>
            </p:cNvSpPr>
            <p:nvPr/>
          </p:nvSpPr>
          <p:spPr bwMode="auto">
            <a:xfrm>
              <a:off x="4560" y="1824"/>
              <a:ext cx="576" cy="278"/>
            </a:xfrm>
            <a:prstGeom prst="flowChartExtract">
              <a:avLst/>
            </a:prstGeom>
            <a:solidFill>
              <a:srgbClr val="D89013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lnSpc>
                  <a:spcPct val="100000"/>
                </a:lnSpc>
              </a:pPr>
              <a:r>
                <a:rPr lang="en-US" sz="2400" dirty="0">
                  <a:latin typeface="Arial" charset="0"/>
                </a:rPr>
                <a:t>4</a:t>
              </a:r>
            </a:p>
          </p:txBody>
        </p:sp>
      </p:grpSp>
      <p:grpSp>
        <p:nvGrpSpPr>
          <p:cNvPr id="156719" name="Group 47"/>
          <p:cNvGrpSpPr>
            <a:grpSpLocks/>
          </p:cNvGrpSpPr>
          <p:nvPr/>
        </p:nvGrpSpPr>
        <p:grpSpPr bwMode="auto">
          <a:xfrm>
            <a:off x="3733800" y="1524000"/>
            <a:ext cx="1771650" cy="1384300"/>
            <a:chOff x="2256" y="960"/>
            <a:chExt cx="1116" cy="872"/>
          </a:xfrm>
        </p:grpSpPr>
        <p:sp>
          <p:nvSpPr>
            <p:cNvPr id="156714" name="Rectangle 42"/>
            <p:cNvSpPr>
              <a:spLocks noChangeArrowheads="1"/>
            </p:cNvSpPr>
            <p:nvPr/>
          </p:nvSpPr>
          <p:spPr bwMode="auto">
            <a:xfrm>
              <a:off x="2544" y="960"/>
              <a:ext cx="828" cy="872"/>
            </a:xfrm>
            <a:prstGeom prst="rect">
              <a:avLst/>
            </a:prstGeom>
            <a:solidFill>
              <a:srgbClr val="D89013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lIns="73152" tIns="36576" rIns="73152" bIns="36576" anchor="ctr"/>
            <a:lstStyle/>
            <a:p>
              <a:pPr algn="l" defTabSz="514350" eaLnBrk="0" hangingPunct="0">
                <a:lnSpc>
                  <a:spcPct val="100000"/>
                </a:lnSpc>
                <a:spcBef>
                  <a:spcPct val="0"/>
                </a:spcBef>
                <a:buSzTx/>
              </a:pPr>
              <a:endParaRPr lang="en-US" sz="800" dirty="0">
                <a:latin typeface="Arial" charset="0"/>
              </a:endParaRPr>
            </a:p>
            <a:p>
              <a:pPr algn="l" defTabSz="514350" eaLnBrk="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000" b="0" dirty="0">
                  <a:latin typeface="+mn-lt"/>
                </a:rPr>
                <a:t>Feedback travels to sender</a:t>
              </a:r>
              <a:endParaRPr lang="en-US" sz="1800" b="0" dirty="0">
                <a:latin typeface="+mn-lt"/>
              </a:endParaRPr>
            </a:p>
            <a:p>
              <a:pPr algn="l"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endParaRPr lang="en-US" sz="1800" dirty="0">
                <a:latin typeface="Arial" charset="0"/>
              </a:endParaRPr>
            </a:p>
          </p:txBody>
        </p:sp>
        <p:sp>
          <p:nvSpPr>
            <p:cNvPr id="156717" name="AutoShape 45"/>
            <p:cNvSpPr>
              <a:spLocks noChangeArrowheads="1"/>
            </p:cNvSpPr>
            <p:nvPr/>
          </p:nvSpPr>
          <p:spPr bwMode="auto">
            <a:xfrm rot="16200000">
              <a:off x="2088" y="1224"/>
              <a:ext cx="672" cy="336"/>
            </a:xfrm>
            <a:prstGeom prst="triangle">
              <a:avLst>
                <a:gd name="adj" fmla="val 48301"/>
              </a:avLst>
            </a:prstGeom>
            <a:solidFill>
              <a:srgbClr val="D89013"/>
            </a:solidFill>
            <a:ln w="25400" algn="ctr">
              <a:noFill/>
              <a:miter lim="800000"/>
              <a:headEnd/>
              <a:tailEnd/>
            </a:ln>
            <a:effectLst/>
          </p:spPr>
          <p:txBody>
            <a:bodyPr vert="eaVert" lIns="73152" tIns="36576" rIns="73152" bIns="36576" anchor="ctr"/>
            <a:lstStyle/>
            <a:p>
              <a:pPr>
                <a:lnSpc>
                  <a:spcPct val="100000"/>
                </a:lnSpc>
              </a:pPr>
              <a:r>
                <a:rPr lang="en-US" sz="2400" dirty="0"/>
                <a:t>5</a:t>
              </a:r>
            </a:p>
          </p:txBody>
        </p:sp>
      </p:grpSp>
      <p:grpSp>
        <p:nvGrpSpPr>
          <p:cNvPr id="156720" name="Group 48"/>
          <p:cNvGrpSpPr>
            <a:grpSpLocks/>
          </p:cNvGrpSpPr>
          <p:nvPr/>
        </p:nvGrpSpPr>
        <p:grpSpPr bwMode="auto">
          <a:xfrm>
            <a:off x="4181475" y="4828189"/>
            <a:ext cx="1685925" cy="1344998"/>
            <a:chOff x="570" y="1960"/>
            <a:chExt cx="1062" cy="1100"/>
          </a:xfrm>
        </p:grpSpPr>
        <p:sp>
          <p:nvSpPr>
            <p:cNvPr id="156721" name="Rectangle 49"/>
            <p:cNvSpPr>
              <a:spLocks noChangeArrowheads="1"/>
            </p:cNvSpPr>
            <p:nvPr/>
          </p:nvSpPr>
          <p:spPr bwMode="auto">
            <a:xfrm>
              <a:off x="570" y="1960"/>
              <a:ext cx="828" cy="1100"/>
            </a:xfrm>
            <a:prstGeom prst="rect">
              <a:avLst/>
            </a:prstGeom>
            <a:solidFill>
              <a:srgbClr val="D89013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lIns="69850" tIns="34925" rIns="69850" bIns="34925" anchor="ctr">
              <a:spAutoFit/>
            </a:bodyPr>
            <a:lstStyle/>
            <a:p>
              <a:pPr algn="l" defTabSz="514350" eaLnBrk="0" hangingPunct="0">
                <a:lnSpc>
                  <a:spcPct val="90000"/>
                </a:lnSpc>
                <a:spcBef>
                  <a:spcPct val="0"/>
                </a:spcBef>
                <a:buSzTx/>
              </a:pPr>
              <a:r>
                <a:rPr lang="en-US" sz="800" dirty="0">
                  <a:latin typeface="Arial" charset="0"/>
                </a:rPr>
                <a:t/>
              </a:r>
              <a:br>
                <a:rPr lang="en-US" sz="800" dirty="0">
                  <a:latin typeface="Arial" charset="0"/>
                </a:rPr>
              </a:br>
              <a:r>
                <a:rPr lang="en-US" sz="1900" b="0" dirty="0">
                  <a:latin typeface="+mn-lt"/>
                </a:rPr>
                <a:t>Possible</a:t>
              </a:r>
            </a:p>
            <a:p>
              <a:pPr algn="l" defTabSz="514350" eaLnBrk="0" hangingPunct="0">
                <a:lnSpc>
                  <a:spcPct val="90000"/>
                </a:lnSpc>
                <a:spcBef>
                  <a:spcPct val="0"/>
                </a:spcBef>
                <a:buSzTx/>
              </a:pPr>
              <a:r>
                <a:rPr lang="en-US" sz="1900" b="0" dirty="0">
                  <a:latin typeface="+mn-lt"/>
                </a:rPr>
                <a:t>additional feedback to receiver</a:t>
              </a:r>
              <a:r>
                <a:rPr lang="en-US" sz="800" b="0" dirty="0">
                  <a:latin typeface="+mn-lt"/>
                </a:rPr>
                <a:t/>
              </a:r>
              <a:br>
                <a:rPr lang="en-US" sz="800" b="0" dirty="0">
                  <a:latin typeface="+mn-lt"/>
                </a:rPr>
              </a:br>
              <a:endParaRPr lang="en-US" sz="800" dirty="0">
                <a:latin typeface="+mn-lt"/>
              </a:endParaRPr>
            </a:p>
          </p:txBody>
        </p:sp>
        <p:sp>
          <p:nvSpPr>
            <p:cNvPr id="156722" name="AutoShape 50"/>
            <p:cNvSpPr>
              <a:spLocks noChangeArrowheads="1"/>
            </p:cNvSpPr>
            <p:nvPr/>
          </p:nvSpPr>
          <p:spPr bwMode="auto">
            <a:xfrm rot="5400000">
              <a:off x="1138" y="2382"/>
              <a:ext cx="748" cy="240"/>
            </a:xfrm>
            <a:prstGeom prst="flowChartExtract">
              <a:avLst/>
            </a:prstGeom>
            <a:solidFill>
              <a:srgbClr val="D89013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rot="10800000" vert="eaVert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 dirty="0">
                  <a:latin typeface="Arial" charset="0"/>
                </a:rPr>
                <a:t>6</a:t>
              </a:r>
            </a:p>
          </p:txBody>
        </p:sp>
      </p:grpSp>
      <p:sp>
        <p:nvSpPr>
          <p:cNvPr id="3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67600" y="6400800"/>
            <a:ext cx="1676400" cy="304800"/>
          </a:xfrm>
        </p:spPr>
        <p:txBody>
          <a:bodyPr/>
          <a:lstStyle/>
          <a:p>
            <a:r>
              <a:rPr lang="en-US" sz="1500" dirty="0" smtClean="0"/>
              <a:t> Ch. 1, Slide </a:t>
            </a:r>
            <a:fld id="{1D8AD765-B216-4FF3-AAC6-D50A6929A33D}" type="slidenum">
              <a:rPr lang="en-US" sz="1500" dirty="0" smtClean="0"/>
              <a:pPr/>
              <a:t>8</a:t>
            </a:fld>
            <a:endParaRPr lang="en-US" sz="1500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6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6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6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6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6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6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6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6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6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6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6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6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6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6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6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6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6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6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7" grpId="0" animBg="1"/>
      <p:bldP spid="156684" grpId="0" animBg="1"/>
      <p:bldP spid="156685" grpId="0" animBg="1"/>
      <p:bldP spid="15668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68" name="Rectangle 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Communication Process – </a:t>
            </a:r>
            <a:br>
              <a:rPr lang="en-US" dirty="0" smtClean="0"/>
            </a:br>
            <a:r>
              <a:rPr lang="en-US" dirty="0" smtClean="0"/>
              <a:t>Expanded Model</a:t>
            </a:r>
            <a:endParaRPr lang="en-US" dirty="0"/>
          </a:p>
        </p:txBody>
      </p:sp>
      <p:sp>
        <p:nvSpPr>
          <p:cNvPr id="3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67600" y="6400800"/>
            <a:ext cx="1676400" cy="304800"/>
          </a:xfrm>
        </p:spPr>
        <p:txBody>
          <a:bodyPr/>
          <a:lstStyle/>
          <a:p>
            <a:r>
              <a:rPr lang="en-US" sz="1500" dirty="0" smtClean="0"/>
              <a:t> Ch. 1, Slide </a:t>
            </a:r>
            <a:fld id="{1D8AD765-B216-4FF3-AAC6-D50A6929A33D}" type="slidenum">
              <a:rPr lang="en-US" sz="1500" dirty="0" smtClean="0"/>
              <a:pPr/>
              <a:t>9</a:t>
            </a:fld>
            <a:endParaRPr lang="en-US" sz="1500" dirty="0" smtClean="0"/>
          </a:p>
        </p:txBody>
      </p:sp>
      <p:sp>
        <p:nvSpPr>
          <p:cNvPr id="248844" name="Rectangle 1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8845" name="Rectangle 1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8874" name="WordArt 42"/>
          <p:cNvSpPr>
            <a:spLocks noChangeArrowheads="1" noChangeShapeType="1" noTextEdit="1"/>
          </p:cNvSpPr>
          <p:nvPr/>
        </p:nvSpPr>
        <p:spPr bwMode="auto">
          <a:xfrm rot="5400000">
            <a:off x="3786188" y="3300412"/>
            <a:ext cx="2286000" cy="257175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auto"/>
            <a:r>
              <a:rPr lang="en-US" sz="2000" kern="10" dirty="0">
                <a:ln w="3175">
                  <a:noFill/>
                  <a:round/>
                  <a:headEnd/>
                  <a:tailEnd/>
                </a:ln>
                <a:solidFill>
                  <a:srgbClr val="774286">
                    <a:alpha val="84000"/>
                  </a:srgbClr>
                </a:solidFill>
                <a:effectLst>
                  <a:outerShdw dist="53882" dir="2700000" algn="ctr" rotWithShape="0">
                    <a:srgbClr val="CBCBCB">
                      <a:alpha val="80000"/>
                    </a:srgbClr>
                  </a:outerShdw>
                </a:effectLst>
                <a:latin typeface="Gill Sans MT Condensed"/>
              </a:rPr>
              <a:t>BARRIERS</a:t>
            </a:r>
          </a:p>
        </p:txBody>
      </p:sp>
      <p:sp>
        <p:nvSpPr>
          <p:cNvPr id="248878" name="Text Box 46"/>
          <p:cNvSpPr txBox="1">
            <a:spLocks noChangeArrowheads="1"/>
          </p:cNvSpPr>
          <p:nvPr/>
        </p:nvSpPr>
        <p:spPr bwMode="auto">
          <a:xfrm>
            <a:off x="995363" y="2568575"/>
            <a:ext cx="110966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514350" hangingPunct="0">
              <a:lnSpc>
                <a:spcPct val="100000"/>
              </a:lnSpc>
              <a:spcBef>
                <a:spcPct val="0"/>
              </a:spcBef>
              <a:buSzTx/>
            </a:pPr>
            <a:r>
              <a:rPr lang="en-US" sz="2000" b="0" dirty="0"/>
              <a:t>Encoding</a:t>
            </a:r>
          </a:p>
        </p:txBody>
      </p:sp>
      <p:sp>
        <p:nvSpPr>
          <p:cNvPr id="248880" name="Text Box 48"/>
          <p:cNvSpPr txBox="1">
            <a:spLocks noChangeArrowheads="1"/>
          </p:cNvSpPr>
          <p:nvPr/>
        </p:nvSpPr>
        <p:spPr bwMode="auto">
          <a:xfrm>
            <a:off x="7840663" y="4092575"/>
            <a:ext cx="11684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514350" hangingPunct="0">
              <a:lnSpc>
                <a:spcPct val="100000"/>
              </a:lnSpc>
              <a:spcBef>
                <a:spcPct val="0"/>
              </a:spcBef>
              <a:buSzTx/>
            </a:pPr>
            <a:r>
              <a:rPr lang="en-US" sz="2000" b="0" dirty="0"/>
              <a:t>Decoding</a:t>
            </a:r>
          </a:p>
        </p:txBody>
      </p:sp>
      <p:grpSp>
        <p:nvGrpSpPr>
          <p:cNvPr id="248895" name="Group 63"/>
          <p:cNvGrpSpPr>
            <a:grpSpLocks/>
          </p:cNvGrpSpPr>
          <p:nvPr/>
        </p:nvGrpSpPr>
        <p:grpSpPr bwMode="auto">
          <a:xfrm>
            <a:off x="7853363" y="2574925"/>
            <a:ext cx="1109662" cy="777875"/>
            <a:chOff x="4947" y="1622"/>
            <a:chExt cx="699" cy="490"/>
          </a:xfrm>
        </p:grpSpPr>
        <p:sp>
          <p:nvSpPr>
            <p:cNvPr id="248877" name="Text Box 45"/>
            <p:cNvSpPr txBox="1">
              <a:spLocks noChangeArrowheads="1"/>
            </p:cNvSpPr>
            <p:nvPr/>
          </p:nvSpPr>
          <p:spPr bwMode="auto">
            <a:xfrm>
              <a:off x="4947" y="1622"/>
              <a:ext cx="699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000" b="0" dirty="0"/>
                <a:t>Encoding</a:t>
              </a:r>
            </a:p>
          </p:txBody>
        </p:sp>
        <p:sp>
          <p:nvSpPr>
            <p:cNvPr id="248885" name="Line 53"/>
            <p:cNvSpPr>
              <a:spLocks noChangeShapeType="1"/>
            </p:cNvSpPr>
            <p:nvPr/>
          </p:nvSpPr>
          <p:spPr bwMode="auto">
            <a:xfrm>
              <a:off x="5280" y="1824"/>
              <a:ext cx="0" cy="28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48893" name="Group 61"/>
          <p:cNvGrpSpPr>
            <a:grpSpLocks/>
          </p:cNvGrpSpPr>
          <p:nvPr/>
        </p:nvGrpSpPr>
        <p:grpSpPr bwMode="auto">
          <a:xfrm>
            <a:off x="757238" y="2971800"/>
            <a:ext cx="1681162" cy="777875"/>
            <a:chOff x="477" y="1872"/>
            <a:chExt cx="1059" cy="490"/>
          </a:xfrm>
        </p:grpSpPr>
        <p:sp>
          <p:nvSpPr>
            <p:cNvPr id="248882" name="Text Box 50"/>
            <p:cNvSpPr txBox="1">
              <a:spLocks noChangeArrowheads="1"/>
            </p:cNvSpPr>
            <p:nvPr/>
          </p:nvSpPr>
          <p:spPr bwMode="auto">
            <a:xfrm>
              <a:off x="477" y="2112"/>
              <a:ext cx="1059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000" b="0" dirty="0"/>
                <a:t>Understanding</a:t>
              </a:r>
            </a:p>
          </p:txBody>
        </p:sp>
        <p:sp>
          <p:nvSpPr>
            <p:cNvPr id="248887" name="Line 55"/>
            <p:cNvSpPr>
              <a:spLocks noChangeShapeType="1"/>
            </p:cNvSpPr>
            <p:nvPr/>
          </p:nvSpPr>
          <p:spPr bwMode="auto">
            <a:xfrm>
              <a:off x="1008" y="1872"/>
              <a:ext cx="0" cy="28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48892" name="Group 60"/>
          <p:cNvGrpSpPr>
            <a:grpSpLocks/>
          </p:cNvGrpSpPr>
          <p:nvPr/>
        </p:nvGrpSpPr>
        <p:grpSpPr bwMode="auto">
          <a:xfrm>
            <a:off x="1047750" y="3733800"/>
            <a:ext cx="1168400" cy="838200"/>
            <a:chOff x="660" y="2352"/>
            <a:chExt cx="736" cy="528"/>
          </a:xfrm>
        </p:grpSpPr>
        <p:sp>
          <p:nvSpPr>
            <p:cNvPr id="248881" name="Text Box 49"/>
            <p:cNvSpPr txBox="1">
              <a:spLocks noChangeArrowheads="1"/>
            </p:cNvSpPr>
            <p:nvPr/>
          </p:nvSpPr>
          <p:spPr bwMode="auto">
            <a:xfrm>
              <a:off x="660" y="2630"/>
              <a:ext cx="736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000" b="0" dirty="0"/>
                <a:t>Decoding</a:t>
              </a:r>
            </a:p>
          </p:txBody>
        </p:sp>
        <p:sp>
          <p:nvSpPr>
            <p:cNvPr id="248888" name="Line 56"/>
            <p:cNvSpPr>
              <a:spLocks noChangeShapeType="1"/>
            </p:cNvSpPr>
            <p:nvPr/>
          </p:nvSpPr>
          <p:spPr bwMode="auto">
            <a:xfrm>
              <a:off x="1008" y="2352"/>
              <a:ext cx="0" cy="28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48897" name="Group 65"/>
          <p:cNvGrpSpPr>
            <a:grpSpLocks/>
          </p:cNvGrpSpPr>
          <p:nvPr/>
        </p:nvGrpSpPr>
        <p:grpSpPr bwMode="auto">
          <a:xfrm>
            <a:off x="2133600" y="1828800"/>
            <a:ext cx="5335588" cy="3963988"/>
            <a:chOff x="1344" y="1151"/>
            <a:chExt cx="3361" cy="2497"/>
          </a:xfrm>
        </p:grpSpPr>
        <p:sp>
          <p:nvSpPr>
            <p:cNvPr id="248872" name="Rectangle 40"/>
            <p:cNvSpPr>
              <a:spLocks noChangeArrowheads="1"/>
            </p:cNvSpPr>
            <p:nvPr/>
          </p:nvSpPr>
          <p:spPr bwMode="auto">
            <a:xfrm>
              <a:off x="1344" y="3312"/>
              <a:ext cx="1056" cy="33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000" dirty="0"/>
                <a:t>Person A</a:t>
              </a:r>
            </a:p>
          </p:txBody>
        </p:sp>
        <p:sp>
          <p:nvSpPr>
            <p:cNvPr id="248873" name="Rectangle 41"/>
            <p:cNvSpPr>
              <a:spLocks noChangeArrowheads="1"/>
            </p:cNvSpPr>
            <p:nvPr/>
          </p:nvSpPr>
          <p:spPr bwMode="auto">
            <a:xfrm>
              <a:off x="3648" y="3360"/>
              <a:ext cx="1056" cy="24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000" dirty="0"/>
                <a:t>Person B</a:t>
              </a:r>
            </a:p>
          </p:txBody>
        </p:sp>
        <p:grpSp>
          <p:nvGrpSpPr>
            <p:cNvPr id="248894" name="Group 62"/>
            <p:cNvGrpSpPr>
              <a:grpSpLocks/>
            </p:cNvGrpSpPr>
            <p:nvPr/>
          </p:nvGrpSpPr>
          <p:grpSpPr bwMode="auto">
            <a:xfrm>
              <a:off x="1488" y="1151"/>
              <a:ext cx="3217" cy="2065"/>
              <a:chOff x="1488" y="1151"/>
              <a:chExt cx="3217" cy="2065"/>
            </a:xfrm>
          </p:grpSpPr>
          <p:pic>
            <p:nvPicPr>
              <p:cNvPr id="248889" name="Picture 57" descr="woman left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 rot="-220487">
                <a:off x="1488" y="1151"/>
                <a:ext cx="1471" cy="2012"/>
              </a:xfrm>
              <a:prstGeom prst="rect">
                <a:avLst/>
              </a:prstGeom>
              <a:noFill/>
            </p:spPr>
          </p:pic>
          <p:pic>
            <p:nvPicPr>
              <p:cNvPr id="248890" name="Picture 58" descr="man-right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216665">
                <a:off x="3264" y="1152"/>
                <a:ext cx="1441" cy="2064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48876" name="AutoShape 44"/>
          <p:cNvSpPr>
            <a:spLocks noChangeArrowheads="1"/>
          </p:cNvSpPr>
          <p:nvPr/>
        </p:nvSpPr>
        <p:spPr bwMode="auto">
          <a:xfrm>
            <a:off x="3733800" y="4648200"/>
            <a:ext cx="2286000" cy="914400"/>
          </a:xfrm>
          <a:prstGeom prst="leftArrow">
            <a:avLst>
              <a:gd name="adj1" fmla="val 50000"/>
              <a:gd name="adj2" fmla="val 62500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514350" hangingPunct="0">
              <a:lnSpc>
                <a:spcPct val="100000"/>
              </a:lnSpc>
              <a:spcBef>
                <a:spcPct val="0"/>
              </a:spcBef>
              <a:buSzTx/>
            </a:pPr>
            <a:r>
              <a:rPr lang="en-US" sz="2000" dirty="0"/>
              <a:t> </a:t>
            </a:r>
            <a:r>
              <a:rPr lang="en-US" sz="2000" b="0" dirty="0"/>
              <a:t>Feedback Channel</a:t>
            </a:r>
            <a:r>
              <a:rPr lang="en-US" sz="1800" dirty="0">
                <a:latin typeface="Arial" charset="0"/>
              </a:rPr>
              <a:t>   </a:t>
            </a: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248875" name="AutoShape 43"/>
          <p:cNvSpPr>
            <a:spLocks noChangeArrowheads="1"/>
          </p:cNvSpPr>
          <p:nvPr/>
        </p:nvSpPr>
        <p:spPr bwMode="auto">
          <a:xfrm>
            <a:off x="3657600" y="1524000"/>
            <a:ext cx="2362200" cy="762000"/>
          </a:xfrm>
          <a:prstGeom prst="rightArrow">
            <a:avLst>
              <a:gd name="adj1" fmla="val 67009"/>
              <a:gd name="adj2" fmla="val 103419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514350" hangingPunct="0">
              <a:lnSpc>
                <a:spcPct val="100000"/>
              </a:lnSpc>
              <a:spcBef>
                <a:spcPct val="0"/>
              </a:spcBef>
              <a:buSzTx/>
            </a:pPr>
            <a:r>
              <a:rPr lang="en-US" sz="1800" dirty="0">
                <a:latin typeface="Arial" charset="0"/>
              </a:rPr>
              <a:t>  </a:t>
            </a:r>
            <a:r>
              <a:rPr lang="en-US" sz="2000" b="0" dirty="0"/>
              <a:t>Sending Channel</a:t>
            </a:r>
          </a:p>
        </p:txBody>
      </p:sp>
      <p:grpSp>
        <p:nvGrpSpPr>
          <p:cNvPr id="248891" name="Group 59"/>
          <p:cNvGrpSpPr>
            <a:grpSpLocks/>
          </p:cNvGrpSpPr>
          <p:nvPr/>
        </p:nvGrpSpPr>
        <p:grpSpPr bwMode="auto">
          <a:xfrm>
            <a:off x="914400" y="1584325"/>
            <a:ext cx="1600200" cy="549275"/>
            <a:chOff x="624" y="1046"/>
            <a:chExt cx="1008" cy="346"/>
          </a:xfrm>
        </p:grpSpPr>
        <p:sp>
          <p:nvSpPr>
            <p:cNvPr id="248884" name="Line 52"/>
            <p:cNvSpPr>
              <a:spLocks noChangeShapeType="1"/>
            </p:cNvSpPr>
            <p:nvPr/>
          </p:nvSpPr>
          <p:spPr bwMode="auto">
            <a:xfrm>
              <a:off x="1392" y="1200"/>
              <a:ext cx="24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8883" name="Text Box 51"/>
            <p:cNvSpPr txBox="1">
              <a:spLocks noChangeArrowheads="1"/>
            </p:cNvSpPr>
            <p:nvPr/>
          </p:nvSpPr>
          <p:spPr bwMode="auto">
            <a:xfrm>
              <a:off x="624" y="1046"/>
              <a:ext cx="771" cy="250"/>
            </a:xfrm>
            <a:prstGeom prst="rect">
              <a:avLst/>
            </a:prstGeom>
            <a:solidFill>
              <a:srgbClr val="774286">
                <a:alpha val="33000"/>
              </a:srgb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000" dirty="0"/>
                <a:t>Stimulus</a:t>
              </a:r>
            </a:p>
          </p:txBody>
        </p:sp>
      </p:grpSp>
      <p:grpSp>
        <p:nvGrpSpPr>
          <p:cNvPr id="248896" name="Group 64"/>
          <p:cNvGrpSpPr>
            <a:grpSpLocks/>
          </p:cNvGrpSpPr>
          <p:nvPr/>
        </p:nvGrpSpPr>
        <p:grpSpPr bwMode="auto">
          <a:xfrm>
            <a:off x="7462838" y="3330575"/>
            <a:ext cx="1681162" cy="784225"/>
            <a:chOff x="4701" y="2098"/>
            <a:chExt cx="1059" cy="494"/>
          </a:xfrm>
        </p:grpSpPr>
        <p:sp>
          <p:nvSpPr>
            <p:cNvPr id="248886" name="Line 54"/>
            <p:cNvSpPr>
              <a:spLocks noChangeShapeType="1"/>
            </p:cNvSpPr>
            <p:nvPr/>
          </p:nvSpPr>
          <p:spPr bwMode="auto">
            <a:xfrm>
              <a:off x="5280" y="2304"/>
              <a:ext cx="0" cy="28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8879" name="Text Box 47"/>
            <p:cNvSpPr txBox="1">
              <a:spLocks noChangeArrowheads="1"/>
            </p:cNvSpPr>
            <p:nvPr/>
          </p:nvSpPr>
          <p:spPr bwMode="auto">
            <a:xfrm>
              <a:off x="4701" y="2098"/>
              <a:ext cx="1059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51435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sz="2000" b="0" dirty="0"/>
                <a:t>Understanding</a:t>
              </a: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8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8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8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8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8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8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8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8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8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8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8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8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8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8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8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8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8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8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8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8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8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8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74" grpId="0"/>
      <p:bldP spid="248878" grpId="0"/>
      <p:bldP spid="248880" grpId="0"/>
      <p:bldP spid="248876" grpId="0" animBg="1"/>
      <p:bldP spid="248875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Gill Sans MT Condensed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3152" tIns="36576" rIns="73152" bIns="36576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60000"/>
          </a:lnSpc>
          <a:spcBef>
            <a:spcPct val="20000"/>
          </a:spcBef>
          <a:spcAft>
            <a:spcPct val="0"/>
          </a:spcAft>
          <a:buClrTx/>
          <a:buSzPct val="75000"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3152" tIns="36576" rIns="73152" bIns="36576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60000"/>
          </a:lnSpc>
          <a:spcBef>
            <a:spcPct val="20000"/>
          </a:spcBef>
          <a:spcAft>
            <a:spcPct val="0"/>
          </a:spcAft>
          <a:buClrTx/>
          <a:buSzPct val="75000"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Gill Sans MT Condensed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3152" tIns="36576" rIns="73152" bIns="36576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60000"/>
          </a:lnSpc>
          <a:spcBef>
            <a:spcPct val="20000"/>
          </a:spcBef>
          <a:spcAft>
            <a:spcPct val="0"/>
          </a:spcAft>
          <a:buClrTx/>
          <a:buSzPct val="75000"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3152" tIns="36576" rIns="73152" bIns="36576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60000"/>
          </a:lnSpc>
          <a:spcBef>
            <a:spcPct val="20000"/>
          </a:spcBef>
          <a:spcAft>
            <a:spcPct val="0"/>
          </a:spcAft>
          <a:buClrTx/>
          <a:buSzPct val="75000"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Gill Sans MT Condensed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3152" tIns="36576" rIns="73152" bIns="36576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60000"/>
          </a:lnSpc>
          <a:spcBef>
            <a:spcPct val="20000"/>
          </a:spcBef>
          <a:spcAft>
            <a:spcPct val="0"/>
          </a:spcAft>
          <a:buClrTx/>
          <a:buSzPct val="75000"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3152" tIns="36576" rIns="73152" bIns="36576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60000"/>
          </a:lnSpc>
          <a:spcBef>
            <a:spcPct val="20000"/>
          </a:spcBef>
          <a:spcAft>
            <a:spcPct val="0"/>
          </a:spcAft>
          <a:buClrTx/>
          <a:buSzPct val="75000"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Gill Sans MT Condensed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3152" tIns="36576" rIns="73152" bIns="36576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60000"/>
          </a:lnSpc>
          <a:spcBef>
            <a:spcPct val="20000"/>
          </a:spcBef>
          <a:spcAft>
            <a:spcPct val="0"/>
          </a:spcAft>
          <a:buClrTx/>
          <a:buSzPct val="75000"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3152" tIns="36576" rIns="73152" bIns="36576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60000"/>
          </a:lnSpc>
          <a:spcBef>
            <a:spcPct val="20000"/>
          </a:spcBef>
          <a:spcAft>
            <a:spcPct val="0"/>
          </a:spcAft>
          <a:buClrTx/>
          <a:buSzPct val="75000"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 MT" pitchFamily="34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2_Custom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2_Custom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5159</TotalTime>
  <Words>1081</Words>
  <Application>Microsoft Office PowerPoint</Application>
  <PresentationFormat>On-screen Show (4:3)</PresentationFormat>
  <Paragraphs>299</Paragraphs>
  <Slides>34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Custom Design</vt:lpstr>
      <vt:lpstr>6_Custom Design</vt:lpstr>
      <vt:lpstr>7_Custom Design</vt:lpstr>
      <vt:lpstr>8_Custom Design</vt:lpstr>
      <vt:lpstr>Slide 1</vt:lpstr>
      <vt:lpstr>Topics in This Chapter</vt:lpstr>
      <vt:lpstr>Why You Need to Build Career Skills</vt:lpstr>
      <vt:lpstr>Expectations of Workers in Today’s Information Age</vt:lpstr>
      <vt:lpstr>Critical Thinking, Decision Making and Problem Solving – Get Ready!</vt:lpstr>
      <vt:lpstr>Trends Affecting You in Today’s Workplace</vt:lpstr>
      <vt:lpstr>Success in the Workplace</vt:lpstr>
      <vt:lpstr>The Communication Process – Basic Model</vt:lpstr>
      <vt:lpstr>The Communication Process –  Expanded Model</vt:lpstr>
      <vt:lpstr>Factors That Shape Understanding</vt:lpstr>
      <vt:lpstr>Barriers That Create Misunderstandings</vt:lpstr>
      <vt:lpstr>Overcoming Barriers That Cause Misunderstandings</vt:lpstr>
      <vt:lpstr>Organizational Communication</vt:lpstr>
      <vt:lpstr>Communication and Formal Channels</vt:lpstr>
      <vt:lpstr>Communication and Formal Channels</vt:lpstr>
      <vt:lpstr>Communication and Formal Channels</vt:lpstr>
      <vt:lpstr>Communication and Formal Channels</vt:lpstr>
      <vt:lpstr>Formal Channels of Information Flow</vt:lpstr>
      <vt:lpstr>Formal Channels of Information Flow</vt:lpstr>
      <vt:lpstr>Formal Channels of Information Flow</vt:lpstr>
      <vt:lpstr>Formal Channels of Information Flow</vt:lpstr>
      <vt:lpstr>Informal Channels of Information Flow: The Grapevine</vt:lpstr>
      <vt:lpstr>Obstacles to the Flow of Organizational Information</vt:lpstr>
      <vt:lpstr>Obstacles to the Flow of Organizational Information</vt:lpstr>
      <vt:lpstr>Surmounting Obstacles to Effective Communication</vt:lpstr>
      <vt:lpstr>Surmounting Obstacles to Effective Communication</vt:lpstr>
      <vt:lpstr>Message Distortion</vt:lpstr>
      <vt:lpstr>Understanding Ethical Behavior on the Job</vt:lpstr>
      <vt:lpstr>Common Ethical Traps to Avoid on the Job</vt:lpstr>
      <vt:lpstr>Common Ethical Traps to Avoid on the Job</vt:lpstr>
      <vt:lpstr>Goals of Ethical Business Communicators</vt:lpstr>
      <vt:lpstr>Tools for Doing the Right Thing</vt:lpstr>
      <vt:lpstr>How to Respond Ethically to Gossip</vt:lpstr>
      <vt:lpstr>End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Communicating in Today’s Workplace</dc:title>
  <dc:creator>John S. Donnellan</dc:creator>
  <cp:lastModifiedBy>Mike Zisa</cp:lastModifiedBy>
  <cp:revision>454</cp:revision>
  <dcterms:created xsi:type="dcterms:W3CDTF">2007-04-13T20:41:37Z</dcterms:created>
  <dcterms:modified xsi:type="dcterms:W3CDTF">2011-08-22T15:56:38Z</dcterms:modified>
</cp:coreProperties>
</file>