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28" r:id="rId2"/>
  </p:sldMasterIdLst>
  <p:notesMasterIdLst>
    <p:notesMasterId r:id="rId36"/>
  </p:notesMasterIdLst>
  <p:handoutMasterIdLst>
    <p:handoutMasterId r:id="rId37"/>
  </p:handoutMasterIdLst>
  <p:sldIdLst>
    <p:sldId id="308" r:id="rId3"/>
    <p:sldId id="307" r:id="rId4"/>
    <p:sldId id="259" r:id="rId5"/>
    <p:sldId id="309" r:id="rId6"/>
    <p:sldId id="303" r:id="rId7"/>
    <p:sldId id="304" r:id="rId8"/>
    <p:sldId id="263" r:id="rId9"/>
    <p:sldId id="306" r:id="rId10"/>
    <p:sldId id="271" r:id="rId11"/>
    <p:sldId id="272" r:id="rId12"/>
    <p:sldId id="273" r:id="rId13"/>
    <p:sldId id="274" r:id="rId14"/>
    <p:sldId id="275" r:id="rId15"/>
    <p:sldId id="276" r:id="rId16"/>
    <p:sldId id="310" r:id="rId17"/>
    <p:sldId id="292" r:id="rId18"/>
    <p:sldId id="293" r:id="rId19"/>
    <p:sldId id="294" r:id="rId20"/>
    <p:sldId id="264" r:id="rId21"/>
    <p:sldId id="295" r:id="rId22"/>
    <p:sldId id="296" r:id="rId23"/>
    <p:sldId id="297" r:id="rId24"/>
    <p:sldId id="298" r:id="rId25"/>
    <p:sldId id="305" r:id="rId26"/>
    <p:sldId id="282" r:id="rId27"/>
    <p:sldId id="311" r:id="rId28"/>
    <p:sldId id="312" r:id="rId29"/>
    <p:sldId id="299" r:id="rId30"/>
    <p:sldId id="313" r:id="rId31"/>
    <p:sldId id="314" r:id="rId32"/>
    <p:sldId id="289" r:id="rId33"/>
    <p:sldId id="315" r:id="rId34"/>
    <p:sldId id="291" r:id="rId35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. Donnellan" initials="JSD" lastIdx="76" clrIdx="0"/>
  <p:cmAuthor id="1" name="Mary Draper" initials="MD" lastIdx="10" clrIdx="1"/>
  <p:cmAuthor id="2" name="Mary Ellen Guffey" initials="MEG" lastIdx="1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63C26"/>
    <a:srgbClr val="4C7019"/>
    <a:srgbClr val="D89013"/>
    <a:srgbClr val="774286"/>
    <a:srgbClr val="6A831B"/>
    <a:srgbClr val="F3C675"/>
    <a:srgbClr val="3B6D8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7" autoAdjust="0"/>
    <p:restoredTop sz="96947" autoAdjust="0"/>
  </p:normalViewPr>
  <p:slideViewPr>
    <p:cSldViewPr>
      <p:cViewPr>
        <p:scale>
          <a:sx n="80" d="100"/>
          <a:sy n="80" d="100"/>
        </p:scale>
        <p:origin x="-11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959EB-B9C8-4876-A283-D6BD66A0CAE7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The Importance of Intercultural Communication</a:t>
          </a:r>
          <a:endParaRPr lang="en-US" sz="3000" dirty="0">
            <a:solidFill>
              <a:schemeClr val="tx1"/>
            </a:solidFill>
          </a:endParaRPr>
        </a:p>
      </dgm:t>
    </dgm:pt>
    <dgm:pt modelId="{0FD0FCF4-2BD0-4E26-9A69-09CCBA63FFEF}" type="par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6837A2-52A3-4752-AE75-C34A14E4185A}" type="sib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A365FF-BB15-4514-9DBF-B9710833162D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Dimensions of Culture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2ACB57-98B2-4AA6-AE64-9F4C3E457DCA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How We Form Judgments of Others</a:t>
          </a:r>
          <a:endParaRPr lang="en-US" sz="3000" dirty="0">
            <a:solidFill>
              <a:schemeClr val="tx1"/>
            </a:solidFill>
          </a:endParaRPr>
        </a:p>
      </dgm:t>
    </dgm:pt>
    <dgm:pt modelId="{5CC135E9-602A-4DEB-939E-9F8727105D18}" type="par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92041D-F284-4A56-81B4-FC0FE1A5815E}" type="sib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Ways to Broaden Intercultural Competence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B8C829-8998-49A2-8D7A-1F72F14428AD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How to Make Ethical Decisions in Other Countries</a:t>
          </a:r>
          <a:endParaRPr lang="en-US" sz="3000" dirty="0">
            <a:solidFill>
              <a:schemeClr val="tx1"/>
            </a:solidFill>
          </a:endParaRPr>
        </a:p>
      </dgm:t>
    </dgm:pt>
    <dgm:pt modelId="{2DED3F90-1857-47C4-83BA-25D46961DF51}" type="par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82079-D396-481E-8286-6F786A4E9D5F}" type="sib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7BAFE6-A8CE-45BA-8C96-FEB7D5EF3EC3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9B76B-D235-4BFB-89A5-544064F871A4}" type="pres">
      <dgm:prSet presAssocID="{D93959EB-B9C8-4876-A283-D6BD66A0CA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B08C0-4D60-42AE-A03A-830A7FF26EE3}" type="pres">
      <dgm:prSet presAssocID="{826837A2-52A3-4752-AE75-C34A14E4185A}" presName="spacer" presStyleCnt="0"/>
      <dgm:spPr/>
    </dgm:pt>
    <dgm:pt modelId="{FB6DCCAF-239D-4289-94CB-6656D8BA0E03}" type="pres">
      <dgm:prSet presAssocID="{2AA365FF-BB15-4514-9DBF-B9710833162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C587-7D10-4789-AD92-8E9B06D500E8}" type="pres">
      <dgm:prSet presAssocID="{19C1DBF5-5E71-4297-8352-3344EA65796F}" presName="spacer" presStyleCnt="0"/>
      <dgm:spPr/>
    </dgm:pt>
    <dgm:pt modelId="{B933507C-BF10-423B-B4A3-0EBB565FFD75}" type="pres">
      <dgm:prSet presAssocID="{A02ACB57-98B2-4AA6-AE64-9F4C3E457D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AA11E-1BCF-4A93-9AE1-15E584B71822}" type="pres">
      <dgm:prSet presAssocID="{3A92041D-F284-4A56-81B4-FC0FE1A5815E}" presName="spacer" presStyleCnt="0"/>
      <dgm:spPr/>
    </dgm:pt>
    <dgm:pt modelId="{8AFE4CF3-943F-4F48-86FD-713EB4EB6740}" type="pres">
      <dgm:prSet presAssocID="{1DDC8C88-EA91-42A4-A1DA-ABFEF1DFFD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8355E-557F-4043-A9EF-336803A3A9F9}" type="pres">
      <dgm:prSet presAssocID="{198162E3-697F-474C-A2CE-FFF77DFFA4F9}" presName="spacer" presStyleCnt="0"/>
      <dgm:spPr/>
    </dgm:pt>
    <dgm:pt modelId="{A68B59D7-2554-45BF-9ADC-702E4D29E85E}" type="pres">
      <dgm:prSet presAssocID="{F7B8C829-8998-49A2-8D7A-1F72F14428A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7F655C-8A50-436B-A392-546728D88868}" type="presOf" srcId="{ADC9970E-1D3B-4F79-B3CD-7C640D1DAB75}" destId="{0E7BAFE6-A8CE-45BA-8C96-FEB7D5EF3EC3}" srcOrd="0" destOrd="0" presId="urn:microsoft.com/office/officeart/2005/8/layout/vList2"/>
    <dgm:cxn modelId="{A4EF7D3F-04AC-4C95-B0A0-330DF8FC7DB7}" srcId="{ADC9970E-1D3B-4F79-B3CD-7C640D1DAB75}" destId="{2AA365FF-BB15-4514-9DBF-B9710833162D}" srcOrd="1" destOrd="0" parTransId="{98A2E54A-8A46-412C-BD7F-43A9CF5C8A44}" sibTransId="{19C1DBF5-5E71-4297-8352-3344EA65796F}"/>
    <dgm:cxn modelId="{EA54A545-8746-4F42-93F4-14FFC14C5ACE}" type="presOf" srcId="{D93959EB-B9C8-4876-A283-D6BD66A0CAE7}" destId="{87A9B76B-D235-4BFB-89A5-544064F871A4}" srcOrd="0" destOrd="0" presId="urn:microsoft.com/office/officeart/2005/8/layout/vList2"/>
    <dgm:cxn modelId="{F140B313-2EC5-476E-95F2-0AD65D69B4C1}" srcId="{ADC9970E-1D3B-4F79-B3CD-7C640D1DAB75}" destId="{1DDC8C88-EA91-42A4-A1DA-ABFEF1DFFDB6}" srcOrd="3" destOrd="0" parTransId="{8ED7E76A-7CB4-4E3D-8F6B-6A7A231BAE74}" sibTransId="{198162E3-697F-474C-A2CE-FFF77DFFA4F9}"/>
    <dgm:cxn modelId="{B0A0D72B-7450-4550-949D-49F87A14E4D8}" srcId="{ADC9970E-1D3B-4F79-B3CD-7C640D1DAB75}" destId="{D93959EB-B9C8-4876-A283-D6BD66A0CAE7}" srcOrd="0" destOrd="0" parTransId="{0FD0FCF4-2BD0-4E26-9A69-09CCBA63FFEF}" sibTransId="{826837A2-52A3-4752-AE75-C34A14E4185A}"/>
    <dgm:cxn modelId="{59811118-627C-43B9-850A-EBD96EB89A4C}" srcId="{ADC9970E-1D3B-4F79-B3CD-7C640D1DAB75}" destId="{F7B8C829-8998-49A2-8D7A-1F72F14428AD}" srcOrd="4" destOrd="0" parTransId="{2DED3F90-1857-47C4-83BA-25D46961DF51}" sibTransId="{A1982079-D396-481E-8286-6F786A4E9D5F}"/>
    <dgm:cxn modelId="{F2CD3507-6144-4806-80FC-EA4EDD62C123}" type="presOf" srcId="{F7B8C829-8998-49A2-8D7A-1F72F14428AD}" destId="{A68B59D7-2554-45BF-9ADC-702E4D29E85E}" srcOrd="0" destOrd="0" presId="urn:microsoft.com/office/officeart/2005/8/layout/vList2"/>
    <dgm:cxn modelId="{03EACBFF-1596-405C-8A2D-A30590B00A38}" type="presOf" srcId="{2AA365FF-BB15-4514-9DBF-B9710833162D}" destId="{FB6DCCAF-239D-4289-94CB-6656D8BA0E03}" srcOrd="0" destOrd="0" presId="urn:microsoft.com/office/officeart/2005/8/layout/vList2"/>
    <dgm:cxn modelId="{9FB861DC-C88D-4C86-B1DF-4C158ED1D2FD}" type="presOf" srcId="{1DDC8C88-EA91-42A4-A1DA-ABFEF1DFFDB6}" destId="{8AFE4CF3-943F-4F48-86FD-713EB4EB6740}" srcOrd="0" destOrd="0" presId="urn:microsoft.com/office/officeart/2005/8/layout/vList2"/>
    <dgm:cxn modelId="{DACC669E-CD58-43F6-B3B0-1E444A14A6B0}" type="presOf" srcId="{A02ACB57-98B2-4AA6-AE64-9F4C3E457DCA}" destId="{B933507C-BF10-423B-B4A3-0EBB565FFD75}" srcOrd="0" destOrd="0" presId="urn:microsoft.com/office/officeart/2005/8/layout/vList2"/>
    <dgm:cxn modelId="{CD2509F4-52C2-4172-8A68-6218D9ABFD07}" srcId="{ADC9970E-1D3B-4F79-B3CD-7C640D1DAB75}" destId="{A02ACB57-98B2-4AA6-AE64-9F4C3E457DCA}" srcOrd="2" destOrd="0" parTransId="{5CC135E9-602A-4DEB-939E-9F8727105D18}" sibTransId="{3A92041D-F284-4A56-81B4-FC0FE1A5815E}"/>
    <dgm:cxn modelId="{F55E6E42-A7C1-425D-B530-34B28F196903}" type="presParOf" srcId="{0E7BAFE6-A8CE-45BA-8C96-FEB7D5EF3EC3}" destId="{87A9B76B-D235-4BFB-89A5-544064F871A4}" srcOrd="0" destOrd="0" presId="urn:microsoft.com/office/officeart/2005/8/layout/vList2"/>
    <dgm:cxn modelId="{DA81AE9C-109F-499E-9334-3A7187A1D9F3}" type="presParOf" srcId="{0E7BAFE6-A8CE-45BA-8C96-FEB7D5EF3EC3}" destId="{3BEB08C0-4D60-42AE-A03A-830A7FF26EE3}" srcOrd="1" destOrd="0" presId="urn:microsoft.com/office/officeart/2005/8/layout/vList2"/>
    <dgm:cxn modelId="{20813999-9284-4963-ADA0-9ACC02E5B580}" type="presParOf" srcId="{0E7BAFE6-A8CE-45BA-8C96-FEB7D5EF3EC3}" destId="{FB6DCCAF-239D-4289-94CB-6656D8BA0E03}" srcOrd="2" destOrd="0" presId="urn:microsoft.com/office/officeart/2005/8/layout/vList2"/>
    <dgm:cxn modelId="{87B379E9-F755-4123-83AA-A9242DFC8128}" type="presParOf" srcId="{0E7BAFE6-A8CE-45BA-8C96-FEB7D5EF3EC3}" destId="{6298C587-7D10-4789-AD92-8E9B06D500E8}" srcOrd="3" destOrd="0" presId="urn:microsoft.com/office/officeart/2005/8/layout/vList2"/>
    <dgm:cxn modelId="{9D4B648C-898A-4DC0-AE0C-20FE5FC26DD5}" type="presParOf" srcId="{0E7BAFE6-A8CE-45BA-8C96-FEB7D5EF3EC3}" destId="{B933507C-BF10-423B-B4A3-0EBB565FFD75}" srcOrd="4" destOrd="0" presId="urn:microsoft.com/office/officeart/2005/8/layout/vList2"/>
    <dgm:cxn modelId="{BC973D75-28E2-4507-B2BF-49376A261FFB}" type="presParOf" srcId="{0E7BAFE6-A8CE-45BA-8C96-FEB7D5EF3EC3}" destId="{A07AA11E-1BCF-4A93-9AE1-15E584B71822}" srcOrd="5" destOrd="0" presId="urn:microsoft.com/office/officeart/2005/8/layout/vList2"/>
    <dgm:cxn modelId="{A927BFC6-5651-454A-9998-2930B616CB67}" type="presParOf" srcId="{0E7BAFE6-A8CE-45BA-8C96-FEB7D5EF3EC3}" destId="{8AFE4CF3-943F-4F48-86FD-713EB4EB6740}" srcOrd="6" destOrd="0" presId="urn:microsoft.com/office/officeart/2005/8/layout/vList2"/>
    <dgm:cxn modelId="{BBF62705-CBC3-4B5E-B78C-AAAA2F4E35D3}" type="presParOf" srcId="{0E7BAFE6-A8CE-45BA-8C96-FEB7D5EF3EC3}" destId="{4EB8355E-557F-4043-A9EF-336803A3A9F9}" srcOrd="7" destOrd="0" presId="urn:microsoft.com/office/officeart/2005/8/layout/vList2"/>
    <dgm:cxn modelId="{BE3162D2-24BC-4AC8-9687-9906329A39C1}" type="presParOf" srcId="{0E7BAFE6-A8CE-45BA-8C96-FEB7D5EF3EC3}" destId="{A68B59D7-2554-45BF-9ADC-702E4D29E85E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FB618-A9BC-4449-B4B2-461E27C4F6DE}" type="doc">
      <dgm:prSet loTypeId="urn:microsoft.com/office/officeart/2005/8/layout/radial4" loCatId="relationship" qsTypeId="urn:microsoft.com/office/officeart/2005/8/quickstyle/3d7" qsCatId="3D" csTypeId="urn:microsoft.com/office/officeart/2005/8/colors/accent6_2" csCatId="accent6" phldr="1"/>
      <dgm:spPr/>
    </dgm:pt>
    <dgm:pt modelId="{6E421CB3-DA0C-4256-AB70-AB8B53B72527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Culture</a:t>
          </a:r>
        </a:p>
      </dgm:t>
    </dgm:pt>
    <dgm:pt modelId="{ECE766EC-902C-4099-8CE1-151C672DA209}" type="parTrans" cxnId="{E3873035-5D3A-45BF-B965-BC2A7A22D0BA}">
      <dgm:prSet/>
      <dgm:spPr/>
      <dgm:t>
        <a:bodyPr/>
        <a:lstStyle/>
        <a:p>
          <a:endParaRPr lang="en-US"/>
        </a:p>
      </dgm:t>
    </dgm:pt>
    <dgm:pt modelId="{E6C5E5AD-807E-4565-9058-59016EA0FA3D}" type="sibTrans" cxnId="{E3873035-5D3A-45BF-B965-BC2A7A22D0BA}">
      <dgm:prSet/>
      <dgm:spPr/>
      <dgm:t>
        <a:bodyPr/>
        <a:lstStyle/>
        <a:p>
          <a:endParaRPr lang="en-US"/>
        </a:p>
      </dgm:t>
    </dgm:pt>
    <dgm:pt modelId="{D51F0E03-E539-46B4-A38C-4C79E532D6C2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Is Learned</a:t>
          </a:r>
        </a:p>
      </dgm:t>
    </dgm:pt>
    <dgm:pt modelId="{5A129C9A-6A0B-4167-A581-B99988391AA3}" type="parTrans" cxnId="{73C64F9E-B4BD-4C2A-B4B2-C4E8436EDF3A}">
      <dgm:prSet/>
      <dgm:spPr/>
      <dgm:t>
        <a:bodyPr/>
        <a:lstStyle/>
        <a:p>
          <a:endParaRPr lang="en-US" dirty="0"/>
        </a:p>
      </dgm:t>
    </dgm:pt>
    <dgm:pt modelId="{BFD8A9A7-6A46-48FA-A5D7-60876CDEED6A}" type="sibTrans" cxnId="{73C64F9E-B4BD-4C2A-B4B2-C4E8436EDF3A}">
      <dgm:prSet/>
      <dgm:spPr/>
      <dgm:t>
        <a:bodyPr/>
        <a:lstStyle/>
        <a:p>
          <a:endParaRPr lang="en-US"/>
        </a:p>
      </dgm:t>
    </dgm:pt>
    <dgm:pt modelId="{D980629D-C4A3-40C9-9184-1F4FFCB7D1A7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Is Inherently Logical</a:t>
          </a:r>
        </a:p>
      </dgm:t>
    </dgm:pt>
    <dgm:pt modelId="{97AF0252-B41F-48BD-9019-5E556C9C5E1E}" type="parTrans" cxnId="{E6B087BC-6544-41B4-963C-C265197535D6}">
      <dgm:prSet/>
      <dgm:spPr/>
      <dgm:t>
        <a:bodyPr/>
        <a:lstStyle/>
        <a:p>
          <a:endParaRPr lang="en-US" dirty="0"/>
        </a:p>
      </dgm:t>
    </dgm:pt>
    <dgm:pt modelId="{33DCADA5-CEC9-4A14-BEFC-1DE2547D66EC}" type="sibTrans" cxnId="{E6B087BC-6544-41B4-963C-C265197535D6}">
      <dgm:prSet/>
      <dgm:spPr/>
      <dgm:t>
        <a:bodyPr/>
        <a:lstStyle/>
        <a:p>
          <a:endParaRPr lang="en-US"/>
        </a:p>
      </dgm:t>
    </dgm:pt>
    <dgm:pt modelId="{056E06ED-DF16-42A7-935B-98E50AA24434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Forms Our Self-Identity and Community</a:t>
          </a:r>
        </a:p>
      </dgm:t>
    </dgm:pt>
    <dgm:pt modelId="{285C88C6-34AD-4D22-A1AF-46D5C0228324}" type="parTrans" cxnId="{F41A4A42-35E1-4472-9C68-BEEED4B8CA17}">
      <dgm:prSet/>
      <dgm:spPr/>
      <dgm:t>
        <a:bodyPr/>
        <a:lstStyle/>
        <a:p>
          <a:endParaRPr lang="en-US" dirty="0"/>
        </a:p>
      </dgm:t>
    </dgm:pt>
    <dgm:pt modelId="{CBA682CC-64C5-45EA-A01D-1AEF5671414A}" type="sibTrans" cxnId="{F41A4A42-35E1-4472-9C68-BEEED4B8CA17}">
      <dgm:prSet/>
      <dgm:spPr/>
      <dgm:t>
        <a:bodyPr/>
        <a:lstStyle/>
        <a:p>
          <a:endParaRPr lang="en-US"/>
        </a:p>
      </dgm:t>
    </dgm:pt>
    <dgm:pt modelId="{076F91E9-1A07-4328-A03C-2566C15DA9AC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Combines Visible and Invisible</a:t>
          </a:r>
        </a:p>
      </dgm:t>
    </dgm:pt>
    <dgm:pt modelId="{EB567911-DD86-4082-9370-1ECDE54B5970}" type="parTrans" cxnId="{187ED3EF-F14F-4C40-BA2F-F72DEC91C6AE}">
      <dgm:prSet/>
      <dgm:spPr/>
      <dgm:t>
        <a:bodyPr/>
        <a:lstStyle/>
        <a:p>
          <a:endParaRPr lang="en-US" dirty="0"/>
        </a:p>
      </dgm:t>
    </dgm:pt>
    <dgm:pt modelId="{AF4936FE-1EE8-4E80-B3BF-3B978B7772C6}" type="sibTrans" cxnId="{187ED3EF-F14F-4C40-BA2F-F72DEC91C6AE}">
      <dgm:prSet/>
      <dgm:spPr/>
      <dgm:t>
        <a:bodyPr/>
        <a:lstStyle/>
        <a:p>
          <a:endParaRPr lang="en-US"/>
        </a:p>
      </dgm:t>
    </dgm:pt>
    <dgm:pt modelId="{724E74BE-BC06-443A-AA5A-7583481655D0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Is Dynamic</a:t>
          </a:r>
        </a:p>
      </dgm:t>
    </dgm:pt>
    <dgm:pt modelId="{15FDAB65-B3F1-4ECA-8C10-36BB8242C2BB}" type="parTrans" cxnId="{47FF31A9-BD4A-407F-BBC4-F87125EBCD16}">
      <dgm:prSet/>
      <dgm:spPr/>
      <dgm:t>
        <a:bodyPr/>
        <a:lstStyle/>
        <a:p>
          <a:endParaRPr lang="en-US" dirty="0"/>
        </a:p>
      </dgm:t>
    </dgm:pt>
    <dgm:pt modelId="{929D64E6-7BA3-4F48-93CD-2F53D7A49984}" type="sibTrans" cxnId="{47FF31A9-BD4A-407F-BBC4-F87125EBCD16}">
      <dgm:prSet/>
      <dgm:spPr/>
      <dgm:t>
        <a:bodyPr/>
        <a:lstStyle/>
        <a:p>
          <a:endParaRPr lang="en-US"/>
        </a:p>
      </dgm:t>
    </dgm:pt>
    <dgm:pt modelId="{E0AFAE34-13DD-40C9-B3EE-9260E67BBCFF}" type="pres">
      <dgm:prSet presAssocID="{A1AFB618-A9BC-4449-B4B2-461E27C4F6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004CC1-0094-4F65-A6E7-0B447A343853}" type="pres">
      <dgm:prSet presAssocID="{6E421CB3-DA0C-4256-AB70-AB8B53B72527}" presName="centerShape" presStyleLbl="node0" presStyleIdx="0" presStyleCnt="1"/>
      <dgm:spPr/>
      <dgm:t>
        <a:bodyPr/>
        <a:lstStyle/>
        <a:p>
          <a:endParaRPr lang="en-US"/>
        </a:p>
      </dgm:t>
    </dgm:pt>
    <dgm:pt modelId="{03EC426F-3B21-400A-9FC7-8B28CB2EFD1C}" type="pres">
      <dgm:prSet presAssocID="{5A129C9A-6A0B-4167-A581-B99988391AA3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F7B87F92-4A59-474D-96D5-56665FC599BF}" type="pres">
      <dgm:prSet presAssocID="{D51F0E03-E539-46B4-A38C-4C79E532D6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7D425-D983-47FC-96BF-78A237FE4267}" type="pres">
      <dgm:prSet presAssocID="{97AF0252-B41F-48BD-9019-5E556C9C5E1E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59A2D733-986F-4B30-82A8-61162A8932BD}" type="pres">
      <dgm:prSet presAssocID="{D980629D-C4A3-40C9-9184-1F4FFCB7D1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309CC-EFFB-42C6-9500-E43A50DB4844}" type="pres">
      <dgm:prSet presAssocID="{285C88C6-34AD-4D22-A1AF-46D5C0228324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F7737178-49C9-4658-B49D-C1EA07190AD6}" type="pres">
      <dgm:prSet presAssocID="{056E06ED-DF16-42A7-935B-98E50AA244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C37EE-2839-4DAC-A7CA-AB108CC6BBC7}" type="pres">
      <dgm:prSet presAssocID="{EB567911-DD86-4082-9370-1ECDE54B5970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145DB199-56BB-47C8-BD0A-A26F5B6A1D07}" type="pres">
      <dgm:prSet presAssocID="{076F91E9-1A07-4328-A03C-2566C15DA9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A7A8D-55A6-4E57-8BFC-3D87855E1AAD}" type="pres">
      <dgm:prSet presAssocID="{15FDAB65-B3F1-4ECA-8C10-36BB8242C2BB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E79E35A8-996B-4E14-802B-A8207BB8A331}" type="pres">
      <dgm:prSet presAssocID="{724E74BE-BC06-443A-AA5A-7583481655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8FD51-3ED0-49A2-8FC9-3CCD757F0793}" type="presOf" srcId="{EB567911-DD86-4082-9370-1ECDE54B5970}" destId="{0DEC37EE-2839-4DAC-A7CA-AB108CC6BBC7}" srcOrd="0" destOrd="0" presId="urn:microsoft.com/office/officeart/2005/8/layout/radial4"/>
    <dgm:cxn modelId="{8C7C9544-3666-4C93-96F1-9360E0400AA1}" type="presOf" srcId="{076F91E9-1A07-4328-A03C-2566C15DA9AC}" destId="{145DB199-56BB-47C8-BD0A-A26F5B6A1D07}" srcOrd="0" destOrd="0" presId="urn:microsoft.com/office/officeart/2005/8/layout/radial4"/>
    <dgm:cxn modelId="{387775DF-7241-4E01-83AB-08819C675193}" type="presOf" srcId="{6E421CB3-DA0C-4256-AB70-AB8B53B72527}" destId="{3F004CC1-0094-4F65-A6E7-0B447A343853}" srcOrd="0" destOrd="0" presId="urn:microsoft.com/office/officeart/2005/8/layout/radial4"/>
    <dgm:cxn modelId="{4B2993F7-60FC-4492-B341-A807DEA9B231}" type="presOf" srcId="{A1AFB618-A9BC-4449-B4B2-461E27C4F6DE}" destId="{E0AFAE34-13DD-40C9-B3EE-9260E67BBCFF}" srcOrd="0" destOrd="0" presId="urn:microsoft.com/office/officeart/2005/8/layout/radial4"/>
    <dgm:cxn modelId="{F41A4A42-35E1-4472-9C68-BEEED4B8CA17}" srcId="{6E421CB3-DA0C-4256-AB70-AB8B53B72527}" destId="{056E06ED-DF16-42A7-935B-98E50AA24434}" srcOrd="2" destOrd="0" parTransId="{285C88C6-34AD-4D22-A1AF-46D5C0228324}" sibTransId="{CBA682CC-64C5-45EA-A01D-1AEF5671414A}"/>
    <dgm:cxn modelId="{1B156D51-183A-4F18-B58B-F30CD94CD93B}" type="presOf" srcId="{285C88C6-34AD-4D22-A1AF-46D5C0228324}" destId="{E5D309CC-EFFB-42C6-9500-E43A50DB4844}" srcOrd="0" destOrd="0" presId="urn:microsoft.com/office/officeart/2005/8/layout/radial4"/>
    <dgm:cxn modelId="{914C95D4-C929-445A-B3B3-820CA2AA10F5}" type="presOf" srcId="{5A129C9A-6A0B-4167-A581-B99988391AA3}" destId="{03EC426F-3B21-400A-9FC7-8B28CB2EFD1C}" srcOrd="0" destOrd="0" presId="urn:microsoft.com/office/officeart/2005/8/layout/radial4"/>
    <dgm:cxn modelId="{A1BFCC02-6EAE-4931-9380-C7FC0556794A}" type="presOf" srcId="{D51F0E03-E539-46B4-A38C-4C79E532D6C2}" destId="{F7B87F92-4A59-474D-96D5-56665FC599BF}" srcOrd="0" destOrd="0" presId="urn:microsoft.com/office/officeart/2005/8/layout/radial4"/>
    <dgm:cxn modelId="{E6B087BC-6544-41B4-963C-C265197535D6}" srcId="{6E421CB3-DA0C-4256-AB70-AB8B53B72527}" destId="{D980629D-C4A3-40C9-9184-1F4FFCB7D1A7}" srcOrd="1" destOrd="0" parTransId="{97AF0252-B41F-48BD-9019-5E556C9C5E1E}" sibTransId="{33DCADA5-CEC9-4A14-BEFC-1DE2547D66EC}"/>
    <dgm:cxn modelId="{7BE0CC92-68AE-470A-9716-6A6A0D12C343}" type="presOf" srcId="{97AF0252-B41F-48BD-9019-5E556C9C5E1E}" destId="{3FC7D425-D983-47FC-96BF-78A237FE4267}" srcOrd="0" destOrd="0" presId="urn:microsoft.com/office/officeart/2005/8/layout/radial4"/>
    <dgm:cxn modelId="{FCCD2773-449F-4C22-8DCA-2832720B57B3}" type="presOf" srcId="{D980629D-C4A3-40C9-9184-1F4FFCB7D1A7}" destId="{59A2D733-986F-4B30-82A8-61162A8932BD}" srcOrd="0" destOrd="0" presId="urn:microsoft.com/office/officeart/2005/8/layout/radial4"/>
    <dgm:cxn modelId="{1B754245-5AA3-428A-9DE0-679ACCBAE033}" type="presOf" srcId="{056E06ED-DF16-42A7-935B-98E50AA24434}" destId="{F7737178-49C9-4658-B49D-C1EA07190AD6}" srcOrd="0" destOrd="0" presId="urn:microsoft.com/office/officeart/2005/8/layout/radial4"/>
    <dgm:cxn modelId="{47FF31A9-BD4A-407F-BBC4-F87125EBCD16}" srcId="{6E421CB3-DA0C-4256-AB70-AB8B53B72527}" destId="{724E74BE-BC06-443A-AA5A-7583481655D0}" srcOrd="4" destOrd="0" parTransId="{15FDAB65-B3F1-4ECA-8C10-36BB8242C2BB}" sibTransId="{929D64E6-7BA3-4F48-93CD-2F53D7A49984}"/>
    <dgm:cxn modelId="{52A4BD71-2AD5-4DDF-B815-6F25D1E04EE8}" type="presOf" srcId="{15FDAB65-B3F1-4ECA-8C10-36BB8242C2BB}" destId="{8C7A7A8D-55A6-4E57-8BFC-3D87855E1AAD}" srcOrd="0" destOrd="0" presId="urn:microsoft.com/office/officeart/2005/8/layout/radial4"/>
    <dgm:cxn modelId="{E3873035-5D3A-45BF-B965-BC2A7A22D0BA}" srcId="{A1AFB618-A9BC-4449-B4B2-461E27C4F6DE}" destId="{6E421CB3-DA0C-4256-AB70-AB8B53B72527}" srcOrd="0" destOrd="0" parTransId="{ECE766EC-902C-4099-8CE1-151C672DA209}" sibTransId="{E6C5E5AD-807E-4565-9058-59016EA0FA3D}"/>
    <dgm:cxn modelId="{73C64F9E-B4BD-4C2A-B4B2-C4E8436EDF3A}" srcId="{6E421CB3-DA0C-4256-AB70-AB8B53B72527}" destId="{D51F0E03-E539-46B4-A38C-4C79E532D6C2}" srcOrd="0" destOrd="0" parTransId="{5A129C9A-6A0B-4167-A581-B99988391AA3}" sibTransId="{BFD8A9A7-6A46-48FA-A5D7-60876CDEED6A}"/>
    <dgm:cxn modelId="{286AE1A1-E7FC-4820-B10E-A08338EA67A1}" type="presOf" srcId="{724E74BE-BC06-443A-AA5A-7583481655D0}" destId="{E79E35A8-996B-4E14-802B-A8207BB8A331}" srcOrd="0" destOrd="0" presId="urn:microsoft.com/office/officeart/2005/8/layout/radial4"/>
    <dgm:cxn modelId="{187ED3EF-F14F-4C40-BA2F-F72DEC91C6AE}" srcId="{6E421CB3-DA0C-4256-AB70-AB8B53B72527}" destId="{076F91E9-1A07-4328-A03C-2566C15DA9AC}" srcOrd="3" destOrd="0" parTransId="{EB567911-DD86-4082-9370-1ECDE54B5970}" sibTransId="{AF4936FE-1EE8-4E80-B3BF-3B978B7772C6}"/>
    <dgm:cxn modelId="{669F5693-9EE4-4346-AA94-5400914BE235}" type="presParOf" srcId="{E0AFAE34-13DD-40C9-B3EE-9260E67BBCFF}" destId="{3F004CC1-0094-4F65-A6E7-0B447A343853}" srcOrd="0" destOrd="0" presId="urn:microsoft.com/office/officeart/2005/8/layout/radial4"/>
    <dgm:cxn modelId="{F9B473FF-4E07-4FE1-A2B1-A59CEE93A101}" type="presParOf" srcId="{E0AFAE34-13DD-40C9-B3EE-9260E67BBCFF}" destId="{03EC426F-3B21-400A-9FC7-8B28CB2EFD1C}" srcOrd="1" destOrd="0" presId="urn:microsoft.com/office/officeart/2005/8/layout/radial4"/>
    <dgm:cxn modelId="{E0A95938-78D2-4AEC-9EBC-CAAFCFEA1D94}" type="presParOf" srcId="{E0AFAE34-13DD-40C9-B3EE-9260E67BBCFF}" destId="{F7B87F92-4A59-474D-96D5-56665FC599BF}" srcOrd="2" destOrd="0" presId="urn:microsoft.com/office/officeart/2005/8/layout/radial4"/>
    <dgm:cxn modelId="{18B5C6AC-1F48-4AE2-A8BC-C3F315351897}" type="presParOf" srcId="{E0AFAE34-13DD-40C9-B3EE-9260E67BBCFF}" destId="{3FC7D425-D983-47FC-96BF-78A237FE4267}" srcOrd="3" destOrd="0" presId="urn:microsoft.com/office/officeart/2005/8/layout/radial4"/>
    <dgm:cxn modelId="{799298BA-F300-4773-9519-16CDD794A2B7}" type="presParOf" srcId="{E0AFAE34-13DD-40C9-B3EE-9260E67BBCFF}" destId="{59A2D733-986F-4B30-82A8-61162A8932BD}" srcOrd="4" destOrd="0" presId="urn:microsoft.com/office/officeart/2005/8/layout/radial4"/>
    <dgm:cxn modelId="{C40E8040-CDAF-4B70-A1C2-36527453E1BB}" type="presParOf" srcId="{E0AFAE34-13DD-40C9-B3EE-9260E67BBCFF}" destId="{E5D309CC-EFFB-42C6-9500-E43A50DB4844}" srcOrd="5" destOrd="0" presId="urn:microsoft.com/office/officeart/2005/8/layout/radial4"/>
    <dgm:cxn modelId="{51751F9D-73AC-4759-84D3-E0B62449893D}" type="presParOf" srcId="{E0AFAE34-13DD-40C9-B3EE-9260E67BBCFF}" destId="{F7737178-49C9-4658-B49D-C1EA07190AD6}" srcOrd="6" destOrd="0" presId="urn:microsoft.com/office/officeart/2005/8/layout/radial4"/>
    <dgm:cxn modelId="{FFD59210-A5D1-4454-A0C0-C1477AD6DF12}" type="presParOf" srcId="{E0AFAE34-13DD-40C9-B3EE-9260E67BBCFF}" destId="{0DEC37EE-2839-4DAC-A7CA-AB108CC6BBC7}" srcOrd="7" destOrd="0" presId="urn:microsoft.com/office/officeart/2005/8/layout/radial4"/>
    <dgm:cxn modelId="{1F823E54-F5C5-4D22-8E94-EE54C3602BC9}" type="presParOf" srcId="{E0AFAE34-13DD-40C9-B3EE-9260E67BBCFF}" destId="{145DB199-56BB-47C8-BD0A-A26F5B6A1D07}" srcOrd="8" destOrd="0" presId="urn:microsoft.com/office/officeart/2005/8/layout/radial4"/>
    <dgm:cxn modelId="{09E7CD18-3639-421C-B110-4C7D5719FBB1}" type="presParOf" srcId="{E0AFAE34-13DD-40C9-B3EE-9260E67BBCFF}" destId="{8C7A7A8D-55A6-4E57-8BFC-3D87855E1AAD}" srcOrd="9" destOrd="0" presId="urn:microsoft.com/office/officeart/2005/8/layout/radial4"/>
    <dgm:cxn modelId="{597A1021-4DC1-4060-8923-BB5747C76A20}" type="presParOf" srcId="{E0AFAE34-13DD-40C9-B3EE-9260E67BBCFF}" destId="{E79E35A8-996B-4E14-802B-A8207BB8A33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8B3AEA-2FA2-470A-A40D-8C32DF01B0ED}" type="doc">
      <dgm:prSet loTypeId="urn:microsoft.com/office/officeart/2005/8/layout/radial4" loCatId="relationship" qsTypeId="urn:microsoft.com/office/officeart/2005/8/quickstyle/3d1" qsCatId="3D" csTypeId="urn:microsoft.com/office/officeart/2005/8/colors/accent0_2" csCatId="mainScheme" phldr="1"/>
      <dgm:spPr/>
    </dgm:pt>
    <dgm:pt modelId="{82F1A79C-3B98-462D-B5B4-B065F4B1734C}">
      <dgm:prSet custT="1"/>
      <dgm:spPr>
        <a:solidFill>
          <a:schemeClr val="accent5">
            <a:lumMod val="25000"/>
          </a:schemeClr>
        </a:solidFill>
      </dgm:spPr>
      <dgm:t>
        <a:bodyPr/>
        <a:lstStyle/>
        <a:p>
          <a:pPr rtl="0" eaLnBrk="1" latinLnBrk="0"/>
          <a:r>
            <a:rPr lang="en-US" sz="2800" dirty="0" smtClean="0">
              <a:solidFill>
                <a:schemeClr val="bg1"/>
              </a:solidFill>
            </a:rPr>
            <a:t>Culture</a:t>
          </a:r>
        </a:p>
      </dgm:t>
    </dgm:pt>
    <dgm:pt modelId="{591CB277-CC61-45FD-9283-555487A90CFC}" type="parTrans" cxnId="{684208A4-3795-428B-9528-E7E18BF112CF}">
      <dgm:prSet/>
      <dgm:spPr/>
      <dgm:t>
        <a:bodyPr/>
        <a:lstStyle/>
        <a:p>
          <a:endParaRPr lang="en-US"/>
        </a:p>
      </dgm:t>
    </dgm:pt>
    <dgm:pt modelId="{40511D43-7B4D-4ED8-A2CD-D5CE2E2A1057}" type="sibTrans" cxnId="{684208A4-3795-428B-9528-E7E18BF112CF}">
      <dgm:prSet/>
      <dgm:spPr/>
      <dgm:t>
        <a:bodyPr/>
        <a:lstStyle/>
        <a:p>
          <a:endParaRPr lang="en-US"/>
        </a:p>
      </dgm:t>
    </dgm:pt>
    <dgm:pt modelId="{9EABBAB3-9E0B-4AA2-A924-F7CB0212CC72}">
      <dgm:prSet custT="1"/>
      <dgm:spPr>
        <a:solidFill>
          <a:srgbClr val="D89013"/>
        </a:solidFill>
      </dgm:spPr>
      <dgm:t>
        <a:bodyPr/>
        <a:lstStyle/>
        <a:p>
          <a:pPr rtl="0" eaLnBrk="1" latinLnBrk="0"/>
          <a:r>
            <a:rPr lang="en-US" sz="2200" dirty="0" smtClean="0">
              <a:solidFill>
                <a:schemeClr val="bg1"/>
              </a:solidFill>
            </a:rPr>
            <a:t>Context</a:t>
          </a:r>
        </a:p>
      </dgm:t>
    </dgm:pt>
    <dgm:pt modelId="{96F8EAA4-E41D-4F7E-9C03-B21AD83CBEEF}" type="parTrans" cxnId="{C3A7400E-72ED-4546-BE75-09890CE99820}">
      <dgm:prSet/>
      <dgm:spPr/>
      <dgm:t>
        <a:bodyPr/>
        <a:lstStyle/>
        <a:p>
          <a:endParaRPr lang="en-US" dirty="0"/>
        </a:p>
      </dgm:t>
    </dgm:pt>
    <dgm:pt modelId="{0035F297-A697-49FB-821B-ECDACAE5AE34}" type="sibTrans" cxnId="{C3A7400E-72ED-4546-BE75-09890CE99820}">
      <dgm:prSet/>
      <dgm:spPr/>
      <dgm:t>
        <a:bodyPr/>
        <a:lstStyle/>
        <a:p>
          <a:endParaRPr lang="en-US"/>
        </a:p>
      </dgm:t>
    </dgm:pt>
    <dgm:pt modelId="{E0453CA0-391E-49EA-838E-031E64A4C19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 eaLnBrk="1" latinLnBrk="0"/>
          <a:r>
            <a:rPr lang="en-US" sz="2200" dirty="0" smtClean="0">
              <a:solidFill>
                <a:schemeClr val="bg1"/>
              </a:solidFill>
            </a:rPr>
            <a:t>Individualism</a:t>
          </a:r>
        </a:p>
      </dgm:t>
    </dgm:pt>
    <dgm:pt modelId="{F603F0A5-D883-46B3-B3EC-30ECAF8C3A4D}" type="parTrans" cxnId="{12ABB219-0C15-4025-BF82-8E40E17E2C0E}">
      <dgm:prSet/>
      <dgm:spPr/>
      <dgm:t>
        <a:bodyPr/>
        <a:lstStyle/>
        <a:p>
          <a:endParaRPr lang="en-US" dirty="0"/>
        </a:p>
      </dgm:t>
    </dgm:pt>
    <dgm:pt modelId="{40D47C49-43E7-4BBA-9D90-4F13F942C174}" type="sibTrans" cxnId="{12ABB219-0C15-4025-BF82-8E40E17E2C0E}">
      <dgm:prSet/>
      <dgm:spPr/>
      <dgm:t>
        <a:bodyPr/>
        <a:lstStyle/>
        <a:p>
          <a:endParaRPr lang="en-US"/>
        </a:p>
      </dgm:t>
    </dgm:pt>
    <dgm:pt modelId="{81C4E3E6-DEEA-497D-BB76-A0D636929862}">
      <dgm:prSet custT="1"/>
      <dgm:spPr>
        <a:solidFill>
          <a:srgbClr val="4C7019"/>
        </a:solidFill>
      </dgm:spPr>
      <dgm:t>
        <a:bodyPr/>
        <a:lstStyle/>
        <a:p>
          <a:pPr rtl="0" eaLnBrk="1" latinLnBrk="0"/>
          <a:r>
            <a:rPr lang="en-US" sz="2200" dirty="0" smtClean="0">
              <a:solidFill>
                <a:schemeClr val="bg1"/>
              </a:solidFill>
            </a:rPr>
            <a:t>Formality</a:t>
          </a:r>
        </a:p>
      </dgm:t>
    </dgm:pt>
    <dgm:pt modelId="{19ACCDD7-D0CB-4113-826D-BF9CC748881B}" type="parTrans" cxnId="{DAF7A689-FEE4-469F-90FC-8CC58CB71D89}">
      <dgm:prSet/>
      <dgm:spPr/>
      <dgm:t>
        <a:bodyPr/>
        <a:lstStyle/>
        <a:p>
          <a:endParaRPr lang="en-US" dirty="0"/>
        </a:p>
      </dgm:t>
    </dgm:pt>
    <dgm:pt modelId="{37C56A30-793E-45FD-8943-8875933D6F0D}" type="sibTrans" cxnId="{DAF7A689-FEE4-469F-90FC-8CC58CB71D89}">
      <dgm:prSet/>
      <dgm:spPr/>
      <dgm:t>
        <a:bodyPr/>
        <a:lstStyle/>
        <a:p>
          <a:endParaRPr lang="en-US"/>
        </a:p>
      </dgm:t>
    </dgm:pt>
    <dgm:pt modelId="{A80C0A07-202D-4171-BA79-C9370E09816B}">
      <dgm:prSet custT="1"/>
      <dgm:spPr>
        <a:solidFill>
          <a:srgbClr val="963C26"/>
        </a:solidFill>
      </dgm:spPr>
      <dgm:t>
        <a:bodyPr/>
        <a:lstStyle/>
        <a:p>
          <a:pPr rtl="0" eaLnBrk="1" latinLnBrk="0"/>
          <a:r>
            <a:rPr lang="en-US" sz="2200" dirty="0" smtClean="0">
              <a:solidFill>
                <a:schemeClr val="bg1"/>
              </a:solidFill>
            </a:rPr>
            <a:t>Communi-cation Style</a:t>
          </a:r>
        </a:p>
      </dgm:t>
    </dgm:pt>
    <dgm:pt modelId="{9C399501-A922-43A4-B4C6-086B47941918}" type="parTrans" cxnId="{6997708F-F7FE-45CE-8A40-262315DC75EB}">
      <dgm:prSet/>
      <dgm:spPr/>
      <dgm:t>
        <a:bodyPr/>
        <a:lstStyle/>
        <a:p>
          <a:endParaRPr lang="en-US" dirty="0"/>
        </a:p>
      </dgm:t>
    </dgm:pt>
    <dgm:pt modelId="{94661B87-6646-4C80-9D46-374D99E9560E}" type="sibTrans" cxnId="{6997708F-F7FE-45CE-8A40-262315DC75EB}">
      <dgm:prSet/>
      <dgm:spPr/>
      <dgm:t>
        <a:bodyPr/>
        <a:lstStyle/>
        <a:p>
          <a:endParaRPr lang="en-US"/>
        </a:p>
      </dgm:t>
    </dgm:pt>
    <dgm:pt modelId="{041C9100-F807-46BD-9390-EAAE26532633}">
      <dgm:prSet custT="1"/>
      <dgm:spPr>
        <a:solidFill>
          <a:srgbClr val="7030A0"/>
        </a:solidFill>
      </dgm:spPr>
      <dgm:t>
        <a:bodyPr/>
        <a:lstStyle/>
        <a:p>
          <a:pPr rtl="0" eaLnBrk="1" latinLnBrk="0"/>
          <a:r>
            <a:rPr lang="en-US" sz="2200" dirty="0" smtClean="0">
              <a:solidFill>
                <a:schemeClr val="bg1"/>
              </a:solidFill>
            </a:rPr>
            <a:t>Time </a:t>
          </a:r>
          <a:br>
            <a:rPr lang="en-US" sz="2200" dirty="0" smtClean="0">
              <a:solidFill>
                <a:schemeClr val="bg1"/>
              </a:solidFill>
            </a:rPr>
          </a:br>
          <a:r>
            <a:rPr lang="en-US" sz="2200" dirty="0" smtClean="0">
              <a:solidFill>
                <a:schemeClr val="bg1"/>
              </a:solidFill>
            </a:rPr>
            <a:t>Orientation</a:t>
          </a:r>
        </a:p>
      </dgm:t>
    </dgm:pt>
    <dgm:pt modelId="{E3BC1C78-5ADB-4653-A1B4-A3A90E61C1E7}" type="parTrans" cxnId="{CAA6BC62-3B26-4BE3-96AE-7DE44F19249E}">
      <dgm:prSet/>
      <dgm:spPr/>
      <dgm:t>
        <a:bodyPr/>
        <a:lstStyle/>
        <a:p>
          <a:endParaRPr lang="en-US" dirty="0"/>
        </a:p>
      </dgm:t>
    </dgm:pt>
    <dgm:pt modelId="{9D19E738-49A8-452A-9265-6651775F20EB}" type="sibTrans" cxnId="{CAA6BC62-3B26-4BE3-96AE-7DE44F19249E}">
      <dgm:prSet/>
      <dgm:spPr/>
      <dgm:t>
        <a:bodyPr/>
        <a:lstStyle/>
        <a:p>
          <a:endParaRPr lang="en-US"/>
        </a:p>
      </dgm:t>
    </dgm:pt>
    <dgm:pt modelId="{466A0C22-4A82-448D-90BA-1C4C2A188205}" type="pres">
      <dgm:prSet presAssocID="{968B3AEA-2FA2-470A-A40D-8C32DF01B0E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7BC358-DEA2-432D-9564-DBA8AE67784D}" type="pres">
      <dgm:prSet presAssocID="{82F1A79C-3B98-462D-B5B4-B065F4B1734C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85F4ACF-C1FE-407C-913B-E528325C75F5}" type="pres">
      <dgm:prSet presAssocID="{96F8EAA4-E41D-4F7E-9C03-B21AD83CBEEF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E6197486-43C4-466C-A02B-FC01E9586159}" type="pres">
      <dgm:prSet presAssocID="{9EABBAB3-9E0B-4AA2-A924-F7CB0212CC72}" presName="node" presStyleLbl="node1" presStyleIdx="0" presStyleCnt="5" custScaleX="110000" custScaleY="11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75DB7D6-079E-4688-9024-54F4EBEC888E}" type="pres">
      <dgm:prSet presAssocID="{F603F0A5-D883-46B3-B3EC-30ECAF8C3A4D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4D3B74BC-6406-4E81-A72D-1DE3229E1202}" type="pres">
      <dgm:prSet presAssocID="{E0453CA0-391E-49EA-838E-031E64A4C197}" presName="node" presStyleLbl="node1" presStyleIdx="1" presStyleCnt="5" custScaleX="110000" custScaleY="11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8F08077-93A4-449A-AC6A-2E02B9607E7F}" type="pres">
      <dgm:prSet presAssocID="{19ACCDD7-D0CB-4113-826D-BF9CC748881B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C969221-43AF-4A46-8F5E-AA33AD511243}" type="pres">
      <dgm:prSet presAssocID="{81C4E3E6-DEEA-497D-BB76-A0D636929862}" presName="node" presStyleLbl="node1" presStyleIdx="2" presStyleCnt="5" custScaleX="110000" custScaleY="11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3FAECCF-4A40-41DC-BE9E-675D1247ABCB}" type="pres">
      <dgm:prSet presAssocID="{9C399501-A922-43A4-B4C6-086B47941918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AA1269B9-7326-42C5-A607-26575A7DEFA2}" type="pres">
      <dgm:prSet presAssocID="{A80C0A07-202D-4171-BA79-C9370E09816B}" presName="node" presStyleLbl="node1" presStyleIdx="3" presStyleCnt="5" custScaleX="110000" custScaleY="11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EA2300E-6FE6-43F0-B8EB-BF099C00C0CA}" type="pres">
      <dgm:prSet presAssocID="{E3BC1C78-5ADB-4653-A1B4-A3A90E61C1E7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40AE6CAE-6AFD-4281-98CA-4B3D0462D22A}" type="pres">
      <dgm:prSet presAssocID="{041C9100-F807-46BD-9390-EAAE26532633}" presName="node" presStyleLbl="node1" presStyleIdx="4" presStyleCnt="5" custScaleX="110000" custScaleY="11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6997708F-F7FE-45CE-8A40-262315DC75EB}" srcId="{82F1A79C-3B98-462D-B5B4-B065F4B1734C}" destId="{A80C0A07-202D-4171-BA79-C9370E09816B}" srcOrd="3" destOrd="0" parTransId="{9C399501-A922-43A4-B4C6-086B47941918}" sibTransId="{94661B87-6646-4C80-9D46-374D99E9560E}"/>
    <dgm:cxn modelId="{12ABB219-0C15-4025-BF82-8E40E17E2C0E}" srcId="{82F1A79C-3B98-462D-B5B4-B065F4B1734C}" destId="{E0453CA0-391E-49EA-838E-031E64A4C197}" srcOrd="1" destOrd="0" parTransId="{F603F0A5-D883-46B3-B3EC-30ECAF8C3A4D}" sibTransId="{40D47C49-43E7-4BBA-9D90-4F13F942C174}"/>
    <dgm:cxn modelId="{FC42A875-D8A1-4BCC-AF78-BE7E5EFA39A7}" type="presOf" srcId="{E3BC1C78-5ADB-4653-A1B4-A3A90E61C1E7}" destId="{DEA2300E-6FE6-43F0-B8EB-BF099C00C0CA}" srcOrd="0" destOrd="0" presId="urn:microsoft.com/office/officeart/2005/8/layout/radial4"/>
    <dgm:cxn modelId="{0AB3BD94-89D7-469E-AEA7-C0F7F41DF5F9}" type="presOf" srcId="{96F8EAA4-E41D-4F7E-9C03-B21AD83CBEEF}" destId="{185F4ACF-C1FE-407C-913B-E528325C75F5}" srcOrd="0" destOrd="0" presId="urn:microsoft.com/office/officeart/2005/8/layout/radial4"/>
    <dgm:cxn modelId="{DAF7A689-FEE4-469F-90FC-8CC58CB71D89}" srcId="{82F1A79C-3B98-462D-B5B4-B065F4B1734C}" destId="{81C4E3E6-DEEA-497D-BB76-A0D636929862}" srcOrd="2" destOrd="0" parTransId="{19ACCDD7-D0CB-4113-826D-BF9CC748881B}" sibTransId="{37C56A30-793E-45FD-8943-8875933D6F0D}"/>
    <dgm:cxn modelId="{C3A7400E-72ED-4546-BE75-09890CE99820}" srcId="{82F1A79C-3B98-462D-B5B4-B065F4B1734C}" destId="{9EABBAB3-9E0B-4AA2-A924-F7CB0212CC72}" srcOrd="0" destOrd="0" parTransId="{96F8EAA4-E41D-4F7E-9C03-B21AD83CBEEF}" sibTransId="{0035F297-A697-49FB-821B-ECDACAE5AE34}"/>
    <dgm:cxn modelId="{FBC91DFA-C7B6-4672-8E0F-FCBED10CCA6F}" type="presOf" srcId="{81C4E3E6-DEEA-497D-BB76-A0D636929862}" destId="{2C969221-43AF-4A46-8F5E-AA33AD511243}" srcOrd="0" destOrd="0" presId="urn:microsoft.com/office/officeart/2005/8/layout/radial4"/>
    <dgm:cxn modelId="{CC79BE89-79C6-491E-97E3-0F52549F0370}" type="presOf" srcId="{A80C0A07-202D-4171-BA79-C9370E09816B}" destId="{AA1269B9-7326-42C5-A607-26575A7DEFA2}" srcOrd="0" destOrd="0" presId="urn:microsoft.com/office/officeart/2005/8/layout/radial4"/>
    <dgm:cxn modelId="{684208A4-3795-428B-9528-E7E18BF112CF}" srcId="{968B3AEA-2FA2-470A-A40D-8C32DF01B0ED}" destId="{82F1A79C-3B98-462D-B5B4-B065F4B1734C}" srcOrd="0" destOrd="0" parTransId="{591CB277-CC61-45FD-9283-555487A90CFC}" sibTransId="{40511D43-7B4D-4ED8-A2CD-D5CE2E2A1057}"/>
    <dgm:cxn modelId="{42D49DDE-1718-45F9-B36B-DEC86E1F3099}" type="presOf" srcId="{968B3AEA-2FA2-470A-A40D-8C32DF01B0ED}" destId="{466A0C22-4A82-448D-90BA-1C4C2A188205}" srcOrd="0" destOrd="0" presId="urn:microsoft.com/office/officeart/2005/8/layout/radial4"/>
    <dgm:cxn modelId="{CF610F3E-CA7A-4F86-A6DA-0513ED85353C}" type="presOf" srcId="{F603F0A5-D883-46B3-B3EC-30ECAF8C3A4D}" destId="{875DB7D6-079E-4688-9024-54F4EBEC888E}" srcOrd="0" destOrd="0" presId="urn:microsoft.com/office/officeart/2005/8/layout/radial4"/>
    <dgm:cxn modelId="{154A6EB0-5E18-4B7D-BF33-DE6F7FEB7DD3}" type="presOf" srcId="{19ACCDD7-D0CB-4113-826D-BF9CC748881B}" destId="{18F08077-93A4-449A-AC6A-2E02B9607E7F}" srcOrd="0" destOrd="0" presId="urn:microsoft.com/office/officeart/2005/8/layout/radial4"/>
    <dgm:cxn modelId="{A71F0C05-ED36-4CFE-B325-76CFB71B16B9}" type="presOf" srcId="{9C399501-A922-43A4-B4C6-086B47941918}" destId="{53FAECCF-4A40-41DC-BE9E-675D1247ABCB}" srcOrd="0" destOrd="0" presId="urn:microsoft.com/office/officeart/2005/8/layout/radial4"/>
    <dgm:cxn modelId="{C14999FD-0DE4-4D1A-92C9-6BFF577B801C}" type="presOf" srcId="{82F1A79C-3B98-462D-B5B4-B065F4B1734C}" destId="{007BC358-DEA2-432D-9564-DBA8AE67784D}" srcOrd="0" destOrd="0" presId="urn:microsoft.com/office/officeart/2005/8/layout/radial4"/>
    <dgm:cxn modelId="{9BF01FE0-098E-4117-882A-009CD7811988}" type="presOf" srcId="{041C9100-F807-46BD-9390-EAAE26532633}" destId="{40AE6CAE-6AFD-4281-98CA-4B3D0462D22A}" srcOrd="0" destOrd="0" presId="urn:microsoft.com/office/officeart/2005/8/layout/radial4"/>
    <dgm:cxn modelId="{709E9FF9-AF2F-45EA-980F-9F15E67D50F7}" type="presOf" srcId="{E0453CA0-391E-49EA-838E-031E64A4C197}" destId="{4D3B74BC-6406-4E81-A72D-1DE3229E1202}" srcOrd="0" destOrd="0" presId="urn:microsoft.com/office/officeart/2005/8/layout/radial4"/>
    <dgm:cxn modelId="{CAA6BC62-3B26-4BE3-96AE-7DE44F19249E}" srcId="{82F1A79C-3B98-462D-B5B4-B065F4B1734C}" destId="{041C9100-F807-46BD-9390-EAAE26532633}" srcOrd="4" destOrd="0" parTransId="{E3BC1C78-5ADB-4653-A1B4-A3A90E61C1E7}" sibTransId="{9D19E738-49A8-452A-9265-6651775F20EB}"/>
    <dgm:cxn modelId="{1E0F8EA6-5F16-4DDC-A3DA-F6B7452D0E42}" type="presOf" srcId="{9EABBAB3-9E0B-4AA2-A924-F7CB0212CC72}" destId="{E6197486-43C4-466C-A02B-FC01E9586159}" srcOrd="0" destOrd="0" presId="urn:microsoft.com/office/officeart/2005/8/layout/radial4"/>
    <dgm:cxn modelId="{47C3BB10-C921-45D4-AC2D-28971ECEA248}" type="presParOf" srcId="{466A0C22-4A82-448D-90BA-1C4C2A188205}" destId="{007BC358-DEA2-432D-9564-DBA8AE67784D}" srcOrd="0" destOrd="0" presId="urn:microsoft.com/office/officeart/2005/8/layout/radial4"/>
    <dgm:cxn modelId="{2CBF9C16-60F9-42A5-9672-4E3C782E282A}" type="presParOf" srcId="{466A0C22-4A82-448D-90BA-1C4C2A188205}" destId="{185F4ACF-C1FE-407C-913B-E528325C75F5}" srcOrd="1" destOrd="0" presId="urn:microsoft.com/office/officeart/2005/8/layout/radial4"/>
    <dgm:cxn modelId="{321610E8-93F4-4BF4-8C9E-F12E9712B925}" type="presParOf" srcId="{466A0C22-4A82-448D-90BA-1C4C2A188205}" destId="{E6197486-43C4-466C-A02B-FC01E9586159}" srcOrd="2" destOrd="0" presId="urn:microsoft.com/office/officeart/2005/8/layout/radial4"/>
    <dgm:cxn modelId="{07266B2B-3C7D-46BA-A0CD-7F3146B0B742}" type="presParOf" srcId="{466A0C22-4A82-448D-90BA-1C4C2A188205}" destId="{875DB7D6-079E-4688-9024-54F4EBEC888E}" srcOrd="3" destOrd="0" presId="urn:microsoft.com/office/officeart/2005/8/layout/radial4"/>
    <dgm:cxn modelId="{7073D78F-93B4-4B51-B5BF-D1EBC683B55D}" type="presParOf" srcId="{466A0C22-4A82-448D-90BA-1C4C2A188205}" destId="{4D3B74BC-6406-4E81-A72D-1DE3229E1202}" srcOrd="4" destOrd="0" presId="urn:microsoft.com/office/officeart/2005/8/layout/radial4"/>
    <dgm:cxn modelId="{3AE0F3FC-7770-4B16-A3DF-46EB0C3E0834}" type="presParOf" srcId="{466A0C22-4A82-448D-90BA-1C4C2A188205}" destId="{18F08077-93A4-449A-AC6A-2E02B9607E7F}" srcOrd="5" destOrd="0" presId="urn:microsoft.com/office/officeart/2005/8/layout/radial4"/>
    <dgm:cxn modelId="{43CE8DCF-18DF-4300-9E49-01D5DD4D117B}" type="presParOf" srcId="{466A0C22-4A82-448D-90BA-1C4C2A188205}" destId="{2C969221-43AF-4A46-8F5E-AA33AD511243}" srcOrd="6" destOrd="0" presId="urn:microsoft.com/office/officeart/2005/8/layout/radial4"/>
    <dgm:cxn modelId="{81C39CDB-FB72-463C-BF16-746DF1AEEEB1}" type="presParOf" srcId="{466A0C22-4A82-448D-90BA-1C4C2A188205}" destId="{53FAECCF-4A40-41DC-BE9E-675D1247ABCB}" srcOrd="7" destOrd="0" presId="urn:microsoft.com/office/officeart/2005/8/layout/radial4"/>
    <dgm:cxn modelId="{098E8F76-17BB-4DF6-997C-58F55B338D8B}" type="presParOf" srcId="{466A0C22-4A82-448D-90BA-1C4C2A188205}" destId="{AA1269B9-7326-42C5-A607-26575A7DEFA2}" srcOrd="8" destOrd="0" presId="urn:microsoft.com/office/officeart/2005/8/layout/radial4"/>
    <dgm:cxn modelId="{E8042709-3820-416C-A610-DA84A20D61EB}" type="presParOf" srcId="{466A0C22-4A82-448D-90BA-1C4C2A188205}" destId="{DEA2300E-6FE6-43F0-B8EB-BF099C00C0CA}" srcOrd="9" destOrd="0" presId="urn:microsoft.com/office/officeart/2005/8/layout/radial4"/>
    <dgm:cxn modelId="{0CE62FC1-219C-4684-AC75-056206C7577D}" type="presParOf" srcId="{466A0C22-4A82-448D-90BA-1C4C2A188205}" destId="{40AE6CAE-6AFD-4281-98CA-4B3D0462D22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077146-B334-4B46-8CBC-684CE859A31A}" type="doc">
      <dgm:prSet loTypeId="urn:microsoft.com/office/officeart/2005/8/layout/hierarchy4" loCatId="relationship" qsTypeId="urn:microsoft.com/office/officeart/2005/8/quickstyle/3d5" qsCatId="3D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397A9866-037F-4BEA-8519-932374431366}">
      <dgm:prSet/>
      <dgm:spPr/>
      <dgm:t>
        <a:bodyPr/>
        <a:lstStyle/>
        <a:p>
          <a:pPr rtl="0"/>
          <a:r>
            <a:rPr lang="en-US" dirty="0" smtClean="0"/>
            <a:t>Ethnocentrism is the belief in the superiority of one’s own race and culture.</a:t>
          </a:r>
          <a:endParaRPr lang="en-US" dirty="0"/>
        </a:p>
      </dgm:t>
    </dgm:pt>
    <dgm:pt modelId="{AC719F1F-916B-4351-A0C6-75FE35DD1CB2}" type="parTrans" cxnId="{22459EBF-47C2-4A68-91C6-7B22CC64543C}">
      <dgm:prSet/>
      <dgm:spPr/>
      <dgm:t>
        <a:bodyPr/>
        <a:lstStyle/>
        <a:p>
          <a:endParaRPr lang="en-US"/>
        </a:p>
      </dgm:t>
    </dgm:pt>
    <dgm:pt modelId="{7A49E2BD-33E0-427B-80EA-234F151E365D}" type="sibTrans" cxnId="{22459EBF-47C2-4A68-91C6-7B22CC64543C}">
      <dgm:prSet/>
      <dgm:spPr/>
      <dgm:t>
        <a:bodyPr/>
        <a:lstStyle/>
        <a:p>
          <a:endParaRPr lang="en-US"/>
        </a:p>
      </dgm:t>
    </dgm:pt>
    <dgm:pt modelId="{9CB4F294-E72D-4699-835E-A6E75CDA89F6}">
      <dgm:prSet/>
      <dgm:spPr/>
      <dgm:t>
        <a:bodyPr/>
        <a:lstStyle/>
        <a:p>
          <a:pPr rtl="0"/>
          <a:r>
            <a:rPr lang="en-US" dirty="0" smtClean="0"/>
            <a:t>Ethnocentrism causes us to judge others by our values.</a:t>
          </a:r>
          <a:endParaRPr lang="en-US" dirty="0"/>
        </a:p>
      </dgm:t>
    </dgm:pt>
    <dgm:pt modelId="{841C21E7-AC1E-4074-B07E-E1F0E357F5D0}" type="parTrans" cxnId="{EFBADB70-FBC6-4817-BC59-076021A0C50C}">
      <dgm:prSet/>
      <dgm:spPr/>
      <dgm:t>
        <a:bodyPr/>
        <a:lstStyle/>
        <a:p>
          <a:endParaRPr lang="en-US"/>
        </a:p>
      </dgm:t>
    </dgm:pt>
    <dgm:pt modelId="{01E5B76A-AF9F-46F6-8637-6E9877AE74C8}" type="sibTrans" cxnId="{EFBADB70-FBC6-4817-BC59-076021A0C50C}">
      <dgm:prSet/>
      <dgm:spPr/>
      <dgm:t>
        <a:bodyPr/>
        <a:lstStyle/>
        <a:p>
          <a:endParaRPr lang="en-US"/>
        </a:p>
      </dgm:t>
    </dgm:pt>
    <dgm:pt modelId="{A660F3F4-EA68-457D-BFC6-BC0CC74D7FD6}">
      <dgm:prSet/>
      <dgm:spPr/>
      <dgm:t>
        <a:bodyPr/>
        <a:lstStyle/>
        <a:p>
          <a:pPr rtl="0"/>
          <a:r>
            <a:rPr lang="en-US" dirty="0" smtClean="0"/>
            <a:t>Ethnocentrism causes us to expect others to react as we would, while others expect us to behave as they would.</a:t>
          </a:r>
          <a:endParaRPr lang="en-US" dirty="0"/>
        </a:p>
      </dgm:t>
    </dgm:pt>
    <dgm:pt modelId="{14002A63-CF2A-4473-9528-DD0437E66B6E}" type="parTrans" cxnId="{31D9F3F9-0220-41C4-8943-92A2C1085C7C}">
      <dgm:prSet/>
      <dgm:spPr/>
      <dgm:t>
        <a:bodyPr/>
        <a:lstStyle/>
        <a:p>
          <a:endParaRPr lang="en-US"/>
        </a:p>
      </dgm:t>
    </dgm:pt>
    <dgm:pt modelId="{946736C0-2B37-4400-B310-F86D0639B3AC}" type="sibTrans" cxnId="{31D9F3F9-0220-41C4-8943-92A2C1085C7C}">
      <dgm:prSet/>
      <dgm:spPr/>
      <dgm:t>
        <a:bodyPr/>
        <a:lstStyle/>
        <a:p>
          <a:endParaRPr lang="en-US"/>
        </a:p>
      </dgm:t>
    </dgm:pt>
    <dgm:pt modelId="{C2C100D5-1ECA-44F2-9932-C6E16458E433}" type="pres">
      <dgm:prSet presAssocID="{7B077146-B334-4B46-8CBC-684CE859A3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2B2EDD-29EC-4ECE-89DA-84D1118C4979}" type="pres">
      <dgm:prSet presAssocID="{397A9866-037F-4BEA-8519-932374431366}" presName="vertOne" presStyleCnt="0"/>
      <dgm:spPr/>
    </dgm:pt>
    <dgm:pt modelId="{99DACC31-DAC0-4FFE-9CE6-EE35421AE0B5}" type="pres">
      <dgm:prSet presAssocID="{397A9866-037F-4BEA-8519-932374431366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586466-D480-4640-AEAF-AA35A20C992B}" type="pres">
      <dgm:prSet presAssocID="{397A9866-037F-4BEA-8519-932374431366}" presName="horzOne" presStyleCnt="0"/>
      <dgm:spPr/>
    </dgm:pt>
    <dgm:pt modelId="{00AB4C66-854C-4EAC-BCE9-FAB7AF31DB95}" type="pres">
      <dgm:prSet presAssocID="{7A49E2BD-33E0-427B-80EA-234F151E365D}" presName="sibSpaceOne" presStyleCnt="0"/>
      <dgm:spPr/>
    </dgm:pt>
    <dgm:pt modelId="{947FE7AE-EE4D-46D4-AAF5-007C7DF1F599}" type="pres">
      <dgm:prSet presAssocID="{9CB4F294-E72D-4699-835E-A6E75CDA89F6}" presName="vertOne" presStyleCnt="0"/>
      <dgm:spPr/>
    </dgm:pt>
    <dgm:pt modelId="{9BD3B338-B69E-49BA-85E7-5947D31681FC}" type="pres">
      <dgm:prSet presAssocID="{9CB4F294-E72D-4699-835E-A6E75CDA89F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85BA14-47FE-4BF0-86E8-27A24E6676ED}" type="pres">
      <dgm:prSet presAssocID="{9CB4F294-E72D-4699-835E-A6E75CDA89F6}" presName="horzOne" presStyleCnt="0"/>
      <dgm:spPr/>
    </dgm:pt>
    <dgm:pt modelId="{19A94150-001E-4A86-B693-DC7118681DB6}" type="pres">
      <dgm:prSet presAssocID="{01E5B76A-AF9F-46F6-8637-6E9877AE74C8}" presName="sibSpaceOne" presStyleCnt="0"/>
      <dgm:spPr/>
    </dgm:pt>
    <dgm:pt modelId="{40EA0A25-B5F9-4F08-AFA7-5134AEC6060E}" type="pres">
      <dgm:prSet presAssocID="{A660F3F4-EA68-457D-BFC6-BC0CC74D7FD6}" presName="vertOne" presStyleCnt="0"/>
      <dgm:spPr/>
    </dgm:pt>
    <dgm:pt modelId="{72B3B809-929A-4B91-A2F6-B3044000FB40}" type="pres">
      <dgm:prSet presAssocID="{A660F3F4-EA68-457D-BFC6-BC0CC74D7FD6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31A0F-DDE8-49A6-A880-817EBCEB6831}" type="pres">
      <dgm:prSet presAssocID="{A660F3F4-EA68-457D-BFC6-BC0CC74D7FD6}" presName="horzOne" presStyleCnt="0"/>
      <dgm:spPr/>
    </dgm:pt>
  </dgm:ptLst>
  <dgm:cxnLst>
    <dgm:cxn modelId="{8A5E89DC-3E6A-4E5F-8D0E-570CF3AAEE01}" type="presOf" srcId="{7B077146-B334-4B46-8CBC-684CE859A31A}" destId="{C2C100D5-1ECA-44F2-9932-C6E16458E433}" srcOrd="0" destOrd="0" presId="urn:microsoft.com/office/officeart/2005/8/layout/hierarchy4"/>
    <dgm:cxn modelId="{9B5661D2-4D63-4FC4-86C5-A42B39FEB493}" type="presOf" srcId="{9CB4F294-E72D-4699-835E-A6E75CDA89F6}" destId="{9BD3B338-B69E-49BA-85E7-5947D31681FC}" srcOrd="0" destOrd="0" presId="urn:microsoft.com/office/officeart/2005/8/layout/hierarchy4"/>
    <dgm:cxn modelId="{88995122-7E5F-4803-8ED0-5496A55FA7A6}" type="presOf" srcId="{397A9866-037F-4BEA-8519-932374431366}" destId="{99DACC31-DAC0-4FFE-9CE6-EE35421AE0B5}" srcOrd="0" destOrd="0" presId="urn:microsoft.com/office/officeart/2005/8/layout/hierarchy4"/>
    <dgm:cxn modelId="{5D147C0B-B477-4CEB-B0FE-C83D7AA1E817}" type="presOf" srcId="{A660F3F4-EA68-457D-BFC6-BC0CC74D7FD6}" destId="{72B3B809-929A-4B91-A2F6-B3044000FB40}" srcOrd="0" destOrd="0" presId="urn:microsoft.com/office/officeart/2005/8/layout/hierarchy4"/>
    <dgm:cxn modelId="{EFBADB70-FBC6-4817-BC59-076021A0C50C}" srcId="{7B077146-B334-4B46-8CBC-684CE859A31A}" destId="{9CB4F294-E72D-4699-835E-A6E75CDA89F6}" srcOrd="1" destOrd="0" parTransId="{841C21E7-AC1E-4074-B07E-E1F0E357F5D0}" sibTransId="{01E5B76A-AF9F-46F6-8637-6E9877AE74C8}"/>
    <dgm:cxn modelId="{22459EBF-47C2-4A68-91C6-7B22CC64543C}" srcId="{7B077146-B334-4B46-8CBC-684CE859A31A}" destId="{397A9866-037F-4BEA-8519-932374431366}" srcOrd="0" destOrd="0" parTransId="{AC719F1F-916B-4351-A0C6-75FE35DD1CB2}" sibTransId="{7A49E2BD-33E0-427B-80EA-234F151E365D}"/>
    <dgm:cxn modelId="{31D9F3F9-0220-41C4-8943-92A2C1085C7C}" srcId="{7B077146-B334-4B46-8CBC-684CE859A31A}" destId="{A660F3F4-EA68-457D-BFC6-BC0CC74D7FD6}" srcOrd="2" destOrd="0" parTransId="{14002A63-CF2A-4473-9528-DD0437E66B6E}" sibTransId="{946736C0-2B37-4400-B310-F86D0639B3AC}"/>
    <dgm:cxn modelId="{5E753922-8BFC-4E2B-A2C2-14FA76AC82E0}" type="presParOf" srcId="{C2C100D5-1ECA-44F2-9932-C6E16458E433}" destId="{842B2EDD-29EC-4ECE-89DA-84D1118C4979}" srcOrd="0" destOrd="0" presId="urn:microsoft.com/office/officeart/2005/8/layout/hierarchy4"/>
    <dgm:cxn modelId="{BD13559B-A7F8-4207-8418-5FE349485354}" type="presParOf" srcId="{842B2EDD-29EC-4ECE-89DA-84D1118C4979}" destId="{99DACC31-DAC0-4FFE-9CE6-EE35421AE0B5}" srcOrd="0" destOrd="0" presId="urn:microsoft.com/office/officeart/2005/8/layout/hierarchy4"/>
    <dgm:cxn modelId="{ACCD7B53-0361-42E5-9A4F-AA9508EA9AC9}" type="presParOf" srcId="{842B2EDD-29EC-4ECE-89DA-84D1118C4979}" destId="{73586466-D480-4640-AEAF-AA35A20C992B}" srcOrd="1" destOrd="0" presId="urn:microsoft.com/office/officeart/2005/8/layout/hierarchy4"/>
    <dgm:cxn modelId="{1DDC88D6-FE7C-403C-B6A6-51CB5A8798EE}" type="presParOf" srcId="{C2C100D5-1ECA-44F2-9932-C6E16458E433}" destId="{00AB4C66-854C-4EAC-BCE9-FAB7AF31DB95}" srcOrd="1" destOrd="0" presId="urn:microsoft.com/office/officeart/2005/8/layout/hierarchy4"/>
    <dgm:cxn modelId="{A5A9650D-C55D-4C1C-9705-55182E6FD761}" type="presParOf" srcId="{C2C100D5-1ECA-44F2-9932-C6E16458E433}" destId="{947FE7AE-EE4D-46D4-AAF5-007C7DF1F599}" srcOrd="2" destOrd="0" presId="urn:microsoft.com/office/officeart/2005/8/layout/hierarchy4"/>
    <dgm:cxn modelId="{24BFC829-91DC-4394-8D50-430EDE85F4C8}" type="presParOf" srcId="{947FE7AE-EE4D-46D4-AAF5-007C7DF1F599}" destId="{9BD3B338-B69E-49BA-85E7-5947D31681FC}" srcOrd="0" destOrd="0" presId="urn:microsoft.com/office/officeart/2005/8/layout/hierarchy4"/>
    <dgm:cxn modelId="{431DCE1D-CC0F-46AA-9DA5-CE34BA8DF787}" type="presParOf" srcId="{947FE7AE-EE4D-46D4-AAF5-007C7DF1F599}" destId="{2285BA14-47FE-4BF0-86E8-27A24E6676ED}" srcOrd="1" destOrd="0" presId="urn:microsoft.com/office/officeart/2005/8/layout/hierarchy4"/>
    <dgm:cxn modelId="{7F24D4B6-3A6E-405E-B328-A33959511BB7}" type="presParOf" srcId="{C2C100D5-1ECA-44F2-9932-C6E16458E433}" destId="{19A94150-001E-4A86-B693-DC7118681DB6}" srcOrd="3" destOrd="0" presId="urn:microsoft.com/office/officeart/2005/8/layout/hierarchy4"/>
    <dgm:cxn modelId="{5D9067D7-D730-46DA-9249-2776C1B6DDCB}" type="presParOf" srcId="{C2C100D5-1ECA-44F2-9932-C6E16458E433}" destId="{40EA0A25-B5F9-4F08-AFA7-5134AEC6060E}" srcOrd="4" destOrd="0" presId="urn:microsoft.com/office/officeart/2005/8/layout/hierarchy4"/>
    <dgm:cxn modelId="{CBD79FDA-E98F-4E7D-9D71-329C6C4B4C3D}" type="presParOf" srcId="{40EA0A25-B5F9-4F08-AFA7-5134AEC6060E}" destId="{72B3B809-929A-4B91-A2F6-B3044000FB40}" srcOrd="0" destOrd="0" presId="urn:microsoft.com/office/officeart/2005/8/layout/hierarchy4"/>
    <dgm:cxn modelId="{E77E0FCD-E8FA-4ED3-B274-5686F4AF321F}" type="presParOf" srcId="{40EA0A25-B5F9-4F08-AFA7-5134AEC6060E}" destId="{A3131A0F-DDE8-49A6-A880-817EBCEB683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A9B76B-D235-4BFB-89A5-544064F871A4}">
      <dsp:nvSpPr>
        <dsp:cNvPr id="0" name=""/>
        <dsp:cNvSpPr/>
      </dsp:nvSpPr>
      <dsp:spPr>
        <a:xfrm>
          <a:off x="0" y="31200"/>
          <a:ext cx="8686800" cy="748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The Importance of Intercultural Communication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1200"/>
        <a:ext cx="8686800" cy="748800"/>
      </dsp:txXfrm>
    </dsp:sp>
    <dsp:sp modelId="{FB6DCCAF-239D-4289-94CB-6656D8BA0E03}">
      <dsp:nvSpPr>
        <dsp:cNvPr id="0" name=""/>
        <dsp:cNvSpPr/>
      </dsp:nvSpPr>
      <dsp:spPr>
        <a:xfrm>
          <a:off x="0" y="895200"/>
          <a:ext cx="8686800" cy="748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Dimensions of Culture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895200"/>
        <a:ext cx="8686800" cy="748800"/>
      </dsp:txXfrm>
    </dsp:sp>
    <dsp:sp modelId="{B933507C-BF10-423B-B4A3-0EBB565FFD75}">
      <dsp:nvSpPr>
        <dsp:cNvPr id="0" name=""/>
        <dsp:cNvSpPr/>
      </dsp:nvSpPr>
      <dsp:spPr>
        <a:xfrm>
          <a:off x="0" y="1759200"/>
          <a:ext cx="8686800" cy="748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How We Form Judgments of Others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759200"/>
        <a:ext cx="8686800" cy="748800"/>
      </dsp:txXfrm>
    </dsp:sp>
    <dsp:sp modelId="{8AFE4CF3-943F-4F48-86FD-713EB4EB6740}">
      <dsp:nvSpPr>
        <dsp:cNvPr id="0" name=""/>
        <dsp:cNvSpPr/>
      </dsp:nvSpPr>
      <dsp:spPr>
        <a:xfrm>
          <a:off x="0" y="2623200"/>
          <a:ext cx="8686800" cy="748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Ways to Broaden Intercultural Competence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623200"/>
        <a:ext cx="8686800" cy="748800"/>
      </dsp:txXfrm>
    </dsp:sp>
    <dsp:sp modelId="{A68B59D7-2554-45BF-9ADC-702E4D29E85E}">
      <dsp:nvSpPr>
        <dsp:cNvPr id="0" name=""/>
        <dsp:cNvSpPr/>
      </dsp:nvSpPr>
      <dsp:spPr>
        <a:xfrm>
          <a:off x="0" y="3487200"/>
          <a:ext cx="8686800" cy="748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How to Make Ethical Decisions in Other Countries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487200"/>
        <a:ext cx="8686800" cy="748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04CC1-0094-4F65-A6E7-0B447A343853}">
      <dsp:nvSpPr>
        <dsp:cNvPr id="0" name=""/>
        <dsp:cNvSpPr/>
      </dsp:nvSpPr>
      <dsp:spPr>
        <a:xfrm>
          <a:off x="2970996" y="2910585"/>
          <a:ext cx="2059007" cy="205900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100" b="1" i="0" u="none" strike="noStrike" kern="1200" cap="none" normalizeH="0" baseline="0" dirty="0" smtClean="0">
              <a:ln/>
              <a:solidFill>
                <a:schemeClr val="bg1"/>
              </a:solidFill>
              <a:effectLst/>
            </a:rPr>
            <a:t>Culture</a:t>
          </a:r>
        </a:p>
      </dsp:txBody>
      <dsp:txXfrm>
        <a:off x="2970996" y="2910585"/>
        <a:ext cx="2059007" cy="2059007"/>
      </dsp:txXfrm>
    </dsp:sp>
    <dsp:sp modelId="{03EC426F-3B21-400A-9FC7-8B28CB2EFD1C}">
      <dsp:nvSpPr>
        <dsp:cNvPr id="0" name=""/>
        <dsp:cNvSpPr/>
      </dsp:nvSpPr>
      <dsp:spPr>
        <a:xfrm rot="10800000">
          <a:off x="978641" y="3646680"/>
          <a:ext cx="1882775" cy="586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B87F92-4A59-474D-96D5-56665FC599BF}">
      <dsp:nvSpPr>
        <dsp:cNvPr id="0" name=""/>
        <dsp:cNvSpPr/>
      </dsp:nvSpPr>
      <dsp:spPr>
        <a:xfrm>
          <a:off x="612" y="3157666"/>
          <a:ext cx="1956056" cy="156484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bg1"/>
              </a:solidFill>
              <a:effectLst/>
            </a:rPr>
            <a:t>Is Learned</a:t>
          </a:r>
        </a:p>
      </dsp:txBody>
      <dsp:txXfrm>
        <a:off x="612" y="3157666"/>
        <a:ext cx="1956056" cy="1564845"/>
      </dsp:txXfrm>
    </dsp:sp>
    <dsp:sp modelId="{3FC7D425-D983-47FC-96BF-78A237FE4267}">
      <dsp:nvSpPr>
        <dsp:cNvPr id="0" name=""/>
        <dsp:cNvSpPr/>
      </dsp:nvSpPr>
      <dsp:spPr>
        <a:xfrm rot="13500000">
          <a:off x="1587996" y="2175565"/>
          <a:ext cx="1882775" cy="586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A2D733-986F-4B30-82A8-61162A8932BD}">
      <dsp:nvSpPr>
        <dsp:cNvPr id="0" name=""/>
        <dsp:cNvSpPr/>
      </dsp:nvSpPr>
      <dsp:spPr>
        <a:xfrm>
          <a:off x="885694" y="1020889"/>
          <a:ext cx="1956056" cy="156484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bg1"/>
              </a:solidFill>
              <a:effectLst/>
            </a:rPr>
            <a:t>Is Inherently Logical</a:t>
          </a:r>
        </a:p>
      </dsp:txBody>
      <dsp:txXfrm>
        <a:off x="885694" y="1020889"/>
        <a:ext cx="1956056" cy="1564845"/>
      </dsp:txXfrm>
    </dsp:sp>
    <dsp:sp modelId="{E5D309CC-EFFB-42C6-9500-E43A50DB4844}">
      <dsp:nvSpPr>
        <dsp:cNvPr id="0" name=""/>
        <dsp:cNvSpPr/>
      </dsp:nvSpPr>
      <dsp:spPr>
        <a:xfrm rot="16200000">
          <a:off x="3059112" y="1566209"/>
          <a:ext cx="1882775" cy="586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737178-49C9-4658-B49D-C1EA07190AD6}">
      <dsp:nvSpPr>
        <dsp:cNvPr id="0" name=""/>
        <dsp:cNvSpPr/>
      </dsp:nvSpPr>
      <dsp:spPr>
        <a:xfrm>
          <a:off x="3022471" y="135807"/>
          <a:ext cx="1956056" cy="156484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bg1"/>
              </a:solidFill>
              <a:effectLst/>
            </a:rPr>
            <a:t>Forms Our Self-Identity and Community</a:t>
          </a:r>
        </a:p>
      </dsp:txBody>
      <dsp:txXfrm>
        <a:off x="3022471" y="135807"/>
        <a:ext cx="1956056" cy="1564845"/>
      </dsp:txXfrm>
    </dsp:sp>
    <dsp:sp modelId="{0DEC37EE-2839-4DAC-A7CA-AB108CC6BBC7}">
      <dsp:nvSpPr>
        <dsp:cNvPr id="0" name=""/>
        <dsp:cNvSpPr/>
      </dsp:nvSpPr>
      <dsp:spPr>
        <a:xfrm rot="18900000">
          <a:off x="4530227" y="2175565"/>
          <a:ext cx="1882775" cy="586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5DB199-56BB-47C8-BD0A-A26F5B6A1D07}">
      <dsp:nvSpPr>
        <dsp:cNvPr id="0" name=""/>
        <dsp:cNvSpPr/>
      </dsp:nvSpPr>
      <dsp:spPr>
        <a:xfrm>
          <a:off x="5159248" y="1020889"/>
          <a:ext cx="1956056" cy="156484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bg1"/>
              </a:solidFill>
              <a:effectLst/>
            </a:rPr>
            <a:t>Combines Visible and Invisible</a:t>
          </a:r>
        </a:p>
      </dsp:txBody>
      <dsp:txXfrm>
        <a:off x="5159248" y="1020889"/>
        <a:ext cx="1956056" cy="1564845"/>
      </dsp:txXfrm>
    </dsp:sp>
    <dsp:sp modelId="{8C7A7A8D-55A6-4E57-8BFC-3D87855E1AAD}">
      <dsp:nvSpPr>
        <dsp:cNvPr id="0" name=""/>
        <dsp:cNvSpPr/>
      </dsp:nvSpPr>
      <dsp:spPr>
        <a:xfrm>
          <a:off x="5139583" y="3646680"/>
          <a:ext cx="1882775" cy="586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9E35A8-996B-4E14-802B-A8207BB8A331}">
      <dsp:nvSpPr>
        <dsp:cNvPr id="0" name=""/>
        <dsp:cNvSpPr/>
      </dsp:nvSpPr>
      <dsp:spPr>
        <a:xfrm>
          <a:off x="6044330" y="3157666"/>
          <a:ext cx="1956056" cy="156484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smtClean="0">
              <a:ln/>
              <a:solidFill>
                <a:schemeClr val="bg1"/>
              </a:solidFill>
              <a:effectLst/>
            </a:rPr>
            <a:t>Is Dynamic</a:t>
          </a:r>
        </a:p>
      </dsp:txBody>
      <dsp:txXfrm>
        <a:off x="6044330" y="3157666"/>
        <a:ext cx="1956056" cy="15648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BC358-DEA2-432D-9564-DBA8AE67784D}">
      <dsp:nvSpPr>
        <dsp:cNvPr id="0" name=""/>
        <dsp:cNvSpPr/>
      </dsp:nvSpPr>
      <dsp:spPr>
        <a:xfrm>
          <a:off x="3270796" y="2885800"/>
          <a:ext cx="2107107" cy="2107107"/>
        </a:xfrm>
        <a:prstGeom prst="ellipse">
          <a:avLst/>
        </a:prstGeom>
        <a:solidFill>
          <a:schemeClr val="accent5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Culture</a:t>
          </a:r>
        </a:p>
      </dsp:txBody>
      <dsp:txXfrm>
        <a:off x="3270796" y="2885800"/>
        <a:ext cx="2107107" cy="2107107"/>
      </dsp:txXfrm>
    </dsp:sp>
    <dsp:sp modelId="{185F4ACF-C1FE-407C-913B-E528325C75F5}">
      <dsp:nvSpPr>
        <dsp:cNvPr id="0" name=""/>
        <dsp:cNvSpPr/>
      </dsp:nvSpPr>
      <dsp:spPr>
        <a:xfrm rot="10800000">
          <a:off x="1225859" y="3639091"/>
          <a:ext cx="1932465" cy="6005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97486-43C4-466C-A02B-FC01E9586159}">
      <dsp:nvSpPr>
        <dsp:cNvPr id="0" name=""/>
        <dsp:cNvSpPr/>
      </dsp:nvSpPr>
      <dsp:spPr>
        <a:xfrm>
          <a:off x="124895" y="3058583"/>
          <a:ext cx="2201926" cy="1761541"/>
        </a:xfrm>
        <a:prstGeom prst="ellipse">
          <a:avLst/>
        </a:prstGeom>
        <a:solidFill>
          <a:srgbClr val="D8901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Context</a:t>
          </a:r>
        </a:p>
      </dsp:txBody>
      <dsp:txXfrm>
        <a:off x="124895" y="3058583"/>
        <a:ext cx="2201926" cy="1761541"/>
      </dsp:txXfrm>
    </dsp:sp>
    <dsp:sp modelId="{875DB7D6-079E-4688-9024-54F4EBEC888E}">
      <dsp:nvSpPr>
        <dsp:cNvPr id="0" name=""/>
        <dsp:cNvSpPr/>
      </dsp:nvSpPr>
      <dsp:spPr>
        <a:xfrm rot="13500000">
          <a:off x="1850383" y="2131357"/>
          <a:ext cx="1932465" cy="6005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B74BC-6406-4E81-A72D-1DE3229E1202}">
      <dsp:nvSpPr>
        <dsp:cNvPr id="0" name=""/>
        <dsp:cNvSpPr/>
      </dsp:nvSpPr>
      <dsp:spPr>
        <a:xfrm>
          <a:off x="1032422" y="867619"/>
          <a:ext cx="2201926" cy="176154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Individualism</a:t>
          </a:r>
        </a:p>
      </dsp:txBody>
      <dsp:txXfrm>
        <a:off x="1032422" y="867619"/>
        <a:ext cx="2201926" cy="1761541"/>
      </dsp:txXfrm>
    </dsp:sp>
    <dsp:sp modelId="{18F08077-93A4-449A-AC6A-2E02B9607E7F}">
      <dsp:nvSpPr>
        <dsp:cNvPr id="0" name=""/>
        <dsp:cNvSpPr/>
      </dsp:nvSpPr>
      <dsp:spPr>
        <a:xfrm rot="16200000">
          <a:off x="3358117" y="1506833"/>
          <a:ext cx="1932465" cy="6005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969221-43AF-4A46-8F5E-AA33AD511243}">
      <dsp:nvSpPr>
        <dsp:cNvPr id="0" name=""/>
        <dsp:cNvSpPr/>
      </dsp:nvSpPr>
      <dsp:spPr>
        <a:xfrm>
          <a:off x="3223386" y="-39907"/>
          <a:ext cx="2201926" cy="1761541"/>
        </a:xfrm>
        <a:prstGeom prst="ellipse">
          <a:avLst/>
        </a:prstGeom>
        <a:solidFill>
          <a:srgbClr val="4C701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Formality</a:t>
          </a:r>
        </a:p>
      </dsp:txBody>
      <dsp:txXfrm>
        <a:off x="3223386" y="-39907"/>
        <a:ext cx="2201926" cy="1761541"/>
      </dsp:txXfrm>
    </dsp:sp>
    <dsp:sp modelId="{53FAECCF-4A40-41DC-BE9E-675D1247ABCB}">
      <dsp:nvSpPr>
        <dsp:cNvPr id="0" name=""/>
        <dsp:cNvSpPr/>
      </dsp:nvSpPr>
      <dsp:spPr>
        <a:xfrm rot="18900000">
          <a:off x="4865851" y="2131357"/>
          <a:ext cx="1932465" cy="6005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269B9-7326-42C5-A607-26575A7DEFA2}">
      <dsp:nvSpPr>
        <dsp:cNvPr id="0" name=""/>
        <dsp:cNvSpPr/>
      </dsp:nvSpPr>
      <dsp:spPr>
        <a:xfrm>
          <a:off x="5414350" y="867619"/>
          <a:ext cx="2201926" cy="1761541"/>
        </a:xfrm>
        <a:prstGeom prst="ellipse">
          <a:avLst/>
        </a:prstGeom>
        <a:solidFill>
          <a:srgbClr val="963C2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Communi-cation Style</a:t>
          </a:r>
        </a:p>
      </dsp:txBody>
      <dsp:txXfrm>
        <a:off x="5414350" y="867619"/>
        <a:ext cx="2201926" cy="1761541"/>
      </dsp:txXfrm>
    </dsp:sp>
    <dsp:sp modelId="{DEA2300E-6FE6-43F0-B8EB-BF099C00C0CA}">
      <dsp:nvSpPr>
        <dsp:cNvPr id="0" name=""/>
        <dsp:cNvSpPr/>
      </dsp:nvSpPr>
      <dsp:spPr>
        <a:xfrm>
          <a:off x="5490375" y="3639091"/>
          <a:ext cx="1932465" cy="60052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E6CAE-6AFD-4281-98CA-4B3D0462D22A}">
      <dsp:nvSpPr>
        <dsp:cNvPr id="0" name=""/>
        <dsp:cNvSpPr/>
      </dsp:nvSpPr>
      <dsp:spPr>
        <a:xfrm>
          <a:off x="6321877" y="3058583"/>
          <a:ext cx="2201926" cy="1761541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Time </a:t>
          </a:r>
          <a:br>
            <a:rPr lang="en-US" sz="2200" kern="1200" dirty="0" smtClean="0">
              <a:solidFill>
                <a:schemeClr val="bg1"/>
              </a:solidFill>
            </a:rPr>
          </a:br>
          <a:r>
            <a:rPr lang="en-US" sz="2200" kern="1200" dirty="0" smtClean="0">
              <a:solidFill>
                <a:schemeClr val="bg1"/>
              </a:solidFill>
            </a:rPr>
            <a:t>Orientation</a:t>
          </a:r>
        </a:p>
      </dsp:txBody>
      <dsp:txXfrm>
        <a:off x="6321877" y="3058583"/>
        <a:ext cx="2201926" cy="17615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326E-C5ED-4F1C-879E-845DD620CFEA}" type="datetimeFigureOut">
              <a:rPr lang="en-US" smtClean="0"/>
              <a:pPr/>
              <a:t>8/22/2011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4B71-64FD-44D9-9112-C1B510D5C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fld id="{8BBBF66A-ABB3-4ADD-8C9C-F8AD88EED8B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20CF9-EA11-44C4-99A2-EA94770F49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F7675-BEC1-49AD-ACA0-4B666629FAB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17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31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67524-20ED-48A2-A66B-0D14296CD8A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38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33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E2BFE-6C93-4A29-AA4A-813F1870420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37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5B42F-57AB-4728-9435-DB020AA7950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6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461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F66A-ABB3-4ADD-8C9C-F8AD88EED8B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F66A-ABB3-4ADD-8C9C-F8AD88EED8B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F66A-ABB3-4ADD-8C9C-F8AD88EED8B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F66A-ABB3-4ADD-8C9C-F8AD88EED8B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F66A-ABB3-4ADD-8C9C-F8AD88EED8B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F66A-ABB3-4ADD-8C9C-F8AD88EED8B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36A49-8B1F-4D44-9A27-0E5E067600A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E0B72-882C-4CA0-8E63-42E3B77E3E5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6D034-DF9F-4BF6-AA28-DBCB3CA11C7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6D034-DF9F-4BF6-AA28-DBCB3CA11C7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6D034-DF9F-4BF6-AA28-DBCB3CA11C7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6BBE-3836-4EB9-9CF8-44BBC69849C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7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D11AD-EFF9-467B-BB9F-779CCA09969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68CF5-D04A-4BB9-B042-74C41BB9457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9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297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315200" cy="14700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Book cover7e-no lin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81800" y="1981200"/>
            <a:ext cx="1371600" cy="17551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D9A7D-EFB0-4B4A-AA08-FC02BE78EE13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5E55A0-2A76-49B5-9F3E-831BF810D02E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  <a:defRPr lang="en-US" sz="300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2000" dirty="0">
                <a:solidFill>
                  <a:srgbClr val="002060"/>
                </a:solidFill>
                <a:latin typeface="+mn-lt"/>
              </a:defRPr>
            </a:lvl5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t"/>
          <a:lstStyle>
            <a:lvl1pPr algn="ctr">
              <a:lnSpc>
                <a:spcPct val="90000"/>
              </a:lnSpc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>
              <a:lnSpc>
                <a:spcPct val="900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0"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3,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228F573E-0615-4B8C-8E4B-571618D510E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DCC79C6E-6416-43CE-AB1E-9EE9789C7C6F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533400"/>
            <a:ext cx="203835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9626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A9CD985C-E63D-4E3B-AB21-21BD70F0B408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752600"/>
            <a:ext cx="78486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3, Slide </a:t>
            </a:r>
            <a:fld id="{63C1E0A8-8666-4F24-9990-0EC23C6ACE1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3,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0" indent="0">
              <a:defRPr sz="3000"/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3,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3,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3,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3,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888A37-EE90-4631-877E-CAE65AFF633D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Guffey7ePPT2_1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776" r:id="rId2"/>
    <p:sldLayoutId id="2147483777" r:id="rId3"/>
    <p:sldLayoutId id="2147483856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SzPct val="80000"/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SzPct val="75000"/>
        <a:buFont typeface="Wingdings" pitchFamily="2" charset="2"/>
        <a:buChar char="n"/>
        <a:defRPr lang="en-US" sz="2600" dirty="0" smtClean="0">
          <a:solidFill>
            <a:srgbClr val="002060"/>
          </a:solidFill>
          <a:latin typeface="+mn-lt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lang="en-US" sz="2200" dirty="0" smtClean="0">
          <a:solidFill>
            <a:srgbClr val="002060"/>
          </a:solidFill>
          <a:latin typeface="+mn-lt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uffey7ePPT2Rb5.jpg"/>
          <p:cNvPicPr>
            <a:picLocks noChangeAspect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1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©2011 Cengage Learning. All Rights Reserved. May not be scanned, copied or duplicated, or posted to a publicly accessible website, in whole or in part.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848600" cy="426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Times" pitchFamily="26" charset="0"/>
              <a:buBlip>
                <a:blip r:embed="rId17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500" b="1" kern="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 Ch. 3, Slide </a:t>
            </a:r>
            <a:fld id="{1D8AD765-B216-4FF3-AAC6-D50A6929A33D}" type="slidenum">
              <a:rPr lang="en-US" sz="1500" b="1" kern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t>‹#›</a:t>
            </a:fld>
            <a:endParaRPr lang="en-US" sz="1500" b="1" kern="0" dirty="0" smtClean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61" r:id="rId14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Font typeface="Wingdings" pitchFamily="2" charset="2"/>
        <a:buChar char="§"/>
        <a:defRPr lang="en-US" sz="26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lang="en-US" sz="22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uffey7ePPT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5"/>
          <p:cNvSpPr txBox="1">
            <a:spLocks/>
          </p:cNvSpPr>
          <p:nvPr/>
        </p:nvSpPr>
        <p:spPr bwMode="auto">
          <a:xfrm>
            <a:off x="914400" y="2209800"/>
            <a:ext cx="7315200" cy="17526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Chapter 3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Intercultural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Communication</a:t>
            </a:r>
          </a:p>
        </p:txBody>
      </p:sp>
      <p:pic>
        <p:nvPicPr>
          <p:cNvPr id="9" name="Picture 5" descr="Book_cover7e-no_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200400" cy="409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High-context cultures tend to prefer group values, duties, and decisions.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Low-context cultures tend to prefer individual initiative, self-assertion, and personal achievement.</a:t>
            </a:r>
            <a:endParaRPr lang="en-US" dirty="0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Individualism</a:t>
            </a:r>
            <a:endParaRPr lang="en-US" dirty="0"/>
          </a:p>
        </p:txBody>
      </p:sp>
      <p:pic>
        <p:nvPicPr>
          <p:cNvPr id="330771" name="Picture 19" descr="MPj0255631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2050" y="4114440"/>
            <a:ext cx="3657600" cy="2191109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7239000" y="4724400"/>
            <a:ext cx="1782556" cy="1487359"/>
            <a:chOff x="4988925" y="1357452"/>
            <a:chExt cx="1782556" cy="1487359"/>
          </a:xfrm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4988925" y="1357452"/>
              <a:ext cx="1782556" cy="148735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4"/>
            <p:cNvSpPr/>
            <p:nvPr/>
          </p:nvSpPr>
          <p:spPr>
            <a:xfrm>
              <a:off x="5249974" y="1575271"/>
              <a:ext cx="1260458" cy="10517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bg1"/>
                  </a:solidFill>
                </a:rPr>
                <a:t>Individualism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Some cultures may prefer greater formality in dress, speech, and social interaction.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North Americans place less emphasis on tradition, ceremony, and social rules.</a:t>
            </a:r>
            <a:endParaRPr lang="en-US" dirty="0"/>
          </a:p>
        </p:txBody>
      </p:sp>
      <p:sp>
        <p:nvSpPr>
          <p:cNvPr id="33281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Formality</a:t>
            </a:r>
            <a:endParaRPr lang="en-US" dirty="0"/>
          </a:p>
        </p:txBody>
      </p:sp>
      <p:pic>
        <p:nvPicPr>
          <p:cNvPr id="332811" name="Picture 11" descr="j00786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0650" y="4114800"/>
            <a:ext cx="3200400" cy="21336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173779" y="4761041"/>
            <a:ext cx="1817821" cy="1487359"/>
            <a:chOff x="4191666" y="3541840"/>
            <a:chExt cx="1817821" cy="1487359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4191666" y="3541840"/>
              <a:ext cx="1817821" cy="1487359"/>
            </a:xfrm>
            <a:prstGeom prst="ellipse">
              <a:avLst/>
            </a:prstGeom>
            <a:solidFill>
              <a:srgbClr val="4C7019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4"/>
            <p:cNvSpPr/>
            <p:nvPr/>
          </p:nvSpPr>
          <p:spPr>
            <a:xfrm>
              <a:off x="4457880" y="3759659"/>
              <a:ext cx="1285393" cy="10517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bg1"/>
                  </a:solidFill>
                </a:rPr>
                <a:t>Formality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High-context cultures rely on nonverbal cues and the total picture to communicate.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Meanings are embedded at many </a:t>
            </a:r>
            <a:r>
              <a:rPr lang="en-US" dirty="0" err="1" smtClean="0"/>
              <a:t>sociocultural</a:t>
            </a:r>
            <a:r>
              <a:rPr lang="en-US" dirty="0" smtClean="0"/>
              <a:t> levels.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Low-context cultures emphasize words, directness, and openness.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People tend to be informal, impatient, and literal.</a:t>
            </a:r>
            <a:endParaRPr lang="en-US" dirty="0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Style</a:t>
            </a:r>
            <a:endParaRPr lang="en-US" dirty="0"/>
          </a:p>
        </p:txBody>
      </p:sp>
      <p:pic>
        <p:nvPicPr>
          <p:cNvPr id="19" name="Picture 18" descr="impatient MH9004431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62801" y="4391026"/>
            <a:ext cx="1905000" cy="1905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5251" y="4761041"/>
            <a:ext cx="1882149" cy="1487359"/>
            <a:chOff x="1818484" y="3541840"/>
            <a:chExt cx="1882149" cy="1487359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1818484" y="3541840"/>
              <a:ext cx="1882149" cy="1487359"/>
            </a:xfrm>
            <a:prstGeom prst="ellipse">
              <a:avLst/>
            </a:prstGeom>
            <a:solidFill>
              <a:srgbClr val="963C2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4"/>
            <p:cNvSpPr/>
            <p:nvPr/>
          </p:nvSpPr>
          <p:spPr>
            <a:xfrm>
              <a:off x="2094119" y="3759659"/>
              <a:ext cx="1427440" cy="10517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bg1"/>
                  </a:solidFill>
                </a:rPr>
                <a:t>Communication </a:t>
              </a:r>
            </a:p>
            <a:p>
              <a:pPr lvl="0" algn="ctr" defTabSz="6223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bg1"/>
                  </a:solidFill>
                </a:rPr>
                <a:t>Style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Time is precious to North Americans.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correlates with productivity, efficiency, and money.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Time is seen as unlimited and never-ending in some cultures.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South </a:t>
            </a:r>
            <a:r>
              <a:rPr lang="en-US" dirty="0" smtClean="0"/>
              <a:t>Americans have a </a:t>
            </a:r>
            <a:r>
              <a:rPr lang="en-US" dirty="0"/>
              <a:t>more relaxed concept of </a:t>
            </a:r>
            <a:r>
              <a:rPr lang="en-US" dirty="0" smtClean="0"/>
              <a:t>time.</a:t>
            </a:r>
            <a:endParaRPr lang="en-US" dirty="0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Orientation</a:t>
            </a:r>
            <a:endParaRPr lang="en-US" dirty="0"/>
          </a:p>
        </p:txBody>
      </p:sp>
      <p:pic>
        <p:nvPicPr>
          <p:cNvPr id="345106" name="Picture 18" descr="MPj0428473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4495800"/>
            <a:ext cx="1905000" cy="1775957"/>
          </a:xfrm>
          <a:prstGeom prst="rect">
            <a:avLst/>
          </a:prstGeom>
          <a:noFill/>
        </p:spPr>
      </p:pic>
      <p:pic>
        <p:nvPicPr>
          <p:cNvPr id="345102" name="Picture 14" descr="MPj0426626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4495800"/>
            <a:ext cx="1611737" cy="17526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162800" y="4800600"/>
            <a:ext cx="1828634" cy="1487359"/>
            <a:chOff x="980276" y="1357451"/>
            <a:chExt cx="1828634" cy="1487359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980276" y="1357451"/>
              <a:ext cx="1828634" cy="1487359"/>
            </a:xfrm>
            <a:prstGeom prst="ellipse">
              <a:avLst/>
            </a:prstGeom>
            <a:solidFill>
              <a:srgbClr val="7030A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4"/>
            <p:cNvSpPr/>
            <p:nvPr/>
          </p:nvSpPr>
          <p:spPr>
            <a:xfrm>
              <a:off x="1248073" y="1575270"/>
              <a:ext cx="1293040" cy="10517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bg1"/>
                  </a:solidFill>
                </a:rPr>
                <a:t>Time </a:t>
              </a:r>
              <a:br>
                <a:rPr lang="en-US" sz="1400" kern="1200" dirty="0" smtClean="0">
                  <a:solidFill>
                    <a:schemeClr val="bg1"/>
                  </a:solidFill>
                </a:rPr>
              </a:br>
              <a:r>
                <a:rPr lang="en-US" sz="1400" kern="1200" dirty="0" smtClean="0">
                  <a:solidFill>
                    <a:schemeClr val="bg1"/>
                  </a:solidFill>
                </a:rPr>
                <a:t>Orientation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81400" y="5181600"/>
            <a:ext cx="3048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=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High-Context</a:t>
            </a:r>
            <a:br>
              <a:rPr lang="en-US" dirty="0" smtClean="0"/>
            </a:br>
            <a:r>
              <a:rPr lang="en-US" dirty="0" smtClean="0"/>
              <a:t>and Low-Context Cultures</a:t>
            </a:r>
            <a:endParaRPr lang="en-US" dirty="0"/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1725613"/>
            <a:ext cx="2438400" cy="4419600"/>
          </a:xfrm>
          <a:noFill/>
          <a:ln/>
        </p:spPr>
        <p:txBody>
          <a:bodyPr lIns="92075" tIns="46038" rIns="92075" bIns="46038"/>
          <a:lstStyle/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 Japanese</a:t>
            </a:r>
          </a:p>
          <a:p>
            <a:pPr marL="1143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Arab</a:t>
            </a:r>
          </a:p>
          <a:p>
            <a:pPr marL="1143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Latin American</a:t>
            </a:r>
          </a:p>
          <a:p>
            <a:pPr marL="1143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Spanish</a:t>
            </a:r>
          </a:p>
          <a:p>
            <a:pPr marL="1143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English</a:t>
            </a:r>
          </a:p>
          <a:p>
            <a:pPr marL="1143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Italian</a:t>
            </a:r>
          </a:p>
          <a:p>
            <a:pPr marL="1143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French</a:t>
            </a:r>
          </a:p>
          <a:p>
            <a:pPr marL="1143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North American</a:t>
            </a:r>
          </a:p>
          <a:p>
            <a:pPr marL="1143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Scandinavian</a:t>
            </a:r>
          </a:p>
          <a:p>
            <a:pPr marL="1143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German</a:t>
            </a:r>
          </a:p>
          <a:p>
            <a:pPr marL="114300" lvl="1" indent="0" algn="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Swiss</a:t>
            </a:r>
          </a:p>
        </p:txBody>
      </p:sp>
      <p:sp>
        <p:nvSpPr>
          <p:cNvPr id="17" name="Up-Down Arrow 16"/>
          <p:cNvSpPr/>
          <p:nvPr/>
        </p:nvSpPr>
        <p:spPr bwMode="auto">
          <a:xfrm>
            <a:off x="4419600" y="1725450"/>
            <a:ext cx="304800" cy="4389120"/>
          </a:xfrm>
          <a:prstGeom prst="upDownArrow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1514868"/>
            <a:ext cx="19812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High Context</a:t>
            </a:r>
            <a:endParaRPr lang="en-US" sz="24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6096000"/>
            <a:ext cx="1981200" cy="33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Low Context</a:t>
            </a:r>
            <a:endParaRPr lang="en-US" sz="2400" b="0" dirty="0"/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5067300" y="1877850"/>
            <a:ext cx="3848100" cy="99060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n-US" sz="2400" b="0" dirty="0" smtClean="0">
                <a:solidFill>
                  <a:srgbClr val="000000"/>
                </a:solidFill>
                <a:cs typeface="Arial" pitchFamily="34" charset="0"/>
              </a:rPr>
              <a:t>High-context cultures are relational, collectivist, intuitive, and contemplative.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5067300" y="4953000"/>
            <a:ext cx="3848100" cy="111585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n-US" sz="2400" b="0" dirty="0" smtClean="0">
                <a:solidFill>
                  <a:srgbClr val="000000"/>
                </a:solidFill>
                <a:cs typeface="Arial" pitchFamily="34" charset="0"/>
              </a:rPr>
              <a:t>Low-context cultures are logical, linear, individualistic, and action-oriented.</a:t>
            </a:r>
          </a:p>
          <a:p>
            <a:pPr algn="l">
              <a:lnSpc>
                <a:spcPct val="70000"/>
              </a:lnSpc>
            </a:pPr>
            <a:endParaRPr lang="en-US" sz="2400" b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742950" marR="0" lvl="1" indent="-285750" algn="l" defTabSz="914400" eaLnBrk="1" latinLnBrk="0" hangingPunct="1">
              <a:lnSpc>
                <a:spcPct val="100000"/>
              </a:lnSpc>
              <a:buClr>
                <a:srgbClr val="D89013"/>
              </a:buClr>
              <a:buSzTx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7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7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7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7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7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7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7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7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7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7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7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7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7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7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7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7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7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7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7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7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4" grpId="0" build="p"/>
      <p:bldP spid="17" grpId="0" animBg="1"/>
      <p:bldP spid="18" grpId="0"/>
      <p:bldP spid="20" grpId="0"/>
      <p:bldP spid="24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U.S. Proverbs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 who holds the gold makes the rules.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Waste not, want not.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early bird gets the worm.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at first you don’t succeed, try, try again.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Reflect Culture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Chinese Proverbs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man who waits for a roast duck to fly into his mouth must wait a very, very long time.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man who says it cannot be done should not interrupt a man doing it.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Reflect Culture</a:t>
            </a:r>
            <a:endParaRPr lang="en-US" dirty="0"/>
          </a:p>
        </p:txBody>
      </p:sp>
      <p:pic>
        <p:nvPicPr>
          <p:cNvPr id="1028" name="Picture 4" descr="C:\Documents and Settings\John\Local Settings\Temporary Internet Files\Content.IE5\R272RWLE\MP90044362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1867942"/>
            <a:ext cx="3505200" cy="23230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Other Proverbs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 one is either rich or poor who has not helped himself to be so. (German)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Words do not make flour. (Italian)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Wealth that comes in at the door unjustly, goes out at the windows. (Egyptian)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Reflect Culture</a:t>
            </a:r>
            <a:endParaRPr lang="en-US" dirty="0"/>
          </a:p>
        </p:txBody>
      </p:sp>
      <p:pic>
        <p:nvPicPr>
          <p:cNvPr id="11" name="Picture 13" descr="MPj034192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1819911"/>
            <a:ext cx="1981200" cy="1913889"/>
          </a:xfrm>
          <a:prstGeom prst="rect">
            <a:avLst/>
          </a:prstGeom>
          <a:noFill/>
        </p:spPr>
      </p:pic>
      <p:pic>
        <p:nvPicPr>
          <p:cNvPr id="12" name="Picture 16" descr="MPj0341681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943350"/>
            <a:ext cx="1981200" cy="2228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8" name="Rectangle 8"/>
          <p:cNvSpPr>
            <a:spLocks noGrp="1" noChangeArrowheads="1"/>
          </p:cNvSpPr>
          <p:nvPr>
            <p:ph idx="1"/>
          </p:nvPr>
        </p:nvSpPr>
        <p:spPr>
          <a:xfrm>
            <a:off x="1066800" y="3048000"/>
            <a:ext cx="7848600" cy="4267200"/>
          </a:xfrm>
        </p:spPr>
        <p:txBody>
          <a:bodyPr/>
          <a:lstStyle/>
          <a:p>
            <a:r>
              <a:rPr lang="en-US" dirty="0" smtClean="0"/>
              <a:t>An oversimplified behavioral pattern applied uncritically to groups</a:t>
            </a:r>
            <a:endParaRPr lang="en-US" dirty="0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Form Judgments</a:t>
            </a:r>
            <a:endParaRPr lang="en-US" dirty="0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2209800" y="16002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Stereotype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 rot="1176725">
            <a:off x="6402988" y="4417442"/>
            <a:ext cx="2514600" cy="9017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Negative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!</a:t>
            </a:r>
            <a:endParaRPr lang="en-US" sz="40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8" name="Rectangle 8"/>
          <p:cNvSpPr>
            <a:spLocks noGrp="1" noChangeArrowheads="1"/>
          </p:cNvSpPr>
          <p:nvPr>
            <p:ph idx="1"/>
          </p:nvPr>
        </p:nvSpPr>
        <p:spPr>
          <a:xfrm>
            <a:off x="1066800" y="3048000"/>
            <a:ext cx="7848600" cy="4267200"/>
          </a:xfrm>
        </p:spPr>
        <p:txBody>
          <a:bodyPr/>
          <a:lstStyle/>
          <a:p>
            <a:pPr lvl="0"/>
            <a:r>
              <a:rPr lang="en-US" dirty="0" smtClean="0"/>
              <a:t>A mental representation based on characteristics that are flexible and open to new definitions</a:t>
            </a:r>
          </a:p>
          <a:p>
            <a:pPr lvl="0"/>
            <a:endParaRPr lang="en-US" dirty="0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Form Judgments</a:t>
            </a:r>
            <a:endParaRPr lang="en-US" dirty="0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2209800" y="16002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Prototype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 rot="1176725">
            <a:off x="6402988" y="4417442"/>
            <a:ext cx="2514600" cy="901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A831B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Positive</a:t>
            </a:r>
            <a:endParaRPr lang="en-US" sz="4000" b="1" dirty="0">
              <a:solidFill>
                <a:srgbClr val="6A831B"/>
              </a:solidFill>
              <a:effectDag name="">
                <a:cont type="tree" name="">
                  <a:effect ref="fillLine"/>
                  <a:outerShdw dist="38100" dir="13500000" algn="br">
                    <a:srgbClr val="ABC45C"/>
                  </a:outerShdw>
                </a:cont>
                <a:cont type="tree" name="">
                  <a:effect ref="fillLine"/>
                  <a:outerShdw dist="38100" dir="2700000" algn="tl">
                    <a:srgbClr val="3F4E10"/>
                  </a:outerShdw>
                </a:cont>
                <a:effect ref="fillLine"/>
              </a:effectDag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8" name="Rectangle 8"/>
          <p:cNvSpPr>
            <a:spLocks noGrp="1" noChangeArrowheads="1"/>
          </p:cNvSpPr>
          <p:nvPr>
            <p:ph idx="1"/>
          </p:nvPr>
        </p:nvSpPr>
        <p:spPr>
          <a:xfrm>
            <a:off x="1066800" y="3048000"/>
            <a:ext cx="7848600" cy="4267200"/>
          </a:xfrm>
        </p:spPr>
        <p:txBody>
          <a:bodyPr/>
          <a:lstStyle/>
          <a:p>
            <a:pPr lvl="0"/>
            <a:r>
              <a:rPr lang="en-US" dirty="0" smtClean="0"/>
              <a:t>A rigid attitude based on erroneous beliefs or preconceptions</a:t>
            </a:r>
            <a:endParaRPr lang="en-US" dirty="0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Form Judgments</a:t>
            </a:r>
            <a:endParaRPr lang="en-US" dirty="0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2209800" y="16002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Prejudice</a:t>
            </a: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 rot="1176725">
            <a:off x="6402988" y="4417442"/>
            <a:ext cx="2514600" cy="9017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tx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Negative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!</a:t>
            </a:r>
            <a:endParaRPr lang="en-US" sz="40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8" name="Rectangle 8"/>
          <p:cNvSpPr>
            <a:spLocks noGrp="1" noChangeArrowheads="1"/>
          </p:cNvSpPr>
          <p:nvPr>
            <p:ph idx="1"/>
          </p:nvPr>
        </p:nvSpPr>
        <p:spPr>
          <a:xfrm>
            <a:off x="1066800" y="3048000"/>
            <a:ext cx="7848600" cy="4267200"/>
          </a:xfrm>
        </p:spPr>
        <p:txBody>
          <a:bodyPr/>
          <a:lstStyle/>
          <a:p>
            <a:r>
              <a:rPr lang="en-US" dirty="0" smtClean="0"/>
              <a:t>Why is it important to make generalizations in describing cultural prototypes?</a:t>
            </a:r>
            <a:endParaRPr lang="en-US" dirty="0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2209800" y="16002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Question</a:t>
            </a:r>
          </a:p>
        </p:txBody>
      </p:sp>
      <p:pic>
        <p:nvPicPr>
          <p:cNvPr id="8" name="Picture 7" descr="question mark 116489-matte-blue-and-white-square-icon-alphanumeric-icon_09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85674" y="1143000"/>
            <a:ext cx="1901126" cy="18387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8" name="Rectangle 8"/>
          <p:cNvSpPr>
            <a:spLocks noGrp="1" noChangeArrowheads="1"/>
          </p:cNvSpPr>
          <p:nvPr>
            <p:ph idx="1"/>
          </p:nvPr>
        </p:nvSpPr>
        <p:spPr>
          <a:xfrm>
            <a:off x="1066800" y="3048000"/>
            <a:ext cx="7848600" cy="4267200"/>
          </a:xfrm>
        </p:spPr>
        <p:txBody>
          <a:bodyPr/>
          <a:lstStyle/>
          <a:p>
            <a:r>
              <a:rPr lang="en-US" dirty="0" smtClean="0"/>
              <a:t>Are all generalizations invalid?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09800" y="16002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Question</a:t>
            </a:r>
          </a:p>
        </p:txBody>
      </p:sp>
      <p:pic>
        <p:nvPicPr>
          <p:cNvPr id="10" name="Picture 9" descr="question mark 116489-matte-blue-and-white-square-icon-alphanumeric-icon_09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85674" y="1143000"/>
            <a:ext cx="1901126" cy="18387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Descriptiveness – giving descriptive feedback instead of judgmental feedback</a:t>
            </a:r>
          </a:p>
          <a:p>
            <a:r>
              <a:rPr lang="en-US" dirty="0" smtClean="0"/>
              <a:t>Nonjudgmentalism – being tolerant, which helps prevent defensive reactions</a:t>
            </a:r>
          </a:p>
          <a:p>
            <a:r>
              <a:rPr lang="en-US" dirty="0" smtClean="0"/>
              <a:t>Supportiveness – encouraging others with head nods, eye contact, and facial expressions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to Broaden</a:t>
            </a:r>
            <a:br>
              <a:rPr lang="en-US" dirty="0" smtClean="0"/>
            </a:br>
            <a:r>
              <a:rPr lang="en-US" dirty="0" smtClean="0"/>
              <a:t>Your Intercultural Competence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 conscious effort</a:t>
            </a:r>
          </a:p>
          <a:p>
            <a:r>
              <a:rPr lang="en-US" dirty="0" smtClean="0"/>
              <a:t>Leads to more satisfying relationships</a:t>
            </a:r>
          </a:p>
          <a:p>
            <a:r>
              <a:rPr lang="en-US" dirty="0" smtClean="0"/>
              <a:t>Makes work life more productive, gratifying, and effective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1628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Intercultural Proficiency</a:t>
            </a:r>
            <a:endParaRPr lang="en-US" dirty="0"/>
          </a:p>
        </p:txBody>
      </p:sp>
      <p:pic>
        <p:nvPicPr>
          <p:cNvPr id="1032" name="Picture 8" descr="C:\Documents and Settings\John\Local Settings\Temporary Internet Files\Content.IE5\3OXS3LEY\MP900409138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1" y="3290155"/>
            <a:ext cx="2133600" cy="29444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04850" y="1905000"/>
          <a:ext cx="77343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28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Intercultural Proficiency Can Reduce Ethnocentric Reactions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676400"/>
            <a:ext cx="7848600" cy="4267200"/>
          </a:xfrm>
        </p:spPr>
        <p:txBody>
          <a:bodyPr/>
          <a:lstStyle/>
          <a:p>
            <a:r>
              <a:rPr lang="en-US" dirty="0" smtClean="0"/>
              <a:t>Tolerance – being open-minded and empathetic</a:t>
            </a:r>
          </a:p>
          <a:p>
            <a:r>
              <a:rPr lang="en-US" dirty="0" smtClean="0"/>
              <a:t>Helping others save face – raising their social standing through positive comments</a:t>
            </a:r>
          </a:p>
          <a:p>
            <a:r>
              <a:rPr lang="en-US" dirty="0" smtClean="0"/>
              <a:t>Patience – for example, </a:t>
            </a:r>
            <a:br>
              <a:rPr lang="en-US" dirty="0" smtClean="0"/>
            </a:br>
            <a:r>
              <a:rPr lang="en-US" dirty="0" smtClean="0"/>
              <a:t>letting others express their </a:t>
            </a:r>
            <a:br>
              <a:rPr lang="en-US" dirty="0" smtClean="0"/>
            </a:br>
            <a:r>
              <a:rPr lang="en-US" dirty="0" smtClean="0"/>
              <a:t>thoughts without finishing </a:t>
            </a:r>
            <a:br>
              <a:rPr lang="en-US" dirty="0" smtClean="0"/>
            </a:br>
            <a:r>
              <a:rPr lang="en-US" dirty="0" smtClean="0"/>
              <a:t>their sentences for them </a:t>
            </a:r>
            <a:endParaRPr lang="en-US" dirty="0"/>
          </a:p>
        </p:txBody>
      </p:sp>
      <p:sp>
        <p:nvSpPr>
          <p:cNvPr id="3502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Bridging the</a:t>
            </a:r>
            <a:br>
              <a:rPr lang="en-US" dirty="0" smtClean="0"/>
            </a:br>
            <a:r>
              <a:rPr lang="en-US" dirty="0" smtClean="0"/>
              <a:t>Gap Between Cultures</a:t>
            </a:r>
            <a:endParaRPr lang="en-US" dirty="0"/>
          </a:p>
        </p:txBody>
      </p:sp>
      <p:pic>
        <p:nvPicPr>
          <p:cNvPr id="5" name="Picture 10" descr="MPj042265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339" y="3886200"/>
            <a:ext cx="373966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foreign phrases.</a:t>
            </a:r>
          </a:p>
          <a:p>
            <a:r>
              <a:rPr lang="en-US" dirty="0" smtClean="0"/>
              <a:t>Use simple English.</a:t>
            </a:r>
          </a:p>
          <a:p>
            <a:r>
              <a:rPr lang="en-US" dirty="0" smtClean="0"/>
              <a:t>Speak slowly and enunciate clearly.</a:t>
            </a:r>
          </a:p>
          <a:p>
            <a:r>
              <a:rPr lang="en-US" dirty="0" smtClean="0"/>
              <a:t>Observe eye messages.</a:t>
            </a:r>
          </a:p>
          <a:p>
            <a:r>
              <a:rPr lang="en-US" dirty="0" smtClean="0"/>
              <a:t>Encourage accurate </a:t>
            </a:r>
            <a:br>
              <a:rPr lang="en-US" dirty="0" smtClean="0"/>
            </a:br>
            <a:r>
              <a:rPr lang="en-US" dirty="0" smtClean="0"/>
              <a:t>feedback.</a:t>
            </a:r>
            <a:endParaRPr lang="en-US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Oral Communication</a:t>
            </a:r>
            <a:br>
              <a:rPr lang="en-US" dirty="0" smtClean="0"/>
            </a:br>
            <a:r>
              <a:rPr lang="en-US" dirty="0" smtClean="0"/>
              <a:t>With Intercultural Audiences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8689" y="3733800"/>
            <a:ext cx="3885311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frequently for comprehension.</a:t>
            </a:r>
          </a:p>
          <a:p>
            <a:r>
              <a:rPr lang="en-US" dirty="0" smtClean="0"/>
              <a:t>Accept blame.</a:t>
            </a:r>
          </a:p>
          <a:p>
            <a:r>
              <a:rPr lang="en-US" dirty="0" smtClean="0"/>
              <a:t>Listen without interrupting.</a:t>
            </a:r>
          </a:p>
          <a:p>
            <a:r>
              <a:rPr lang="en-US" dirty="0" smtClean="0"/>
              <a:t>Smile when appropriate.</a:t>
            </a:r>
          </a:p>
          <a:p>
            <a:r>
              <a:rPr lang="en-US" dirty="0" smtClean="0"/>
              <a:t>Follow up in writing.</a:t>
            </a:r>
            <a:endParaRPr lang="en-US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Communication</a:t>
            </a:r>
            <a:br>
              <a:rPr lang="en-US" dirty="0" smtClean="0"/>
            </a:br>
            <a:r>
              <a:rPr lang="en-US" dirty="0" smtClean="0"/>
              <a:t>With Intercultural Audiences</a:t>
            </a:r>
            <a:endParaRPr lang="en-US" dirty="0"/>
          </a:p>
        </p:txBody>
      </p:sp>
      <p:pic>
        <p:nvPicPr>
          <p:cNvPr id="10" name="Picture 17" descr="oral presentation Ch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7968" y="4343400"/>
            <a:ext cx="4749832" cy="1954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local styles.</a:t>
            </a:r>
          </a:p>
          <a:p>
            <a:r>
              <a:rPr lang="en-US" dirty="0" smtClean="0"/>
              <a:t>Observe titles and rank.</a:t>
            </a:r>
          </a:p>
          <a:p>
            <a:r>
              <a:rPr lang="en-US" dirty="0" smtClean="0"/>
              <a:t>Use short sentences and short </a:t>
            </a:r>
            <a:br>
              <a:rPr lang="en-US" dirty="0" smtClean="0"/>
            </a:br>
            <a:r>
              <a:rPr lang="en-US" dirty="0" smtClean="0"/>
              <a:t>paragraphs.</a:t>
            </a:r>
          </a:p>
          <a:p>
            <a:r>
              <a:rPr lang="en-US" dirty="0" smtClean="0"/>
              <a:t>Avoid ambiguous expressions.</a:t>
            </a:r>
            <a:endParaRPr lang="en-US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Written Communication</a:t>
            </a:r>
            <a:br>
              <a:rPr lang="en-US" dirty="0" smtClean="0"/>
            </a:br>
            <a:r>
              <a:rPr lang="en-US" dirty="0" smtClean="0"/>
              <a:t>With Intercultural Audiences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760" y="2743200"/>
            <a:ext cx="26822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globalization of markets</a:t>
            </a:r>
          </a:p>
          <a:p>
            <a:r>
              <a:rPr lang="en-US" smtClean="0"/>
              <a:t>Technological advancements</a:t>
            </a:r>
          </a:p>
          <a:p>
            <a:r>
              <a:rPr lang="en-US" smtClean="0"/>
              <a:t>Global connectivity</a:t>
            </a:r>
          </a:p>
          <a:p>
            <a:r>
              <a:rPr lang="en-US" smtClean="0"/>
              <a:t>An intercultural workforce</a:t>
            </a:r>
            <a:endParaRPr lang="en-US" dirty="0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the Increasing Importance of Intercultural Communication</a:t>
            </a:r>
            <a:endParaRPr lang="en-US" dirty="0"/>
          </a:p>
        </p:txBody>
      </p:sp>
      <p:pic>
        <p:nvPicPr>
          <p:cNvPr id="104479" name="Picture 31" descr="MPj0426587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1" y="2684173"/>
            <a:ext cx="3124200" cy="35642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Strive for clarity.</a:t>
            </a:r>
          </a:p>
          <a:p>
            <a:r>
              <a:rPr lang="en-US" dirty="0" smtClean="0"/>
              <a:t>Use correct grammar.</a:t>
            </a:r>
          </a:p>
          <a:p>
            <a:r>
              <a:rPr lang="en-US" dirty="0" smtClean="0"/>
              <a:t>Cite numbers carefully.</a:t>
            </a:r>
          </a:p>
          <a:p>
            <a:r>
              <a:rPr lang="en-US" dirty="0" smtClean="0"/>
              <a:t>Accommodate readers in </a:t>
            </a:r>
            <a:br>
              <a:rPr lang="en-US" dirty="0" smtClean="0"/>
            </a:br>
            <a:r>
              <a:rPr lang="en-US" dirty="0" smtClean="0"/>
              <a:t>organization, tone, and style.</a:t>
            </a:r>
            <a:endParaRPr lang="en-US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Written Communication</a:t>
            </a:r>
            <a:br>
              <a:rPr lang="en-US" dirty="0" smtClean="0"/>
            </a:br>
            <a:r>
              <a:rPr lang="en-US" dirty="0" smtClean="0"/>
              <a:t>With Intercultural Audiences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352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Broaden your view of other cultures.</a:t>
            </a:r>
          </a:p>
          <a:p>
            <a:r>
              <a:rPr lang="en-US" dirty="0" smtClean="0"/>
              <a:t>Avoid reflex judgments.</a:t>
            </a:r>
          </a:p>
          <a:p>
            <a:r>
              <a:rPr lang="en-US" dirty="0" smtClean="0"/>
              <a:t>Find alternatives.</a:t>
            </a:r>
          </a:p>
          <a:p>
            <a:r>
              <a:rPr lang="en-US" dirty="0" smtClean="0"/>
              <a:t>Refuse business if options violate your basic values.</a:t>
            </a:r>
          </a:p>
          <a:p>
            <a:r>
              <a:rPr lang="en-US" dirty="0" smtClean="0"/>
              <a:t>Embrace transparency.</a:t>
            </a:r>
          </a:p>
          <a:p>
            <a:r>
              <a:rPr lang="en-US" dirty="0" smtClean="0"/>
              <a:t>Don’t rationalize shady decisions.</a:t>
            </a:r>
          </a:p>
          <a:p>
            <a:r>
              <a:rPr lang="en-US" dirty="0" smtClean="0"/>
              <a:t>Resist legalistic strategies.</a:t>
            </a:r>
            <a:endParaRPr lang="en-US" dirty="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Ethical</a:t>
            </a:r>
            <a:br>
              <a:rPr lang="en-US" dirty="0" smtClean="0"/>
            </a:br>
            <a:r>
              <a:rPr lang="en-US" dirty="0" smtClean="0"/>
              <a:t>Decisions Across Borders</a:t>
            </a:r>
            <a:endParaRPr lang="en-US" dirty="0"/>
          </a:p>
        </p:txBody>
      </p:sp>
      <p:pic>
        <p:nvPicPr>
          <p:cNvPr id="299057" name="Picture 49" descr="fair dealings handshake Ch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0400" y="3701141"/>
            <a:ext cx="2057400" cy="26032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3276600"/>
          </a:xfrm>
        </p:spPr>
        <p:txBody>
          <a:bodyPr/>
          <a:lstStyle/>
          <a:p>
            <a:r>
              <a:rPr lang="en-US" dirty="0" smtClean="0"/>
              <a:t>Seek training.</a:t>
            </a:r>
          </a:p>
          <a:p>
            <a:r>
              <a:rPr lang="en-US" dirty="0" smtClean="0"/>
              <a:t>Understand the value of </a:t>
            </a:r>
            <a:br>
              <a:rPr lang="en-US" dirty="0" smtClean="0"/>
            </a:br>
            <a:r>
              <a:rPr lang="en-US" dirty="0" smtClean="0"/>
              <a:t>differences.</a:t>
            </a:r>
          </a:p>
          <a:p>
            <a:r>
              <a:rPr lang="en-US" dirty="0" smtClean="0"/>
              <a:t>Don’t expect conformity.</a:t>
            </a:r>
          </a:p>
          <a:p>
            <a:r>
              <a:rPr lang="en-US" dirty="0" smtClean="0"/>
              <a:t>Learn about your cultural </a:t>
            </a:r>
            <a:br>
              <a:rPr lang="en-US" dirty="0" smtClean="0"/>
            </a:br>
            <a:r>
              <a:rPr lang="en-US" dirty="0" smtClean="0"/>
              <a:t>self.</a:t>
            </a:r>
          </a:p>
          <a:p>
            <a:r>
              <a:rPr lang="en-US" dirty="0" smtClean="0"/>
              <a:t>Make fewer assumptions. </a:t>
            </a:r>
          </a:p>
          <a:p>
            <a:r>
              <a:rPr lang="en-US" dirty="0" smtClean="0"/>
              <a:t>Build on similarities.</a:t>
            </a:r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Improving Communication Among Diverse Workplace Audiences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610" y="1905000"/>
            <a:ext cx="347539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848100" cy="4267200"/>
          </a:xfrm>
        </p:spPr>
        <p:txBody>
          <a:bodyPr/>
          <a:lstStyle/>
          <a:p>
            <a:r>
              <a:rPr lang="en-US" dirty="0" smtClean="0"/>
              <a:t>Mergers, acquisitions, and buyouts stir growth beyond national boundaries.</a:t>
            </a:r>
          </a:p>
          <a:p>
            <a:r>
              <a:rPr lang="en-US" dirty="0" smtClean="0"/>
              <a:t>American companies in global markets must adapt to other cultures.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48100" cy="4267200"/>
          </a:xfrm>
        </p:spPr>
        <p:txBody>
          <a:bodyPr/>
          <a:lstStyle/>
          <a:p>
            <a:r>
              <a:rPr lang="en-US" dirty="0" smtClean="0"/>
              <a:t>New trade agreements, declining domestic markets, and middle-class growth drive global markets.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 of Markets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343400"/>
            <a:ext cx="2819400" cy="202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development of new transportation and information technologies fuel the explosive growth of global markets.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The Internet and the Web are changing the way we live, the way we do business, and the way we communicate.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Advancements and</a:t>
            </a:r>
            <a:br>
              <a:rPr lang="en-US" dirty="0" smtClean="0"/>
            </a:br>
            <a:r>
              <a:rPr lang="en-US" dirty="0" smtClean="0"/>
              <a:t>Global Interconnectivity</a:t>
            </a:r>
            <a:endParaRPr lang="en-US" dirty="0"/>
          </a:p>
        </p:txBody>
      </p:sp>
      <p:pic>
        <p:nvPicPr>
          <p:cNvPr id="9" name="Picture 8" descr="MH9102164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4267200"/>
            <a:ext cx="2011680" cy="20116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Immigration makes intercultural communication increasingly necessary.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Business communicators must learn to adapt to an intercultural workforce and multinational companies.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Intercultural Workforce</a:t>
            </a:r>
            <a:endParaRPr lang="en-US" dirty="0"/>
          </a:p>
        </p:txBody>
      </p:sp>
      <p:pic>
        <p:nvPicPr>
          <p:cNvPr id="1027" name="Picture 3" descr="C:\Documents and Settings\John\Local Settings\Temporary Internet Files\Content.IE5\RMHQO0MR\MP900433134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3962400"/>
            <a:ext cx="2362200" cy="23622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Culture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71500" y="10668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9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Culture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47650" y="1295400"/>
          <a:ext cx="86487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Low-context cultures tend to be logical, linear, and action-oriented.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High-context cultures tend to be relational, collectivist, intuitive, and contemplative.</a:t>
            </a:r>
            <a:endParaRPr lang="en-US" dirty="0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328749" name="Picture 45" descr="MPj0403323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0582" y="5334000"/>
            <a:ext cx="1939636" cy="990600"/>
          </a:xfrm>
          <a:prstGeom prst="rect">
            <a:avLst/>
          </a:prstGeom>
          <a:noFill/>
        </p:spPr>
      </p:pic>
      <p:sp>
        <p:nvSpPr>
          <p:cNvPr id="328751" name="AutoShape 47"/>
          <p:cNvSpPr>
            <a:spLocks noChangeArrowheads="1"/>
          </p:cNvSpPr>
          <p:nvPr/>
        </p:nvSpPr>
        <p:spPr bwMode="auto">
          <a:xfrm>
            <a:off x="6538913" y="3810000"/>
            <a:ext cx="942975" cy="609600"/>
          </a:xfrm>
          <a:prstGeom prst="downArrow">
            <a:avLst>
              <a:gd name="adj1" fmla="val 56898"/>
              <a:gd name="adj2" fmla="val 39792"/>
            </a:avLst>
          </a:prstGeom>
          <a:solidFill>
            <a:srgbClr val="002060"/>
          </a:solidFill>
          <a:ln w="9525" algn="ctr">
            <a:solidFill>
              <a:srgbClr val="963C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328752" name="AutoShape 48"/>
          <p:cNvSpPr>
            <a:spLocks noChangeArrowheads="1"/>
          </p:cNvSpPr>
          <p:nvPr/>
        </p:nvSpPr>
        <p:spPr bwMode="auto">
          <a:xfrm>
            <a:off x="2538413" y="3810000"/>
            <a:ext cx="942975" cy="609600"/>
          </a:xfrm>
          <a:prstGeom prst="downArrow">
            <a:avLst>
              <a:gd name="adj1" fmla="val 56898"/>
              <a:gd name="adj2" fmla="val 39792"/>
            </a:avLst>
          </a:prstGeom>
          <a:solidFill>
            <a:srgbClr val="002060"/>
          </a:solidFill>
          <a:ln w="9525" algn="ctr">
            <a:solidFill>
              <a:srgbClr val="963C2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328737" name="Text Box 33"/>
          <p:cNvSpPr txBox="1">
            <a:spLocks noChangeArrowheads="1"/>
          </p:cNvSpPr>
          <p:nvPr/>
        </p:nvSpPr>
        <p:spPr bwMode="auto">
          <a:xfrm>
            <a:off x="1066800" y="4495800"/>
            <a:ext cx="38862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39999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buClr>
                <a:srgbClr val="963C26"/>
              </a:buClr>
            </a:pP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North America,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Germany, Scandinavia</a:t>
            </a:r>
          </a:p>
        </p:txBody>
      </p:sp>
      <p:sp>
        <p:nvSpPr>
          <p:cNvPr id="328729" name="Text Box 25"/>
          <p:cNvSpPr txBox="1">
            <a:spLocks noChangeArrowheads="1"/>
          </p:cNvSpPr>
          <p:nvPr/>
        </p:nvSpPr>
        <p:spPr bwMode="auto">
          <a:xfrm>
            <a:off x="5105400" y="4495800"/>
            <a:ext cx="3810000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39999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buClr>
                <a:srgbClr val="963C26"/>
              </a:buClr>
            </a:pP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Japan, </a:t>
            </a:r>
            <a:r>
              <a:rPr lang="en-US" sz="26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China</a:t>
            </a:r>
            <a:r>
              <a:rPr lang="en-US" sz="26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, Arab countries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1636" y="2819400"/>
            <a:ext cx="1803364" cy="1487359"/>
            <a:chOff x="2996037" y="0"/>
            <a:chExt cx="1803364" cy="1487359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2996037" y="0"/>
              <a:ext cx="1803364" cy="1487359"/>
            </a:xfrm>
            <a:prstGeom prst="ellipse">
              <a:avLst/>
            </a:prstGeom>
            <a:solidFill>
              <a:srgbClr val="D89013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4"/>
            <p:cNvSpPr/>
            <p:nvPr/>
          </p:nvSpPr>
          <p:spPr>
            <a:xfrm>
              <a:off x="3260134" y="217819"/>
              <a:ext cx="1275170" cy="10517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bg1"/>
                  </a:solidFill>
                </a:rPr>
                <a:t>Context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6463</TotalTime>
  <Words>930</Words>
  <Application>Microsoft Office PowerPoint</Application>
  <PresentationFormat>On-screen Show (4:3)</PresentationFormat>
  <Paragraphs>192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Custom Design</vt:lpstr>
      <vt:lpstr>4_Custom Design</vt:lpstr>
      <vt:lpstr>Slide 1</vt:lpstr>
      <vt:lpstr>Topics in This Chapter</vt:lpstr>
      <vt:lpstr>Reasons for the Increasing Importance of Intercultural Communication</vt:lpstr>
      <vt:lpstr>Globalization of Markets</vt:lpstr>
      <vt:lpstr>Technological Advancements and Global Interconnectivity</vt:lpstr>
      <vt:lpstr>Expanding Intercultural Workforce</vt:lpstr>
      <vt:lpstr>Characteristics of Culture</vt:lpstr>
      <vt:lpstr>Dimensions of Culture</vt:lpstr>
      <vt:lpstr>Context</vt:lpstr>
      <vt:lpstr>Individualism</vt:lpstr>
      <vt:lpstr>Formality</vt:lpstr>
      <vt:lpstr>Communication Style</vt:lpstr>
      <vt:lpstr>Time Orientation</vt:lpstr>
      <vt:lpstr>Characteristics of High-Context and Low-Context Cultures</vt:lpstr>
      <vt:lpstr>Proverbs Reflect Culture</vt:lpstr>
      <vt:lpstr>Proverbs Reflect Culture</vt:lpstr>
      <vt:lpstr>Proverbs Reflect Culture</vt:lpstr>
      <vt:lpstr>How We Form Judgments</vt:lpstr>
      <vt:lpstr>How We Form Judgments</vt:lpstr>
      <vt:lpstr>How We Form Judgments</vt:lpstr>
      <vt:lpstr>Slide 21</vt:lpstr>
      <vt:lpstr>Slide 22</vt:lpstr>
      <vt:lpstr>Techniques to Broaden Your Intercultural Competence</vt:lpstr>
      <vt:lpstr>Intercultural Proficiency</vt:lpstr>
      <vt:lpstr>Increased Intercultural Proficiency Can Reduce Ethnocentric Reactions</vt:lpstr>
      <vt:lpstr>Techniques for Bridging the Gap Between Cultures</vt:lpstr>
      <vt:lpstr>How to Improve Oral Communication With Intercultural Audiences</vt:lpstr>
      <vt:lpstr>How to Improve Communication With Intercultural Audiences</vt:lpstr>
      <vt:lpstr>How to Improve Written Communication With Intercultural Audiences</vt:lpstr>
      <vt:lpstr>How to Improve Written Communication With Intercultural Audiences</vt:lpstr>
      <vt:lpstr>How to Make Ethical Decisions Across Borders</vt:lpstr>
      <vt:lpstr>Tips for Improving Communication Among Diverse Workplace Audiences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Communication</dc:title>
  <dc:creator>John S. Donnellan</dc:creator>
  <cp:lastModifiedBy>Mike Zisa</cp:lastModifiedBy>
  <cp:revision>735</cp:revision>
  <dcterms:created xsi:type="dcterms:W3CDTF">2007-04-13T20:41:37Z</dcterms:created>
  <dcterms:modified xsi:type="dcterms:W3CDTF">2011-08-22T15:57:43Z</dcterms:modified>
</cp:coreProperties>
</file>