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698" r:id="rId2"/>
  </p:sldMasterIdLst>
  <p:notesMasterIdLst>
    <p:notesMasterId r:id="rId38"/>
  </p:notesMasterIdLst>
  <p:handoutMasterIdLst>
    <p:handoutMasterId r:id="rId39"/>
  </p:handoutMasterIdLst>
  <p:sldIdLst>
    <p:sldId id="331" r:id="rId3"/>
    <p:sldId id="329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3" r:id="rId12"/>
    <p:sldId id="304" r:id="rId13"/>
    <p:sldId id="306" r:id="rId14"/>
    <p:sldId id="309" r:id="rId15"/>
    <p:sldId id="311" r:id="rId16"/>
    <p:sldId id="312" r:id="rId17"/>
    <p:sldId id="330" r:id="rId18"/>
    <p:sldId id="313" r:id="rId19"/>
    <p:sldId id="314" r:id="rId20"/>
    <p:sldId id="316" r:id="rId21"/>
    <p:sldId id="324" r:id="rId22"/>
    <p:sldId id="321" r:id="rId23"/>
    <p:sldId id="319" r:id="rId24"/>
    <p:sldId id="317" r:id="rId25"/>
    <p:sldId id="318" r:id="rId26"/>
    <p:sldId id="325" r:id="rId27"/>
    <p:sldId id="285" r:id="rId28"/>
    <p:sldId id="286" r:id="rId29"/>
    <p:sldId id="283" r:id="rId30"/>
    <p:sldId id="327" r:id="rId31"/>
    <p:sldId id="288" r:id="rId32"/>
    <p:sldId id="289" r:id="rId33"/>
    <p:sldId id="291" r:id="rId34"/>
    <p:sldId id="292" r:id="rId35"/>
    <p:sldId id="287" r:id="rId36"/>
    <p:sldId id="293" r:id="rId37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20000"/>
      </a:spcBef>
      <a:spcAft>
        <a:spcPct val="0"/>
      </a:spcAft>
      <a:buSzPct val="75000"/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. Donnellan" initials="JSD" lastIdx="113" clrIdx="0"/>
  <p:cmAuthor id="1" name="Mary Draper" initials="MD" lastIdx="6" clrIdx="1"/>
  <p:cmAuthor id="2" name="Mary Ellen Guffey" initials="MEG" lastIdx="3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75"/>
    <a:srgbClr val="D89013"/>
    <a:srgbClr val="B9D749"/>
    <a:srgbClr val="B3E23E"/>
    <a:srgbClr val="AAD34D"/>
    <a:srgbClr val="963C26"/>
    <a:srgbClr val="4C7019"/>
    <a:srgbClr val="774286"/>
    <a:srgbClr val="6A831B"/>
    <a:srgbClr val="3B6D8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8" autoAdjust="0"/>
    <p:restoredTop sz="96806" autoAdjust="0"/>
  </p:normalViewPr>
  <p:slideViewPr>
    <p:cSldViewPr>
      <p:cViewPr>
        <p:scale>
          <a:sx n="80" d="100"/>
          <a:sy n="80" d="100"/>
        </p:scale>
        <p:origin x="-8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9970E-1D3B-4F79-B3CD-7C640D1DAB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3959EB-B9C8-4876-A283-D6BD66A0CAE7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Revising Tips</a:t>
          </a:r>
          <a:endParaRPr lang="en-US" sz="3000" dirty="0">
            <a:solidFill>
              <a:schemeClr val="tx1"/>
            </a:solidFill>
          </a:endParaRPr>
        </a:p>
      </dgm:t>
    </dgm:pt>
    <dgm:pt modelId="{0FD0FCF4-2BD0-4E26-9A69-09CCBA63FFEF}" type="par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6837A2-52A3-4752-AE75-C34A14E4185A}" type="sibTrans" cxnId="{B0A0D72B-7450-4550-949D-49F87A14E4D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A365FF-BB15-4514-9DBF-B9710833162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Designing Documents for Readability</a:t>
          </a:r>
          <a:endParaRPr lang="en-US" sz="3000" dirty="0">
            <a:solidFill>
              <a:schemeClr val="tx1"/>
            </a:solidFill>
          </a:endParaRPr>
        </a:p>
      </dgm:t>
    </dgm:pt>
    <dgm:pt modelId="{98A2E54A-8A46-412C-BD7F-43A9CF5C8A44}" type="par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C1DBF5-5E71-4297-8352-3344EA65796F}" type="sibTrans" cxnId="{A4EF7D3F-04AC-4C95-B0A0-330DF8FC7DB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2ACB57-98B2-4AA6-AE64-9F4C3E457DCA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How to Proofread Documents</a:t>
          </a:r>
          <a:endParaRPr lang="en-US" sz="3000" dirty="0">
            <a:solidFill>
              <a:schemeClr val="tx1"/>
            </a:solidFill>
          </a:endParaRPr>
        </a:p>
      </dgm:t>
    </dgm:pt>
    <dgm:pt modelId="{5CC135E9-602A-4DEB-939E-9F8727105D18}" type="par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A92041D-F284-4A56-81B4-FC0FE1A5815E}" type="sibTrans" cxnId="{CD2509F4-52C2-4172-8A68-6218D9ABFD0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DC8C88-EA91-42A4-A1DA-ABFEF1DFFDB6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Proofreading Marks for Digital and Hard-Copy Documents</a:t>
          </a:r>
          <a:endParaRPr lang="en-US" sz="3000" dirty="0">
            <a:solidFill>
              <a:schemeClr val="tx1"/>
            </a:solidFill>
          </a:endParaRPr>
        </a:p>
      </dgm:t>
    </dgm:pt>
    <dgm:pt modelId="{8ED7E76A-7CB4-4E3D-8F6B-6A7A231BAE74}" type="par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8162E3-697F-474C-A2CE-FFF77DFFA4F9}" type="sibTrans" cxnId="{F140B313-2EC5-476E-95F2-0AD65D69B4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B8C829-8998-49A2-8D7A-1F72F14428AD}">
      <dgm:prSet custT="1"/>
      <dgm:spPr>
        <a:solidFill>
          <a:srgbClr val="F3C675"/>
        </a:solidFill>
      </dgm:spPr>
      <dgm:t>
        <a:bodyPr/>
        <a:lstStyle/>
        <a:p>
          <a:pPr rtl="0"/>
          <a:r>
            <a:rPr lang="en-US" sz="3000" dirty="0" smtClean="0">
              <a:solidFill>
                <a:schemeClr val="tx1"/>
              </a:solidFill>
            </a:rPr>
            <a:t>How to Evaluate a Business Message</a:t>
          </a:r>
          <a:endParaRPr lang="en-US" sz="3000" dirty="0">
            <a:solidFill>
              <a:schemeClr val="tx1"/>
            </a:solidFill>
          </a:endParaRPr>
        </a:p>
      </dgm:t>
    </dgm:pt>
    <dgm:pt modelId="{2DED3F90-1857-47C4-83BA-25D46961DF51}" type="par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982079-D396-481E-8286-6F786A4E9D5F}" type="sibTrans" cxnId="{59811118-627C-43B9-850A-EBD96EB89A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937796-4B7D-49D1-9968-D4AD3A159D75}" type="pres">
      <dgm:prSet presAssocID="{ADC9970E-1D3B-4F79-B3CD-7C640D1DA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1DF4C-3B28-4863-9331-5C091149A66A}" type="pres">
      <dgm:prSet presAssocID="{D93959EB-B9C8-4876-A283-D6BD66A0CA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6A586-FA67-4A14-A3CC-A64D932D215C}" type="pres">
      <dgm:prSet presAssocID="{826837A2-52A3-4752-AE75-C34A14E4185A}" presName="spacer" presStyleCnt="0"/>
      <dgm:spPr/>
    </dgm:pt>
    <dgm:pt modelId="{5E538E9D-B59C-46B4-AED1-0C3FCA897445}" type="pres">
      <dgm:prSet presAssocID="{2AA365FF-BB15-4514-9DBF-B9710833162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AB341-59E9-41F8-A5A8-E94FC732C36A}" type="pres">
      <dgm:prSet presAssocID="{19C1DBF5-5E71-4297-8352-3344EA65796F}" presName="spacer" presStyleCnt="0"/>
      <dgm:spPr/>
    </dgm:pt>
    <dgm:pt modelId="{3D4E1535-74B5-4E4E-8316-75BE7DC74E78}" type="pres">
      <dgm:prSet presAssocID="{A02ACB57-98B2-4AA6-AE64-9F4C3E457D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7A359-5C78-4E86-9CED-331FABC79F58}" type="pres">
      <dgm:prSet presAssocID="{3A92041D-F284-4A56-81B4-FC0FE1A5815E}" presName="spacer" presStyleCnt="0"/>
      <dgm:spPr/>
    </dgm:pt>
    <dgm:pt modelId="{07BFB0FF-3F83-4399-9AAF-EF48B489546A}" type="pres">
      <dgm:prSet presAssocID="{1DDC8C88-EA91-42A4-A1DA-ABFEF1DFFDB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AD79C-98AD-4140-A565-0EF4F2E3ABB9}" type="pres">
      <dgm:prSet presAssocID="{198162E3-697F-474C-A2CE-FFF77DFFA4F9}" presName="spacer" presStyleCnt="0"/>
      <dgm:spPr/>
    </dgm:pt>
    <dgm:pt modelId="{688B7CA0-24C8-4ADB-BAE4-2D0BC3C78DAF}" type="pres">
      <dgm:prSet presAssocID="{F7B8C829-8998-49A2-8D7A-1F72F14428A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EF7D3F-04AC-4C95-B0A0-330DF8FC7DB7}" srcId="{ADC9970E-1D3B-4F79-B3CD-7C640D1DAB75}" destId="{2AA365FF-BB15-4514-9DBF-B9710833162D}" srcOrd="1" destOrd="0" parTransId="{98A2E54A-8A46-412C-BD7F-43A9CF5C8A44}" sibTransId="{19C1DBF5-5E71-4297-8352-3344EA65796F}"/>
    <dgm:cxn modelId="{116B4B7F-BB4E-4FB8-BBD9-3D53065ADFA1}" type="presOf" srcId="{A02ACB57-98B2-4AA6-AE64-9F4C3E457DCA}" destId="{3D4E1535-74B5-4E4E-8316-75BE7DC74E78}" srcOrd="0" destOrd="0" presId="urn:microsoft.com/office/officeart/2005/8/layout/vList2"/>
    <dgm:cxn modelId="{B0A0D72B-7450-4550-949D-49F87A14E4D8}" srcId="{ADC9970E-1D3B-4F79-B3CD-7C640D1DAB75}" destId="{D93959EB-B9C8-4876-A283-D6BD66A0CAE7}" srcOrd="0" destOrd="0" parTransId="{0FD0FCF4-2BD0-4E26-9A69-09CCBA63FFEF}" sibTransId="{826837A2-52A3-4752-AE75-C34A14E4185A}"/>
    <dgm:cxn modelId="{F140B313-2EC5-476E-95F2-0AD65D69B4C1}" srcId="{ADC9970E-1D3B-4F79-B3CD-7C640D1DAB75}" destId="{1DDC8C88-EA91-42A4-A1DA-ABFEF1DFFDB6}" srcOrd="3" destOrd="0" parTransId="{8ED7E76A-7CB4-4E3D-8F6B-6A7A231BAE74}" sibTransId="{198162E3-697F-474C-A2CE-FFF77DFFA4F9}"/>
    <dgm:cxn modelId="{31B493E6-D854-48E1-98E9-BF3AE5783A9E}" type="presOf" srcId="{D93959EB-B9C8-4876-A283-D6BD66A0CAE7}" destId="{E781DF4C-3B28-4863-9331-5C091149A66A}" srcOrd="0" destOrd="0" presId="urn:microsoft.com/office/officeart/2005/8/layout/vList2"/>
    <dgm:cxn modelId="{1EDCE082-F073-4E50-9EC7-BAA7692CB71E}" type="presOf" srcId="{ADC9970E-1D3B-4F79-B3CD-7C640D1DAB75}" destId="{A5937796-4B7D-49D1-9968-D4AD3A159D75}" srcOrd="0" destOrd="0" presId="urn:microsoft.com/office/officeart/2005/8/layout/vList2"/>
    <dgm:cxn modelId="{59811118-627C-43B9-850A-EBD96EB89A4C}" srcId="{ADC9970E-1D3B-4F79-B3CD-7C640D1DAB75}" destId="{F7B8C829-8998-49A2-8D7A-1F72F14428AD}" srcOrd="4" destOrd="0" parTransId="{2DED3F90-1857-47C4-83BA-25D46961DF51}" sibTransId="{A1982079-D396-481E-8286-6F786A4E9D5F}"/>
    <dgm:cxn modelId="{8F304A5D-2803-4F89-8354-3C3F615E52A7}" type="presOf" srcId="{F7B8C829-8998-49A2-8D7A-1F72F14428AD}" destId="{688B7CA0-24C8-4ADB-BAE4-2D0BC3C78DAF}" srcOrd="0" destOrd="0" presId="urn:microsoft.com/office/officeart/2005/8/layout/vList2"/>
    <dgm:cxn modelId="{7A6ECE54-E6A7-4F29-B3FE-6C1DBBCF4B4F}" type="presOf" srcId="{2AA365FF-BB15-4514-9DBF-B9710833162D}" destId="{5E538E9D-B59C-46B4-AED1-0C3FCA897445}" srcOrd="0" destOrd="0" presId="urn:microsoft.com/office/officeart/2005/8/layout/vList2"/>
    <dgm:cxn modelId="{3BC608FD-418B-437E-BAA2-0CCB0413EE22}" type="presOf" srcId="{1DDC8C88-EA91-42A4-A1DA-ABFEF1DFFDB6}" destId="{07BFB0FF-3F83-4399-9AAF-EF48B489546A}" srcOrd="0" destOrd="0" presId="urn:microsoft.com/office/officeart/2005/8/layout/vList2"/>
    <dgm:cxn modelId="{CD2509F4-52C2-4172-8A68-6218D9ABFD07}" srcId="{ADC9970E-1D3B-4F79-B3CD-7C640D1DAB75}" destId="{A02ACB57-98B2-4AA6-AE64-9F4C3E457DCA}" srcOrd="2" destOrd="0" parTransId="{5CC135E9-602A-4DEB-939E-9F8727105D18}" sibTransId="{3A92041D-F284-4A56-81B4-FC0FE1A5815E}"/>
    <dgm:cxn modelId="{E30CF0B4-CE11-40C5-A0BE-92D87C6D2B54}" type="presParOf" srcId="{A5937796-4B7D-49D1-9968-D4AD3A159D75}" destId="{E781DF4C-3B28-4863-9331-5C091149A66A}" srcOrd="0" destOrd="0" presId="urn:microsoft.com/office/officeart/2005/8/layout/vList2"/>
    <dgm:cxn modelId="{1C24AEC7-EE2E-4E59-8666-11C08B389666}" type="presParOf" srcId="{A5937796-4B7D-49D1-9968-D4AD3A159D75}" destId="{BFB6A586-FA67-4A14-A3CC-A64D932D215C}" srcOrd="1" destOrd="0" presId="urn:microsoft.com/office/officeart/2005/8/layout/vList2"/>
    <dgm:cxn modelId="{DDB62245-C405-4350-8401-A63EDA46150A}" type="presParOf" srcId="{A5937796-4B7D-49D1-9968-D4AD3A159D75}" destId="{5E538E9D-B59C-46B4-AED1-0C3FCA897445}" srcOrd="2" destOrd="0" presId="urn:microsoft.com/office/officeart/2005/8/layout/vList2"/>
    <dgm:cxn modelId="{734163E4-2F5D-48C7-95F1-1351A54A4A73}" type="presParOf" srcId="{A5937796-4B7D-49D1-9968-D4AD3A159D75}" destId="{4D6AB341-59E9-41F8-A5A8-E94FC732C36A}" srcOrd="3" destOrd="0" presId="urn:microsoft.com/office/officeart/2005/8/layout/vList2"/>
    <dgm:cxn modelId="{CB438D07-664A-41B2-9D51-208BC23AF2C6}" type="presParOf" srcId="{A5937796-4B7D-49D1-9968-D4AD3A159D75}" destId="{3D4E1535-74B5-4E4E-8316-75BE7DC74E78}" srcOrd="4" destOrd="0" presId="urn:microsoft.com/office/officeart/2005/8/layout/vList2"/>
    <dgm:cxn modelId="{F8B3B98E-4CC8-4FF9-93D6-A093AEC47A22}" type="presParOf" srcId="{A5937796-4B7D-49D1-9968-D4AD3A159D75}" destId="{D8C7A359-5C78-4E86-9CED-331FABC79F58}" srcOrd="5" destOrd="0" presId="urn:microsoft.com/office/officeart/2005/8/layout/vList2"/>
    <dgm:cxn modelId="{6EE96641-A140-44A5-A601-94C7FACA6417}" type="presParOf" srcId="{A5937796-4B7D-49D1-9968-D4AD3A159D75}" destId="{07BFB0FF-3F83-4399-9AAF-EF48B489546A}" srcOrd="6" destOrd="0" presId="urn:microsoft.com/office/officeart/2005/8/layout/vList2"/>
    <dgm:cxn modelId="{166E8015-81C2-4E2B-B17B-6B551A1DD659}" type="presParOf" srcId="{A5937796-4B7D-49D1-9968-D4AD3A159D75}" destId="{044AD79C-98AD-4140-A565-0EF4F2E3ABB9}" srcOrd="7" destOrd="0" presId="urn:microsoft.com/office/officeart/2005/8/layout/vList2"/>
    <dgm:cxn modelId="{8DBCD3DE-A861-4C32-8E6D-CE3074200F3B}" type="presParOf" srcId="{A5937796-4B7D-49D1-9968-D4AD3A159D75}" destId="{688B7CA0-24C8-4ADB-BAE4-2D0BC3C78DAF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1FFC7F-4326-40A6-9F96-5D32CFA4C1A8}" type="doc">
      <dgm:prSet loTypeId="urn:microsoft.com/office/officeart/2005/8/layout/vList5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286D30-863E-4E0A-B778-414D88BF08BD}">
      <dgm:prSet custT="1"/>
      <dgm:spPr>
        <a:solidFill>
          <a:srgbClr val="F3C675"/>
        </a:solidFill>
      </dgm:spPr>
      <dgm:t>
        <a:bodyPr/>
        <a:lstStyle/>
        <a:p>
          <a:pPr algn="l" rtl="0"/>
          <a:r>
            <a:rPr lang="en-US" sz="4400" dirty="0" smtClean="0">
              <a:solidFill>
                <a:schemeClr val="tx1"/>
              </a:solidFill>
            </a:rPr>
            <a:t>Types of headings to consider</a:t>
          </a:r>
          <a:endParaRPr lang="en-US" sz="4400" dirty="0">
            <a:solidFill>
              <a:schemeClr val="tx1"/>
            </a:solidFill>
          </a:endParaRPr>
        </a:p>
      </dgm:t>
    </dgm:pt>
    <dgm:pt modelId="{893B2E1C-F531-43E5-8CDC-D5D1D4C24D1F}" type="parTrans" cxnId="{CE701375-A0E9-4992-9827-08BD1025BFB5}">
      <dgm:prSet/>
      <dgm:spPr/>
      <dgm:t>
        <a:bodyPr/>
        <a:lstStyle/>
        <a:p>
          <a:endParaRPr lang="en-US"/>
        </a:p>
      </dgm:t>
    </dgm:pt>
    <dgm:pt modelId="{EE83FDF8-4887-4D2A-9A09-236517C2CD00}" type="sibTrans" cxnId="{CE701375-A0E9-4992-9827-08BD1025BFB5}">
      <dgm:prSet/>
      <dgm:spPr/>
      <dgm:t>
        <a:bodyPr/>
        <a:lstStyle/>
        <a:p>
          <a:endParaRPr lang="en-US"/>
        </a:p>
      </dgm:t>
    </dgm:pt>
    <dgm:pt modelId="{54049A22-2D78-48F6-983B-77283CF18173}">
      <dgm:prSet custT="1"/>
      <dgm:spPr/>
      <dgm:t>
        <a:bodyPr/>
        <a:lstStyle/>
        <a:p>
          <a:pPr rtl="0"/>
          <a:r>
            <a:rPr lang="en-US" sz="4400" dirty="0" smtClean="0"/>
            <a:t>Main headings</a:t>
          </a:r>
          <a:endParaRPr lang="en-US" sz="4400" dirty="0"/>
        </a:p>
      </dgm:t>
    </dgm:pt>
    <dgm:pt modelId="{6883ED8A-2D78-4221-BDF7-C37C024528E4}" type="parTrans" cxnId="{E74A4C1D-945F-41CB-8ED8-2B06DFA19B50}">
      <dgm:prSet/>
      <dgm:spPr/>
      <dgm:t>
        <a:bodyPr/>
        <a:lstStyle/>
        <a:p>
          <a:endParaRPr lang="en-US"/>
        </a:p>
      </dgm:t>
    </dgm:pt>
    <dgm:pt modelId="{296456D7-4294-48C6-99E2-7990F47CB6A7}" type="sibTrans" cxnId="{E74A4C1D-945F-41CB-8ED8-2B06DFA19B50}">
      <dgm:prSet/>
      <dgm:spPr/>
      <dgm:t>
        <a:bodyPr/>
        <a:lstStyle/>
        <a:p>
          <a:endParaRPr lang="en-US"/>
        </a:p>
      </dgm:t>
    </dgm:pt>
    <dgm:pt modelId="{4F51A36D-B2B0-4094-AEF0-D6ED483A2BF9}">
      <dgm:prSet custT="1"/>
      <dgm:spPr/>
      <dgm:t>
        <a:bodyPr/>
        <a:lstStyle/>
        <a:p>
          <a:pPr rtl="0"/>
          <a:r>
            <a:rPr lang="en-US" sz="4400" dirty="0" smtClean="0"/>
            <a:t>Subheadings</a:t>
          </a:r>
          <a:endParaRPr lang="en-US" sz="4400" dirty="0"/>
        </a:p>
      </dgm:t>
    </dgm:pt>
    <dgm:pt modelId="{2EE2FE76-C78A-4851-9B0E-3E6C8F266838}" type="parTrans" cxnId="{0A5F507E-0B81-424F-AE8B-B0ECB0C909F4}">
      <dgm:prSet/>
      <dgm:spPr/>
      <dgm:t>
        <a:bodyPr/>
        <a:lstStyle/>
        <a:p>
          <a:endParaRPr lang="en-US"/>
        </a:p>
      </dgm:t>
    </dgm:pt>
    <dgm:pt modelId="{D8ECCFA6-34B1-458C-93B0-7BA0ED628664}" type="sibTrans" cxnId="{0A5F507E-0B81-424F-AE8B-B0ECB0C909F4}">
      <dgm:prSet/>
      <dgm:spPr/>
      <dgm:t>
        <a:bodyPr/>
        <a:lstStyle/>
        <a:p>
          <a:endParaRPr lang="en-US"/>
        </a:p>
      </dgm:t>
    </dgm:pt>
    <dgm:pt modelId="{0BB2DF90-43E4-4C3A-9581-95A4B10A8338}">
      <dgm:prSet custT="1"/>
      <dgm:spPr/>
      <dgm:t>
        <a:bodyPr/>
        <a:lstStyle/>
        <a:p>
          <a:pPr rtl="0"/>
          <a:r>
            <a:rPr lang="en-US" sz="4400" dirty="0" smtClean="0"/>
            <a:t>Category headings</a:t>
          </a:r>
          <a:endParaRPr lang="en-US" sz="4400" dirty="0"/>
        </a:p>
      </dgm:t>
    </dgm:pt>
    <dgm:pt modelId="{666BA3C6-20D8-4CDF-A460-7173392995DA}" type="parTrans" cxnId="{4837C73C-9F86-4829-858A-1F13B0DC91FB}">
      <dgm:prSet/>
      <dgm:spPr/>
      <dgm:t>
        <a:bodyPr/>
        <a:lstStyle/>
        <a:p>
          <a:endParaRPr lang="en-US"/>
        </a:p>
      </dgm:t>
    </dgm:pt>
    <dgm:pt modelId="{4E0208CF-8438-44D6-B54D-E323AE6A061A}" type="sibTrans" cxnId="{4837C73C-9F86-4829-858A-1F13B0DC91FB}">
      <dgm:prSet/>
      <dgm:spPr/>
      <dgm:t>
        <a:bodyPr/>
        <a:lstStyle/>
        <a:p>
          <a:endParaRPr lang="en-US"/>
        </a:p>
      </dgm:t>
    </dgm:pt>
    <dgm:pt modelId="{7F143DF7-CE93-4E09-8134-99833FE7AE20}" type="pres">
      <dgm:prSet presAssocID="{A11FFC7F-4326-40A6-9F96-5D32CFA4C1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16BB94-30A2-40D2-93C1-CCA3CF5E350E}" type="pres">
      <dgm:prSet presAssocID="{94286D30-863E-4E0A-B778-414D88BF08BD}" presName="linNode" presStyleCnt="0"/>
      <dgm:spPr/>
    </dgm:pt>
    <dgm:pt modelId="{8A8CF244-6124-4967-A4B7-DA4DB77F7180}" type="pres">
      <dgm:prSet presAssocID="{94286D30-863E-4E0A-B778-414D88BF08B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07627-3336-42CF-A9D6-9192192ECFEA}" type="pres">
      <dgm:prSet presAssocID="{94286D30-863E-4E0A-B778-414D88BF08B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66506-81CF-4CA2-A9AD-7CB20D1BFD7F}" type="presOf" srcId="{54049A22-2D78-48F6-983B-77283CF18173}" destId="{9F707627-3336-42CF-A9D6-9192192ECFEA}" srcOrd="0" destOrd="0" presId="urn:microsoft.com/office/officeart/2005/8/layout/vList5"/>
    <dgm:cxn modelId="{CE701375-A0E9-4992-9827-08BD1025BFB5}" srcId="{A11FFC7F-4326-40A6-9F96-5D32CFA4C1A8}" destId="{94286D30-863E-4E0A-B778-414D88BF08BD}" srcOrd="0" destOrd="0" parTransId="{893B2E1C-F531-43E5-8CDC-D5D1D4C24D1F}" sibTransId="{EE83FDF8-4887-4D2A-9A09-236517C2CD00}"/>
    <dgm:cxn modelId="{6E9C552D-9A2A-4F45-BE21-CA32E0806FF3}" type="presOf" srcId="{94286D30-863E-4E0A-B778-414D88BF08BD}" destId="{8A8CF244-6124-4967-A4B7-DA4DB77F7180}" srcOrd="0" destOrd="0" presId="urn:microsoft.com/office/officeart/2005/8/layout/vList5"/>
    <dgm:cxn modelId="{E74A4C1D-945F-41CB-8ED8-2B06DFA19B50}" srcId="{94286D30-863E-4E0A-B778-414D88BF08BD}" destId="{54049A22-2D78-48F6-983B-77283CF18173}" srcOrd="0" destOrd="0" parTransId="{6883ED8A-2D78-4221-BDF7-C37C024528E4}" sibTransId="{296456D7-4294-48C6-99E2-7990F47CB6A7}"/>
    <dgm:cxn modelId="{16675380-0804-4EE8-9A24-8B169550BAF7}" type="presOf" srcId="{A11FFC7F-4326-40A6-9F96-5D32CFA4C1A8}" destId="{7F143DF7-CE93-4E09-8134-99833FE7AE20}" srcOrd="0" destOrd="0" presId="urn:microsoft.com/office/officeart/2005/8/layout/vList5"/>
    <dgm:cxn modelId="{4837C73C-9F86-4829-858A-1F13B0DC91FB}" srcId="{94286D30-863E-4E0A-B778-414D88BF08BD}" destId="{0BB2DF90-43E4-4C3A-9581-95A4B10A8338}" srcOrd="2" destOrd="0" parTransId="{666BA3C6-20D8-4CDF-A460-7173392995DA}" sibTransId="{4E0208CF-8438-44D6-B54D-E323AE6A061A}"/>
    <dgm:cxn modelId="{1E4C3A48-26F8-4531-99A9-2E549A1C36EF}" type="presOf" srcId="{4F51A36D-B2B0-4094-AEF0-D6ED483A2BF9}" destId="{9F707627-3336-42CF-A9D6-9192192ECFEA}" srcOrd="0" destOrd="1" presId="urn:microsoft.com/office/officeart/2005/8/layout/vList5"/>
    <dgm:cxn modelId="{FB56D4E1-8E99-4F3C-96C3-0A60966058B0}" type="presOf" srcId="{0BB2DF90-43E4-4C3A-9581-95A4B10A8338}" destId="{9F707627-3336-42CF-A9D6-9192192ECFEA}" srcOrd="0" destOrd="2" presId="urn:microsoft.com/office/officeart/2005/8/layout/vList5"/>
    <dgm:cxn modelId="{0A5F507E-0B81-424F-AE8B-B0ECB0C909F4}" srcId="{94286D30-863E-4E0A-B778-414D88BF08BD}" destId="{4F51A36D-B2B0-4094-AEF0-D6ED483A2BF9}" srcOrd="1" destOrd="0" parTransId="{2EE2FE76-C78A-4851-9B0E-3E6C8F266838}" sibTransId="{D8ECCFA6-34B1-458C-93B0-7BA0ED628664}"/>
    <dgm:cxn modelId="{E0826A24-FBA2-4E88-941F-B087AAC1D68A}" type="presParOf" srcId="{7F143DF7-CE93-4E09-8134-99833FE7AE20}" destId="{CB16BB94-30A2-40D2-93C1-CCA3CF5E350E}" srcOrd="0" destOrd="0" presId="urn:microsoft.com/office/officeart/2005/8/layout/vList5"/>
    <dgm:cxn modelId="{347B4201-0F8F-4954-A0E0-472ACD78DAD1}" type="presParOf" srcId="{CB16BB94-30A2-40D2-93C1-CCA3CF5E350E}" destId="{8A8CF244-6124-4967-A4B7-DA4DB77F7180}" srcOrd="0" destOrd="0" presId="urn:microsoft.com/office/officeart/2005/8/layout/vList5"/>
    <dgm:cxn modelId="{34EDA479-3C1E-4366-A8AE-A6878896959F}" type="presParOf" srcId="{CB16BB94-30A2-40D2-93C1-CCA3CF5E350E}" destId="{9F707627-3336-42CF-A9D6-9192192ECF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FB618-A9BC-4449-B4B2-461E27C4F6DE}" type="doc">
      <dgm:prSet loTypeId="urn:microsoft.com/office/officeart/2005/8/layout/radial4" loCatId="relationship" qsTypeId="urn:microsoft.com/office/officeart/2005/8/quickstyle/3d7" qsCatId="3D" csTypeId="urn:microsoft.com/office/officeart/2005/8/colors/accent6_2" csCatId="accent6" phldr="1"/>
      <dgm:spPr/>
    </dgm:pt>
    <dgm:pt modelId="{6E421CB3-DA0C-4256-AB70-AB8B53B72527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Proofreading</a:t>
          </a:r>
        </a:p>
      </dgm:t>
    </dgm:pt>
    <dgm:pt modelId="{ECE766EC-902C-4099-8CE1-151C672DA209}" type="parTrans" cxnId="{E3873035-5D3A-45BF-B965-BC2A7A22D0BA}">
      <dgm:prSet/>
      <dgm:spPr/>
      <dgm:t>
        <a:bodyPr/>
        <a:lstStyle/>
        <a:p>
          <a:endParaRPr lang="en-US"/>
        </a:p>
      </dgm:t>
    </dgm:pt>
    <dgm:pt modelId="{E6C5E5AD-807E-4565-9058-59016EA0FA3D}" type="sibTrans" cxnId="{E3873035-5D3A-45BF-B965-BC2A7A22D0BA}">
      <dgm:prSet/>
      <dgm:spPr/>
      <dgm:t>
        <a:bodyPr/>
        <a:lstStyle/>
        <a:p>
          <a:endParaRPr lang="en-US"/>
        </a:p>
      </dgm:t>
    </dgm:pt>
    <dgm:pt modelId="{D51F0E03-E539-46B4-A38C-4C79E532D6C2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Names and Numbers</a:t>
          </a:r>
        </a:p>
      </dgm:t>
    </dgm:pt>
    <dgm:pt modelId="{5A129C9A-6A0B-4167-A581-B99988391AA3}" type="parTrans" cxnId="{73C64F9E-B4BD-4C2A-B4B2-C4E8436EDF3A}">
      <dgm:prSet/>
      <dgm:spPr/>
      <dgm:t>
        <a:bodyPr/>
        <a:lstStyle/>
        <a:p>
          <a:endParaRPr lang="en-US" dirty="0"/>
        </a:p>
      </dgm:t>
    </dgm:pt>
    <dgm:pt modelId="{BFD8A9A7-6A46-48FA-A5D7-60876CDEED6A}" type="sibTrans" cxnId="{73C64F9E-B4BD-4C2A-B4B2-C4E8436EDF3A}">
      <dgm:prSet/>
      <dgm:spPr/>
      <dgm:t>
        <a:bodyPr/>
        <a:lstStyle/>
        <a:p>
          <a:endParaRPr lang="en-US"/>
        </a:p>
      </dgm:t>
    </dgm:pt>
    <dgm:pt modelId="{D980629D-C4A3-40C9-9184-1F4FFCB7D1A7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Format</a:t>
          </a:r>
        </a:p>
      </dgm:t>
    </dgm:pt>
    <dgm:pt modelId="{97AF0252-B41F-48BD-9019-5E556C9C5E1E}" type="parTrans" cxnId="{E6B087BC-6544-41B4-963C-C265197535D6}">
      <dgm:prSet/>
      <dgm:spPr/>
      <dgm:t>
        <a:bodyPr/>
        <a:lstStyle/>
        <a:p>
          <a:endParaRPr lang="en-US" dirty="0"/>
        </a:p>
      </dgm:t>
    </dgm:pt>
    <dgm:pt modelId="{33DCADA5-CEC9-4A14-BEFC-1DE2547D66EC}" type="sibTrans" cxnId="{E6B087BC-6544-41B4-963C-C265197535D6}">
      <dgm:prSet/>
      <dgm:spPr/>
      <dgm:t>
        <a:bodyPr/>
        <a:lstStyle/>
        <a:p>
          <a:endParaRPr lang="en-US"/>
        </a:p>
      </dgm:t>
    </dgm:pt>
    <dgm:pt modelId="{056E06ED-DF16-42A7-935B-98E50AA24434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Spelling</a:t>
          </a:r>
        </a:p>
      </dgm:t>
    </dgm:pt>
    <dgm:pt modelId="{285C88C6-34AD-4D22-A1AF-46D5C0228324}" type="parTrans" cxnId="{F41A4A42-35E1-4472-9C68-BEEED4B8CA17}">
      <dgm:prSet/>
      <dgm:spPr/>
      <dgm:t>
        <a:bodyPr/>
        <a:lstStyle/>
        <a:p>
          <a:endParaRPr lang="en-US" dirty="0"/>
        </a:p>
      </dgm:t>
    </dgm:pt>
    <dgm:pt modelId="{CBA682CC-64C5-45EA-A01D-1AEF5671414A}" type="sibTrans" cxnId="{F41A4A42-35E1-4472-9C68-BEEED4B8CA17}">
      <dgm:prSet/>
      <dgm:spPr/>
      <dgm:t>
        <a:bodyPr/>
        <a:lstStyle/>
        <a:p>
          <a:endParaRPr lang="en-US"/>
        </a:p>
      </dgm:t>
    </dgm:pt>
    <dgm:pt modelId="{076F91E9-1A07-4328-A03C-2566C15DA9AC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Grammar</a:t>
          </a:r>
        </a:p>
      </dgm:t>
    </dgm:pt>
    <dgm:pt modelId="{EB567911-DD86-4082-9370-1ECDE54B5970}" type="parTrans" cxnId="{187ED3EF-F14F-4C40-BA2F-F72DEC91C6AE}">
      <dgm:prSet/>
      <dgm:spPr/>
      <dgm:t>
        <a:bodyPr/>
        <a:lstStyle/>
        <a:p>
          <a:endParaRPr lang="en-US" dirty="0"/>
        </a:p>
      </dgm:t>
    </dgm:pt>
    <dgm:pt modelId="{AF4936FE-1EE8-4E80-B3BF-3B978B7772C6}" type="sibTrans" cxnId="{187ED3EF-F14F-4C40-BA2F-F72DEC91C6AE}">
      <dgm:prSet/>
      <dgm:spPr/>
      <dgm:t>
        <a:bodyPr/>
        <a:lstStyle/>
        <a:p>
          <a:endParaRPr lang="en-US"/>
        </a:p>
      </dgm:t>
    </dgm:pt>
    <dgm:pt modelId="{724E74BE-BC06-443A-AA5A-7583481655D0}">
      <dgm:prSet/>
      <dgm:spPr>
        <a:solidFill>
          <a:srgbClr val="00206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</a:rPr>
            <a:t>Punctuation</a:t>
          </a:r>
        </a:p>
      </dgm:t>
    </dgm:pt>
    <dgm:pt modelId="{15FDAB65-B3F1-4ECA-8C10-36BB8242C2BB}" type="parTrans" cxnId="{47FF31A9-BD4A-407F-BBC4-F87125EBCD16}">
      <dgm:prSet/>
      <dgm:spPr/>
      <dgm:t>
        <a:bodyPr/>
        <a:lstStyle/>
        <a:p>
          <a:endParaRPr lang="en-US" dirty="0"/>
        </a:p>
      </dgm:t>
    </dgm:pt>
    <dgm:pt modelId="{929D64E6-7BA3-4F48-93CD-2F53D7A49984}" type="sibTrans" cxnId="{47FF31A9-BD4A-407F-BBC4-F87125EBCD16}">
      <dgm:prSet/>
      <dgm:spPr/>
      <dgm:t>
        <a:bodyPr/>
        <a:lstStyle/>
        <a:p>
          <a:endParaRPr lang="en-US"/>
        </a:p>
      </dgm:t>
    </dgm:pt>
    <dgm:pt modelId="{E0AFAE34-13DD-40C9-B3EE-9260E67BBCFF}" type="pres">
      <dgm:prSet presAssocID="{A1AFB618-A9BC-4449-B4B2-461E27C4F6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004CC1-0094-4F65-A6E7-0B447A343853}" type="pres">
      <dgm:prSet presAssocID="{6E421CB3-DA0C-4256-AB70-AB8B53B72527}" presName="centerShape" presStyleLbl="node0" presStyleIdx="0" presStyleCnt="1"/>
      <dgm:spPr/>
      <dgm:t>
        <a:bodyPr/>
        <a:lstStyle/>
        <a:p>
          <a:endParaRPr lang="en-US"/>
        </a:p>
      </dgm:t>
    </dgm:pt>
    <dgm:pt modelId="{03EC426F-3B21-400A-9FC7-8B28CB2EFD1C}" type="pres">
      <dgm:prSet presAssocID="{5A129C9A-6A0B-4167-A581-B99988391AA3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F7B87F92-4A59-474D-96D5-56665FC599BF}" type="pres">
      <dgm:prSet presAssocID="{D51F0E03-E539-46B4-A38C-4C79E532D6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7D425-D983-47FC-96BF-78A237FE4267}" type="pres">
      <dgm:prSet presAssocID="{97AF0252-B41F-48BD-9019-5E556C9C5E1E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59A2D733-986F-4B30-82A8-61162A8932BD}" type="pres">
      <dgm:prSet presAssocID="{D980629D-C4A3-40C9-9184-1F4FFCB7D1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309CC-EFFB-42C6-9500-E43A50DB4844}" type="pres">
      <dgm:prSet presAssocID="{285C88C6-34AD-4D22-A1AF-46D5C0228324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F7737178-49C9-4658-B49D-C1EA07190AD6}" type="pres">
      <dgm:prSet presAssocID="{056E06ED-DF16-42A7-935B-98E50AA244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C37EE-2839-4DAC-A7CA-AB108CC6BBC7}" type="pres">
      <dgm:prSet presAssocID="{EB567911-DD86-4082-9370-1ECDE54B5970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145DB199-56BB-47C8-BD0A-A26F5B6A1D07}" type="pres">
      <dgm:prSet presAssocID="{076F91E9-1A07-4328-A03C-2566C15DA9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A7A8D-55A6-4E57-8BFC-3D87855E1AAD}" type="pres">
      <dgm:prSet presAssocID="{15FDAB65-B3F1-4ECA-8C10-36BB8242C2BB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E79E35A8-996B-4E14-802B-A8207BB8A331}" type="pres">
      <dgm:prSet presAssocID="{724E74BE-BC06-443A-AA5A-7583481655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3EE1E1-BCC0-4498-AB49-FC1519D22034}" type="presOf" srcId="{076F91E9-1A07-4328-A03C-2566C15DA9AC}" destId="{145DB199-56BB-47C8-BD0A-A26F5B6A1D07}" srcOrd="0" destOrd="0" presId="urn:microsoft.com/office/officeart/2005/8/layout/radial4"/>
    <dgm:cxn modelId="{0E05DFCD-6F5C-4A36-ACE8-8348D8E00BD1}" type="presOf" srcId="{6E421CB3-DA0C-4256-AB70-AB8B53B72527}" destId="{3F004CC1-0094-4F65-A6E7-0B447A343853}" srcOrd="0" destOrd="0" presId="urn:microsoft.com/office/officeart/2005/8/layout/radial4"/>
    <dgm:cxn modelId="{604D70BC-B852-408C-8F11-6359B7709C3F}" type="presOf" srcId="{056E06ED-DF16-42A7-935B-98E50AA24434}" destId="{F7737178-49C9-4658-B49D-C1EA07190AD6}" srcOrd="0" destOrd="0" presId="urn:microsoft.com/office/officeart/2005/8/layout/radial4"/>
    <dgm:cxn modelId="{F41A4A42-35E1-4472-9C68-BEEED4B8CA17}" srcId="{6E421CB3-DA0C-4256-AB70-AB8B53B72527}" destId="{056E06ED-DF16-42A7-935B-98E50AA24434}" srcOrd="2" destOrd="0" parTransId="{285C88C6-34AD-4D22-A1AF-46D5C0228324}" sibTransId="{CBA682CC-64C5-45EA-A01D-1AEF5671414A}"/>
    <dgm:cxn modelId="{571E3F4C-EE41-43BB-9F4F-F4D80E88DC9A}" type="presOf" srcId="{15FDAB65-B3F1-4ECA-8C10-36BB8242C2BB}" destId="{8C7A7A8D-55A6-4E57-8BFC-3D87855E1AAD}" srcOrd="0" destOrd="0" presId="urn:microsoft.com/office/officeart/2005/8/layout/radial4"/>
    <dgm:cxn modelId="{0177B212-25E0-40F1-BB46-5018E5C1E35A}" type="presOf" srcId="{285C88C6-34AD-4D22-A1AF-46D5C0228324}" destId="{E5D309CC-EFFB-42C6-9500-E43A50DB4844}" srcOrd="0" destOrd="0" presId="urn:microsoft.com/office/officeart/2005/8/layout/radial4"/>
    <dgm:cxn modelId="{B1BF71F6-DC56-4095-9B94-84B0B0CBDDB5}" type="presOf" srcId="{5A129C9A-6A0B-4167-A581-B99988391AA3}" destId="{03EC426F-3B21-400A-9FC7-8B28CB2EFD1C}" srcOrd="0" destOrd="0" presId="urn:microsoft.com/office/officeart/2005/8/layout/radial4"/>
    <dgm:cxn modelId="{B902A063-C4F3-4641-8B3E-A6B4B1DD6D88}" type="presOf" srcId="{97AF0252-B41F-48BD-9019-5E556C9C5E1E}" destId="{3FC7D425-D983-47FC-96BF-78A237FE4267}" srcOrd="0" destOrd="0" presId="urn:microsoft.com/office/officeart/2005/8/layout/radial4"/>
    <dgm:cxn modelId="{E6B087BC-6544-41B4-963C-C265197535D6}" srcId="{6E421CB3-DA0C-4256-AB70-AB8B53B72527}" destId="{D980629D-C4A3-40C9-9184-1F4FFCB7D1A7}" srcOrd="1" destOrd="0" parTransId="{97AF0252-B41F-48BD-9019-5E556C9C5E1E}" sibTransId="{33DCADA5-CEC9-4A14-BEFC-1DE2547D66EC}"/>
    <dgm:cxn modelId="{FEB27DF0-C9AE-449D-A0D7-A58305284DD2}" type="presOf" srcId="{A1AFB618-A9BC-4449-B4B2-461E27C4F6DE}" destId="{E0AFAE34-13DD-40C9-B3EE-9260E67BBCFF}" srcOrd="0" destOrd="0" presId="urn:microsoft.com/office/officeart/2005/8/layout/radial4"/>
    <dgm:cxn modelId="{EC35A4AE-BFA1-4CE4-9325-562DD57F5630}" type="presOf" srcId="{D980629D-C4A3-40C9-9184-1F4FFCB7D1A7}" destId="{59A2D733-986F-4B30-82A8-61162A8932BD}" srcOrd="0" destOrd="0" presId="urn:microsoft.com/office/officeart/2005/8/layout/radial4"/>
    <dgm:cxn modelId="{2E48276A-406C-4346-80EC-F26BA916390A}" type="presOf" srcId="{EB567911-DD86-4082-9370-1ECDE54B5970}" destId="{0DEC37EE-2839-4DAC-A7CA-AB108CC6BBC7}" srcOrd="0" destOrd="0" presId="urn:microsoft.com/office/officeart/2005/8/layout/radial4"/>
    <dgm:cxn modelId="{47FF31A9-BD4A-407F-BBC4-F87125EBCD16}" srcId="{6E421CB3-DA0C-4256-AB70-AB8B53B72527}" destId="{724E74BE-BC06-443A-AA5A-7583481655D0}" srcOrd="4" destOrd="0" parTransId="{15FDAB65-B3F1-4ECA-8C10-36BB8242C2BB}" sibTransId="{929D64E6-7BA3-4F48-93CD-2F53D7A49984}"/>
    <dgm:cxn modelId="{572E2689-E06D-4CF4-8083-9F3628AA05E4}" type="presOf" srcId="{724E74BE-BC06-443A-AA5A-7583481655D0}" destId="{E79E35A8-996B-4E14-802B-A8207BB8A331}" srcOrd="0" destOrd="0" presId="urn:microsoft.com/office/officeart/2005/8/layout/radial4"/>
    <dgm:cxn modelId="{FC6422B0-E74F-4FF4-910D-11017F630386}" type="presOf" srcId="{D51F0E03-E539-46B4-A38C-4C79E532D6C2}" destId="{F7B87F92-4A59-474D-96D5-56665FC599BF}" srcOrd="0" destOrd="0" presId="urn:microsoft.com/office/officeart/2005/8/layout/radial4"/>
    <dgm:cxn modelId="{E3873035-5D3A-45BF-B965-BC2A7A22D0BA}" srcId="{A1AFB618-A9BC-4449-B4B2-461E27C4F6DE}" destId="{6E421CB3-DA0C-4256-AB70-AB8B53B72527}" srcOrd="0" destOrd="0" parTransId="{ECE766EC-902C-4099-8CE1-151C672DA209}" sibTransId="{E6C5E5AD-807E-4565-9058-59016EA0FA3D}"/>
    <dgm:cxn modelId="{73C64F9E-B4BD-4C2A-B4B2-C4E8436EDF3A}" srcId="{6E421CB3-DA0C-4256-AB70-AB8B53B72527}" destId="{D51F0E03-E539-46B4-A38C-4C79E532D6C2}" srcOrd="0" destOrd="0" parTransId="{5A129C9A-6A0B-4167-A581-B99988391AA3}" sibTransId="{BFD8A9A7-6A46-48FA-A5D7-60876CDEED6A}"/>
    <dgm:cxn modelId="{187ED3EF-F14F-4C40-BA2F-F72DEC91C6AE}" srcId="{6E421CB3-DA0C-4256-AB70-AB8B53B72527}" destId="{076F91E9-1A07-4328-A03C-2566C15DA9AC}" srcOrd="3" destOrd="0" parTransId="{EB567911-DD86-4082-9370-1ECDE54B5970}" sibTransId="{AF4936FE-1EE8-4E80-B3BF-3B978B7772C6}"/>
    <dgm:cxn modelId="{5D6FF43A-3C5C-45E1-AF33-C5B5AD2D0E15}" type="presParOf" srcId="{E0AFAE34-13DD-40C9-B3EE-9260E67BBCFF}" destId="{3F004CC1-0094-4F65-A6E7-0B447A343853}" srcOrd="0" destOrd="0" presId="urn:microsoft.com/office/officeart/2005/8/layout/radial4"/>
    <dgm:cxn modelId="{96E75986-E607-40FA-AF83-E768447FA9B6}" type="presParOf" srcId="{E0AFAE34-13DD-40C9-B3EE-9260E67BBCFF}" destId="{03EC426F-3B21-400A-9FC7-8B28CB2EFD1C}" srcOrd="1" destOrd="0" presId="urn:microsoft.com/office/officeart/2005/8/layout/radial4"/>
    <dgm:cxn modelId="{F10BEEAB-3E73-4425-BAB3-32BBAA6455C5}" type="presParOf" srcId="{E0AFAE34-13DD-40C9-B3EE-9260E67BBCFF}" destId="{F7B87F92-4A59-474D-96D5-56665FC599BF}" srcOrd="2" destOrd="0" presId="urn:microsoft.com/office/officeart/2005/8/layout/radial4"/>
    <dgm:cxn modelId="{CE71A29B-63EA-4245-B131-7BB4BF7106D5}" type="presParOf" srcId="{E0AFAE34-13DD-40C9-B3EE-9260E67BBCFF}" destId="{3FC7D425-D983-47FC-96BF-78A237FE4267}" srcOrd="3" destOrd="0" presId="urn:microsoft.com/office/officeart/2005/8/layout/radial4"/>
    <dgm:cxn modelId="{60295B44-3DD3-41A7-AC8B-4525F0B36157}" type="presParOf" srcId="{E0AFAE34-13DD-40C9-B3EE-9260E67BBCFF}" destId="{59A2D733-986F-4B30-82A8-61162A8932BD}" srcOrd="4" destOrd="0" presId="urn:microsoft.com/office/officeart/2005/8/layout/radial4"/>
    <dgm:cxn modelId="{C2765690-05D1-4082-9342-6A72AF6157CA}" type="presParOf" srcId="{E0AFAE34-13DD-40C9-B3EE-9260E67BBCFF}" destId="{E5D309CC-EFFB-42C6-9500-E43A50DB4844}" srcOrd="5" destOrd="0" presId="urn:microsoft.com/office/officeart/2005/8/layout/radial4"/>
    <dgm:cxn modelId="{DC52E964-F460-4987-BF17-ABE8E28B38F3}" type="presParOf" srcId="{E0AFAE34-13DD-40C9-B3EE-9260E67BBCFF}" destId="{F7737178-49C9-4658-B49D-C1EA07190AD6}" srcOrd="6" destOrd="0" presId="urn:microsoft.com/office/officeart/2005/8/layout/radial4"/>
    <dgm:cxn modelId="{02923AB4-B65D-4084-A9AC-58561FC57BF2}" type="presParOf" srcId="{E0AFAE34-13DD-40C9-B3EE-9260E67BBCFF}" destId="{0DEC37EE-2839-4DAC-A7CA-AB108CC6BBC7}" srcOrd="7" destOrd="0" presId="urn:microsoft.com/office/officeart/2005/8/layout/radial4"/>
    <dgm:cxn modelId="{68375CB7-40A4-4CF6-9A5A-95C4D9AA26F8}" type="presParOf" srcId="{E0AFAE34-13DD-40C9-B3EE-9260E67BBCFF}" destId="{145DB199-56BB-47C8-BD0A-A26F5B6A1D07}" srcOrd="8" destOrd="0" presId="urn:microsoft.com/office/officeart/2005/8/layout/radial4"/>
    <dgm:cxn modelId="{D5F9F2AF-BAA7-4E12-AF99-8D43878F9F01}" type="presParOf" srcId="{E0AFAE34-13DD-40C9-B3EE-9260E67BBCFF}" destId="{8C7A7A8D-55A6-4E57-8BFC-3D87855E1AAD}" srcOrd="9" destOrd="0" presId="urn:microsoft.com/office/officeart/2005/8/layout/radial4"/>
    <dgm:cxn modelId="{E9B718DC-C6B3-4904-8CA7-DB1F2975864B}" type="presParOf" srcId="{E0AFAE34-13DD-40C9-B3EE-9260E67BBCFF}" destId="{E79E35A8-996B-4E14-802B-A8207BB8A33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7DD0A-42E6-43B9-8CD8-6281214C3043}" type="doc">
      <dgm:prSet loTypeId="urn:microsoft.com/office/officeart/2005/8/layout/cycle1" loCatId="cycle" qsTypeId="urn:microsoft.com/office/officeart/2005/8/quickstyle/3d2" qsCatId="3D" csTypeId="urn:microsoft.com/office/officeart/2005/8/colors/colorful5" csCatId="colorful" phldr="1"/>
      <dgm:spPr/>
    </dgm:pt>
    <dgm:pt modelId="{7B24A2E9-65AA-491F-9C12-8AB34C396012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rgbClr val="963C26"/>
            </a:buClr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solidFill>
                <a:srgbClr val="002060"/>
              </a:solidFill>
              <a:effectLst/>
            </a:rPr>
            <a:t>How successful will this communication be?</a:t>
          </a:r>
        </a:p>
      </dgm:t>
    </dgm:pt>
    <dgm:pt modelId="{E8BA89D6-2204-42EC-8CF7-B6973AE4C00F}" type="parTrans" cxnId="{F3BE0B36-DCC6-4781-9694-2813BC41561D}">
      <dgm:prSet/>
      <dgm:spPr/>
      <dgm:t>
        <a:bodyPr/>
        <a:lstStyle/>
        <a:p>
          <a:endParaRPr lang="en-US"/>
        </a:p>
      </dgm:t>
    </dgm:pt>
    <dgm:pt modelId="{116FD32B-AA02-46C3-9442-96CDE48BA80A}" type="sibTrans" cxnId="{F3BE0B36-DCC6-4781-9694-2813BC41561D}">
      <dgm:prSet/>
      <dgm:spPr/>
      <dgm:t>
        <a:bodyPr/>
        <a:lstStyle/>
        <a:p>
          <a:endParaRPr lang="en-US" dirty="0"/>
        </a:p>
      </dgm:t>
    </dgm:pt>
    <dgm:pt modelId="{A21783E2-3ADB-4F18-86EA-571DAD6740B5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rgbClr val="963C26"/>
            </a:buClr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solidFill>
                <a:srgbClr val="002060"/>
              </a:solidFill>
              <a:effectLst/>
            </a:rPr>
            <a:t>Does the message say what you want it to say?</a:t>
          </a:r>
        </a:p>
      </dgm:t>
    </dgm:pt>
    <dgm:pt modelId="{9C905EE3-8C28-425C-AA83-F41C63DECEF5}" type="parTrans" cxnId="{558806A5-C393-47D5-A8BA-31EDF8E8C2F8}">
      <dgm:prSet/>
      <dgm:spPr/>
      <dgm:t>
        <a:bodyPr/>
        <a:lstStyle/>
        <a:p>
          <a:endParaRPr lang="en-US"/>
        </a:p>
      </dgm:t>
    </dgm:pt>
    <dgm:pt modelId="{EE8EE91A-CAB7-4EBD-B64D-DF95E24377B3}" type="sibTrans" cxnId="{558806A5-C393-47D5-A8BA-31EDF8E8C2F8}">
      <dgm:prSet/>
      <dgm:spPr/>
      <dgm:t>
        <a:bodyPr/>
        <a:lstStyle/>
        <a:p>
          <a:endParaRPr lang="en-US" dirty="0"/>
        </a:p>
      </dgm:t>
    </dgm:pt>
    <dgm:pt modelId="{78EF2902-2FFE-4CD8-AF00-5C4FB204AB0F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rgbClr val="963C26"/>
            </a:buClr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solidFill>
                <a:srgbClr val="002060"/>
              </a:solidFill>
              <a:effectLst/>
            </a:rPr>
            <a:t>Did you encourage feedback so that you will know its success?</a:t>
          </a:r>
        </a:p>
      </dgm:t>
    </dgm:pt>
    <dgm:pt modelId="{3D90CDB2-EE2F-4562-8DA3-5FD7582B8808}" type="parTrans" cxnId="{C266D58F-468E-4ED2-9B2D-A935D5CB0216}">
      <dgm:prSet/>
      <dgm:spPr/>
      <dgm:t>
        <a:bodyPr/>
        <a:lstStyle/>
        <a:p>
          <a:endParaRPr lang="en-US"/>
        </a:p>
      </dgm:t>
    </dgm:pt>
    <dgm:pt modelId="{4ECE9985-EE16-40B9-BE47-D513E927DF52}" type="sibTrans" cxnId="{C266D58F-468E-4ED2-9B2D-A935D5CB0216}">
      <dgm:prSet/>
      <dgm:spPr/>
      <dgm:t>
        <a:bodyPr/>
        <a:lstStyle/>
        <a:p>
          <a:endParaRPr lang="en-US" dirty="0"/>
        </a:p>
      </dgm:t>
    </dgm:pt>
    <dgm:pt modelId="{26FEE621-9153-47A4-A098-3A021332BFDA}" type="pres">
      <dgm:prSet presAssocID="{F5D7DD0A-42E6-43B9-8CD8-6281214C3043}" presName="cycle" presStyleCnt="0">
        <dgm:presLayoutVars>
          <dgm:dir/>
          <dgm:resizeHandles val="exact"/>
        </dgm:presLayoutVars>
      </dgm:prSet>
      <dgm:spPr/>
    </dgm:pt>
    <dgm:pt modelId="{56BC2F6B-C648-4E82-A9E7-06CDD82506E5}" type="pres">
      <dgm:prSet presAssocID="{7B24A2E9-65AA-491F-9C12-8AB34C396012}" presName="dummy" presStyleCnt="0"/>
      <dgm:spPr/>
    </dgm:pt>
    <dgm:pt modelId="{AB7D9BA8-E08F-41E5-9298-1894480E066F}" type="pres">
      <dgm:prSet presAssocID="{7B24A2E9-65AA-491F-9C12-8AB34C396012}" presName="node" presStyleLbl="revTx" presStyleIdx="0" presStyleCnt="3" custRadScaleRad="100474" custRadScaleInc="-1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29514-4321-4FAD-A320-FF27DF145656}" type="pres">
      <dgm:prSet presAssocID="{116FD32B-AA02-46C3-9442-96CDE48BA80A}" presName="sibTrans" presStyleLbl="node1" presStyleIdx="0" presStyleCnt="3"/>
      <dgm:spPr/>
      <dgm:t>
        <a:bodyPr/>
        <a:lstStyle/>
        <a:p>
          <a:endParaRPr lang="en-US"/>
        </a:p>
      </dgm:t>
    </dgm:pt>
    <dgm:pt modelId="{D877C393-D615-4A55-A229-2927B88F851B}" type="pres">
      <dgm:prSet presAssocID="{A21783E2-3ADB-4F18-86EA-571DAD6740B5}" presName="dummy" presStyleCnt="0"/>
      <dgm:spPr/>
    </dgm:pt>
    <dgm:pt modelId="{D6ACC57B-5787-4B07-8F9A-061BAD5AC38A}" type="pres">
      <dgm:prSet presAssocID="{A21783E2-3ADB-4F18-86EA-571DAD6740B5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35184-420A-4BF7-9162-300294E22862}" type="pres">
      <dgm:prSet presAssocID="{EE8EE91A-CAB7-4EBD-B64D-DF95E24377B3}" presName="sibTrans" presStyleLbl="node1" presStyleIdx="1" presStyleCnt="3" custLinFactNeighborX="-4179" custLinFactNeighborY="2017"/>
      <dgm:spPr/>
      <dgm:t>
        <a:bodyPr/>
        <a:lstStyle/>
        <a:p>
          <a:endParaRPr lang="en-US"/>
        </a:p>
      </dgm:t>
    </dgm:pt>
    <dgm:pt modelId="{EDBB7943-9F64-459A-809C-987154FD8D3F}" type="pres">
      <dgm:prSet presAssocID="{78EF2902-2FFE-4CD8-AF00-5C4FB204AB0F}" presName="dummy" presStyleCnt="0"/>
      <dgm:spPr/>
    </dgm:pt>
    <dgm:pt modelId="{FC8FC107-18B8-4339-96C7-4AD593464073}" type="pres">
      <dgm:prSet presAssocID="{78EF2902-2FFE-4CD8-AF00-5C4FB204AB0F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CD8A7-ED24-438B-8FFE-CB904A53452A}" type="pres">
      <dgm:prSet presAssocID="{4ECE9985-EE16-40B9-BE47-D513E927DF52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ED0DA88-1F0E-47B0-9F94-121E7EEB151B}" type="presOf" srcId="{7B24A2E9-65AA-491F-9C12-8AB34C396012}" destId="{AB7D9BA8-E08F-41E5-9298-1894480E066F}" srcOrd="0" destOrd="0" presId="urn:microsoft.com/office/officeart/2005/8/layout/cycle1"/>
    <dgm:cxn modelId="{E125ED9D-8D93-4A7F-899E-1EA17F974D04}" type="presOf" srcId="{F5D7DD0A-42E6-43B9-8CD8-6281214C3043}" destId="{26FEE621-9153-47A4-A098-3A021332BFDA}" srcOrd="0" destOrd="0" presId="urn:microsoft.com/office/officeart/2005/8/layout/cycle1"/>
    <dgm:cxn modelId="{F3BE0B36-DCC6-4781-9694-2813BC41561D}" srcId="{F5D7DD0A-42E6-43B9-8CD8-6281214C3043}" destId="{7B24A2E9-65AA-491F-9C12-8AB34C396012}" srcOrd="0" destOrd="0" parTransId="{E8BA89D6-2204-42EC-8CF7-B6973AE4C00F}" sibTransId="{116FD32B-AA02-46C3-9442-96CDE48BA80A}"/>
    <dgm:cxn modelId="{A56D1B6A-7085-4466-A6B4-83C545D35FBD}" type="presOf" srcId="{A21783E2-3ADB-4F18-86EA-571DAD6740B5}" destId="{D6ACC57B-5787-4B07-8F9A-061BAD5AC38A}" srcOrd="0" destOrd="0" presId="urn:microsoft.com/office/officeart/2005/8/layout/cycle1"/>
    <dgm:cxn modelId="{C266D58F-468E-4ED2-9B2D-A935D5CB0216}" srcId="{F5D7DD0A-42E6-43B9-8CD8-6281214C3043}" destId="{78EF2902-2FFE-4CD8-AF00-5C4FB204AB0F}" srcOrd="2" destOrd="0" parTransId="{3D90CDB2-EE2F-4562-8DA3-5FD7582B8808}" sibTransId="{4ECE9985-EE16-40B9-BE47-D513E927DF52}"/>
    <dgm:cxn modelId="{A2AE4B82-F5ED-442E-9C58-699659ECE58F}" type="presOf" srcId="{EE8EE91A-CAB7-4EBD-B64D-DF95E24377B3}" destId="{31135184-420A-4BF7-9162-300294E22862}" srcOrd="0" destOrd="0" presId="urn:microsoft.com/office/officeart/2005/8/layout/cycle1"/>
    <dgm:cxn modelId="{B71A197D-BD8F-4F13-8148-E775351F7BE3}" type="presOf" srcId="{78EF2902-2FFE-4CD8-AF00-5C4FB204AB0F}" destId="{FC8FC107-18B8-4339-96C7-4AD593464073}" srcOrd="0" destOrd="0" presId="urn:microsoft.com/office/officeart/2005/8/layout/cycle1"/>
    <dgm:cxn modelId="{41AC90D9-EC29-46E4-BEE1-D24275D222A3}" type="presOf" srcId="{116FD32B-AA02-46C3-9442-96CDE48BA80A}" destId="{F3A29514-4321-4FAD-A320-FF27DF145656}" srcOrd="0" destOrd="0" presId="urn:microsoft.com/office/officeart/2005/8/layout/cycle1"/>
    <dgm:cxn modelId="{2EA4B65C-11BD-431F-9FB5-D9EFCE6AFA11}" type="presOf" srcId="{4ECE9985-EE16-40B9-BE47-D513E927DF52}" destId="{6FDCD8A7-ED24-438B-8FFE-CB904A53452A}" srcOrd="0" destOrd="0" presId="urn:microsoft.com/office/officeart/2005/8/layout/cycle1"/>
    <dgm:cxn modelId="{558806A5-C393-47D5-A8BA-31EDF8E8C2F8}" srcId="{F5D7DD0A-42E6-43B9-8CD8-6281214C3043}" destId="{A21783E2-3ADB-4F18-86EA-571DAD6740B5}" srcOrd="1" destOrd="0" parTransId="{9C905EE3-8C28-425C-AA83-F41C63DECEF5}" sibTransId="{EE8EE91A-CAB7-4EBD-B64D-DF95E24377B3}"/>
    <dgm:cxn modelId="{9924753C-B95A-4460-B705-F1C2C664858B}" type="presParOf" srcId="{26FEE621-9153-47A4-A098-3A021332BFDA}" destId="{56BC2F6B-C648-4E82-A9E7-06CDD82506E5}" srcOrd="0" destOrd="0" presId="urn:microsoft.com/office/officeart/2005/8/layout/cycle1"/>
    <dgm:cxn modelId="{F071636B-09F6-41E5-8A74-812558CCF677}" type="presParOf" srcId="{26FEE621-9153-47A4-A098-3A021332BFDA}" destId="{AB7D9BA8-E08F-41E5-9298-1894480E066F}" srcOrd="1" destOrd="0" presId="urn:microsoft.com/office/officeart/2005/8/layout/cycle1"/>
    <dgm:cxn modelId="{3B1362C1-7E25-49ED-9BCC-4E72922E3365}" type="presParOf" srcId="{26FEE621-9153-47A4-A098-3A021332BFDA}" destId="{F3A29514-4321-4FAD-A320-FF27DF145656}" srcOrd="2" destOrd="0" presId="urn:microsoft.com/office/officeart/2005/8/layout/cycle1"/>
    <dgm:cxn modelId="{79AAE0B6-1713-4BCB-B908-B7B58151E243}" type="presParOf" srcId="{26FEE621-9153-47A4-A098-3A021332BFDA}" destId="{D877C393-D615-4A55-A229-2927B88F851B}" srcOrd="3" destOrd="0" presId="urn:microsoft.com/office/officeart/2005/8/layout/cycle1"/>
    <dgm:cxn modelId="{7510DFBF-68A6-4B41-9C60-C00A10352162}" type="presParOf" srcId="{26FEE621-9153-47A4-A098-3A021332BFDA}" destId="{D6ACC57B-5787-4B07-8F9A-061BAD5AC38A}" srcOrd="4" destOrd="0" presId="urn:microsoft.com/office/officeart/2005/8/layout/cycle1"/>
    <dgm:cxn modelId="{24663286-3CAF-4324-B420-59E2C59000D2}" type="presParOf" srcId="{26FEE621-9153-47A4-A098-3A021332BFDA}" destId="{31135184-420A-4BF7-9162-300294E22862}" srcOrd="5" destOrd="0" presId="urn:microsoft.com/office/officeart/2005/8/layout/cycle1"/>
    <dgm:cxn modelId="{668C551A-FCB7-4BD1-9C8C-0AC5E1A6E7DE}" type="presParOf" srcId="{26FEE621-9153-47A4-A098-3A021332BFDA}" destId="{EDBB7943-9F64-459A-809C-987154FD8D3F}" srcOrd="6" destOrd="0" presId="urn:microsoft.com/office/officeart/2005/8/layout/cycle1"/>
    <dgm:cxn modelId="{6C4AD733-C00D-4DC2-BB82-961955A66DFB}" type="presParOf" srcId="{26FEE621-9153-47A4-A098-3A021332BFDA}" destId="{FC8FC107-18B8-4339-96C7-4AD593464073}" srcOrd="7" destOrd="0" presId="urn:microsoft.com/office/officeart/2005/8/layout/cycle1"/>
    <dgm:cxn modelId="{14DC797F-E6CB-4C12-97FD-DD4A7D3E51DA}" type="presParOf" srcId="{26FEE621-9153-47A4-A098-3A021332BFDA}" destId="{6FDCD8A7-ED24-438B-8FFE-CB904A53452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81DF4C-3B28-4863-9331-5C091149A66A}">
      <dsp:nvSpPr>
        <dsp:cNvPr id="0" name=""/>
        <dsp:cNvSpPr/>
      </dsp:nvSpPr>
      <dsp:spPr>
        <a:xfrm>
          <a:off x="0" y="2754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Revising Tips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754"/>
        <a:ext cx="8686800" cy="858904"/>
      </dsp:txXfrm>
    </dsp:sp>
    <dsp:sp modelId="{5E538E9D-B59C-46B4-AED1-0C3FCA897445}">
      <dsp:nvSpPr>
        <dsp:cNvPr id="0" name=""/>
        <dsp:cNvSpPr/>
      </dsp:nvSpPr>
      <dsp:spPr>
        <a:xfrm>
          <a:off x="0" y="872501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Designing Documents for Readability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872501"/>
        <a:ext cx="8686800" cy="858904"/>
      </dsp:txXfrm>
    </dsp:sp>
    <dsp:sp modelId="{3D4E1535-74B5-4E4E-8316-75BE7DC74E78}">
      <dsp:nvSpPr>
        <dsp:cNvPr id="0" name=""/>
        <dsp:cNvSpPr/>
      </dsp:nvSpPr>
      <dsp:spPr>
        <a:xfrm>
          <a:off x="0" y="1742247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How to Proofread Documents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1742247"/>
        <a:ext cx="8686800" cy="858904"/>
      </dsp:txXfrm>
    </dsp:sp>
    <dsp:sp modelId="{07BFB0FF-3F83-4399-9AAF-EF48B489546A}">
      <dsp:nvSpPr>
        <dsp:cNvPr id="0" name=""/>
        <dsp:cNvSpPr/>
      </dsp:nvSpPr>
      <dsp:spPr>
        <a:xfrm>
          <a:off x="0" y="2611994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Proofreading Marks for Digital and Hard-Copy Documents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2611994"/>
        <a:ext cx="8686800" cy="858904"/>
      </dsp:txXfrm>
    </dsp:sp>
    <dsp:sp modelId="{688B7CA0-24C8-4ADB-BAE4-2D0BC3C78DAF}">
      <dsp:nvSpPr>
        <dsp:cNvPr id="0" name=""/>
        <dsp:cNvSpPr/>
      </dsp:nvSpPr>
      <dsp:spPr>
        <a:xfrm>
          <a:off x="0" y="3481741"/>
          <a:ext cx="8686800" cy="858904"/>
        </a:xfrm>
        <a:prstGeom prst="roundRect">
          <a:avLst/>
        </a:prstGeom>
        <a:solidFill>
          <a:srgbClr val="F3C67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</a:rPr>
            <a:t>How to Evaluate a Business Message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0" y="3481741"/>
        <a:ext cx="8686800" cy="8589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D9BA8-E08F-41E5-9298-1894480E066F}">
      <dsp:nvSpPr>
        <dsp:cNvPr id="0" name=""/>
        <dsp:cNvSpPr/>
      </dsp:nvSpPr>
      <dsp:spPr>
        <a:xfrm>
          <a:off x="4673454" y="339301"/>
          <a:ext cx="1808903" cy="180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963C26"/>
            </a:buClr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dirty="0" smtClean="0">
              <a:ln/>
              <a:solidFill>
                <a:srgbClr val="002060"/>
              </a:solidFill>
              <a:effectLst/>
            </a:rPr>
            <a:t>How successful will this communication be?</a:t>
          </a:r>
        </a:p>
      </dsp:txBody>
      <dsp:txXfrm>
        <a:off x="4673454" y="339301"/>
        <a:ext cx="1808903" cy="1808903"/>
      </dsp:txXfrm>
    </dsp:sp>
    <dsp:sp modelId="{F3A29514-4321-4FAD-A320-FF27DF145656}">
      <dsp:nvSpPr>
        <dsp:cNvPr id="0" name=""/>
        <dsp:cNvSpPr/>
      </dsp:nvSpPr>
      <dsp:spPr>
        <a:xfrm>
          <a:off x="1928430" y="-4559"/>
          <a:ext cx="4275153" cy="4275153"/>
        </a:xfrm>
        <a:prstGeom prst="circularArrow">
          <a:avLst>
            <a:gd name="adj1" fmla="val 8251"/>
            <a:gd name="adj2" fmla="val 576320"/>
            <a:gd name="adj3" fmla="val 2981989"/>
            <a:gd name="adj4" fmla="val 29744"/>
            <a:gd name="adj5" fmla="val 962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CC57B-5787-4B07-8F9A-061BAD5AC38A}">
      <dsp:nvSpPr>
        <dsp:cNvPr id="0" name=""/>
        <dsp:cNvSpPr/>
      </dsp:nvSpPr>
      <dsp:spPr>
        <a:xfrm>
          <a:off x="3153198" y="2989003"/>
          <a:ext cx="1808903" cy="180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963C26"/>
            </a:buClr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dirty="0" smtClean="0">
              <a:ln/>
              <a:solidFill>
                <a:srgbClr val="002060"/>
              </a:solidFill>
              <a:effectLst/>
            </a:rPr>
            <a:t>Does the message say what you want it to say?</a:t>
          </a:r>
        </a:p>
      </dsp:txBody>
      <dsp:txXfrm>
        <a:off x="3153198" y="2989003"/>
        <a:ext cx="1808903" cy="1808903"/>
      </dsp:txXfrm>
    </dsp:sp>
    <dsp:sp modelId="{31135184-420A-4BF7-9162-300294E22862}">
      <dsp:nvSpPr>
        <dsp:cNvPr id="0" name=""/>
        <dsp:cNvSpPr/>
      </dsp:nvSpPr>
      <dsp:spPr>
        <a:xfrm>
          <a:off x="1741414" y="86662"/>
          <a:ext cx="4275153" cy="4275153"/>
        </a:xfrm>
        <a:prstGeom prst="circularArrow">
          <a:avLst>
            <a:gd name="adj1" fmla="val 8251"/>
            <a:gd name="adj2" fmla="val 576320"/>
            <a:gd name="adj3" fmla="val 10171334"/>
            <a:gd name="adj4" fmla="val 7260754"/>
            <a:gd name="adj5" fmla="val 9626"/>
          </a:avLst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8FC107-18B8-4339-96C7-4AD593464073}">
      <dsp:nvSpPr>
        <dsp:cNvPr id="0" name=""/>
        <dsp:cNvSpPr/>
      </dsp:nvSpPr>
      <dsp:spPr>
        <a:xfrm>
          <a:off x="1632937" y="355834"/>
          <a:ext cx="1808903" cy="180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963C26"/>
            </a:buClr>
            <a:buSzTx/>
            <a:buFontTx/>
            <a:buNone/>
            <a:tabLst/>
          </a:pPr>
          <a:r>
            <a:rPr kumimoji="0" lang="en-US" sz="2200" b="0" i="0" u="none" strike="noStrike" kern="1200" cap="none" normalizeH="0" baseline="0" dirty="0" smtClean="0">
              <a:ln/>
              <a:solidFill>
                <a:srgbClr val="002060"/>
              </a:solidFill>
              <a:effectLst/>
            </a:rPr>
            <a:t>Did you encourage feedback so that you will know its success?</a:t>
          </a:r>
        </a:p>
      </dsp:txBody>
      <dsp:txXfrm>
        <a:off x="1632937" y="355834"/>
        <a:ext cx="1808903" cy="1808903"/>
      </dsp:txXfrm>
    </dsp:sp>
    <dsp:sp modelId="{6FDCD8A7-ED24-438B-8FFE-CB904A53452A}">
      <dsp:nvSpPr>
        <dsp:cNvPr id="0" name=""/>
        <dsp:cNvSpPr/>
      </dsp:nvSpPr>
      <dsp:spPr>
        <a:xfrm>
          <a:off x="1931928" y="-4057"/>
          <a:ext cx="4275153" cy="4275153"/>
        </a:xfrm>
        <a:prstGeom prst="circularArrow">
          <a:avLst>
            <a:gd name="adj1" fmla="val 8251"/>
            <a:gd name="adj2" fmla="val 576320"/>
            <a:gd name="adj3" fmla="val 16831083"/>
            <a:gd name="adj4" fmla="val 14943001"/>
            <a:gd name="adj5" fmla="val 9626"/>
          </a:avLst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326E-C5ED-4F1C-879E-845DD620CFEA}" type="datetimeFigureOut">
              <a:rPr lang="en-US" smtClean="0"/>
              <a:pPr/>
              <a:t>8/22/2011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4B71-64FD-44D9-9112-C1B510D5C6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SzTx/>
              <a:defRPr sz="1200" b="0">
                <a:latin typeface="Arial" charset="0"/>
              </a:defRPr>
            </a:lvl1pPr>
          </a:lstStyle>
          <a:p>
            <a:fld id="{8BBBF66A-ABB3-4ADD-8C9C-F8AD88EED8B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820CF9-EA11-44C4-99A2-EA94770F49F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6BBE-3836-4EB9-9CF8-44BBC69849C9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7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587ED-130A-4058-97A0-0510EE5DCFE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82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68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1E881-27C0-4135-9F98-C0D2DE302A8D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25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62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A03C6-6D51-4DDC-990D-5595093FEB9D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34525-103A-457B-9ACD-48D0248E0048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94608-9AFF-40D5-92E0-2A45D52878E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i="1" dirty="0">
                <a:latin typeface="Times New Roman" pitchFamily="18" charset="0"/>
              </a:rPr>
              <a:t>8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84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315200" cy="147002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def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Book cover7e-no line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781800" y="1981200"/>
            <a:ext cx="1371600" cy="17551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D9A7D-EFB0-4B4A-AA08-FC02BE78EE13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5E55A0-2A76-49B5-9F3E-831BF810D02E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  <a:defRPr lang="en-US" sz="3000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2000" dirty="0">
                <a:solidFill>
                  <a:srgbClr val="002060"/>
                </a:solidFill>
                <a:latin typeface="+mn-lt"/>
              </a:defRPr>
            </a:lvl5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marL="344488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3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6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22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800" dirty="0">
                <a:solidFill>
                  <a:srgbClr val="002060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4488" lvl="0" indent="-344488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  <a:defRPr lang="en-US" sz="2400" b="1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  <a:defRPr lang="en-US" sz="24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lnSpc>
                <a:spcPct val="90000"/>
              </a:lnSpc>
              <a:defRPr lang="en-US" sz="20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lnSpc>
                <a:spcPct val="90000"/>
              </a:lnSpc>
              <a:defRPr lang="en-US" sz="1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lnSpc>
                <a:spcPct val="90000"/>
              </a:lnSpc>
              <a:defRPr lang="en-US" sz="1600" dirty="0" smtClean="0">
                <a:solidFill>
                  <a:srgbClr val="002060"/>
                </a:solidFill>
                <a:latin typeface="+mn-lt"/>
              </a:defRPr>
            </a:lvl4pPr>
            <a:lvl5pPr>
              <a:lnSpc>
                <a:spcPct val="90000"/>
              </a:lnSpc>
              <a:defRPr lang="en-US" sz="1600" dirty="0">
                <a:solidFill>
                  <a:srgbClr val="002060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100000"/>
              <a:buFont typeface="Wingdings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2057400" lvl="4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848600" cy="4267200"/>
          </a:xfrm>
        </p:spPr>
        <p:txBody>
          <a:bodyPr/>
          <a:lstStyle>
            <a:lvl1pPr marL="0"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6,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228F573E-0615-4B8C-8E4B-571618D510E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DCC79C6E-6416-43CE-AB1E-9EE9789C7C6F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533400"/>
            <a:ext cx="203835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962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A9CD985C-E63D-4E3B-AB21-21BD70F0B408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363D49EC-3869-4F31-97D7-FF077A794DB0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676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sz="1800" b="0" dirty="0">
                <a:latin typeface="+mn-lt"/>
              </a:rPr>
              <a:t>Ch. 1, Slide </a:t>
            </a:r>
            <a:fld id="{724DC27B-8AD9-437C-BBC9-BEEA3872A7D9}" type="slidenum">
              <a:rPr lang="en-US" sz="1800" b="0">
                <a:latin typeface="+mn-lt"/>
              </a:rPr>
              <a:pPr/>
              <a:t>‹#›</a:t>
            </a:fld>
            <a:endParaRPr lang="en-US" sz="1800" b="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6,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1534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48100" cy="4267200"/>
          </a:xfrm>
        </p:spPr>
        <p:txBody>
          <a:bodyPr/>
          <a:lstStyle>
            <a:lvl1pPr marL="0" indent="0">
              <a:defRPr sz="3000"/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848100" cy="4267200"/>
          </a:xfrm>
        </p:spPr>
        <p:txBody>
          <a:bodyPr/>
          <a:lstStyle>
            <a:lvl1pPr indent="0">
              <a:defRPr lang="en-US" sz="30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2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Font typeface="Wingdings" pitchFamily="2" charset="2"/>
              <a:buChar char="§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6,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6,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6,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6,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buClrTx/>
              <a:buFontTx/>
              <a:buNone/>
              <a:tabLst/>
              <a:defRPr/>
            </a:pPr>
            <a:r>
              <a:rPr lang="en-US" sz="1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Ch. 6, Slide </a:t>
            </a:r>
            <a:fld id="{1D8AD765-B216-4FF3-AAC6-D50A6929A33D}" type="slidenum">
              <a:rPr lang="en-US" sz="15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 marL="0" marR="0" lvl="0" indent="0" defTabSz="914400" eaLnBrk="1" latinLnBrk="0" hangingPunct="1">
                <a:buClrTx/>
                <a:buFontTx/>
                <a:buNone/>
                <a:tabLst/>
                <a:defRPr/>
              </a:pPr>
              <a:t>‹#›</a:t>
            </a:fld>
            <a:endParaRPr lang="en-US" sz="1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888A37-EE90-4631-877E-CAE65AFF633D}" type="datetime1">
              <a:rPr lang="en-US"/>
              <a:pPr/>
              <a:t>8/22/2011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Guffey7ePPT2_1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11430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SzPct val="80000"/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SzPct val="75000"/>
        <a:buFont typeface="Wingdings" pitchFamily="2" charset="2"/>
        <a:buChar char="n"/>
        <a:defRPr lang="en-US" sz="2600" dirty="0" smtClean="0">
          <a:solidFill>
            <a:srgbClr val="002060"/>
          </a:solidFill>
          <a:latin typeface="+mn-lt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lang="en-US" sz="2200" dirty="0" smtClean="0">
          <a:solidFill>
            <a:srgbClr val="002060"/>
          </a:solidFill>
          <a:latin typeface="+mn-lt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uffey7ePPT2Rb4.jpg"/>
          <p:cNvPicPr>
            <a:picLocks noChangeAspect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0" y="6553200"/>
            <a:ext cx="9144000" cy="1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©2011 Cengage Learning. All Rights Reserved. May not be scanned, copied or duplicated, or posted to a publicly accessible website, in whole or in part.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848600" cy="426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 typeface="Wingdings" pitchFamily="2" charset="2"/>
              <a:buChar char="n"/>
            </a:pPr>
            <a:r>
              <a:rPr lang="en-US" dirty="0" smtClean="0"/>
              <a:t>Click to edit Master text styles</a:t>
            </a:r>
          </a:p>
          <a:p>
            <a:pPr marL="742950" lvl="1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89013"/>
              </a:buClr>
              <a:buSzPct val="75000"/>
              <a:buFont typeface="Wingdings" pitchFamily="2" charset="2"/>
              <a:buChar char="n"/>
            </a:pPr>
            <a:r>
              <a:rPr lang="en-US" dirty="0" smtClean="0"/>
              <a:t>Second level</a:t>
            </a:r>
          </a:p>
          <a:p>
            <a:pPr marL="1143000" lvl="2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Times" pitchFamily="26" charset="0"/>
              <a:buBlip>
                <a:blip r:embed="rId16"/>
              </a:buBlip>
            </a:pPr>
            <a:r>
              <a:rPr lang="en-US" dirty="0" smtClean="0"/>
              <a:t>Third level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467600" y="6400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sz="1500" b="1" kern="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Ch. 6, Slide </a:t>
            </a:r>
            <a:fld id="{1D8AD765-B216-4FF3-AAC6-D50A6929A33D}" type="slidenum">
              <a:rPr lang="en-US" sz="1500" b="1" kern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75000"/>
                <a:buFontTx/>
                <a:buNone/>
                <a:tabLst/>
                <a:defRPr/>
              </a:pPr>
              <a:t>‹#›</a:t>
            </a:fld>
            <a:endParaRPr lang="en-US" sz="1500" b="1" kern="0" dirty="0" smtClean="0">
              <a:solidFill>
                <a:srgbClr val="00206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lang="en-US" sz="3600" dirty="0" smtClean="0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B6D81"/>
          </a:solidFill>
          <a:effectLst>
            <a:outerShdw blurRad="38100" dist="38100" dir="2700000" algn="tl">
              <a:srgbClr val="C0C0C0"/>
            </a:outerShdw>
          </a:effectLst>
          <a:latin typeface="Gill Sans MT Condensed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3C26"/>
        </a:buClr>
        <a:buFontTx/>
        <a:buNone/>
        <a:defRPr lang="en-US" sz="30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89013"/>
        </a:buClr>
        <a:buFont typeface="Wingdings" pitchFamily="2" charset="2"/>
        <a:buChar char="§"/>
        <a:defRPr lang="en-US" sz="26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lang="en-US" sz="2200" dirty="0" smtClean="0">
          <a:solidFill>
            <a:srgbClr val="002060"/>
          </a:solidFill>
          <a:latin typeface="+mn-lt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uffey7ePPT2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5"/>
          <p:cNvSpPr txBox="1">
            <a:spLocks/>
          </p:cNvSpPr>
          <p:nvPr/>
        </p:nvSpPr>
        <p:spPr bwMode="auto">
          <a:xfrm>
            <a:off x="914400" y="2209800"/>
            <a:ext cx="4648200" cy="1752600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Chapter 6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63C26"/>
              </a:buClr>
              <a:buSzPct val="8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Revising </a:t>
            </a: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j-ea"/>
                <a:cs typeface="Arial" pitchFamily="34" charset="0"/>
              </a:rPr>
              <a:t>Business Messages</a:t>
            </a:r>
            <a:endParaRPr kumimoji="0" lang="en-US" sz="4400" b="1" i="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9" name="Picture 5" descr="Book_cover7e-no_li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81200"/>
            <a:ext cx="3200400" cy="40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clichés (expressions that have become exhausted by overuse), such as</a:t>
            </a:r>
          </a:p>
          <a:p>
            <a:pPr lvl="1"/>
            <a:r>
              <a:rPr lang="en-US" i="1" dirty="0"/>
              <a:t>e</a:t>
            </a:r>
            <a:r>
              <a:rPr lang="en-US" i="1" dirty="0" smtClean="0"/>
              <a:t>asier said than done</a:t>
            </a:r>
          </a:p>
          <a:p>
            <a:pPr lvl="1"/>
            <a:r>
              <a:rPr lang="en-US" i="1" dirty="0"/>
              <a:t>f</a:t>
            </a:r>
            <a:r>
              <a:rPr lang="en-US" i="1" dirty="0" smtClean="0"/>
              <a:t>irst and foremost</a:t>
            </a:r>
          </a:p>
          <a:p>
            <a:pPr lvl="1"/>
            <a:r>
              <a:rPr lang="en-US" i="1" dirty="0"/>
              <a:t>t</a:t>
            </a:r>
            <a:r>
              <a:rPr lang="en-US" i="1" dirty="0" smtClean="0"/>
              <a:t>hink outside </a:t>
            </a:r>
            <a:r>
              <a:rPr lang="en-US" i="1" dirty="0"/>
              <a:t>the </a:t>
            </a:r>
            <a:r>
              <a:rPr lang="en-US" i="1" dirty="0" smtClean="0"/>
              <a:t>box</a:t>
            </a:r>
          </a:p>
          <a:p>
            <a:pPr lvl="1"/>
            <a:r>
              <a:rPr lang="en-US" i="1" dirty="0"/>
              <a:t>s</a:t>
            </a:r>
            <a:r>
              <a:rPr lang="en-US" i="1" dirty="0" smtClean="0"/>
              <a:t>hoot from </a:t>
            </a:r>
            <a:r>
              <a:rPr lang="en-US" i="1" dirty="0"/>
              <a:t>the hip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pic>
        <p:nvPicPr>
          <p:cNvPr id="4" name="Picture 8" descr="MPj0430487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2743200"/>
            <a:ext cx="3254375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slang (</a:t>
            </a:r>
            <a:r>
              <a:rPr lang="en-US" dirty="0"/>
              <a:t>informal words with arbitrary and extravagantly </a:t>
            </a:r>
            <a:r>
              <a:rPr lang="en-US" dirty="0" smtClean="0"/>
              <a:t>changed meanings that </a:t>
            </a:r>
            <a:r>
              <a:rPr lang="en-US" dirty="0"/>
              <a:t>quickly go out of </a:t>
            </a:r>
            <a:r>
              <a:rPr lang="en-US" dirty="0" smtClean="0"/>
              <a:t>fashion), such as</a:t>
            </a:r>
          </a:p>
          <a:p>
            <a:pPr lvl="1"/>
            <a:r>
              <a:rPr lang="en-US" i="1" dirty="0" smtClean="0"/>
              <a:t>in the pipeline</a:t>
            </a:r>
          </a:p>
          <a:p>
            <a:pPr lvl="1"/>
            <a:r>
              <a:rPr lang="en-US" i="1" dirty="0" smtClean="0"/>
              <a:t>down the totem pole</a:t>
            </a:r>
          </a:p>
          <a:p>
            <a:pPr lvl="1"/>
            <a:r>
              <a:rPr lang="en-US" i="1" dirty="0" smtClean="0"/>
              <a:t>blowing the budget</a:t>
            </a:r>
          </a:p>
          <a:p>
            <a:pPr lvl="1"/>
            <a:r>
              <a:rPr lang="en-US" i="1" dirty="0" smtClean="0"/>
              <a:t>getting burned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pic>
        <p:nvPicPr>
          <p:cNvPr id="4" name="Picture 3" descr="MH90040699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629400" y="2743200"/>
            <a:ext cx="2362200" cy="355423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Unbury verbs that are needlessly converted to wordy noun expressions.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5360" y="3017520"/>
          <a:ext cx="7863840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Buried Verbs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Unburied Verbs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give consideration to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consider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reach a conclusion that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conclude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create a reduction in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reduce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make a decision about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decide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take action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act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Documents and Settings\John\Local Settings\Temporary Internet Files\Content.IE5\YW4KX15O\MP900382986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76200"/>
            <a:ext cx="1981200" cy="17373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exuberance (use of intensifiers such as </a:t>
            </a:r>
            <a:r>
              <a:rPr lang="en-US" i="1" dirty="0" smtClean="0"/>
              <a:t>definitely</a:t>
            </a:r>
            <a:r>
              <a:rPr lang="en-US" dirty="0" smtClean="0"/>
              <a:t>, </a:t>
            </a:r>
            <a:r>
              <a:rPr lang="en-US" i="1" dirty="0" smtClean="0"/>
              <a:t>quite</a:t>
            </a:r>
            <a:r>
              <a:rPr lang="en-US" dirty="0" smtClean="0"/>
              <a:t>, </a:t>
            </a:r>
            <a:r>
              <a:rPr lang="en-US" i="1" dirty="0" smtClean="0"/>
              <a:t>completely</a:t>
            </a:r>
            <a:r>
              <a:rPr lang="en-US" dirty="0" smtClean="0"/>
              <a:t>, </a:t>
            </a:r>
            <a:r>
              <a:rPr lang="en-US" i="1" dirty="0" smtClean="0"/>
              <a:t>extremely</a:t>
            </a:r>
            <a:r>
              <a:rPr lang="en-US" dirty="0" smtClean="0"/>
              <a:t>, </a:t>
            </a:r>
            <a:r>
              <a:rPr lang="en-US" i="1" dirty="0" smtClean="0"/>
              <a:t>really</a:t>
            </a:r>
            <a:r>
              <a:rPr lang="en-US" dirty="0" smtClean="0"/>
              <a:t>, and </a:t>
            </a:r>
            <a:r>
              <a:rPr lang="en-US" i="1" dirty="0" smtClean="0"/>
              <a:t>totally</a:t>
            </a:r>
            <a:r>
              <a:rPr lang="en-US" dirty="0" smtClean="0"/>
              <a:t>) to sound businesslike.</a:t>
            </a:r>
          </a:p>
          <a:p>
            <a:endParaRPr lang="en-US" dirty="0" smtClean="0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352800"/>
          <a:ext cx="7863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440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Excessive Exuberance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Businesslike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We </a:t>
                      </a:r>
                      <a:r>
                        <a:rPr lang="en-US" sz="2200" b="1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actually</a:t>
                      </a: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 are </a:t>
                      </a:r>
                      <a:r>
                        <a:rPr lang="en-US" sz="2200" b="1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very</a:t>
                      </a: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 sure they do not </a:t>
                      </a:r>
                      <a:r>
                        <a:rPr lang="en-US" sz="2200" b="1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totally</a:t>
                      </a: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 agree with our decision.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We are sure they do not agree with our decision.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85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85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85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85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Documents and Settings\John\Local Settings\Temporary Internet Files\Content.IE5\L8BFDRDL\MP900431739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45720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Enhance white space by</a:t>
            </a:r>
          </a:p>
          <a:p>
            <a:pPr lvl="1"/>
            <a:r>
              <a:rPr lang="en-US" dirty="0" smtClean="0"/>
              <a:t>Adding headings</a:t>
            </a:r>
          </a:p>
          <a:p>
            <a:pPr lvl="1"/>
            <a:r>
              <a:rPr lang="en-US" dirty="0" smtClean="0"/>
              <a:t>Including bulleted or numbered lists</a:t>
            </a:r>
          </a:p>
          <a:p>
            <a:pPr lvl="1"/>
            <a:r>
              <a:rPr lang="en-US" dirty="0" smtClean="0"/>
              <a:t>Using short sentences</a:t>
            </a:r>
          </a:p>
          <a:p>
            <a:pPr lvl="1"/>
            <a:r>
              <a:rPr lang="en-US" dirty="0"/>
              <a:t>Writing short </a:t>
            </a:r>
            <a:r>
              <a:rPr lang="en-US" dirty="0" smtClean="0"/>
              <a:t>paragraph</a:t>
            </a:r>
          </a:p>
          <a:p>
            <a:pPr lvl="1"/>
            <a:r>
              <a:rPr lang="en-US" dirty="0" smtClean="0"/>
              <a:t>Setting effective margins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Documents for Readability</a:t>
            </a:r>
            <a:endParaRPr lang="en-US" dirty="0"/>
          </a:p>
        </p:txBody>
      </p:sp>
      <p:pic>
        <p:nvPicPr>
          <p:cNvPr id="4" name="Picture 28" descr="MPj0422989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752600"/>
            <a:ext cx="3124200" cy="42846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1 to 1 ½-inch margins.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638800" y="1371600"/>
            <a:ext cx="2895600" cy="484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857500" y="41910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How to set margins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 flipH="1" flipV="1">
            <a:off x="4876800" y="2514600"/>
            <a:ext cx="1828800" cy="152400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1" idx="3"/>
          </p:cNvCxnSpPr>
          <p:nvPr/>
        </p:nvCxnSpPr>
        <p:spPr bwMode="auto">
          <a:xfrm flipV="1">
            <a:off x="5410200" y="1828800"/>
            <a:ext cx="1828800" cy="2546866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96911"/>
            <a:ext cx="5029200" cy="31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04900" y="3810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Aligns text at left margin and creates a ragged-right margin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4" name="Picture 13" descr="ragged 8-6-6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27648" y="2093976"/>
            <a:ext cx="2359152" cy="3064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8975" y="1524000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Result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1524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Setting for Ragged-Right Margins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 bwMode="auto">
          <a:xfrm rot="5400000" flipH="1" flipV="1">
            <a:off x="2590800" y="3352800"/>
            <a:ext cx="838200" cy="76200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</p:cNvCxnSpPr>
          <p:nvPr/>
        </p:nvCxnSpPr>
        <p:spPr bwMode="auto">
          <a:xfrm rot="16200000" flipH="1">
            <a:off x="7442715" y="1956316"/>
            <a:ext cx="849868" cy="723899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</p:cNvCxnSpPr>
          <p:nvPr/>
        </p:nvCxnSpPr>
        <p:spPr bwMode="auto">
          <a:xfrm rot="5400000">
            <a:off x="6642616" y="1880116"/>
            <a:ext cx="849868" cy="876300"/>
          </a:xfrm>
          <a:prstGeom prst="straightConnector1">
            <a:avLst/>
          </a:prstGeom>
          <a:ln w="28575">
            <a:solidFill>
              <a:srgbClr val="002060"/>
            </a:solidFill>
            <a:prstDash val="solid"/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5470469"/>
            <a:ext cx="83820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Ragged-right margins provide more white space and improve readability.</a:t>
            </a:r>
            <a:endParaRPr lang="en-US" sz="22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appropriate typefaces.</a:t>
            </a:r>
          </a:p>
          <a:p>
            <a:pPr lvl="1"/>
            <a:r>
              <a:rPr lang="en-US" dirty="0" smtClean="0"/>
              <a:t>Consider sans serif for headings, signs, and material that does not require continuous reading (for example, Arial).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serif for body font (for example, Times New Roman). Notice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serif typefaces have small features at the ends of strokes.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10- to 12-point font for most body text.</a:t>
            </a:r>
          </a:p>
          <a:p>
            <a:r>
              <a:rPr lang="en-US" dirty="0" smtClean="0"/>
              <a:t>For </a:t>
            </a:r>
            <a:r>
              <a:rPr lang="en-US" dirty="0"/>
              <a:t>special effects consider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CAPITALIZATION</a:t>
            </a:r>
          </a:p>
          <a:p>
            <a:pPr lvl="1"/>
            <a:r>
              <a:rPr lang="en-US" sz="2200" dirty="0" smtClean="0"/>
              <a:t>SMALL CAPS</a:t>
            </a:r>
          </a:p>
          <a:p>
            <a:pPr lvl="1"/>
            <a:r>
              <a:rPr lang="en-US" b="1" dirty="0" smtClean="0"/>
              <a:t>Boldface</a:t>
            </a:r>
          </a:p>
          <a:p>
            <a:pPr lvl="1"/>
            <a:r>
              <a:rPr lang="en-US" i="1" dirty="0" smtClean="0"/>
              <a:t>Italic</a:t>
            </a:r>
          </a:p>
          <a:p>
            <a:pPr lvl="1"/>
            <a:r>
              <a:rPr lang="en-US" u="sng" dirty="0" smtClean="0"/>
              <a:t>Underline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vertical lists or enumerated items within sentences to improve comprehension.</a:t>
            </a:r>
          </a:p>
          <a:p>
            <a:pPr lvl="1"/>
            <a:r>
              <a:rPr lang="en-US" dirty="0" smtClean="0"/>
              <a:t>Use a numbered list for items that represent a sequence or reflect a numbering system; use bullets otherwise.</a:t>
            </a:r>
          </a:p>
          <a:p>
            <a:pPr lvl="1"/>
            <a:r>
              <a:rPr lang="en-US" dirty="0" smtClean="0"/>
              <a:t>Use enumerated items such as (a) and (b) within a sentence.</a:t>
            </a:r>
          </a:p>
          <a:p>
            <a:pPr lvl="1"/>
            <a:r>
              <a:rPr lang="en-US" dirty="0" smtClean="0"/>
              <a:t>Make the lists and enumerated items parallel.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in This Chapter</a:t>
            </a:r>
            <a:endParaRPr lang="en-US" dirty="0"/>
          </a:p>
        </p:txBody>
      </p:sp>
      <p:graphicFrame>
        <p:nvGraphicFramePr>
          <p:cNvPr id="4" name="Content Placeholder 16"/>
          <p:cNvGraphicFramePr>
            <a:graphicFrameLocks/>
          </p:cNvGraphicFramePr>
          <p:nvPr/>
        </p:nvGraphicFramePr>
        <p:xfrm>
          <a:off x="228600" y="16002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parallel construction by expressing similar ideas in balanced, matching constructions.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5360" y="2971800"/>
          <a:ext cx="7863840" cy="463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Not Parallel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Parallel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The task force recommends buying a software license, creating software usage policies, and the benefits of the software should be </a:t>
                      </a:r>
                      <a:r>
                        <a:rPr lang="en-US" sz="2200" b="1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demonstrated</a:t>
                      </a:r>
                      <a:r>
                        <a:rPr lang="en-US" sz="2200" b="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The task force recommends buying a software license, creating software usage policies, and </a:t>
                      </a:r>
                      <a:r>
                        <a:rPr lang="en-US" sz="2200" b="1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demonstrating</a:t>
                      </a: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 the benefits of the software.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numbered lists to show a sequence: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During </a:t>
            </a:r>
            <a:r>
              <a:rPr lang="en-US" dirty="0"/>
              <a:t>the hiring process, </a:t>
            </a:r>
            <a:r>
              <a:rPr lang="en-US" dirty="0" smtClean="0"/>
              <a:t>follow these steps: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Examine the application.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Interview the applicant.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the applicant’s references.</a:t>
            </a:r>
            <a:endParaRPr lang="en-US" dirty="0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bulleted lists to highlight without </a:t>
            </a:r>
            <a:r>
              <a:rPr lang="en-US" dirty="0" smtClean="0"/>
              <a:t>necessarily </a:t>
            </a:r>
            <a:r>
              <a:rPr lang="en-US" dirty="0"/>
              <a:t>showing a sequence.</a:t>
            </a:r>
          </a:p>
          <a:p>
            <a:endParaRPr lang="en-US" dirty="0" smtClean="0"/>
          </a:p>
          <a:p>
            <a:pPr marL="0">
              <a:buNone/>
            </a:pPr>
            <a:r>
              <a:rPr lang="en-US" dirty="0" smtClean="0"/>
              <a:t>Consumers expect the following information at product Web sites:</a:t>
            </a:r>
          </a:p>
          <a:p>
            <a:pPr lvl="1"/>
            <a:r>
              <a:rPr lang="en-US" dirty="0" smtClean="0"/>
              <a:t>Price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/>
              <a:t>headings for quick comprehension</a:t>
            </a:r>
            <a:r>
              <a:rPr lang="en-US" dirty="0" smtClean="0"/>
              <a:t>:</a:t>
            </a:r>
          </a:p>
          <a:p>
            <a:endParaRPr lang="en-US" sz="2200" dirty="0" smtClean="0"/>
          </a:p>
          <a:p>
            <a:pPr marL="114300" lvl="1" indent="0">
              <a:spcAft>
                <a:spcPct val="10000"/>
              </a:spcAft>
              <a:buNone/>
              <a:defRPr/>
            </a:pPr>
            <a:r>
              <a:rPr lang="en-US" sz="2200" dirty="0" smtClean="0"/>
              <a:t>The </a:t>
            </a:r>
            <a:r>
              <a:rPr lang="en-US" sz="2200" dirty="0"/>
              <a:t>company needs to focus attention </a:t>
            </a:r>
            <a:r>
              <a:rPr lang="en-US" sz="2200" dirty="0" smtClean="0"/>
              <a:t>in three </a:t>
            </a:r>
            <a:r>
              <a:rPr lang="en-US" sz="2200" dirty="0"/>
              <a:t>key areas:</a:t>
            </a:r>
          </a:p>
          <a:p>
            <a:pPr marL="114300" lvl="1" indent="0">
              <a:lnSpc>
                <a:spcPct val="90000"/>
              </a:lnSpc>
              <a:spcAft>
                <a:spcPct val="10000"/>
              </a:spcAft>
              <a:buNone/>
            </a:pPr>
            <a:r>
              <a:rPr lang="en-US" sz="2200" b="1" u="sng" dirty="0" smtClean="0"/>
              <a:t>Attracting applicants.</a:t>
            </a:r>
            <a:r>
              <a:rPr lang="en-US" sz="2200" dirty="0" smtClean="0"/>
              <a:t> We need to analyze where and how we advertise for applicants. Specifically, online job boards …</a:t>
            </a:r>
          </a:p>
          <a:p>
            <a:pPr marL="114300" lvl="1" indent="0">
              <a:lnSpc>
                <a:spcPct val="90000"/>
              </a:lnSpc>
              <a:spcAft>
                <a:spcPct val="10000"/>
              </a:spcAft>
              <a:buNone/>
            </a:pPr>
            <a:r>
              <a:rPr lang="en-US" sz="2200" b="1" u="sng" dirty="0" smtClean="0"/>
              <a:t>Interviewing applicants.</a:t>
            </a:r>
            <a:r>
              <a:rPr lang="en-US" sz="2200" dirty="0" smtClean="0"/>
              <a:t> We should consider adding simulated customer encounters to the process. Simulated …</a:t>
            </a:r>
          </a:p>
          <a:p>
            <a:pPr marL="114300" lvl="1" indent="0">
              <a:lnSpc>
                <a:spcPct val="90000"/>
              </a:lnSpc>
              <a:spcAft>
                <a:spcPct val="10000"/>
              </a:spcAft>
              <a:buNone/>
            </a:pPr>
            <a:r>
              <a:rPr lang="en-US" sz="2200" b="1" u="sng" dirty="0" smtClean="0"/>
              <a:t>Checking references.</a:t>
            </a:r>
            <a:r>
              <a:rPr lang="en-US" sz="2200" dirty="0" smtClean="0"/>
              <a:t> We should consider contacting all references, not just former employers. Currently, the …</a:t>
            </a:r>
          </a:p>
          <a:p>
            <a:endParaRPr lang="en-US" dirty="0" smtClean="0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7526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Documents for Readability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Watch for in Proofreading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71500" y="9906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reading messages on screen</a:t>
            </a:r>
          </a:p>
          <a:p>
            <a:pPr lvl="1"/>
            <a:r>
              <a:rPr lang="en-US" dirty="0" smtClean="0"/>
              <a:t>Use the down arrow to reveal one line at a time.</a:t>
            </a:r>
          </a:p>
          <a:p>
            <a:pPr lvl="1"/>
            <a:r>
              <a:rPr lang="en-US" dirty="0" smtClean="0"/>
              <a:t>Read from a printed copy, to be safer.</a:t>
            </a:r>
          </a:p>
          <a:p>
            <a:r>
              <a:rPr lang="en-US" dirty="0" smtClean="0"/>
              <a:t>In general</a:t>
            </a:r>
          </a:p>
          <a:p>
            <a:pPr lvl="1"/>
            <a:r>
              <a:rPr lang="en-US" dirty="0" smtClean="0"/>
              <a:t>Look for typos, misspellings, and easily confused words.</a:t>
            </a:r>
          </a:p>
          <a:p>
            <a:pPr lvl="1"/>
            <a:r>
              <a:rPr lang="en-US" dirty="0" smtClean="0"/>
              <a:t>Study the document for inconsistencies and ambiguous expressions.</a:t>
            </a:r>
          </a:p>
          <a:p>
            <a:pPr lvl="1"/>
            <a:r>
              <a:rPr lang="en-US" dirty="0" smtClean="0"/>
              <a:t>Look for factual errors.</a:t>
            </a:r>
          </a:p>
          <a:p>
            <a:endParaRPr lang="en-US" dirty="0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Proofread Routine Documents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a copy, preferably double-spaced.</a:t>
            </a:r>
          </a:p>
          <a:p>
            <a:r>
              <a:rPr lang="en-US" dirty="0" smtClean="0"/>
              <a:t>Set it aside and take a breather.</a:t>
            </a:r>
          </a:p>
          <a:p>
            <a:r>
              <a:rPr lang="en-US" dirty="0" smtClean="0"/>
              <a:t>Allow adequate time for careful proofing.</a:t>
            </a:r>
          </a:p>
          <a:p>
            <a:r>
              <a:rPr lang="en-US" dirty="0" smtClean="0"/>
              <a:t>Expect errors and congratulate yourself when you find them.</a:t>
            </a:r>
          </a:p>
          <a:p>
            <a:r>
              <a:rPr lang="en-US" dirty="0" smtClean="0"/>
              <a:t>Read the message at least twice – once for meaning and once for grammar and mechanics.</a:t>
            </a:r>
          </a:p>
          <a:p>
            <a:r>
              <a:rPr lang="en-US" dirty="0" smtClean="0"/>
              <a:t>Reduce your reading speed and focus on individual words.</a:t>
            </a:r>
            <a:endParaRPr lang="en-US" dirty="0"/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Proofread Complex Documents</a:t>
            </a:r>
            <a:endParaRPr lang="en-US" dirty="0"/>
          </a:p>
        </p:txBody>
      </p:sp>
      <p:pic>
        <p:nvPicPr>
          <p:cNvPr id="361485" name="Picture 13" descr="MPj0422411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53400" y="1219200"/>
            <a:ext cx="921760" cy="21392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Microsoft Word to Help You With Readability and With Proofreading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752600"/>
            <a:ext cx="3849624" cy="374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62000" y="4114800"/>
            <a:ext cx="37338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The higher the score, the easier it is to understand the document.</a:t>
            </a:r>
            <a:endParaRPr lang="en-US" sz="22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5710933"/>
            <a:ext cx="37338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Source:  Microsoft</a:t>
            </a:r>
            <a:endParaRPr lang="en-US" sz="22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419600" y="4495800"/>
            <a:ext cx="838200" cy="23018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0" y="5257800"/>
            <a:ext cx="37338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The Flesh-Kincaid Grade Level rates text on a U.S. school grade level.</a:t>
            </a:r>
            <a:endParaRPr lang="en-US" sz="22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4419600" y="4953000"/>
            <a:ext cx="838200" cy="30480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0" y="3247268"/>
            <a:ext cx="37338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Comprehension decreases as sentence length increases.</a:t>
            </a:r>
            <a:endParaRPr lang="en-US" sz="2200" b="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419600" y="3581400"/>
            <a:ext cx="838200" cy="23018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Digital Document Using Strikethrough and Color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5538" y="2020824"/>
            <a:ext cx="7392924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flabby expressions.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017520"/>
          <a:ext cx="7863840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Wordy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Concise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at this point in time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now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due to the fact that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because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in very few cases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seldom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despite the fact that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although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feel free to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please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workoutMH90040739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24600" y="862350"/>
            <a:ext cx="2743200" cy="23380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Proofreading Marks</a:t>
            </a:r>
            <a:endParaRPr lang="en-US" dirty="0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814513" y="1439863"/>
            <a:ext cx="6948487" cy="4427537"/>
            <a:chOff x="795" y="859"/>
            <a:chExt cx="4377" cy="2789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795" y="945"/>
              <a:ext cx="497" cy="2703"/>
              <a:chOff x="795" y="795"/>
              <a:chExt cx="514" cy="2941"/>
            </a:xfrm>
          </p:grpSpPr>
          <p:sp>
            <p:nvSpPr>
              <p:cNvPr id="182338" name="Freeform 66"/>
              <p:cNvSpPr>
                <a:spLocks/>
              </p:cNvSpPr>
              <p:nvPr/>
            </p:nvSpPr>
            <p:spPr bwMode="auto">
              <a:xfrm>
                <a:off x="795" y="795"/>
                <a:ext cx="385" cy="271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74" y="258"/>
                  </a:cxn>
                  <a:cxn ang="0">
                    <a:pos x="131" y="246"/>
                  </a:cxn>
                  <a:cxn ang="0">
                    <a:pos x="171" y="227"/>
                  </a:cxn>
                  <a:cxn ang="0">
                    <a:pos x="198" y="211"/>
                  </a:cxn>
                  <a:cxn ang="0">
                    <a:pos x="212" y="189"/>
                  </a:cxn>
                  <a:cxn ang="0">
                    <a:pos x="217" y="162"/>
                  </a:cxn>
                  <a:cxn ang="0">
                    <a:pos x="220" y="128"/>
                  </a:cxn>
                  <a:cxn ang="0">
                    <a:pos x="223" y="101"/>
                  </a:cxn>
                  <a:cxn ang="0">
                    <a:pos x="211" y="80"/>
                  </a:cxn>
                  <a:cxn ang="0">
                    <a:pos x="182" y="63"/>
                  </a:cxn>
                  <a:cxn ang="0">
                    <a:pos x="161" y="58"/>
                  </a:cxn>
                  <a:cxn ang="0">
                    <a:pos x="140" y="60"/>
                  </a:cxn>
                  <a:cxn ang="0">
                    <a:pos x="113" y="75"/>
                  </a:cxn>
                  <a:cxn ang="0">
                    <a:pos x="101" y="89"/>
                  </a:cxn>
                  <a:cxn ang="0">
                    <a:pos x="95" y="104"/>
                  </a:cxn>
                  <a:cxn ang="0">
                    <a:pos x="98" y="123"/>
                  </a:cxn>
                  <a:cxn ang="0">
                    <a:pos x="110" y="137"/>
                  </a:cxn>
                  <a:cxn ang="0">
                    <a:pos x="140" y="157"/>
                  </a:cxn>
                  <a:cxn ang="0">
                    <a:pos x="185" y="162"/>
                  </a:cxn>
                  <a:cxn ang="0">
                    <a:pos x="235" y="162"/>
                  </a:cxn>
                  <a:cxn ang="0">
                    <a:pos x="285" y="145"/>
                  </a:cxn>
                  <a:cxn ang="0">
                    <a:pos x="316" y="123"/>
                  </a:cxn>
                  <a:cxn ang="0">
                    <a:pos x="348" y="99"/>
                  </a:cxn>
                  <a:cxn ang="0">
                    <a:pos x="363" y="80"/>
                  </a:cxn>
                  <a:cxn ang="0">
                    <a:pos x="375" y="58"/>
                  </a:cxn>
                  <a:cxn ang="0">
                    <a:pos x="378" y="48"/>
                  </a:cxn>
                  <a:cxn ang="0">
                    <a:pos x="381" y="31"/>
                  </a:cxn>
                  <a:cxn ang="0">
                    <a:pos x="384" y="24"/>
                  </a:cxn>
                  <a:cxn ang="0">
                    <a:pos x="384" y="17"/>
                  </a:cxn>
                  <a:cxn ang="0">
                    <a:pos x="384" y="7"/>
                  </a:cxn>
                  <a:cxn ang="0">
                    <a:pos x="384" y="0"/>
                  </a:cxn>
                </a:cxnLst>
                <a:rect l="0" t="0" r="r" b="b"/>
                <a:pathLst>
                  <a:path w="385" h="271">
                    <a:moveTo>
                      <a:pt x="0" y="270"/>
                    </a:moveTo>
                    <a:lnTo>
                      <a:pt x="74" y="258"/>
                    </a:lnTo>
                    <a:lnTo>
                      <a:pt x="131" y="246"/>
                    </a:lnTo>
                    <a:lnTo>
                      <a:pt x="171" y="227"/>
                    </a:lnTo>
                    <a:lnTo>
                      <a:pt x="198" y="211"/>
                    </a:lnTo>
                    <a:lnTo>
                      <a:pt x="212" y="189"/>
                    </a:lnTo>
                    <a:lnTo>
                      <a:pt x="217" y="162"/>
                    </a:lnTo>
                    <a:lnTo>
                      <a:pt x="220" y="128"/>
                    </a:lnTo>
                    <a:lnTo>
                      <a:pt x="223" y="101"/>
                    </a:lnTo>
                    <a:lnTo>
                      <a:pt x="211" y="80"/>
                    </a:lnTo>
                    <a:lnTo>
                      <a:pt x="182" y="63"/>
                    </a:lnTo>
                    <a:lnTo>
                      <a:pt x="161" y="58"/>
                    </a:lnTo>
                    <a:lnTo>
                      <a:pt x="140" y="60"/>
                    </a:lnTo>
                    <a:lnTo>
                      <a:pt x="113" y="75"/>
                    </a:lnTo>
                    <a:lnTo>
                      <a:pt x="101" y="89"/>
                    </a:lnTo>
                    <a:lnTo>
                      <a:pt x="95" y="104"/>
                    </a:lnTo>
                    <a:lnTo>
                      <a:pt x="98" y="123"/>
                    </a:lnTo>
                    <a:lnTo>
                      <a:pt x="110" y="137"/>
                    </a:lnTo>
                    <a:lnTo>
                      <a:pt x="140" y="157"/>
                    </a:lnTo>
                    <a:lnTo>
                      <a:pt x="185" y="162"/>
                    </a:lnTo>
                    <a:lnTo>
                      <a:pt x="235" y="162"/>
                    </a:lnTo>
                    <a:lnTo>
                      <a:pt x="285" y="145"/>
                    </a:lnTo>
                    <a:lnTo>
                      <a:pt x="316" y="123"/>
                    </a:lnTo>
                    <a:lnTo>
                      <a:pt x="348" y="99"/>
                    </a:lnTo>
                    <a:lnTo>
                      <a:pt x="363" y="80"/>
                    </a:lnTo>
                    <a:lnTo>
                      <a:pt x="375" y="58"/>
                    </a:lnTo>
                    <a:lnTo>
                      <a:pt x="378" y="48"/>
                    </a:lnTo>
                    <a:lnTo>
                      <a:pt x="381" y="31"/>
                    </a:lnTo>
                    <a:lnTo>
                      <a:pt x="384" y="24"/>
                    </a:lnTo>
                    <a:lnTo>
                      <a:pt x="384" y="17"/>
                    </a:lnTo>
                    <a:lnTo>
                      <a:pt x="384" y="7"/>
                    </a:lnTo>
                    <a:lnTo>
                      <a:pt x="384" y="0"/>
                    </a:lnTo>
                  </a:path>
                </a:pathLst>
              </a:custGeom>
              <a:noFill/>
              <a:ln w="50800" cap="rnd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rgbClr val="002060"/>
                  </a:solidFill>
                  <a:latin typeface="+mn-lt"/>
                </a:endParaRPr>
              </a:p>
            </p:txBody>
          </p:sp>
          <p:grpSp>
            <p:nvGrpSpPr>
              <p:cNvPr id="4" name="Group 67"/>
              <p:cNvGrpSpPr>
                <a:grpSpLocks/>
              </p:cNvGrpSpPr>
              <p:nvPr/>
            </p:nvGrpSpPr>
            <p:grpSpPr bwMode="auto">
              <a:xfrm>
                <a:off x="855" y="1509"/>
                <a:ext cx="330" cy="171"/>
                <a:chOff x="855" y="1509"/>
                <a:chExt cx="330" cy="171"/>
              </a:xfrm>
            </p:grpSpPr>
            <p:sp>
              <p:nvSpPr>
                <p:cNvPr id="182340" name="Line 68"/>
                <p:cNvSpPr>
                  <a:spLocks noChangeShapeType="1"/>
                </p:cNvSpPr>
                <p:nvPr/>
              </p:nvSpPr>
              <p:spPr bwMode="auto">
                <a:xfrm>
                  <a:off x="855" y="1509"/>
                  <a:ext cx="330" cy="0"/>
                </a:xfrm>
                <a:prstGeom prst="line">
                  <a:avLst/>
                </a:prstGeom>
                <a:noFill/>
                <a:ln w="50800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82341" name="Line 69"/>
                <p:cNvSpPr>
                  <a:spLocks noChangeShapeType="1"/>
                </p:cNvSpPr>
                <p:nvPr/>
              </p:nvSpPr>
              <p:spPr bwMode="auto">
                <a:xfrm>
                  <a:off x="855" y="1595"/>
                  <a:ext cx="330" cy="0"/>
                </a:xfrm>
                <a:prstGeom prst="line">
                  <a:avLst/>
                </a:prstGeom>
                <a:noFill/>
                <a:ln w="50800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82342" name="Line 70"/>
                <p:cNvSpPr>
                  <a:spLocks noChangeShapeType="1"/>
                </p:cNvSpPr>
                <p:nvPr/>
              </p:nvSpPr>
              <p:spPr bwMode="auto">
                <a:xfrm>
                  <a:off x="855" y="1680"/>
                  <a:ext cx="330" cy="0"/>
                </a:xfrm>
                <a:prstGeom prst="line">
                  <a:avLst/>
                </a:prstGeom>
                <a:noFill/>
                <a:ln w="50800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5" name="Group 71"/>
              <p:cNvGrpSpPr>
                <a:grpSpLocks/>
              </p:cNvGrpSpPr>
              <p:nvPr/>
            </p:nvGrpSpPr>
            <p:grpSpPr bwMode="auto">
              <a:xfrm>
                <a:off x="810" y="2100"/>
                <a:ext cx="499" cy="259"/>
                <a:chOff x="810" y="2100"/>
                <a:chExt cx="499" cy="259"/>
              </a:xfrm>
            </p:grpSpPr>
            <p:sp>
              <p:nvSpPr>
                <p:cNvPr id="182344" name="Freeform 72"/>
                <p:cNvSpPr>
                  <a:spLocks/>
                </p:cNvSpPr>
                <p:nvPr/>
              </p:nvSpPr>
              <p:spPr bwMode="auto">
                <a:xfrm>
                  <a:off x="946" y="2100"/>
                  <a:ext cx="363" cy="259"/>
                </a:xfrm>
                <a:custGeom>
                  <a:avLst/>
                  <a:gdLst/>
                  <a:ahLst/>
                  <a:cxnLst>
                    <a:cxn ang="0">
                      <a:pos x="0" y="248"/>
                    </a:cxn>
                    <a:cxn ang="0">
                      <a:pos x="17" y="248"/>
                    </a:cxn>
                    <a:cxn ang="0">
                      <a:pos x="57" y="232"/>
                    </a:cxn>
                    <a:cxn ang="0">
                      <a:pos x="102" y="217"/>
                    </a:cxn>
                    <a:cxn ang="0">
                      <a:pos x="136" y="196"/>
                    </a:cxn>
                    <a:cxn ang="0">
                      <a:pos x="164" y="165"/>
                    </a:cxn>
                    <a:cxn ang="0">
                      <a:pos x="175" y="144"/>
                    </a:cxn>
                    <a:cxn ang="0">
                      <a:pos x="198" y="103"/>
                    </a:cxn>
                    <a:cxn ang="0">
                      <a:pos x="198" y="83"/>
                    </a:cxn>
                    <a:cxn ang="0">
                      <a:pos x="209" y="41"/>
                    </a:cxn>
                    <a:cxn ang="0">
                      <a:pos x="209" y="21"/>
                    </a:cxn>
                    <a:cxn ang="0">
                      <a:pos x="204" y="0"/>
                    </a:cxn>
                    <a:cxn ang="0">
                      <a:pos x="187" y="0"/>
                    </a:cxn>
                    <a:cxn ang="0">
                      <a:pos x="175" y="21"/>
                    </a:cxn>
                    <a:cxn ang="0">
                      <a:pos x="170" y="36"/>
                    </a:cxn>
                    <a:cxn ang="0">
                      <a:pos x="158" y="62"/>
                    </a:cxn>
                    <a:cxn ang="0">
                      <a:pos x="147" y="83"/>
                    </a:cxn>
                    <a:cxn ang="0">
                      <a:pos x="141" y="103"/>
                    </a:cxn>
                    <a:cxn ang="0">
                      <a:pos x="141" y="124"/>
                    </a:cxn>
                    <a:cxn ang="0">
                      <a:pos x="130" y="144"/>
                    </a:cxn>
                    <a:cxn ang="0">
                      <a:pos x="124" y="160"/>
                    </a:cxn>
                    <a:cxn ang="0">
                      <a:pos x="124" y="175"/>
                    </a:cxn>
                    <a:cxn ang="0">
                      <a:pos x="124" y="191"/>
                    </a:cxn>
                    <a:cxn ang="0">
                      <a:pos x="124" y="206"/>
                    </a:cxn>
                    <a:cxn ang="0">
                      <a:pos x="130" y="222"/>
                    </a:cxn>
                    <a:cxn ang="0">
                      <a:pos x="147" y="232"/>
                    </a:cxn>
                    <a:cxn ang="0">
                      <a:pos x="170" y="248"/>
                    </a:cxn>
                    <a:cxn ang="0">
                      <a:pos x="187" y="248"/>
                    </a:cxn>
                    <a:cxn ang="0">
                      <a:pos x="204" y="248"/>
                    </a:cxn>
                    <a:cxn ang="0">
                      <a:pos x="215" y="227"/>
                    </a:cxn>
                    <a:cxn ang="0">
                      <a:pos x="232" y="206"/>
                    </a:cxn>
                    <a:cxn ang="0">
                      <a:pos x="255" y="160"/>
                    </a:cxn>
                    <a:cxn ang="0">
                      <a:pos x="272" y="144"/>
                    </a:cxn>
                    <a:cxn ang="0">
                      <a:pos x="288" y="139"/>
                    </a:cxn>
                    <a:cxn ang="0">
                      <a:pos x="305" y="139"/>
                    </a:cxn>
                    <a:cxn ang="0">
                      <a:pos x="322" y="155"/>
                    </a:cxn>
                    <a:cxn ang="0">
                      <a:pos x="328" y="170"/>
                    </a:cxn>
                    <a:cxn ang="0">
                      <a:pos x="317" y="155"/>
                    </a:cxn>
                    <a:cxn ang="0">
                      <a:pos x="305" y="139"/>
                    </a:cxn>
                    <a:cxn ang="0">
                      <a:pos x="288" y="139"/>
                    </a:cxn>
                    <a:cxn ang="0">
                      <a:pos x="272" y="139"/>
                    </a:cxn>
                    <a:cxn ang="0">
                      <a:pos x="255" y="155"/>
                    </a:cxn>
                    <a:cxn ang="0">
                      <a:pos x="243" y="170"/>
                    </a:cxn>
                    <a:cxn ang="0">
                      <a:pos x="238" y="186"/>
                    </a:cxn>
                    <a:cxn ang="0">
                      <a:pos x="232" y="201"/>
                    </a:cxn>
                    <a:cxn ang="0">
                      <a:pos x="232" y="217"/>
                    </a:cxn>
                    <a:cxn ang="0">
                      <a:pos x="238" y="232"/>
                    </a:cxn>
                    <a:cxn ang="0">
                      <a:pos x="255" y="248"/>
                    </a:cxn>
                    <a:cxn ang="0">
                      <a:pos x="277" y="253"/>
                    </a:cxn>
                    <a:cxn ang="0">
                      <a:pos x="294" y="258"/>
                    </a:cxn>
                    <a:cxn ang="0">
                      <a:pos x="311" y="258"/>
                    </a:cxn>
                    <a:cxn ang="0">
                      <a:pos x="328" y="253"/>
                    </a:cxn>
                    <a:cxn ang="0">
                      <a:pos x="362" y="232"/>
                    </a:cxn>
                  </a:cxnLst>
                  <a:rect l="0" t="0" r="r" b="b"/>
                  <a:pathLst>
                    <a:path w="363" h="259">
                      <a:moveTo>
                        <a:pt x="0" y="248"/>
                      </a:moveTo>
                      <a:lnTo>
                        <a:pt x="17" y="248"/>
                      </a:lnTo>
                      <a:lnTo>
                        <a:pt x="57" y="232"/>
                      </a:lnTo>
                      <a:lnTo>
                        <a:pt x="102" y="217"/>
                      </a:lnTo>
                      <a:lnTo>
                        <a:pt x="136" y="196"/>
                      </a:lnTo>
                      <a:lnTo>
                        <a:pt x="164" y="165"/>
                      </a:lnTo>
                      <a:lnTo>
                        <a:pt x="175" y="144"/>
                      </a:lnTo>
                      <a:lnTo>
                        <a:pt x="198" y="103"/>
                      </a:lnTo>
                      <a:lnTo>
                        <a:pt x="198" y="83"/>
                      </a:lnTo>
                      <a:lnTo>
                        <a:pt x="209" y="41"/>
                      </a:lnTo>
                      <a:lnTo>
                        <a:pt x="209" y="21"/>
                      </a:lnTo>
                      <a:lnTo>
                        <a:pt x="204" y="0"/>
                      </a:lnTo>
                      <a:lnTo>
                        <a:pt x="187" y="0"/>
                      </a:lnTo>
                      <a:lnTo>
                        <a:pt x="175" y="21"/>
                      </a:lnTo>
                      <a:lnTo>
                        <a:pt x="170" y="36"/>
                      </a:lnTo>
                      <a:lnTo>
                        <a:pt x="158" y="62"/>
                      </a:lnTo>
                      <a:lnTo>
                        <a:pt x="147" y="83"/>
                      </a:lnTo>
                      <a:lnTo>
                        <a:pt x="141" y="103"/>
                      </a:lnTo>
                      <a:lnTo>
                        <a:pt x="141" y="124"/>
                      </a:lnTo>
                      <a:lnTo>
                        <a:pt x="130" y="144"/>
                      </a:lnTo>
                      <a:lnTo>
                        <a:pt x="124" y="160"/>
                      </a:lnTo>
                      <a:lnTo>
                        <a:pt x="124" y="175"/>
                      </a:lnTo>
                      <a:lnTo>
                        <a:pt x="124" y="191"/>
                      </a:lnTo>
                      <a:lnTo>
                        <a:pt x="124" y="206"/>
                      </a:lnTo>
                      <a:lnTo>
                        <a:pt x="130" y="222"/>
                      </a:lnTo>
                      <a:lnTo>
                        <a:pt x="147" y="232"/>
                      </a:lnTo>
                      <a:lnTo>
                        <a:pt x="170" y="248"/>
                      </a:lnTo>
                      <a:lnTo>
                        <a:pt x="187" y="248"/>
                      </a:lnTo>
                      <a:lnTo>
                        <a:pt x="204" y="248"/>
                      </a:lnTo>
                      <a:lnTo>
                        <a:pt x="215" y="227"/>
                      </a:lnTo>
                      <a:lnTo>
                        <a:pt x="232" y="206"/>
                      </a:lnTo>
                      <a:lnTo>
                        <a:pt x="255" y="160"/>
                      </a:lnTo>
                      <a:lnTo>
                        <a:pt x="272" y="144"/>
                      </a:lnTo>
                      <a:lnTo>
                        <a:pt x="288" y="139"/>
                      </a:lnTo>
                      <a:lnTo>
                        <a:pt x="305" y="139"/>
                      </a:lnTo>
                      <a:lnTo>
                        <a:pt x="322" y="155"/>
                      </a:lnTo>
                      <a:lnTo>
                        <a:pt x="328" y="170"/>
                      </a:lnTo>
                      <a:lnTo>
                        <a:pt x="317" y="155"/>
                      </a:lnTo>
                      <a:lnTo>
                        <a:pt x="305" y="139"/>
                      </a:lnTo>
                      <a:lnTo>
                        <a:pt x="288" y="139"/>
                      </a:lnTo>
                      <a:lnTo>
                        <a:pt x="272" y="139"/>
                      </a:lnTo>
                      <a:lnTo>
                        <a:pt x="255" y="155"/>
                      </a:lnTo>
                      <a:lnTo>
                        <a:pt x="243" y="170"/>
                      </a:lnTo>
                      <a:lnTo>
                        <a:pt x="238" y="186"/>
                      </a:lnTo>
                      <a:lnTo>
                        <a:pt x="232" y="201"/>
                      </a:lnTo>
                      <a:lnTo>
                        <a:pt x="232" y="217"/>
                      </a:lnTo>
                      <a:lnTo>
                        <a:pt x="238" y="232"/>
                      </a:lnTo>
                      <a:lnTo>
                        <a:pt x="255" y="248"/>
                      </a:lnTo>
                      <a:lnTo>
                        <a:pt x="277" y="253"/>
                      </a:lnTo>
                      <a:lnTo>
                        <a:pt x="294" y="258"/>
                      </a:lnTo>
                      <a:lnTo>
                        <a:pt x="311" y="258"/>
                      </a:lnTo>
                      <a:lnTo>
                        <a:pt x="328" y="253"/>
                      </a:lnTo>
                      <a:lnTo>
                        <a:pt x="362" y="232"/>
                      </a:lnTo>
                    </a:path>
                  </a:pathLst>
                </a:custGeom>
                <a:noFill/>
                <a:ln w="50800" cap="rnd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82345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810" y="2110"/>
                  <a:ext cx="238" cy="238"/>
                </a:xfrm>
                <a:prstGeom prst="line">
                  <a:avLst/>
                </a:prstGeom>
                <a:noFill/>
                <a:ln w="50800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182346" name="Freeform 74"/>
              <p:cNvSpPr>
                <a:spLocks/>
              </p:cNvSpPr>
              <p:nvPr/>
            </p:nvSpPr>
            <p:spPr bwMode="auto">
              <a:xfrm>
                <a:off x="804" y="2811"/>
                <a:ext cx="454" cy="187"/>
              </a:xfrm>
              <a:custGeom>
                <a:avLst/>
                <a:gdLst/>
                <a:ahLst/>
                <a:cxnLst>
                  <a:cxn ang="0">
                    <a:pos x="0" y="180"/>
                  </a:cxn>
                  <a:cxn ang="0">
                    <a:pos x="9" y="120"/>
                  </a:cxn>
                  <a:cxn ang="0">
                    <a:pos x="21" y="78"/>
                  </a:cxn>
                  <a:cxn ang="0">
                    <a:pos x="39" y="30"/>
                  </a:cxn>
                  <a:cxn ang="0">
                    <a:pos x="75" y="6"/>
                  </a:cxn>
                  <a:cxn ang="0">
                    <a:pos x="135" y="0"/>
                  </a:cxn>
                  <a:cxn ang="0">
                    <a:pos x="178" y="17"/>
                  </a:cxn>
                  <a:cxn ang="0">
                    <a:pos x="213" y="48"/>
                  </a:cxn>
                  <a:cxn ang="0">
                    <a:pos x="231" y="96"/>
                  </a:cxn>
                  <a:cxn ang="0">
                    <a:pos x="246" y="132"/>
                  </a:cxn>
                  <a:cxn ang="0">
                    <a:pos x="268" y="168"/>
                  </a:cxn>
                  <a:cxn ang="0">
                    <a:pos x="303" y="183"/>
                  </a:cxn>
                  <a:cxn ang="0">
                    <a:pos x="336" y="186"/>
                  </a:cxn>
                  <a:cxn ang="0">
                    <a:pos x="384" y="182"/>
                  </a:cxn>
                  <a:cxn ang="0">
                    <a:pos x="426" y="147"/>
                  </a:cxn>
                  <a:cxn ang="0">
                    <a:pos x="445" y="107"/>
                  </a:cxn>
                  <a:cxn ang="0">
                    <a:pos x="451" y="54"/>
                  </a:cxn>
                  <a:cxn ang="0">
                    <a:pos x="453" y="6"/>
                  </a:cxn>
                </a:cxnLst>
                <a:rect l="0" t="0" r="r" b="b"/>
                <a:pathLst>
                  <a:path w="454" h="187">
                    <a:moveTo>
                      <a:pt x="0" y="180"/>
                    </a:moveTo>
                    <a:lnTo>
                      <a:pt x="9" y="120"/>
                    </a:lnTo>
                    <a:lnTo>
                      <a:pt x="21" y="78"/>
                    </a:lnTo>
                    <a:lnTo>
                      <a:pt x="39" y="30"/>
                    </a:lnTo>
                    <a:lnTo>
                      <a:pt x="75" y="6"/>
                    </a:lnTo>
                    <a:lnTo>
                      <a:pt x="135" y="0"/>
                    </a:lnTo>
                    <a:lnTo>
                      <a:pt x="178" y="17"/>
                    </a:lnTo>
                    <a:lnTo>
                      <a:pt x="213" y="48"/>
                    </a:lnTo>
                    <a:lnTo>
                      <a:pt x="231" y="96"/>
                    </a:lnTo>
                    <a:lnTo>
                      <a:pt x="246" y="132"/>
                    </a:lnTo>
                    <a:lnTo>
                      <a:pt x="268" y="168"/>
                    </a:lnTo>
                    <a:lnTo>
                      <a:pt x="303" y="183"/>
                    </a:lnTo>
                    <a:lnTo>
                      <a:pt x="336" y="186"/>
                    </a:lnTo>
                    <a:lnTo>
                      <a:pt x="384" y="182"/>
                    </a:lnTo>
                    <a:lnTo>
                      <a:pt x="426" y="147"/>
                    </a:lnTo>
                    <a:lnTo>
                      <a:pt x="445" y="107"/>
                    </a:lnTo>
                    <a:lnTo>
                      <a:pt x="451" y="54"/>
                    </a:lnTo>
                    <a:lnTo>
                      <a:pt x="453" y="6"/>
                    </a:lnTo>
                  </a:path>
                </a:pathLst>
              </a:custGeom>
              <a:noFill/>
              <a:ln w="50800" cap="rnd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6" name="Group 75"/>
              <p:cNvGrpSpPr>
                <a:grpSpLocks/>
              </p:cNvGrpSpPr>
              <p:nvPr/>
            </p:nvGrpSpPr>
            <p:grpSpPr bwMode="auto">
              <a:xfrm>
                <a:off x="849" y="3423"/>
                <a:ext cx="424" cy="313"/>
                <a:chOff x="849" y="3423"/>
                <a:chExt cx="424" cy="313"/>
              </a:xfrm>
            </p:grpSpPr>
            <p:sp>
              <p:nvSpPr>
                <p:cNvPr id="182348" name="Freeform 76"/>
                <p:cNvSpPr>
                  <a:spLocks/>
                </p:cNvSpPr>
                <p:nvPr/>
              </p:nvSpPr>
              <p:spPr bwMode="auto">
                <a:xfrm>
                  <a:off x="849" y="3423"/>
                  <a:ext cx="417" cy="122"/>
                </a:xfrm>
                <a:custGeom>
                  <a:avLst/>
                  <a:gdLst/>
                  <a:ahLst/>
                  <a:cxnLst>
                    <a:cxn ang="0">
                      <a:pos x="0" y="121"/>
                    </a:cxn>
                    <a:cxn ang="0">
                      <a:pos x="47" y="56"/>
                    </a:cxn>
                    <a:cxn ang="0">
                      <a:pos x="109" y="13"/>
                    </a:cxn>
                    <a:cxn ang="0">
                      <a:pos x="196" y="0"/>
                    </a:cxn>
                    <a:cxn ang="0">
                      <a:pos x="291" y="11"/>
                    </a:cxn>
                    <a:cxn ang="0">
                      <a:pos x="363" y="56"/>
                    </a:cxn>
                    <a:cxn ang="0">
                      <a:pos x="416" y="116"/>
                    </a:cxn>
                  </a:cxnLst>
                  <a:rect l="0" t="0" r="r" b="b"/>
                  <a:pathLst>
                    <a:path w="417" h="122">
                      <a:moveTo>
                        <a:pt x="0" y="121"/>
                      </a:moveTo>
                      <a:lnTo>
                        <a:pt x="47" y="56"/>
                      </a:lnTo>
                      <a:lnTo>
                        <a:pt x="109" y="13"/>
                      </a:lnTo>
                      <a:lnTo>
                        <a:pt x="196" y="0"/>
                      </a:lnTo>
                      <a:lnTo>
                        <a:pt x="291" y="11"/>
                      </a:lnTo>
                      <a:lnTo>
                        <a:pt x="363" y="56"/>
                      </a:lnTo>
                      <a:lnTo>
                        <a:pt x="416" y="116"/>
                      </a:lnTo>
                    </a:path>
                  </a:pathLst>
                </a:custGeom>
                <a:noFill/>
                <a:ln w="50800" cap="rnd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82349" name="Freeform 77"/>
                <p:cNvSpPr>
                  <a:spLocks/>
                </p:cNvSpPr>
                <p:nvPr/>
              </p:nvSpPr>
              <p:spPr bwMode="auto">
                <a:xfrm>
                  <a:off x="856" y="3614"/>
                  <a:ext cx="417" cy="1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7" y="65"/>
                    </a:cxn>
                    <a:cxn ang="0">
                      <a:pos x="109" y="108"/>
                    </a:cxn>
                    <a:cxn ang="0">
                      <a:pos x="196" y="121"/>
                    </a:cxn>
                    <a:cxn ang="0">
                      <a:pos x="291" y="110"/>
                    </a:cxn>
                    <a:cxn ang="0">
                      <a:pos x="363" y="65"/>
                    </a:cxn>
                    <a:cxn ang="0">
                      <a:pos x="416" y="5"/>
                    </a:cxn>
                  </a:cxnLst>
                  <a:rect l="0" t="0" r="r" b="b"/>
                  <a:pathLst>
                    <a:path w="417" h="122">
                      <a:moveTo>
                        <a:pt x="0" y="0"/>
                      </a:moveTo>
                      <a:lnTo>
                        <a:pt x="47" y="65"/>
                      </a:lnTo>
                      <a:lnTo>
                        <a:pt x="109" y="108"/>
                      </a:lnTo>
                      <a:lnTo>
                        <a:pt x="196" y="121"/>
                      </a:lnTo>
                      <a:lnTo>
                        <a:pt x="291" y="110"/>
                      </a:lnTo>
                      <a:lnTo>
                        <a:pt x="363" y="65"/>
                      </a:lnTo>
                      <a:lnTo>
                        <a:pt x="416" y="5"/>
                      </a:lnTo>
                    </a:path>
                  </a:pathLst>
                </a:custGeom>
                <a:noFill/>
                <a:ln w="50800" cap="rnd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</p:grpSp>
        <p:sp>
          <p:nvSpPr>
            <p:cNvPr id="182350" name="Text Box 78"/>
            <p:cNvSpPr txBox="1">
              <a:spLocks noChangeArrowheads="1"/>
            </p:cNvSpPr>
            <p:nvPr/>
          </p:nvSpPr>
          <p:spPr bwMode="auto">
            <a:xfrm>
              <a:off x="1572" y="859"/>
              <a:ext cx="3600" cy="27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Delete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Capitalize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Lowercase (don’t capitalize)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Transpose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Close up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Proofreading Marks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76438" y="1363663"/>
            <a:ext cx="6938962" cy="4489450"/>
            <a:chOff x="705" y="859"/>
            <a:chExt cx="4371" cy="2828"/>
          </a:xfrm>
        </p:grpSpPr>
        <p:sp>
          <p:nvSpPr>
            <p:cNvPr id="367636" name="Text Box 20"/>
            <p:cNvSpPr txBox="1">
              <a:spLocks noChangeArrowheads="1"/>
            </p:cNvSpPr>
            <p:nvPr/>
          </p:nvSpPr>
          <p:spPr bwMode="auto">
            <a:xfrm>
              <a:off x="1476" y="859"/>
              <a:ext cx="3600" cy="27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Insert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Insert space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Insert punctuation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Insert period</a:t>
              </a:r>
            </a:p>
            <a:p>
              <a:pPr algn="l" ea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55000"/>
                </a:spcAft>
                <a:buClrTx/>
                <a:buFontTx/>
                <a:buNone/>
              </a:pPr>
              <a:r>
                <a:rPr lang="en-US" sz="3000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Start paragraph</a:t>
              </a: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705" y="907"/>
              <a:ext cx="372" cy="2780"/>
              <a:chOff x="957" y="765"/>
              <a:chExt cx="331" cy="3006"/>
            </a:xfrm>
          </p:grpSpPr>
          <p:sp>
            <p:nvSpPr>
              <p:cNvPr id="367638" name="Freeform 22"/>
              <p:cNvSpPr>
                <a:spLocks/>
              </p:cNvSpPr>
              <p:nvPr/>
            </p:nvSpPr>
            <p:spPr bwMode="auto">
              <a:xfrm>
                <a:off x="984" y="765"/>
                <a:ext cx="283" cy="283"/>
              </a:xfrm>
              <a:custGeom>
                <a:avLst/>
                <a:gdLst/>
                <a:ahLst/>
                <a:cxnLst>
                  <a:cxn ang="0">
                    <a:pos x="0" y="282"/>
                  </a:cxn>
                  <a:cxn ang="0">
                    <a:pos x="132" y="0"/>
                  </a:cxn>
                  <a:cxn ang="0">
                    <a:pos x="282" y="274"/>
                  </a:cxn>
                </a:cxnLst>
                <a:rect l="0" t="0" r="r" b="b"/>
                <a:pathLst>
                  <a:path w="283" h="283">
                    <a:moveTo>
                      <a:pt x="0" y="282"/>
                    </a:moveTo>
                    <a:lnTo>
                      <a:pt x="132" y="0"/>
                    </a:lnTo>
                    <a:lnTo>
                      <a:pt x="282" y="274"/>
                    </a:lnTo>
                  </a:path>
                </a:pathLst>
              </a:custGeom>
              <a:noFill/>
              <a:ln w="50800" cap="rnd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4" name="Group 23"/>
              <p:cNvGrpSpPr>
                <a:grpSpLocks/>
              </p:cNvGrpSpPr>
              <p:nvPr/>
            </p:nvGrpSpPr>
            <p:grpSpPr bwMode="auto">
              <a:xfrm>
                <a:off x="969" y="1317"/>
                <a:ext cx="307" cy="523"/>
                <a:chOff x="969" y="1317"/>
                <a:chExt cx="307" cy="523"/>
              </a:xfrm>
            </p:grpSpPr>
            <p:sp>
              <p:nvSpPr>
                <p:cNvPr id="367640" name="Freeform 24"/>
                <p:cNvSpPr>
                  <a:spLocks/>
                </p:cNvSpPr>
                <p:nvPr/>
              </p:nvSpPr>
              <p:spPr bwMode="auto">
                <a:xfrm>
                  <a:off x="1000" y="1557"/>
                  <a:ext cx="276" cy="283"/>
                </a:xfrm>
                <a:custGeom>
                  <a:avLst/>
                  <a:gdLst/>
                  <a:ahLst/>
                  <a:cxnLst>
                    <a:cxn ang="0">
                      <a:pos x="0" y="282"/>
                    </a:cxn>
                    <a:cxn ang="0">
                      <a:pos x="129" y="0"/>
                    </a:cxn>
                    <a:cxn ang="0">
                      <a:pos x="275" y="274"/>
                    </a:cxn>
                  </a:cxnLst>
                  <a:rect l="0" t="0" r="r" b="b"/>
                  <a:pathLst>
                    <a:path w="276" h="283">
                      <a:moveTo>
                        <a:pt x="0" y="282"/>
                      </a:moveTo>
                      <a:lnTo>
                        <a:pt x="129" y="0"/>
                      </a:lnTo>
                      <a:lnTo>
                        <a:pt x="275" y="274"/>
                      </a:lnTo>
                    </a:path>
                  </a:pathLst>
                </a:custGeom>
                <a:noFill/>
                <a:ln w="50800" cap="rnd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5" name="Group 25"/>
                <p:cNvGrpSpPr>
                  <a:grpSpLocks/>
                </p:cNvGrpSpPr>
                <p:nvPr/>
              </p:nvGrpSpPr>
              <p:grpSpPr bwMode="auto">
                <a:xfrm>
                  <a:off x="969" y="1317"/>
                  <a:ext cx="235" cy="215"/>
                  <a:chOff x="969" y="1317"/>
                  <a:chExt cx="235" cy="215"/>
                </a:xfrm>
              </p:grpSpPr>
              <p:sp>
                <p:nvSpPr>
                  <p:cNvPr id="367642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9" y="1367"/>
                    <a:ext cx="222" cy="41"/>
                  </a:xfrm>
                  <a:prstGeom prst="line">
                    <a:avLst/>
                  </a:prstGeom>
                  <a:noFill/>
                  <a:ln w="50800">
                    <a:solidFill>
                      <a:srgbClr val="00206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7643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82" y="1450"/>
                    <a:ext cx="222" cy="45"/>
                  </a:xfrm>
                  <a:prstGeom prst="line">
                    <a:avLst/>
                  </a:prstGeom>
                  <a:noFill/>
                  <a:ln w="50800">
                    <a:solidFill>
                      <a:srgbClr val="00206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764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1022" y="1329"/>
                    <a:ext cx="67" cy="203"/>
                  </a:xfrm>
                  <a:prstGeom prst="line">
                    <a:avLst/>
                  </a:prstGeom>
                  <a:noFill/>
                  <a:ln w="50800">
                    <a:solidFill>
                      <a:srgbClr val="00206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764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098" y="1317"/>
                    <a:ext cx="75" cy="207"/>
                  </a:xfrm>
                  <a:prstGeom prst="line">
                    <a:avLst/>
                  </a:prstGeom>
                  <a:noFill/>
                  <a:ln w="50800">
                    <a:solidFill>
                      <a:srgbClr val="00206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957" y="2085"/>
                <a:ext cx="331" cy="361"/>
                <a:chOff x="957" y="2085"/>
                <a:chExt cx="331" cy="361"/>
              </a:xfrm>
            </p:grpSpPr>
            <p:sp>
              <p:nvSpPr>
                <p:cNvPr id="367647" name="Freeform 31"/>
                <p:cNvSpPr>
                  <a:spLocks/>
                </p:cNvSpPr>
                <p:nvPr/>
              </p:nvSpPr>
              <p:spPr bwMode="auto">
                <a:xfrm>
                  <a:off x="957" y="2085"/>
                  <a:ext cx="331" cy="289"/>
                </a:xfrm>
                <a:custGeom>
                  <a:avLst/>
                  <a:gdLst/>
                  <a:ahLst/>
                  <a:cxnLst>
                    <a:cxn ang="0">
                      <a:pos x="0" y="288"/>
                    </a:cxn>
                    <a:cxn ang="0">
                      <a:pos x="154" y="0"/>
                    </a:cxn>
                    <a:cxn ang="0">
                      <a:pos x="330" y="280"/>
                    </a:cxn>
                  </a:cxnLst>
                  <a:rect l="0" t="0" r="r" b="b"/>
                  <a:pathLst>
                    <a:path w="331" h="289">
                      <a:moveTo>
                        <a:pt x="0" y="288"/>
                      </a:moveTo>
                      <a:lnTo>
                        <a:pt x="154" y="0"/>
                      </a:lnTo>
                      <a:lnTo>
                        <a:pt x="330" y="280"/>
                      </a:lnTo>
                    </a:path>
                  </a:pathLst>
                </a:custGeom>
                <a:noFill/>
                <a:ln w="50800" cap="rnd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7648" name="Freeform 32"/>
                <p:cNvSpPr>
                  <a:spLocks/>
                </p:cNvSpPr>
                <p:nvPr/>
              </p:nvSpPr>
              <p:spPr bwMode="auto">
                <a:xfrm>
                  <a:off x="1095" y="2319"/>
                  <a:ext cx="61" cy="127"/>
                </a:xfrm>
                <a:custGeom>
                  <a:avLst/>
                  <a:gdLst/>
                  <a:ahLst/>
                  <a:cxnLst>
                    <a:cxn ang="0">
                      <a:pos x="24" y="12"/>
                    </a:cxn>
                    <a:cxn ang="0">
                      <a:pos x="24" y="30"/>
                    </a:cxn>
                    <a:cxn ang="0">
                      <a:pos x="24" y="12"/>
                    </a:cxn>
                    <a:cxn ang="0">
                      <a:pos x="6" y="0"/>
                    </a:cxn>
                    <a:cxn ang="0">
                      <a:pos x="0" y="18"/>
                    </a:cxn>
                    <a:cxn ang="0">
                      <a:pos x="0" y="36"/>
                    </a:cxn>
                    <a:cxn ang="0">
                      <a:pos x="18" y="42"/>
                    </a:cxn>
                    <a:cxn ang="0">
                      <a:pos x="24" y="24"/>
                    </a:cxn>
                    <a:cxn ang="0">
                      <a:pos x="42" y="24"/>
                    </a:cxn>
                    <a:cxn ang="0">
                      <a:pos x="54" y="42"/>
                    </a:cxn>
                    <a:cxn ang="0">
                      <a:pos x="60" y="60"/>
                    </a:cxn>
                    <a:cxn ang="0">
                      <a:pos x="60" y="78"/>
                    </a:cxn>
                    <a:cxn ang="0">
                      <a:pos x="54" y="96"/>
                    </a:cxn>
                    <a:cxn ang="0">
                      <a:pos x="36" y="108"/>
                    </a:cxn>
                    <a:cxn ang="0">
                      <a:pos x="24" y="126"/>
                    </a:cxn>
                  </a:cxnLst>
                  <a:rect l="0" t="0" r="r" b="b"/>
                  <a:pathLst>
                    <a:path w="61" h="127">
                      <a:moveTo>
                        <a:pt x="24" y="12"/>
                      </a:moveTo>
                      <a:lnTo>
                        <a:pt x="24" y="30"/>
                      </a:lnTo>
                      <a:lnTo>
                        <a:pt x="24" y="12"/>
                      </a:lnTo>
                      <a:lnTo>
                        <a:pt x="6" y="0"/>
                      </a:lnTo>
                      <a:lnTo>
                        <a:pt x="0" y="18"/>
                      </a:lnTo>
                      <a:lnTo>
                        <a:pt x="0" y="36"/>
                      </a:lnTo>
                      <a:lnTo>
                        <a:pt x="18" y="42"/>
                      </a:lnTo>
                      <a:lnTo>
                        <a:pt x="24" y="24"/>
                      </a:lnTo>
                      <a:lnTo>
                        <a:pt x="42" y="24"/>
                      </a:lnTo>
                      <a:lnTo>
                        <a:pt x="54" y="42"/>
                      </a:lnTo>
                      <a:lnTo>
                        <a:pt x="60" y="60"/>
                      </a:lnTo>
                      <a:lnTo>
                        <a:pt x="60" y="78"/>
                      </a:lnTo>
                      <a:lnTo>
                        <a:pt x="54" y="96"/>
                      </a:lnTo>
                      <a:lnTo>
                        <a:pt x="36" y="108"/>
                      </a:lnTo>
                      <a:lnTo>
                        <a:pt x="24" y="126"/>
                      </a:lnTo>
                    </a:path>
                  </a:pathLst>
                </a:custGeom>
                <a:noFill/>
                <a:ln w="50800" cap="rnd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7" name="Group 33"/>
              <p:cNvGrpSpPr>
                <a:grpSpLocks/>
              </p:cNvGrpSpPr>
              <p:nvPr/>
            </p:nvGrpSpPr>
            <p:grpSpPr bwMode="auto">
              <a:xfrm>
                <a:off x="984" y="2763"/>
                <a:ext cx="283" cy="313"/>
                <a:chOff x="984" y="2763"/>
                <a:chExt cx="283" cy="313"/>
              </a:xfrm>
            </p:grpSpPr>
            <p:sp>
              <p:nvSpPr>
                <p:cNvPr id="367650" name="Freeform 34"/>
                <p:cNvSpPr>
                  <a:spLocks/>
                </p:cNvSpPr>
                <p:nvPr/>
              </p:nvSpPr>
              <p:spPr bwMode="auto">
                <a:xfrm>
                  <a:off x="1098" y="2895"/>
                  <a:ext cx="19" cy="31"/>
                </a:xfrm>
                <a:custGeom>
                  <a:avLst/>
                  <a:gdLst/>
                  <a:ahLst/>
                  <a:cxnLst>
                    <a:cxn ang="0">
                      <a:pos x="18" y="18"/>
                    </a:cxn>
                    <a:cxn ang="0">
                      <a:pos x="12" y="0"/>
                    </a:cxn>
                    <a:cxn ang="0">
                      <a:pos x="0" y="18"/>
                    </a:cxn>
                    <a:cxn ang="0">
                      <a:pos x="18" y="30"/>
                    </a:cxn>
                    <a:cxn ang="0">
                      <a:pos x="18" y="18"/>
                    </a:cxn>
                  </a:cxnLst>
                  <a:rect l="0" t="0" r="r" b="b"/>
                  <a:pathLst>
                    <a:path w="19" h="31">
                      <a:moveTo>
                        <a:pt x="18" y="18"/>
                      </a:moveTo>
                      <a:lnTo>
                        <a:pt x="12" y="0"/>
                      </a:lnTo>
                      <a:lnTo>
                        <a:pt x="0" y="18"/>
                      </a:lnTo>
                      <a:lnTo>
                        <a:pt x="18" y="30"/>
                      </a:lnTo>
                      <a:lnTo>
                        <a:pt x="18" y="18"/>
                      </a:lnTo>
                    </a:path>
                  </a:pathLst>
                </a:custGeom>
                <a:noFill/>
                <a:ln w="50800" cap="rnd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7651" name="Freeform 35"/>
                <p:cNvSpPr>
                  <a:spLocks/>
                </p:cNvSpPr>
                <p:nvPr/>
              </p:nvSpPr>
              <p:spPr bwMode="auto">
                <a:xfrm>
                  <a:off x="984" y="2763"/>
                  <a:ext cx="283" cy="313"/>
                </a:xfrm>
                <a:custGeom>
                  <a:avLst/>
                  <a:gdLst/>
                  <a:ahLst/>
                  <a:cxnLst>
                    <a:cxn ang="0">
                      <a:pos x="120" y="6"/>
                    </a:cxn>
                    <a:cxn ang="0">
                      <a:pos x="102" y="0"/>
                    </a:cxn>
                    <a:cxn ang="0">
                      <a:pos x="72" y="6"/>
                    </a:cxn>
                    <a:cxn ang="0">
                      <a:pos x="54" y="12"/>
                    </a:cxn>
                    <a:cxn ang="0">
                      <a:pos x="42" y="36"/>
                    </a:cxn>
                    <a:cxn ang="0">
                      <a:pos x="24" y="48"/>
                    </a:cxn>
                    <a:cxn ang="0">
                      <a:pos x="18" y="66"/>
                    </a:cxn>
                    <a:cxn ang="0">
                      <a:pos x="12" y="84"/>
                    </a:cxn>
                    <a:cxn ang="0">
                      <a:pos x="0" y="108"/>
                    </a:cxn>
                    <a:cxn ang="0">
                      <a:pos x="0" y="126"/>
                    </a:cxn>
                    <a:cxn ang="0">
                      <a:pos x="0" y="144"/>
                    </a:cxn>
                    <a:cxn ang="0">
                      <a:pos x="6" y="180"/>
                    </a:cxn>
                    <a:cxn ang="0">
                      <a:pos x="18" y="204"/>
                    </a:cxn>
                    <a:cxn ang="0">
                      <a:pos x="24" y="228"/>
                    </a:cxn>
                    <a:cxn ang="0">
                      <a:pos x="48" y="264"/>
                    </a:cxn>
                    <a:cxn ang="0">
                      <a:pos x="66" y="276"/>
                    </a:cxn>
                    <a:cxn ang="0">
                      <a:pos x="114" y="300"/>
                    </a:cxn>
                    <a:cxn ang="0">
                      <a:pos x="138" y="312"/>
                    </a:cxn>
                    <a:cxn ang="0">
                      <a:pos x="156" y="312"/>
                    </a:cxn>
                    <a:cxn ang="0">
                      <a:pos x="186" y="312"/>
                    </a:cxn>
                    <a:cxn ang="0">
                      <a:pos x="216" y="294"/>
                    </a:cxn>
                    <a:cxn ang="0">
                      <a:pos x="258" y="252"/>
                    </a:cxn>
                    <a:cxn ang="0">
                      <a:pos x="270" y="228"/>
                    </a:cxn>
                    <a:cxn ang="0">
                      <a:pos x="282" y="204"/>
                    </a:cxn>
                    <a:cxn ang="0">
                      <a:pos x="282" y="180"/>
                    </a:cxn>
                    <a:cxn ang="0">
                      <a:pos x="282" y="144"/>
                    </a:cxn>
                    <a:cxn ang="0">
                      <a:pos x="276" y="108"/>
                    </a:cxn>
                    <a:cxn ang="0">
                      <a:pos x="264" y="84"/>
                    </a:cxn>
                    <a:cxn ang="0">
                      <a:pos x="252" y="60"/>
                    </a:cxn>
                    <a:cxn ang="0">
                      <a:pos x="228" y="36"/>
                    </a:cxn>
                    <a:cxn ang="0">
                      <a:pos x="204" y="24"/>
                    </a:cxn>
                    <a:cxn ang="0">
                      <a:pos x="186" y="12"/>
                    </a:cxn>
                    <a:cxn ang="0">
                      <a:pos x="150" y="0"/>
                    </a:cxn>
                    <a:cxn ang="0">
                      <a:pos x="132" y="0"/>
                    </a:cxn>
                    <a:cxn ang="0">
                      <a:pos x="120" y="6"/>
                    </a:cxn>
                  </a:cxnLst>
                  <a:rect l="0" t="0" r="r" b="b"/>
                  <a:pathLst>
                    <a:path w="283" h="313">
                      <a:moveTo>
                        <a:pt x="120" y="6"/>
                      </a:moveTo>
                      <a:lnTo>
                        <a:pt x="102" y="0"/>
                      </a:lnTo>
                      <a:lnTo>
                        <a:pt x="72" y="6"/>
                      </a:lnTo>
                      <a:lnTo>
                        <a:pt x="54" y="12"/>
                      </a:lnTo>
                      <a:lnTo>
                        <a:pt x="42" y="36"/>
                      </a:lnTo>
                      <a:lnTo>
                        <a:pt x="24" y="48"/>
                      </a:lnTo>
                      <a:lnTo>
                        <a:pt x="18" y="66"/>
                      </a:lnTo>
                      <a:lnTo>
                        <a:pt x="12" y="84"/>
                      </a:lnTo>
                      <a:lnTo>
                        <a:pt x="0" y="108"/>
                      </a:lnTo>
                      <a:lnTo>
                        <a:pt x="0" y="126"/>
                      </a:lnTo>
                      <a:lnTo>
                        <a:pt x="0" y="144"/>
                      </a:lnTo>
                      <a:lnTo>
                        <a:pt x="6" y="180"/>
                      </a:lnTo>
                      <a:lnTo>
                        <a:pt x="18" y="204"/>
                      </a:lnTo>
                      <a:lnTo>
                        <a:pt x="24" y="228"/>
                      </a:lnTo>
                      <a:lnTo>
                        <a:pt x="48" y="264"/>
                      </a:lnTo>
                      <a:lnTo>
                        <a:pt x="66" y="276"/>
                      </a:lnTo>
                      <a:lnTo>
                        <a:pt x="114" y="300"/>
                      </a:lnTo>
                      <a:lnTo>
                        <a:pt x="138" y="312"/>
                      </a:lnTo>
                      <a:lnTo>
                        <a:pt x="156" y="312"/>
                      </a:lnTo>
                      <a:lnTo>
                        <a:pt x="186" y="312"/>
                      </a:lnTo>
                      <a:lnTo>
                        <a:pt x="216" y="294"/>
                      </a:lnTo>
                      <a:lnTo>
                        <a:pt x="258" y="252"/>
                      </a:lnTo>
                      <a:lnTo>
                        <a:pt x="270" y="228"/>
                      </a:lnTo>
                      <a:lnTo>
                        <a:pt x="282" y="204"/>
                      </a:lnTo>
                      <a:lnTo>
                        <a:pt x="282" y="180"/>
                      </a:lnTo>
                      <a:lnTo>
                        <a:pt x="282" y="144"/>
                      </a:lnTo>
                      <a:lnTo>
                        <a:pt x="276" y="108"/>
                      </a:lnTo>
                      <a:lnTo>
                        <a:pt x="264" y="84"/>
                      </a:lnTo>
                      <a:lnTo>
                        <a:pt x="252" y="60"/>
                      </a:lnTo>
                      <a:lnTo>
                        <a:pt x="228" y="36"/>
                      </a:lnTo>
                      <a:lnTo>
                        <a:pt x="204" y="24"/>
                      </a:lnTo>
                      <a:lnTo>
                        <a:pt x="186" y="12"/>
                      </a:lnTo>
                      <a:lnTo>
                        <a:pt x="150" y="0"/>
                      </a:lnTo>
                      <a:lnTo>
                        <a:pt x="132" y="0"/>
                      </a:lnTo>
                      <a:lnTo>
                        <a:pt x="120" y="6"/>
                      </a:lnTo>
                    </a:path>
                  </a:pathLst>
                </a:custGeom>
                <a:noFill/>
                <a:ln w="50800" cap="rnd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1014" y="3375"/>
                <a:ext cx="247" cy="396"/>
                <a:chOff x="1014" y="3375"/>
                <a:chExt cx="247" cy="396"/>
              </a:xfrm>
            </p:grpSpPr>
            <p:sp>
              <p:nvSpPr>
                <p:cNvPr id="36765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1116" y="3381"/>
                  <a:ext cx="78" cy="378"/>
                </a:xfrm>
                <a:prstGeom prst="line">
                  <a:avLst/>
                </a:prstGeom>
                <a:noFill/>
                <a:ln w="50800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765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176" y="3393"/>
                  <a:ext cx="78" cy="378"/>
                </a:xfrm>
                <a:prstGeom prst="line">
                  <a:avLst/>
                </a:prstGeom>
                <a:noFill/>
                <a:ln w="50800">
                  <a:solidFill>
                    <a:srgbClr val="00206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7655" name="Freeform 39"/>
                <p:cNvSpPr>
                  <a:spLocks/>
                </p:cNvSpPr>
                <p:nvPr/>
              </p:nvSpPr>
              <p:spPr bwMode="auto">
                <a:xfrm>
                  <a:off x="1014" y="3375"/>
                  <a:ext cx="247" cy="235"/>
                </a:xfrm>
                <a:custGeom>
                  <a:avLst/>
                  <a:gdLst/>
                  <a:ahLst/>
                  <a:cxnLst>
                    <a:cxn ang="0">
                      <a:pos x="246" y="18"/>
                    </a:cxn>
                    <a:cxn ang="0">
                      <a:pos x="180" y="0"/>
                    </a:cxn>
                    <a:cxn ang="0">
                      <a:pos x="126" y="12"/>
                    </a:cxn>
                    <a:cxn ang="0">
                      <a:pos x="108" y="12"/>
                    </a:cxn>
                    <a:cxn ang="0">
                      <a:pos x="90" y="18"/>
                    </a:cxn>
                    <a:cxn ang="0">
                      <a:pos x="78" y="36"/>
                    </a:cxn>
                    <a:cxn ang="0">
                      <a:pos x="60" y="42"/>
                    </a:cxn>
                    <a:cxn ang="0">
                      <a:pos x="48" y="60"/>
                    </a:cxn>
                    <a:cxn ang="0">
                      <a:pos x="30" y="66"/>
                    </a:cxn>
                    <a:cxn ang="0">
                      <a:pos x="18" y="84"/>
                    </a:cxn>
                    <a:cxn ang="0">
                      <a:pos x="0" y="120"/>
                    </a:cxn>
                    <a:cxn ang="0">
                      <a:pos x="0" y="138"/>
                    </a:cxn>
                    <a:cxn ang="0">
                      <a:pos x="0" y="156"/>
                    </a:cxn>
                    <a:cxn ang="0">
                      <a:pos x="12" y="180"/>
                    </a:cxn>
                    <a:cxn ang="0">
                      <a:pos x="36" y="210"/>
                    </a:cxn>
                    <a:cxn ang="0">
                      <a:pos x="54" y="222"/>
                    </a:cxn>
                    <a:cxn ang="0">
                      <a:pos x="78" y="234"/>
                    </a:cxn>
                    <a:cxn ang="0">
                      <a:pos x="96" y="234"/>
                    </a:cxn>
                    <a:cxn ang="0">
                      <a:pos x="114" y="234"/>
                    </a:cxn>
                    <a:cxn ang="0">
                      <a:pos x="180" y="234"/>
                    </a:cxn>
                    <a:cxn ang="0">
                      <a:pos x="198" y="222"/>
                    </a:cxn>
                  </a:cxnLst>
                  <a:rect l="0" t="0" r="r" b="b"/>
                  <a:pathLst>
                    <a:path w="247" h="235">
                      <a:moveTo>
                        <a:pt x="246" y="18"/>
                      </a:moveTo>
                      <a:lnTo>
                        <a:pt x="180" y="0"/>
                      </a:lnTo>
                      <a:lnTo>
                        <a:pt x="126" y="12"/>
                      </a:lnTo>
                      <a:lnTo>
                        <a:pt x="108" y="12"/>
                      </a:lnTo>
                      <a:lnTo>
                        <a:pt x="90" y="18"/>
                      </a:lnTo>
                      <a:lnTo>
                        <a:pt x="78" y="36"/>
                      </a:lnTo>
                      <a:lnTo>
                        <a:pt x="60" y="42"/>
                      </a:lnTo>
                      <a:lnTo>
                        <a:pt x="48" y="60"/>
                      </a:lnTo>
                      <a:lnTo>
                        <a:pt x="30" y="66"/>
                      </a:lnTo>
                      <a:lnTo>
                        <a:pt x="18" y="84"/>
                      </a:lnTo>
                      <a:lnTo>
                        <a:pt x="0" y="120"/>
                      </a:lnTo>
                      <a:lnTo>
                        <a:pt x="0" y="138"/>
                      </a:lnTo>
                      <a:lnTo>
                        <a:pt x="0" y="156"/>
                      </a:lnTo>
                      <a:lnTo>
                        <a:pt x="12" y="180"/>
                      </a:lnTo>
                      <a:lnTo>
                        <a:pt x="36" y="210"/>
                      </a:lnTo>
                      <a:lnTo>
                        <a:pt x="54" y="222"/>
                      </a:lnTo>
                      <a:lnTo>
                        <a:pt x="78" y="234"/>
                      </a:lnTo>
                      <a:lnTo>
                        <a:pt x="96" y="234"/>
                      </a:lnTo>
                      <a:lnTo>
                        <a:pt x="114" y="234"/>
                      </a:lnTo>
                      <a:lnTo>
                        <a:pt x="180" y="234"/>
                      </a:lnTo>
                      <a:lnTo>
                        <a:pt x="198" y="222"/>
                      </a:lnTo>
                    </a:path>
                  </a:pathLst>
                </a:custGeom>
                <a:noFill/>
                <a:ln w="50800" cap="rnd" cmpd="sng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Marked Copy of Printed Document</a:t>
            </a:r>
            <a:endParaRPr lang="en-US" dirty="0"/>
          </a:p>
        </p:txBody>
      </p:sp>
      <p:pic>
        <p:nvPicPr>
          <p:cNvPr id="65" name="Picture 64" descr="Guffey Figure 6.1.t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8725" y="1600200"/>
            <a:ext cx="6686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ffey Figure 6.1.t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9868" y="1600200"/>
            <a:ext cx="668426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Copy of Printed Document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11"/>
          <p:cNvGrpSpPr>
            <a:grpSpLocks noChangeAspect="1"/>
          </p:cNvGrpSpPr>
          <p:nvPr/>
        </p:nvGrpSpPr>
        <p:grpSpPr bwMode="auto">
          <a:xfrm>
            <a:off x="514350" y="1295400"/>
            <a:ext cx="8115300" cy="4800601"/>
            <a:chOff x="324" y="816"/>
            <a:chExt cx="5112" cy="3024"/>
          </a:xfrm>
        </p:grpSpPr>
        <p:sp>
          <p:nvSpPr>
            <p:cNvPr id="5" name="Picture 22" descr="MPj04224110000[1]"/>
            <p:cNvSpPr>
              <a:spLocks noChangeAspect="1" noChangeArrowheads="1"/>
            </p:cNvSpPr>
            <p:nvPr/>
          </p:nvSpPr>
          <p:spPr bwMode="auto">
            <a:xfrm>
              <a:off x="2640" y="1392"/>
              <a:ext cx="960" cy="144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aphicFrame>
          <p:nvGraphicFramePr>
            <p:cNvPr id="6" name="Diagram 5"/>
            <p:cNvGraphicFramePr/>
            <p:nvPr/>
          </p:nvGraphicFramePr>
          <p:xfrm>
            <a:off x="324" y="816"/>
            <a:ext cx="5112" cy="3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 Business Message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long lead-ins (unnecessary introductory words).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2971800"/>
          <a:ext cx="7863840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Wordy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Concise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This is to inform you that Monday is a holiday.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Monday is a holiday.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 am writing this letter because Professor John Donnellan suggested that your organization was hiring.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Professor John Donnellan suggested that your organization was hiring.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unnecessary </a:t>
            </a:r>
            <a:r>
              <a:rPr lang="en-US" dirty="0"/>
              <a:t>opening fillers (</a:t>
            </a:r>
            <a:r>
              <a:rPr lang="en-US" i="1" dirty="0"/>
              <a:t>there is/are </a:t>
            </a:r>
            <a:r>
              <a:rPr lang="en-US" dirty="0"/>
              <a:t>and</a:t>
            </a:r>
            <a:r>
              <a:rPr lang="en-US" i="1" dirty="0"/>
              <a:t> it </a:t>
            </a:r>
            <a:r>
              <a:rPr lang="en-US" i="1" dirty="0" smtClean="0"/>
              <a:t>is/was</a:t>
            </a:r>
            <a:r>
              <a:rPr lang="en-US" dirty="0" smtClean="0"/>
              <a:t> beginnings).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5360" y="3002280"/>
          <a:ext cx="7863840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Wordy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Concise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There are over 50 visitors who commented on her blog.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Over 50 visitors commented on her blog.</a:t>
                      </a: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There was an unused computer in the back office.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An unused computer was in the back office.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It is certainly an inspiring sequence of events.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The sequence of events is certainly inspiring.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redundancies (expressions that repeat meaning or include unnecessary words).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5360" y="3017520"/>
          <a:ext cx="7863840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Redundant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Concise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exact same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exact </a:t>
                      </a:r>
                      <a:r>
                        <a:rPr lang="en-US" sz="2200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or</a:t>
                      </a: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same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past history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past </a:t>
                      </a:r>
                      <a:r>
                        <a:rPr lang="en-US" sz="2200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or</a:t>
                      </a: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history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serious danger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danger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new innovation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new </a:t>
                      </a:r>
                      <a:r>
                        <a:rPr lang="en-US" sz="2200" i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or</a:t>
                      </a: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innovation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my personal opinion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my opinion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9" descr="MPj0422224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10463" y="3265236"/>
            <a:ext cx="1481137" cy="22211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Purge empty words.</a:t>
            </a:r>
          </a:p>
          <a:p>
            <a:pPr lvl="1"/>
            <a:r>
              <a:rPr lang="en-US" i="1" strike="sngStrike" dirty="0" smtClean="0"/>
              <a:t>In the case of</a:t>
            </a:r>
            <a:r>
              <a:rPr lang="en-US" i="1" dirty="0" smtClean="0"/>
              <a:t> General Motors</a:t>
            </a:r>
            <a:r>
              <a:rPr lang="en-US" i="1" strike="sngStrike" dirty="0" smtClean="0"/>
              <a:t>, the car company</a:t>
            </a:r>
            <a:r>
              <a:rPr lang="en-US" i="1" dirty="0" smtClean="0"/>
              <a:t> was reorganized.</a:t>
            </a:r>
          </a:p>
          <a:p>
            <a:pPr lvl="1"/>
            <a:r>
              <a:rPr lang="en-US" i="1" dirty="0" smtClean="0"/>
              <a:t>We are aware </a:t>
            </a:r>
            <a:r>
              <a:rPr lang="en-US" i="1" strike="sngStrike" dirty="0" smtClean="0"/>
              <a:t>of the fact</a:t>
            </a:r>
            <a:r>
              <a:rPr lang="en-US" i="1" dirty="0" smtClean="0"/>
              <a:t> that many managers need assistance.</a:t>
            </a:r>
          </a:p>
          <a:p>
            <a:pPr lvl="1"/>
            <a:r>
              <a:rPr lang="en-US" i="1" strike="sngStrike" dirty="0" smtClean="0"/>
              <a:t>When it arrived,</a:t>
            </a:r>
            <a:r>
              <a:rPr lang="en-US" i="1" dirty="0" smtClean="0"/>
              <a:t> I deposited your check immediately. </a:t>
            </a:r>
            <a:r>
              <a:rPr lang="en-US" dirty="0" smtClean="0"/>
              <a:t>(Obviously, the check arrived.)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pic>
        <p:nvPicPr>
          <p:cNvPr id="1026" name="Picture 2" descr="C:\Documents and Settings\John\Local Settings\Temporary Internet Files\Content.IE5\L8BFDRDL\MP900448457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762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simple by avoiding indirect and pompous language.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5360" y="3048000"/>
          <a:ext cx="7863840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Wordy and Unclear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Clear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It would not be inadvisable for you to affix your signature at this point in time.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You should sign now.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Here are implements that are necessary for the job to be completed in a satisfactory manner.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Here are tools to do the job satisfactorily.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Dump trite “business” phrases (worn-out expressions).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Revising Tips</a:t>
            </a:r>
            <a:endParaRPr lang="en-US" dirty="0"/>
          </a:p>
        </p:txBody>
      </p:sp>
      <p:sp>
        <p:nvSpPr>
          <p:cNvPr id="317461" name="Rectangle 21"/>
          <p:cNvSpPr>
            <a:spLocks noChangeArrowheads="1"/>
          </p:cNvSpPr>
          <p:nvPr/>
        </p:nvSpPr>
        <p:spPr bwMode="auto">
          <a:xfrm>
            <a:off x="-8237537" y="2008188"/>
            <a:ext cx="0" cy="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5360" y="2971800"/>
          <a:ext cx="7863840" cy="256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1920"/>
                <a:gridCol w="39319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Trite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Improved</a:t>
                      </a:r>
                      <a:endParaRPr lang="en-US" sz="2600" b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pursuant to your request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as you requested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please do not hesitate to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please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thank you in advance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thank you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enclosed please find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>
                          <a:solidFill>
                            <a:srgbClr val="002060"/>
                          </a:solidFill>
                          <a:latin typeface="+mn-lt"/>
                          <a:cs typeface="Arial" pitchFamily="34" charset="0"/>
                        </a:rPr>
                        <a:t>enclosed</a:t>
                      </a:r>
                      <a:endParaRPr lang="en-US" sz="2200" i="1" dirty="0">
                        <a:solidFill>
                          <a:srgbClr val="00206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MH91021888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05600" y="79021"/>
            <a:ext cx="2362200" cy="17497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Gill Sans MT Condense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36576" rIns="73152" bIns="36576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60000"/>
          </a:lnSpc>
          <a:spcBef>
            <a:spcPct val="20000"/>
          </a:spcBef>
          <a:spcAft>
            <a:spcPct val="0"/>
          </a:spcAft>
          <a:buClrTx/>
          <a:buSzPct val="75000"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9495</TotalTime>
  <Words>1257</Words>
  <Application>Microsoft Office PowerPoint</Application>
  <PresentationFormat>On-screen Show (4:3)</PresentationFormat>
  <Paragraphs>250</Paragraphs>
  <Slides>35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Custom Design</vt:lpstr>
      <vt:lpstr>5_Custom Design</vt:lpstr>
      <vt:lpstr>Slide 1</vt:lpstr>
      <vt:lpstr>Topics in This Chapter</vt:lpstr>
      <vt:lpstr>Revising Tips</vt:lpstr>
      <vt:lpstr>Revising Tips</vt:lpstr>
      <vt:lpstr>Revising Tips</vt:lpstr>
      <vt:lpstr>Revising Tips</vt:lpstr>
      <vt:lpstr>Revising Tips</vt:lpstr>
      <vt:lpstr>Revising Tips</vt:lpstr>
      <vt:lpstr>Revising Tips</vt:lpstr>
      <vt:lpstr>Revising Tips</vt:lpstr>
      <vt:lpstr>Revising Tips</vt:lpstr>
      <vt:lpstr>Revising Tips</vt:lpstr>
      <vt:lpstr>Revising Tips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Designing Documents for Readability</vt:lpstr>
      <vt:lpstr>What to Watch for in Proofreading</vt:lpstr>
      <vt:lpstr>How to Proofread Routine Documents</vt:lpstr>
      <vt:lpstr>How to Proofread Complex Documents</vt:lpstr>
      <vt:lpstr>Use Microsoft Word to Help You With Readability and With Proofreading</vt:lpstr>
      <vt:lpstr>Revised Digital Document Using Strikethrough and Color</vt:lpstr>
      <vt:lpstr>Basic Proofreading Marks</vt:lpstr>
      <vt:lpstr>Basic Proofreading Marks</vt:lpstr>
      <vt:lpstr>Marked Copy of Printed Document</vt:lpstr>
      <vt:lpstr>Revised Copy of Printed Document</vt:lpstr>
      <vt:lpstr>Evaluating a Business Message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Revising Business Messages</dc:title>
  <dc:creator>John S. Donnellan</dc:creator>
  <cp:lastModifiedBy>Mike Zisa</cp:lastModifiedBy>
  <cp:revision>1158</cp:revision>
  <dcterms:created xsi:type="dcterms:W3CDTF">2007-04-13T20:41:37Z</dcterms:created>
  <dcterms:modified xsi:type="dcterms:W3CDTF">2011-08-22T15:58:58Z</dcterms:modified>
</cp:coreProperties>
</file>