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828" r:id="rId2"/>
  </p:sldMasterIdLst>
  <p:notesMasterIdLst>
    <p:notesMasterId r:id="rId53"/>
  </p:notesMasterIdLst>
  <p:handoutMasterIdLst>
    <p:handoutMasterId r:id="rId54"/>
  </p:handoutMasterIdLst>
  <p:sldIdLst>
    <p:sldId id="345" r:id="rId3"/>
    <p:sldId id="343" r:id="rId4"/>
    <p:sldId id="344" r:id="rId5"/>
    <p:sldId id="302" r:id="rId6"/>
    <p:sldId id="303" r:id="rId7"/>
    <p:sldId id="304" r:id="rId8"/>
    <p:sldId id="305" r:id="rId9"/>
    <p:sldId id="297" r:id="rId10"/>
    <p:sldId id="271" r:id="rId11"/>
    <p:sldId id="307" r:id="rId12"/>
    <p:sldId id="309" r:id="rId13"/>
    <p:sldId id="310" r:id="rId14"/>
    <p:sldId id="311" r:id="rId15"/>
    <p:sldId id="312" r:id="rId16"/>
    <p:sldId id="313" r:id="rId17"/>
    <p:sldId id="314" r:id="rId18"/>
    <p:sldId id="298" r:id="rId19"/>
    <p:sldId id="299" r:id="rId20"/>
    <p:sldId id="306" r:id="rId21"/>
    <p:sldId id="300" r:id="rId22"/>
    <p:sldId id="277" r:id="rId23"/>
    <p:sldId id="278" r:id="rId24"/>
    <p:sldId id="315" r:id="rId25"/>
    <p:sldId id="279" r:id="rId26"/>
    <p:sldId id="317" r:id="rId27"/>
    <p:sldId id="318" r:id="rId28"/>
    <p:sldId id="319" r:id="rId29"/>
    <p:sldId id="320" r:id="rId30"/>
    <p:sldId id="323" r:id="rId31"/>
    <p:sldId id="324" r:id="rId32"/>
    <p:sldId id="325" r:id="rId33"/>
    <p:sldId id="326" r:id="rId34"/>
    <p:sldId id="328" r:id="rId35"/>
    <p:sldId id="330" r:id="rId36"/>
    <p:sldId id="332" r:id="rId37"/>
    <p:sldId id="331" r:id="rId38"/>
    <p:sldId id="336" r:id="rId39"/>
    <p:sldId id="337" r:id="rId40"/>
    <p:sldId id="338" r:id="rId41"/>
    <p:sldId id="339" r:id="rId42"/>
    <p:sldId id="340" r:id="rId43"/>
    <p:sldId id="341" r:id="rId44"/>
    <p:sldId id="290" r:id="rId45"/>
    <p:sldId id="291" r:id="rId46"/>
    <p:sldId id="292" r:id="rId47"/>
    <p:sldId id="293" r:id="rId48"/>
    <p:sldId id="294" r:id="rId49"/>
    <p:sldId id="295" r:id="rId50"/>
    <p:sldId id="296" r:id="rId51"/>
    <p:sldId id="342" r:id="rId52"/>
  </p:sldIdLst>
  <p:sldSz cx="9144000" cy="6858000" type="screen4x3"/>
  <p:notesSz cx="6858000" cy="9144000"/>
  <p:defaultTextStyle>
    <a:defPPr>
      <a:defRPr lang="en-US"/>
    </a:defPPr>
    <a:lvl1pPr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1pPr>
    <a:lvl2pPr marL="4572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2pPr>
    <a:lvl3pPr marL="9144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3pPr>
    <a:lvl4pPr marL="13716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4pPr>
    <a:lvl5pPr marL="18288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5pPr>
    <a:lvl6pPr marL="2286000" algn="l" defTabSz="914400" rtl="0" eaLnBrk="1" latinLnBrk="0" hangingPunct="1">
      <a:defRPr sz="3200" b="1" kern="1200">
        <a:solidFill>
          <a:schemeClr val="tx1"/>
        </a:solidFill>
        <a:latin typeface="Gill Sans MT" pitchFamily="34" charset="0"/>
        <a:ea typeface="+mn-ea"/>
        <a:cs typeface="+mn-cs"/>
      </a:defRPr>
    </a:lvl6pPr>
    <a:lvl7pPr marL="2743200" algn="l" defTabSz="914400" rtl="0" eaLnBrk="1" latinLnBrk="0" hangingPunct="1">
      <a:defRPr sz="3200" b="1" kern="1200">
        <a:solidFill>
          <a:schemeClr val="tx1"/>
        </a:solidFill>
        <a:latin typeface="Gill Sans MT" pitchFamily="34" charset="0"/>
        <a:ea typeface="+mn-ea"/>
        <a:cs typeface="+mn-cs"/>
      </a:defRPr>
    </a:lvl7pPr>
    <a:lvl8pPr marL="3200400" algn="l" defTabSz="914400" rtl="0" eaLnBrk="1" latinLnBrk="0" hangingPunct="1">
      <a:defRPr sz="3200" b="1" kern="1200">
        <a:solidFill>
          <a:schemeClr val="tx1"/>
        </a:solidFill>
        <a:latin typeface="Gill Sans MT" pitchFamily="34" charset="0"/>
        <a:ea typeface="+mn-ea"/>
        <a:cs typeface="+mn-cs"/>
      </a:defRPr>
    </a:lvl8pPr>
    <a:lvl9pPr marL="3657600" algn="l" defTabSz="914400" rtl="0" eaLnBrk="1" latinLnBrk="0" hangingPunct="1">
      <a:defRPr sz="3200" b="1" kern="1200">
        <a:solidFill>
          <a:schemeClr val="tx1"/>
        </a:solidFill>
        <a:latin typeface="Gill Sans MT"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S. Donnellan" initials="JSD" lastIdx="110" clrIdx="0"/>
  <p:cmAuthor id="1" name="Mary Draper" initials="MD" lastIdx="5" clrIdx="1"/>
  <p:cmAuthor id="2" name="Mary Ellen Guffey" initials="MEG"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3F4"/>
    <a:srgbClr val="0000FF"/>
    <a:srgbClr val="FF3300"/>
    <a:srgbClr val="CCCCFF"/>
    <a:srgbClr val="963C26"/>
    <a:srgbClr val="4C7019"/>
    <a:srgbClr val="D89013"/>
    <a:srgbClr val="774286"/>
    <a:srgbClr val="6A831B"/>
    <a:srgbClr val="F3C6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6947" autoAdjust="0"/>
  </p:normalViewPr>
  <p:slideViewPr>
    <p:cSldViewPr>
      <p:cViewPr>
        <p:scale>
          <a:sx n="80" d="100"/>
          <a:sy n="80" d="100"/>
        </p:scale>
        <p:origin x="-840" y="-72"/>
      </p:cViewPr>
      <p:guideLst>
        <p:guide orient="horz" pos="2160"/>
        <p:guide pos="2880"/>
      </p:guideLst>
    </p:cSldViewPr>
  </p:slideViewPr>
  <p:outlineViewPr>
    <p:cViewPr>
      <p:scale>
        <a:sx n="33" d="100"/>
        <a:sy n="33" d="100"/>
      </p:scale>
      <p:origin x="0" y="5892"/>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31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9970E-1D3B-4F79-B3CD-7C640D1DA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3959EB-B9C8-4876-A283-D6BD66A0CAE7}">
      <dgm:prSet custT="1"/>
      <dgm:spPr>
        <a:solidFill>
          <a:schemeClr val="accent5"/>
        </a:solidFill>
      </dgm:spPr>
      <dgm:t>
        <a:bodyPr/>
        <a:lstStyle/>
        <a:p>
          <a:pPr rtl="0"/>
          <a:r>
            <a:rPr lang="en-US" sz="3000" dirty="0" smtClean="0">
              <a:solidFill>
                <a:schemeClr val="tx1"/>
              </a:solidFill>
            </a:rPr>
            <a:t>The Writing Process for Positive Messages</a:t>
          </a:r>
          <a:endParaRPr lang="en-US" sz="3000" dirty="0">
            <a:solidFill>
              <a:schemeClr val="tx1"/>
            </a:solidFill>
          </a:endParaRPr>
        </a:p>
      </dgm:t>
    </dgm:pt>
    <dgm:pt modelId="{0FD0FCF4-2BD0-4E26-9A69-09CCBA63FFEF}" type="parTrans" cxnId="{B0A0D72B-7450-4550-949D-49F87A14E4D8}">
      <dgm:prSet/>
      <dgm:spPr/>
      <dgm:t>
        <a:bodyPr/>
        <a:lstStyle/>
        <a:p>
          <a:endParaRPr lang="en-US">
            <a:solidFill>
              <a:schemeClr val="tx1"/>
            </a:solidFill>
          </a:endParaRPr>
        </a:p>
      </dgm:t>
    </dgm:pt>
    <dgm:pt modelId="{826837A2-52A3-4752-AE75-C34A14E4185A}" type="sibTrans" cxnId="{B0A0D72B-7450-4550-949D-49F87A14E4D8}">
      <dgm:prSet/>
      <dgm:spPr/>
      <dgm:t>
        <a:bodyPr/>
        <a:lstStyle/>
        <a:p>
          <a:endParaRPr lang="en-US">
            <a:solidFill>
              <a:schemeClr val="tx1"/>
            </a:solidFill>
          </a:endParaRPr>
        </a:p>
      </dgm:t>
    </dgm:pt>
    <dgm:pt modelId="{2AA365FF-BB15-4514-9DBF-B9710833162D}">
      <dgm:prSet custT="1"/>
      <dgm:spPr>
        <a:solidFill>
          <a:schemeClr val="accent5"/>
        </a:solidFill>
      </dgm:spPr>
      <dgm:t>
        <a:bodyPr/>
        <a:lstStyle/>
        <a:p>
          <a:pPr rtl="0"/>
          <a:r>
            <a:rPr lang="en-US" sz="3000" dirty="0" smtClean="0">
              <a:solidFill>
                <a:schemeClr val="tx1"/>
              </a:solidFill>
            </a:rPr>
            <a:t>Formatting Hard-Copy Memos</a:t>
          </a:r>
          <a:endParaRPr lang="en-US" sz="3000" dirty="0">
            <a:solidFill>
              <a:schemeClr val="tx1"/>
            </a:solidFill>
          </a:endParaRPr>
        </a:p>
      </dgm:t>
    </dgm:pt>
    <dgm:pt modelId="{98A2E54A-8A46-412C-BD7F-43A9CF5C8A44}" type="parTrans" cxnId="{A4EF7D3F-04AC-4C95-B0A0-330DF8FC7DB7}">
      <dgm:prSet/>
      <dgm:spPr/>
      <dgm:t>
        <a:bodyPr/>
        <a:lstStyle/>
        <a:p>
          <a:endParaRPr lang="en-US">
            <a:solidFill>
              <a:schemeClr val="tx1"/>
            </a:solidFill>
          </a:endParaRPr>
        </a:p>
      </dgm:t>
    </dgm:pt>
    <dgm:pt modelId="{19C1DBF5-5E71-4297-8352-3344EA65796F}" type="sibTrans" cxnId="{A4EF7D3F-04AC-4C95-B0A0-330DF8FC7DB7}">
      <dgm:prSet/>
      <dgm:spPr/>
      <dgm:t>
        <a:bodyPr/>
        <a:lstStyle/>
        <a:p>
          <a:endParaRPr lang="en-US">
            <a:solidFill>
              <a:schemeClr val="tx1"/>
            </a:solidFill>
          </a:endParaRPr>
        </a:p>
      </dgm:t>
    </dgm:pt>
    <dgm:pt modelId="{A02ACB57-98B2-4AA6-AE64-9F4C3E457DCA}">
      <dgm:prSet custT="1"/>
      <dgm:spPr>
        <a:solidFill>
          <a:schemeClr val="accent5"/>
        </a:solidFill>
      </dgm:spPr>
      <dgm:t>
        <a:bodyPr/>
        <a:lstStyle/>
        <a:p>
          <a:pPr rtl="0"/>
          <a:r>
            <a:rPr lang="en-US" sz="3000" dirty="0" smtClean="0">
              <a:solidFill>
                <a:schemeClr val="tx1"/>
              </a:solidFill>
            </a:rPr>
            <a:t>Formatting Business Letters</a:t>
          </a:r>
          <a:endParaRPr lang="en-US" sz="3000" dirty="0">
            <a:solidFill>
              <a:schemeClr val="tx1"/>
            </a:solidFill>
          </a:endParaRPr>
        </a:p>
      </dgm:t>
    </dgm:pt>
    <dgm:pt modelId="{5CC135E9-602A-4DEB-939E-9F8727105D18}" type="parTrans" cxnId="{CD2509F4-52C2-4172-8A68-6218D9ABFD07}">
      <dgm:prSet/>
      <dgm:spPr/>
      <dgm:t>
        <a:bodyPr/>
        <a:lstStyle/>
        <a:p>
          <a:endParaRPr lang="en-US">
            <a:solidFill>
              <a:schemeClr val="tx1"/>
            </a:solidFill>
          </a:endParaRPr>
        </a:p>
      </dgm:t>
    </dgm:pt>
    <dgm:pt modelId="{3A92041D-F284-4A56-81B4-FC0FE1A5815E}" type="sibTrans" cxnId="{CD2509F4-52C2-4172-8A68-6218D9ABFD07}">
      <dgm:prSet/>
      <dgm:spPr/>
      <dgm:t>
        <a:bodyPr/>
        <a:lstStyle/>
        <a:p>
          <a:endParaRPr lang="en-US">
            <a:solidFill>
              <a:schemeClr val="tx1"/>
            </a:solidFill>
          </a:endParaRPr>
        </a:p>
      </dgm:t>
    </dgm:pt>
    <dgm:pt modelId="{1DDC8C88-EA91-42A4-A1DA-ABFEF1DFFDB6}">
      <dgm:prSet custT="1"/>
      <dgm:spPr>
        <a:solidFill>
          <a:schemeClr val="accent5"/>
        </a:solidFill>
      </dgm:spPr>
      <dgm:t>
        <a:bodyPr/>
        <a:lstStyle/>
        <a:p>
          <a:pPr rtl="0"/>
          <a:r>
            <a:rPr lang="en-US" sz="3000" dirty="0" smtClean="0">
              <a:solidFill>
                <a:schemeClr val="tx1"/>
              </a:solidFill>
            </a:rPr>
            <a:t>Routine Requests for Information or Action</a:t>
          </a:r>
          <a:endParaRPr lang="en-US" sz="3000" dirty="0">
            <a:solidFill>
              <a:schemeClr val="tx1"/>
            </a:solidFill>
          </a:endParaRPr>
        </a:p>
      </dgm:t>
    </dgm:pt>
    <dgm:pt modelId="{8ED7E76A-7CB4-4E3D-8F6B-6A7A231BAE74}" type="parTrans" cxnId="{F140B313-2EC5-476E-95F2-0AD65D69B4C1}">
      <dgm:prSet/>
      <dgm:spPr/>
      <dgm:t>
        <a:bodyPr/>
        <a:lstStyle/>
        <a:p>
          <a:endParaRPr lang="en-US">
            <a:solidFill>
              <a:schemeClr val="tx1"/>
            </a:solidFill>
          </a:endParaRPr>
        </a:p>
      </dgm:t>
    </dgm:pt>
    <dgm:pt modelId="{198162E3-697F-474C-A2CE-FFF77DFFA4F9}" type="sibTrans" cxnId="{F140B313-2EC5-476E-95F2-0AD65D69B4C1}">
      <dgm:prSet/>
      <dgm:spPr/>
      <dgm:t>
        <a:bodyPr/>
        <a:lstStyle/>
        <a:p>
          <a:endParaRPr lang="en-US">
            <a:solidFill>
              <a:schemeClr val="tx1"/>
            </a:solidFill>
          </a:endParaRPr>
        </a:p>
      </dgm:t>
    </dgm:pt>
    <dgm:pt modelId="{F7B8C829-8998-49A2-8D7A-1F72F14428AD}">
      <dgm:prSet custT="1"/>
      <dgm:spPr>
        <a:solidFill>
          <a:schemeClr val="accent5"/>
        </a:solidFill>
      </dgm:spPr>
      <dgm:t>
        <a:bodyPr/>
        <a:lstStyle/>
        <a:p>
          <a:pPr rtl="0"/>
          <a:r>
            <a:rPr lang="en-US" sz="3000" dirty="0" smtClean="0">
              <a:solidFill>
                <a:schemeClr val="tx1"/>
              </a:solidFill>
            </a:rPr>
            <a:t>Direct Response Messages</a:t>
          </a:r>
          <a:endParaRPr lang="en-US" sz="3000" dirty="0">
            <a:solidFill>
              <a:schemeClr val="tx1"/>
            </a:solidFill>
          </a:endParaRPr>
        </a:p>
      </dgm:t>
    </dgm:pt>
    <dgm:pt modelId="{2DED3F90-1857-47C4-83BA-25D46961DF51}" type="parTrans" cxnId="{59811118-627C-43B9-850A-EBD96EB89A4C}">
      <dgm:prSet/>
      <dgm:spPr/>
      <dgm:t>
        <a:bodyPr/>
        <a:lstStyle/>
        <a:p>
          <a:endParaRPr lang="en-US">
            <a:solidFill>
              <a:schemeClr val="tx1"/>
            </a:solidFill>
          </a:endParaRPr>
        </a:p>
      </dgm:t>
    </dgm:pt>
    <dgm:pt modelId="{A1982079-D396-481E-8286-6F786A4E9D5F}" type="sibTrans" cxnId="{59811118-627C-43B9-850A-EBD96EB89A4C}">
      <dgm:prSet/>
      <dgm:spPr/>
      <dgm:t>
        <a:bodyPr/>
        <a:lstStyle/>
        <a:p>
          <a:endParaRPr lang="en-US">
            <a:solidFill>
              <a:schemeClr val="tx1"/>
            </a:solidFill>
          </a:endParaRPr>
        </a:p>
      </dgm:t>
    </dgm:pt>
    <dgm:pt modelId="{57583656-B084-4C89-A864-21B48D58BB90}" type="pres">
      <dgm:prSet presAssocID="{ADC9970E-1D3B-4F79-B3CD-7C640D1DAB75}" presName="linear" presStyleCnt="0">
        <dgm:presLayoutVars>
          <dgm:animLvl val="lvl"/>
          <dgm:resizeHandles val="exact"/>
        </dgm:presLayoutVars>
      </dgm:prSet>
      <dgm:spPr/>
      <dgm:t>
        <a:bodyPr/>
        <a:lstStyle/>
        <a:p>
          <a:endParaRPr lang="en-US"/>
        </a:p>
      </dgm:t>
    </dgm:pt>
    <dgm:pt modelId="{2CC375DC-2EA7-47D2-802D-974236F29442}" type="pres">
      <dgm:prSet presAssocID="{D93959EB-B9C8-4876-A283-D6BD66A0CAE7}" presName="parentText" presStyleLbl="node1" presStyleIdx="0" presStyleCnt="5">
        <dgm:presLayoutVars>
          <dgm:chMax val="0"/>
          <dgm:bulletEnabled val="1"/>
        </dgm:presLayoutVars>
      </dgm:prSet>
      <dgm:spPr/>
      <dgm:t>
        <a:bodyPr/>
        <a:lstStyle/>
        <a:p>
          <a:endParaRPr lang="en-US"/>
        </a:p>
      </dgm:t>
    </dgm:pt>
    <dgm:pt modelId="{C91AFCA6-AA99-40B0-A637-6182E3975AC2}" type="pres">
      <dgm:prSet presAssocID="{826837A2-52A3-4752-AE75-C34A14E4185A}" presName="spacer" presStyleCnt="0"/>
      <dgm:spPr/>
    </dgm:pt>
    <dgm:pt modelId="{C4CC1CCA-3944-4E54-B435-6FB20B0EDF5B}" type="pres">
      <dgm:prSet presAssocID="{2AA365FF-BB15-4514-9DBF-B9710833162D}" presName="parentText" presStyleLbl="node1" presStyleIdx="1" presStyleCnt="5">
        <dgm:presLayoutVars>
          <dgm:chMax val="0"/>
          <dgm:bulletEnabled val="1"/>
        </dgm:presLayoutVars>
      </dgm:prSet>
      <dgm:spPr/>
      <dgm:t>
        <a:bodyPr/>
        <a:lstStyle/>
        <a:p>
          <a:endParaRPr lang="en-US"/>
        </a:p>
      </dgm:t>
    </dgm:pt>
    <dgm:pt modelId="{72D81FD5-541E-49BB-9158-BBC309FD0813}" type="pres">
      <dgm:prSet presAssocID="{19C1DBF5-5E71-4297-8352-3344EA65796F}" presName="spacer" presStyleCnt="0"/>
      <dgm:spPr/>
    </dgm:pt>
    <dgm:pt modelId="{B215F2EC-A74A-4D78-9856-3E599C94EA31}" type="pres">
      <dgm:prSet presAssocID="{A02ACB57-98B2-4AA6-AE64-9F4C3E457DCA}" presName="parentText" presStyleLbl="node1" presStyleIdx="2" presStyleCnt="5">
        <dgm:presLayoutVars>
          <dgm:chMax val="0"/>
          <dgm:bulletEnabled val="1"/>
        </dgm:presLayoutVars>
      </dgm:prSet>
      <dgm:spPr/>
      <dgm:t>
        <a:bodyPr/>
        <a:lstStyle/>
        <a:p>
          <a:endParaRPr lang="en-US"/>
        </a:p>
      </dgm:t>
    </dgm:pt>
    <dgm:pt modelId="{327B63BF-ABCD-4A32-8DFB-FE557B6B2916}" type="pres">
      <dgm:prSet presAssocID="{3A92041D-F284-4A56-81B4-FC0FE1A5815E}" presName="spacer" presStyleCnt="0"/>
      <dgm:spPr/>
    </dgm:pt>
    <dgm:pt modelId="{8A2650CC-BAB5-4B98-9E54-30270CBB135A}" type="pres">
      <dgm:prSet presAssocID="{1DDC8C88-EA91-42A4-A1DA-ABFEF1DFFDB6}" presName="parentText" presStyleLbl="node1" presStyleIdx="3" presStyleCnt="5">
        <dgm:presLayoutVars>
          <dgm:chMax val="0"/>
          <dgm:bulletEnabled val="1"/>
        </dgm:presLayoutVars>
      </dgm:prSet>
      <dgm:spPr/>
      <dgm:t>
        <a:bodyPr/>
        <a:lstStyle/>
        <a:p>
          <a:endParaRPr lang="en-US"/>
        </a:p>
      </dgm:t>
    </dgm:pt>
    <dgm:pt modelId="{2D421E4B-1699-4219-902F-54A9A509C405}" type="pres">
      <dgm:prSet presAssocID="{198162E3-697F-474C-A2CE-FFF77DFFA4F9}" presName="spacer" presStyleCnt="0"/>
      <dgm:spPr/>
    </dgm:pt>
    <dgm:pt modelId="{386CA2F3-C58B-4C38-8DD5-80C7C52D05BE}" type="pres">
      <dgm:prSet presAssocID="{F7B8C829-8998-49A2-8D7A-1F72F14428AD}" presName="parentText" presStyleLbl="node1" presStyleIdx="4" presStyleCnt="5">
        <dgm:presLayoutVars>
          <dgm:chMax val="0"/>
          <dgm:bulletEnabled val="1"/>
        </dgm:presLayoutVars>
      </dgm:prSet>
      <dgm:spPr/>
      <dgm:t>
        <a:bodyPr/>
        <a:lstStyle/>
        <a:p>
          <a:endParaRPr lang="en-US"/>
        </a:p>
      </dgm:t>
    </dgm:pt>
  </dgm:ptLst>
  <dgm:cxnLst>
    <dgm:cxn modelId="{A4EF7D3F-04AC-4C95-B0A0-330DF8FC7DB7}" srcId="{ADC9970E-1D3B-4F79-B3CD-7C640D1DAB75}" destId="{2AA365FF-BB15-4514-9DBF-B9710833162D}" srcOrd="1" destOrd="0" parTransId="{98A2E54A-8A46-412C-BD7F-43A9CF5C8A44}" sibTransId="{19C1DBF5-5E71-4297-8352-3344EA65796F}"/>
    <dgm:cxn modelId="{F140B313-2EC5-476E-95F2-0AD65D69B4C1}" srcId="{ADC9970E-1D3B-4F79-B3CD-7C640D1DAB75}" destId="{1DDC8C88-EA91-42A4-A1DA-ABFEF1DFFDB6}" srcOrd="3" destOrd="0" parTransId="{8ED7E76A-7CB4-4E3D-8F6B-6A7A231BAE74}" sibTransId="{198162E3-697F-474C-A2CE-FFF77DFFA4F9}"/>
    <dgm:cxn modelId="{B0A0D72B-7450-4550-949D-49F87A14E4D8}" srcId="{ADC9970E-1D3B-4F79-B3CD-7C640D1DAB75}" destId="{D93959EB-B9C8-4876-A283-D6BD66A0CAE7}" srcOrd="0" destOrd="0" parTransId="{0FD0FCF4-2BD0-4E26-9A69-09CCBA63FFEF}" sibTransId="{826837A2-52A3-4752-AE75-C34A14E4185A}"/>
    <dgm:cxn modelId="{59811118-627C-43B9-850A-EBD96EB89A4C}" srcId="{ADC9970E-1D3B-4F79-B3CD-7C640D1DAB75}" destId="{F7B8C829-8998-49A2-8D7A-1F72F14428AD}" srcOrd="4" destOrd="0" parTransId="{2DED3F90-1857-47C4-83BA-25D46961DF51}" sibTransId="{A1982079-D396-481E-8286-6F786A4E9D5F}"/>
    <dgm:cxn modelId="{45CFBB6F-C254-49C0-BDB2-5B820C92E18B}" type="presOf" srcId="{2AA365FF-BB15-4514-9DBF-B9710833162D}" destId="{C4CC1CCA-3944-4E54-B435-6FB20B0EDF5B}" srcOrd="0" destOrd="0" presId="urn:microsoft.com/office/officeart/2005/8/layout/vList2"/>
    <dgm:cxn modelId="{61B16E6F-70F3-4D9E-9103-2B140E6DC3F4}" type="presOf" srcId="{F7B8C829-8998-49A2-8D7A-1F72F14428AD}" destId="{386CA2F3-C58B-4C38-8DD5-80C7C52D05BE}" srcOrd="0" destOrd="0" presId="urn:microsoft.com/office/officeart/2005/8/layout/vList2"/>
    <dgm:cxn modelId="{F7818AFB-DCDD-4347-9694-D1F4F55C4248}" type="presOf" srcId="{A02ACB57-98B2-4AA6-AE64-9F4C3E457DCA}" destId="{B215F2EC-A74A-4D78-9856-3E599C94EA31}" srcOrd="0" destOrd="0" presId="urn:microsoft.com/office/officeart/2005/8/layout/vList2"/>
    <dgm:cxn modelId="{B62B2CED-386F-4A00-9C42-3E10B13CA997}" type="presOf" srcId="{D93959EB-B9C8-4876-A283-D6BD66A0CAE7}" destId="{2CC375DC-2EA7-47D2-802D-974236F29442}" srcOrd="0" destOrd="0" presId="urn:microsoft.com/office/officeart/2005/8/layout/vList2"/>
    <dgm:cxn modelId="{1D91C9DC-AEEC-4790-A232-FEF95EC2154B}" type="presOf" srcId="{1DDC8C88-EA91-42A4-A1DA-ABFEF1DFFDB6}" destId="{8A2650CC-BAB5-4B98-9E54-30270CBB135A}" srcOrd="0" destOrd="0" presId="urn:microsoft.com/office/officeart/2005/8/layout/vList2"/>
    <dgm:cxn modelId="{872DFA89-0AA1-4A3A-9DDA-E9CA82BB8837}" type="presOf" srcId="{ADC9970E-1D3B-4F79-B3CD-7C640D1DAB75}" destId="{57583656-B084-4C89-A864-21B48D58BB90}" srcOrd="0" destOrd="0" presId="urn:microsoft.com/office/officeart/2005/8/layout/vList2"/>
    <dgm:cxn modelId="{CD2509F4-52C2-4172-8A68-6218D9ABFD07}" srcId="{ADC9970E-1D3B-4F79-B3CD-7C640D1DAB75}" destId="{A02ACB57-98B2-4AA6-AE64-9F4C3E457DCA}" srcOrd="2" destOrd="0" parTransId="{5CC135E9-602A-4DEB-939E-9F8727105D18}" sibTransId="{3A92041D-F284-4A56-81B4-FC0FE1A5815E}"/>
    <dgm:cxn modelId="{D4184411-E326-47E1-9B6B-5E6F83CC014F}" type="presParOf" srcId="{57583656-B084-4C89-A864-21B48D58BB90}" destId="{2CC375DC-2EA7-47D2-802D-974236F29442}" srcOrd="0" destOrd="0" presId="urn:microsoft.com/office/officeart/2005/8/layout/vList2"/>
    <dgm:cxn modelId="{1E0F3922-85EA-445B-A8C1-673157C434DB}" type="presParOf" srcId="{57583656-B084-4C89-A864-21B48D58BB90}" destId="{C91AFCA6-AA99-40B0-A637-6182E3975AC2}" srcOrd="1" destOrd="0" presId="urn:microsoft.com/office/officeart/2005/8/layout/vList2"/>
    <dgm:cxn modelId="{AFACB31D-6B26-4B51-8830-809FDC8EC309}" type="presParOf" srcId="{57583656-B084-4C89-A864-21B48D58BB90}" destId="{C4CC1CCA-3944-4E54-B435-6FB20B0EDF5B}" srcOrd="2" destOrd="0" presId="urn:microsoft.com/office/officeart/2005/8/layout/vList2"/>
    <dgm:cxn modelId="{533B9439-42B8-43BB-AFA9-B073FADE6C1E}" type="presParOf" srcId="{57583656-B084-4C89-A864-21B48D58BB90}" destId="{72D81FD5-541E-49BB-9158-BBC309FD0813}" srcOrd="3" destOrd="0" presId="urn:microsoft.com/office/officeart/2005/8/layout/vList2"/>
    <dgm:cxn modelId="{E9CE6918-D909-428D-86B7-F134B0B688F9}" type="presParOf" srcId="{57583656-B084-4C89-A864-21B48D58BB90}" destId="{B215F2EC-A74A-4D78-9856-3E599C94EA31}" srcOrd="4" destOrd="0" presId="urn:microsoft.com/office/officeart/2005/8/layout/vList2"/>
    <dgm:cxn modelId="{AA8F95C0-0842-466D-AFBB-DC54B03D7EDF}" type="presParOf" srcId="{57583656-B084-4C89-A864-21B48D58BB90}" destId="{327B63BF-ABCD-4A32-8DFB-FE557B6B2916}" srcOrd="5" destOrd="0" presId="urn:microsoft.com/office/officeart/2005/8/layout/vList2"/>
    <dgm:cxn modelId="{680CD4D2-A5C1-4666-B87F-6B6E8E354A0C}" type="presParOf" srcId="{57583656-B084-4C89-A864-21B48D58BB90}" destId="{8A2650CC-BAB5-4B98-9E54-30270CBB135A}" srcOrd="6" destOrd="0" presId="urn:microsoft.com/office/officeart/2005/8/layout/vList2"/>
    <dgm:cxn modelId="{1A38E2E1-2918-4EAB-B4EE-B405D3D9A473}" type="presParOf" srcId="{57583656-B084-4C89-A864-21B48D58BB90}" destId="{2D421E4B-1699-4219-902F-54A9A509C405}" srcOrd="7" destOrd="0" presId="urn:microsoft.com/office/officeart/2005/8/layout/vList2"/>
    <dgm:cxn modelId="{EBE9D91E-E554-4475-AE60-858AD1792A06}" type="presParOf" srcId="{57583656-B084-4C89-A864-21B48D58BB90}" destId="{386CA2F3-C58B-4C38-8DD5-80C7C52D05BE}" srcOrd="8"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9970E-1D3B-4F79-B3CD-7C640D1DA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3959EB-B9C8-4876-A283-D6BD66A0CAE7}">
      <dgm:prSet custT="1"/>
      <dgm:spPr>
        <a:solidFill>
          <a:schemeClr val="accent5"/>
        </a:solidFill>
      </dgm:spPr>
      <dgm:t>
        <a:bodyPr/>
        <a:lstStyle/>
        <a:p>
          <a:pPr rtl="0"/>
          <a:r>
            <a:rPr lang="en-US" sz="3000" dirty="0" smtClean="0">
              <a:solidFill>
                <a:schemeClr val="tx1"/>
              </a:solidFill>
            </a:rPr>
            <a:t>Instruction Messages</a:t>
          </a:r>
          <a:endParaRPr lang="en-US" sz="3000" dirty="0">
            <a:solidFill>
              <a:schemeClr val="tx1"/>
            </a:solidFill>
          </a:endParaRPr>
        </a:p>
      </dgm:t>
    </dgm:pt>
    <dgm:pt modelId="{0FD0FCF4-2BD0-4E26-9A69-09CCBA63FFEF}" type="parTrans" cxnId="{B0A0D72B-7450-4550-949D-49F87A14E4D8}">
      <dgm:prSet/>
      <dgm:spPr/>
      <dgm:t>
        <a:bodyPr/>
        <a:lstStyle/>
        <a:p>
          <a:endParaRPr lang="en-US">
            <a:solidFill>
              <a:schemeClr val="tx1"/>
            </a:solidFill>
          </a:endParaRPr>
        </a:p>
      </dgm:t>
    </dgm:pt>
    <dgm:pt modelId="{826837A2-52A3-4752-AE75-C34A14E4185A}" type="sibTrans" cxnId="{B0A0D72B-7450-4550-949D-49F87A14E4D8}">
      <dgm:prSet/>
      <dgm:spPr/>
      <dgm:t>
        <a:bodyPr/>
        <a:lstStyle/>
        <a:p>
          <a:endParaRPr lang="en-US">
            <a:solidFill>
              <a:schemeClr val="tx1"/>
            </a:solidFill>
          </a:endParaRPr>
        </a:p>
      </dgm:t>
    </dgm:pt>
    <dgm:pt modelId="{2AA365FF-BB15-4514-9DBF-B9710833162D}">
      <dgm:prSet custT="1"/>
      <dgm:spPr>
        <a:solidFill>
          <a:schemeClr val="accent5"/>
        </a:solidFill>
      </dgm:spPr>
      <dgm:t>
        <a:bodyPr/>
        <a:lstStyle/>
        <a:p>
          <a:pPr rtl="0"/>
          <a:r>
            <a:rPr lang="en-US" sz="3000" dirty="0" smtClean="0">
              <a:solidFill>
                <a:schemeClr val="tx1"/>
              </a:solidFill>
            </a:rPr>
            <a:t>Direct Claims and Complaints</a:t>
          </a:r>
          <a:endParaRPr lang="en-US" sz="3000" dirty="0">
            <a:solidFill>
              <a:schemeClr val="tx1"/>
            </a:solidFill>
          </a:endParaRPr>
        </a:p>
      </dgm:t>
    </dgm:pt>
    <dgm:pt modelId="{98A2E54A-8A46-412C-BD7F-43A9CF5C8A44}" type="parTrans" cxnId="{A4EF7D3F-04AC-4C95-B0A0-330DF8FC7DB7}">
      <dgm:prSet/>
      <dgm:spPr/>
      <dgm:t>
        <a:bodyPr/>
        <a:lstStyle/>
        <a:p>
          <a:endParaRPr lang="en-US">
            <a:solidFill>
              <a:schemeClr val="tx1"/>
            </a:solidFill>
          </a:endParaRPr>
        </a:p>
      </dgm:t>
    </dgm:pt>
    <dgm:pt modelId="{19C1DBF5-5E71-4297-8352-3344EA65796F}" type="sibTrans" cxnId="{A4EF7D3F-04AC-4C95-B0A0-330DF8FC7DB7}">
      <dgm:prSet/>
      <dgm:spPr/>
      <dgm:t>
        <a:bodyPr/>
        <a:lstStyle/>
        <a:p>
          <a:endParaRPr lang="en-US">
            <a:solidFill>
              <a:schemeClr val="tx1"/>
            </a:solidFill>
          </a:endParaRPr>
        </a:p>
      </dgm:t>
    </dgm:pt>
    <dgm:pt modelId="{A02ACB57-98B2-4AA6-AE64-9F4C3E457DCA}">
      <dgm:prSet custT="1"/>
      <dgm:spPr>
        <a:solidFill>
          <a:schemeClr val="accent5"/>
        </a:solidFill>
      </dgm:spPr>
      <dgm:t>
        <a:bodyPr/>
        <a:lstStyle/>
        <a:p>
          <a:pPr rtl="0"/>
          <a:r>
            <a:rPr lang="en-US" sz="3000" dirty="0" smtClean="0">
              <a:solidFill>
                <a:schemeClr val="tx1"/>
              </a:solidFill>
            </a:rPr>
            <a:t>Adjustment Messages</a:t>
          </a:r>
          <a:endParaRPr lang="en-US" sz="3000" dirty="0">
            <a:solidFill>
              <a:schemeClr val="tx1"/>
            </a:solidFill>
          </a:endParaRPr>
        </a:p>
      </dgm:t>
    </dgm:pt>
    <dgm:pt modelId="{5CC135E9-602A-4DEB-939E-9F8727105D18}" type="parTrans" cxnId="{CD2509F4-52C2-4172-8A68-6218D9ABFD07}">
      <dgm:prSet/>
      <dgm:spPr/>
      <dgm:t>
        <a:bodyPr/>
        <a:lstStyle/>
        <a:p>
          <a:endParaRPr lang="en-US">
            <a:solidFill>
              <a:schemeClr val="tx1"/>
            </a:solidFill>
          </a:endParaRPr>
        </a:p>
      </dgm:t>
    </dgm:pt>
    <dgm:pt modelId="{3A92041D-F284-4A56-81B4-FC0FE1A5815E}" type="sibTrans" cxnId="{CD2509F4-52C2-4172-8A68-6218D9ABFD07}">
      <dgm:prSet/>
      <dgm:spPr/>
      <dgm:t>
        <a:bodyPr/>
        <a:lstStyle/>
        <a:p>
          <a:endParaRPr lang="en-US">
            <a:solidFill>
              <a:schemeClr val="tx1"/>
            </a:solidFill>
          </a:endParaRPr>
        </a:p>
      </dgm:t>
    </dgm:pt>
    <dgm:pt modelId="{1DDC8C88-EA91-42A4-A1DA-ABFEF1DFFDB6}">
      <dgm:prSet custT="1"/>
      <dgm:spPr>
        <a:solidFill>
          <a:schemeClr val="accent5"/>
        </a:solidFill>
      </dgm:spPr>
      <dgm:t>
        <a:bodyPr/>
        <a:lstStyle/>
        <a:p>
          <a:pPr rtl="0"/>
          <a:r>
            <a:rPr lang="en-US" sz="3000" dirty="0" smtClean="0">
              <a:solidFill>
                <a:schemeClr val="tx1"/>
              </a:solidFill>
            </a:rPr>
            <a:t>The Five Ss of Goodwill Messages</a:t>
          </a:r>
          <a:endParaRPr lang="en-US" sz="3000" dirty="0">
            <a:solidFill>
              <a:schemeClr val="tx1"/>
            </a:solidFill>
          </a:endParaRPr>
        </a:p>
      </dgm:t>
    </dgm:pt>
    <dgm:pt modelId="{8ED7E76A-7CB4-4E3D-8F6B-6A7A231BAE74}" type="parTrans" cxnId="{F140B313-2EC5-476E-95F2-0AD65D69B4C1}">
      <dgm:prSet/>
      <dgm:spPr/>
      <dgm:t>
        <a:bodyPr/>
        <a:lstStyle/>
        <a:p>
          <a:endParaRPr lang="en-US">
            <a:solidFill>
              <a:schemeClr val="tx1"/>
            </a:solidFill>
          </a:endParaRPr>
        </a:p>
      </dgm:t>
    </dgm:pt>
    <dgm:pt modelId="{198162E3-697F-474C-A2CE-FFF77DFFA4F9}" type="sibTrans" cxnId="{F140B313-2EC5-476E-95F2-0AD65D69B4C1}">
      <dgm:prSet/>
      <dgm:spPr/>
      <dgm:t>
        <a:bodyPr/>
        <a:lstStyle/>
        <a:p>
          <a:endParaRPr lang="en-US">
            <a:solidFill>
              <a:schemeClr val="tx1"/>
            </a:solidFill>
          </a:endParaRPr>
        </a:p>
      </dgm:t>
    </dgm:pt>
    <dgm:pt modelId="{F7B8C829-8998-49A2-8D7A-1F72F14428AD}">
      <dgm:prSet custT="1"/>
      <dgm:spPr>
        <a:solidFill>
          <a:schemeClr val="accent5"/>
        </a:solidFill>
      </dgm:spPr>
      <dgm:t>
        <a:bodyPr/>
        <a:lstStyle/>
        <a:p>
          <a:pPr rtl="0"/>
          <a:r>
            <a:rPr lang="en-US" sz="3000" dirty="0" smtClean="0">
              <a:solidFill>
                <a:schemeClr val="tx1"/>
              </a:solidFill>
            </a:rPr>
            <a:t>Answering Congratulatory Messages</a:t>
          </a:r>
          <a:endParaRPr lang="en-US" sz="3000" dirty="0">
            <a:solidFill>
              <a:schemeClr val="tx1"/>
            </a:solidFill>
          </a:endParaRPr>
        </a:p>
      </dgm:t>
    </dgm:pt>
    <dgm:pt modelId="{2DED3F90-1857-47C4-83BA-25D46961DF51}" type="parTrans" cxnId="{59811118-627C-43B9-850A-EBD96EB89A4C}">
      <dgm:prSet/>
      <dgm:spPr/>
      <dgm:t>
        <a:bodyPr/>
        <a:lstStyle/>
        <a:p>
          <a:endParaRPr lang="en-US">
            <a:solidFill>
              <a:schemeClr val="tx1"/>
            </a:solidFill>
          </a:endParaRPr>
        </a:p>
      </dgm:t>
    </dgm:pt>
    <dgm:pt modelId="{A1982079-D396-481E-8286-6F786A4E9D5F}" type="sibTrans" cxnId="{59811118-627C-43B9-850A-EBD96EB89A4C}">
      <dgm:prSet/>
      <dgm:spPr/>
      <dgm:t>
        <a:bodyPr/>
        <a:lstStyle/>
        <a:p>
          <a:endParaRPr lang="en-US">
            <a:solidFill>
              <a:schemeClr val="tx1"/>
            </a:solidFill>
          </a:endParaRPr>
        </a:p>
      </dgm:t>
    </dgm:pt>
    <dgm:pt modelId="{D5695C94-F624-4DF9-AEBF-D6B2D41123C5}" type="pres">
      <dgm:prSet presAssocID="{ADC9970E-1D3B-4F79-B3CD-7C640D1DAB75}" presName="linear" presStyleCnt="0">
        <dgm:presLayoutVars>
          <dgm:animLvl val="lvl"/>
          <dgm:resizeHandles val="exact"/>
        </dgm:presLayoutVars>
      </dgm:prSet>
      <dgm:spPr/>
      <dgm:t>
        <a:bodyPr/>
        <a:lstStyle/>
        <a:p>
          <a:endParaRPr lang="en-US"/>
        </a:p>
      </dgm:t>
    </dgm:pt>
    <dgm:pt modelId="{CC5BFA81-DA24-45CE-9899-830169AEC45F}" type="pres">
      <dgm:prSet presAssocID="{D93959EB-B9C8-4876-A283-D6BD66A0CAE7}" presName="parentText" presStyleLbl="node1" presStyleIdx="0" presStyleCnt="5">
        <dgm:presLayoutVars>
          <dgm:chMax val="0"/>
          <dgm:bulletEnabled val="1"/>
        </dgm:presLayoutVars>
      </dgm:prSet>
      <dgm:spPr/>
      <dgm:t>
        <a:bodyPr/>
        <a:lstStyle/>
        <a:p>
          <a:endParaRPr lang="en-US"/>
        </a:p>
      </dgm:t>
    </dgm:pt>
    <dgm:pt modelId="{1FCF6EB6-33CE-4B10-94E0-4A2A606774C6}" type="pres">
      <dgm:prSet presAssocID="{826837A2-52A3-4752-AE75-C34A14E4185A}" presName="spacer" presStyleCnt="0"/>
      <dgm:spPr/>
    </dgm:pt>
    <dgm:pt modelId="{2A5772A3-2660-4DA2-96F1-1A702F142556}" type="pres">
      <dgm:prSet presAssocID="{2AA365FF-BB15-4514-9DBF-B9710833162D}" presName="parentText" presStyleLbl="node1" presStyleIdx="1" presStyleCnt="5">
        <dgm:presLayoutVars>
          <dgm:chMax val="0"/>
          <dgm:bulletEnabled val="1"/>
        </dgm:presLayoutVars>
      </dgm:prSet>
      <dgm:spPr/>
      <dgm:t>
        <a:bodyPr/>
        <a:lstStyle/>
        <a:p>
          <a:endParaRPr lang="en-US"/>
        </a:p>
      </dgm:t>
    </dgm:pt>
    <dgm:pt modelId="{9CD3C318-7565-4480-BF65-FC7303022400}" type="pres">
      <dgm:prSet presAssocID="{19C1DBF5-5E71-4297-8352-3344EA65796F}" presName="spacer" presStyleCnt="0"/>
      <dgm:spPr/>
    </dgm:pt>
    <dgm:pt modelId="{8AF06B50-4FE5-48D8-9AED-CCCA4E538D3F}" type="pres">
      <dgm:prSet presAssocID="{A02ACB57-98B2-4AA6-AE64-9F4C3E457DCA}" presName="parentText" presStyleLbl="node1" presStyleIdx="2" presStyleCnt="5">
        <dgm:presLayoutVars>
          <dgm:chMax val="0"/>
          <dgm:bulletEnabled val="1"/>
        </dgm:presLayoutVars>
      </dgm:prSet>
      <dgm:spPr/>
      <dgm:t>
        <a:bodyPr/>
        <a:lstStyle/>
        <a:p>
          <a:endParaRPr lang="en-US"/>
        </a:p>
      </dgm:t>
    </dgm:pt>
    <dgm:pt modelId="{9D8B2511-F455-4371-A4F8-B10B9DA25485}" type="pres">
      <dgm:prSet presAssocID="{3A92041D-F284-4A56-81B4-FC0FE1A5815E}" presName="spacer" presStyleCnt="0"/>
      <dgm:spPr/>
    </dgm:pt>
    <dgm:pt modelId="{E5DA5423-8A50-412A-B133-0ECD3C576A4D}" type="pres">
      <dgm:prSet presAssocID="{1DDC8C88-EA91-42A4-A1DA-ABFEF1DFFDB6}" presName="parentText" presStyleLbl="node1" presStyleIdx="3" presStyleCnt="5">
        <dgm:presLayoutVars>
          <dgm:chMax val="0"/>
          <dgm:bulletEnabled val="1"/>
        </dgm:presLayoutVars>
      </dgm:prSet>
      <dgm:spPr/>
      <dgm:t>
        <a:bodyPr/>
        <a:lstStyle/>
        <a:p>
          <a:endParaRPr lang="en-US"/>
        </a:p>
      </dgm:t>
    </dgm:pt>
    <dgm:pt modelId="{8A75D98D-DB6D-4C01-AC99-1D306D0ED724}" type="pres">
      <dgm:prSet presAssocID="{198162E3-697F-474C-A2CE-FFF77DFFA4F9}" presName="spacer" presStyleCnt="0"/>
      <dgm:spPr/>
    </dgm:pt>
    <dgm:pt modelId="{B174FBA8-4765-47D3-AD06-29707532E0CA}" type="pres">
      <dgm:prSet presAssocID="{F7B8C829-8998-49A2-8D7A-1F72F14428AD}" presName="parentText" presStyleLbl="node1" presStyleIdx="4" presStyleCnt="5">
        <dgm:presLayoutVars>
          <dgm:chMax val="0"/>
          <dgm:bulletEnabled val="1"/>
        </dgm:presLayoutVars>
      </dgm:prSet>
      <dgm:spPr/>
      <dgm:t>
        <a:bodyPr/>
        <a:lstStyle/>
        <a:p>
          <a:endParaRPr lang="en-US"/>
        </a:p>
      </dgm:t>
    </dgm:pt>
  </dgm:ptLst>
  <dgm:cxnLst>
    <dgm:cxn modelId="{A4EF7D3F-04AC-4C95-B0A0-330DF8FC7DB7}" srcId="{ADC9970E-1D3B-4F79-B3CD-7C640D1DAB75}" destId="{2AA365FF-BB15-4514-9DBF-B9710833162D}" srcOrd="1" destOrd="0" parTransId="{98A2E54A-8A46-412C-BD7F-43A9CF5C8A44}" sibTransId="{19C1DBF5-5E71-4297-8352-3344EA65796F}"/>
    <dgm:cxn modelId="{F140B313-2EC5-476E-95F2-0AD65D69B4C1}" srcId="{ADC9970E-1D3B-4F79-B3CD-7C640D1DAB75}" destId="{1DDC8C88-EA91-42A4-A1DA-ABFEF1DFFDB6}" srcOrd="3" destOrd="0" parTransId="{8ED7E76A-7CB4-4E3D-8F6B-6A7A231BAE74}" sibTransId="{198162E3-697F-474C-A2CE-FFF77DFFA4F9}"/>
    <dgm:cxn modelId="{B0A0D72B-7450-4550-949D-49F87A14E4D8}" srcId="{ADC9970E-1D3B-4F79-B3CD-7C640D1DAB75}" destId="{D93959EB-B9C8-4876-A283-D6BD66A0CAE7}" srcOrd="0" destOrd="0" parTransId="{0FD0FCF4-2BD0-4E26-9A69-09CCBA63FFEF}" sibTransId="{826837A2-52A3-4752-AE75-C34A14E4185A}"/>
    <dgm:cxn modelId="{59811118-627C-43B9-850A-EBD96EB89A4C}" srcId="{ADC9970E-1D3B-4F79-B3CD-7C640D1DAB75}" destId="{F7B8C829-8998-49A2-8D7A-1F72F14428AD}" srcOrd="4" destOrd="0" parTransId="{2DED3F90-1857-47C4-83BA-25D46961DF51}" sibTransId="{A1982079-D396-481E-8286-6F786A4E9D5F}"/>
    <dgm:cxn modelId="{C82AABF8-E899-44CE-818F-C813AF469A31}" type="presOf" srcId="{A02ACB57-98B2-4AA6-AE64-9F4C3E457DCA}" destId="{8AF06B50-4FE5-48D8-9AED-CCCA4E538D3F}" srcOrd="0" destOrd="0" presId="urn:microsoft.com/office/officeart/2005/8/layout/vList2"/>
    <dgm:cxn modelId="{0F686A3A-71AF-413D-99A7-326398FB2A3C}" type="presOf" srcId="{2AA365FF-BB15-4514-9DBF-B9710833162D}" destId="{2A5772A3-2660-4DA2-96F1-1A702F142556}" srcOrd="0" destOrd="0" presId="urn:microsoft.com/office/officeart/2005/8/layout/vList2"/>
    <dgm:cxn modelId="{D595DEAB-6016-4929-9FFC-65621FB45307}" type="presOf" srcId="{1DDC8C88-EA91-42A4-A1DA-ABFEF1DFFDB6}" destId="{E5DA5423-8A50-412A-B133-0ECD3C576A4D}" srcOrd="0" destOrd="0" presId="urn:microsoft.com/office/officeart/2005/8/layout/vList2"/>
    <dgm:cxn modelId="{3E27538A-BC57-422F-82BB-15D0B4CC15B5}" type="presOf" srcId="{ADC9970E-1D3B-4F79-B3CD-7C640D1DAB75}" destId="{D5695C94-F624-4DF9-AEBF-D6B2D41123C5}" srcOrd="0" destOrd="0" presId="urn:microsoft.com/office/officeart/2005/8/layout/vList2"/>
    <dgm:cxn modelId="{A259CEE6-8234-4AA7-A64E-4E689F2ED9D9}" type="presOf" srcId="{F7B8C829-8998-49A2-8D7A-1F72F14428AD}" destId="{B174FBA8-4765-47D3-AD06-29707532E0CA}" srcOrd="0" destOrd="0" presId="urn:microsoft.com/office/officeart/2005/8/layout/vList2"/>
    <dgm:cxn modelId="{1465CBF0-648D-417D-B5ED-CD3B7D657BE1}" type="presOf" srcId="{D93959EB-B9C8-4876-A283-D6BD66A0CAE7}" destId="{CC5BFA81-DA24-45CE-9899-830169AEC45F}" srcOrd="0" destOrd="0" presId="urn:microsoft.com/office/officeart/2005/8/layout/vList2"/>
    <dgm:cxn modelId="{CD2509F4-52C2-4172-8A68-6218D9ABFD07}" srcId="{ADC9970E-1D3B-4F79-B3CD-7C640D1DAB75}" destId="{A02ACB57-98B2-4AA6-AE64-9F4C3E457DCA}" srcOrd="2" destOrd="0" parTransId="{5CC135E9-602A-4DEB-939E-9F8727105D18}" sibTransId="{3A92041D-F284-4A56-81B4-FC0FE1A5815E}"/>
    <dgm:cxn modelId="{0493FA1E-1BF8-4AFA-8CD7-759A8CB87082}" type="presParOf" srcId="{D5695C94-F624-4DF9-AEBF-D6B2D41123C5}" destId="{CC5BFA81-DA24-45CE-9899-830169AEC45F}" srcOrd="0" destOrd="0" presId="urn:microsoft.com/office/officeart/2005/8/layout/vList2"/>
    <dgm:cxn modelId="{8BD178E5-4F9B-4132-AE63-AAB4FB6887DC}" type="presParOf" srcId="{D5695C94-F624-4DF9-AEBF-D6B2D41123C5}" destId="{1FCF6EB6-33CE-4B10-94E0-4A2A606774C6}" srcOrd="1" destOrd="0" presId="urn:microsoft.com/office/officeart/2005/8/layout/vList2"/>
    <dgm:cxn modelId="{D9DEB10A-8324-4886-AE78-B1F406EE5D3D}" type="presParOf" srcId="{D5695C94-F624-4DF9-AEBF-D6B2D41123C5}" destId="{2A5772A3-2660-4DA2-96F1-1A702F142556}" srcOrd="2" destOrd="0" presId="urn:microsoft.com/office/officeart/2005/8/layout/vList2"/>
    <dgm:cxn modelId="{9133C16B-2244-47C5-BC61-B99B8AA12D07}" type="presParOf" srcId="{D5695C94-F624-4DF9-AEBF-D6B2D41123C5}" destId="{9CD3C318-7565-4480-BF65-FC7303022400}" srcOrd="3" destOrd="0" presId="urn:microsoft.com/office/officeart/2005/8/layout/vList2"/>
    <dgm:cxn modelId="{8020C6A3-55AB-486E-8F0A-64642BDC3877}" type="presParOf" srcId="{D5695C94-F624-4DF9-AEBF-D6B2D41123C5}" destId="{8AF06B50-4FE5-48D8-9AED-CCCA4E538D3F}" srcOrd="4" destOrd="0" presId="urn:microsoft.com/office/officeart/2005/8/layout/vList2"/>
    <dgm:cxn modelId="{8DAFC53A-2AA1-45E5-AF20-3F3ECA01A271}" type="presParOf" srcId="{D5695C94-F624-4DF9-AEBF-D6B2D41123C5}" destId="{9D8B2511-F455-4371-A4F8-B10B9DA25485}" srcOrd="5" destOrd="0" presId="urn:microsoft.com/office/officeart/2005/8/layout/vList2"/>
    <dgm:cxn modelId="{F9F5741E-C2E5-4052-BFE0-49AC237A3B2A}" type="presParOf" srcId="{D5695C94-F624-4DF9-AEBF-D6B2D41123C5}" destId="{E5DA5423-8A50-412A-B133-0ECD3C576A4D}" srcOrd="6" destOrd="0" presId="urn:microsoft.com/office/officeart/2005/8/layout/vList2"/>
    <dgm:cxn modelId="{A88CDD1B-3AAC-418A-A320-4654F8ECF0BE}" type="presParOf" srcId="{D5695C94-F624-4DF9-AEBF-D6B2D41123C5}" destId="{8A75D98D-DB6D-4C01-AC99-1D306D0ED724}" srcOrd="7" destOrd="0" presId="urn:microsoft.com/office/officeart/2005/8/layout/vList2"/>
    <dgm:cxn modelId="{9C68281F-45C0-49FE-A00C-B9BE5E2B4305}" type="presParOf" srcId="{D5695C94-F624-4DF9-AEBF-D6B2D41123C5}" destId="{B174FBA8-4765-47D3-AD06-29707532E0CA}" srcOrd="8"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042A89-C188-4C1B-8155-7D4F52A657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317FE3-CB9E-4023-9081-57759EBA5478}">
      <dgm:prSet phldrT="[Text]"/>
      <dgm:spPr/>
      <dgm:t>
        <a:bodyPr/>
        <a:lstStyle/>
        <a:p>
          <a:r>
            <a:rPr lang="en-US" b="1" dirty="0" smtClean="0">
              <a:solidFill>
                <a:schemeClr val="tx1"/>
              </a:solidFill>
            </a:rPr>
            <a:t>E-Mail</a:t>
          </a:r>
          <a:endParaRPr lang="en-US" b="1" dirty="0">
            <a:solidFill>
              <a:schemeClr val="tx1"/>
            </a:solidFill>
          </a:endParaRPr>
        </a:p>
      </dgm:t>
    </dgm:pt>
    <dgm:pt modelId="{FA9E9964-7AD9-4C69-9CC5-F8E53B9AAB5C}" type="parTrans" cxnId="{7D04CDE4-596A-4CE1-9086-CDA7E1E7AD51}">
      <dgm:prSet/>
      <dgm:spPr/>
      <dgm:t>
        <a:bodyPr/>
        <a:lstStyle/>
        <a:p>
          <a:endParaRPr lang="en-US"/>
        </a:p>
      </dgm:t>
    </dgm:pt>
    <dgm:pt modelId="{1676CB98-2AA0-4E60-9DEC-798BB73897BC}" type="sibTrans" cxnId="{7D04CDE4-596A-4CE1-9086-CDA7E1E7AD51}">
      <dgm:prSet/>
      <dgm:spPr/>
      <dgm:t>
        <a:bodyPr/>
        <a:lstStyle/>
        <a:p>
          <a:endParaRPr lang="en-US"/>
        </a:p>
      </dgm:t>
    </dgm:pt>
    <dgm:pt modelId="{2AC53BB9-094A-4AA8-A668-A93BEDAF42FD}">
      <dgm:prSet phldrT="[Text]"/>
      <dgm:spPr/>
      <dgm:t>
        <a:bodyPr/>
        <a:lstStyle/>
        <a:p>
          <a:r>
            <a:rPr lang="en-US" dirty="0" smtClean="0"/>
            <a:t>Useful for both internal and external communication</a:t>
          </a:r>
          <a:endParaRPr lang="en-US" dirty="0"/>
        </a:p>
      </dgm:t>
    </dgm:pt>
    <dgm:pt modelId="{A19347E7-124D-41F9-89EE-A0501C8D22F3}" type="parTrans" cxnId="{CEAD4EE9-7956-4FD0-9AA5-8984C1D7F87E}">
      <dgm:prSet/>
      <dgm:spPr/>
      <dgm:t>
        <a:bodyPr/>
        <a:lstStyle/>
        <a:p>
          <a:endParaRPr lang="en-US"/>
        </a:p>
      </dgm:t>
    </dgm:pt>
    <dgm:pt modelId="{3F3AC678-5897-4FAF-A059-8725EC3D0060}" type="sibTrans" cxnId="{CEAD4EE9-7956-4FD0-9AA5-8984C1D7F87E}">
      <dgm:prSet/>
      <dgm:spPr/>
      <dgm:t>
        <a:bodyPr/>
        <a:lstStyle/>
        <a:p>
          <a:endParaRPr lang="en-US"/>
        </a:p>
      </dgm:t>
    </dgm:pt>
    <dgm:pt modelId="{B9E33AD6-38CA-4F0F-890C-E2B56D392C73}">
      <dgm:prSet phldrT="[Text]"/>
      <dgm:spPr/>
      <dgm:t>
        <a:bodyPr/>
        <a:lstStyle/>
        <a:p>
          <a:r>
            <a:rPr lang="en-US" b="1" dirty="0" smtClean="0">
              <a:solidFill>
                <a:schemeClr val="tx1"/>
              </a:solidFill>
            </a:rPr>
            <a:t>Interoffice Memos</a:t>
          </a:r>
          <a:endParaRPr lang="en-US" b="1" dirty="0">
            <a:solidFill>
              <a:schemeClr val="tx1"/>
            </a:solidFill>
          </a:endParaRPr>
        </a:p>
      </dgm:t>
    </dgm:pt>
    <dgm:pt modelId="{F3BE3B36-3748-4742-B170-9308DDA44525}" type="parTrans" cxnId="{B7D1EA45-6B7F-4CB3-96D3-DC409F61C438}">
      <dgm:prSet/>
      <dgm:spPr/>
      <dgm:t>
        <a:bodyPr/>
        <a:lstStyle/>
        <a:p>
          <a:endParaRPr lang="en-US"/>
        </a:p>
      </dgm:t>
    </dgm:pt>
    <dgm:pt modelId="{41314061-A4B5-4BF0-B4EA-BEC5E2475494}" type="sibTrans" cxnId="{B7D1EA45-6B7F-4CB3-96D3-DC409F61C438}">
      <dgm:prSet/>
      <dgm:spPr/>
      <dgm:t>
        <a:bodyPr/>
        <a:lstStyle/>
        <a:p>
          <a:endParaRPr lang="en-US"/>
        </a:p>
      </dgm:t>
    </dgm:pt>
    <dgm:pt modelId="{297A6E24-97FE-481C-AF3E-8956911A0381}">
      <dgm:prSet phldrT="[Text]"/>
      <dgm:spPr/>
      <dgm:t>
        <a:bodyPr/>
        <a:lstStyle/>
        <a:p>
          <a:r>
            <a:rPr lang="en-US" dirty="0" smtClean="0"/>
            <a:t>Useful for internal messages that require formality or permanent records</a:t>
          </a:r>
          <a:endParaRPr lang="en-US" dirty="0"/>
        </a:p>
      </dgm:t>
    </dgm:pt>
    <dgm:pt modelId="{AFC37FAD-FEB3-46A3-87C8-8975682322E5}" type="parTrans" cxnId="{5784BA6F-0195-4940-A15E-D29BCD6FE9EE}">
      <dgm:prSet/>
      <dgm:spPr/>
      <dgm:t>
        <a:bodyPr/>
        <a:lstStyle/>
        <a:p>
          <a:endParaRPr lang="en-US"/>
        </a:p>
      </dgm:t>
    </dgm:pt>
    <dgm:pt modelId="{79C76927-619B-4A33-95AF-BCB2E5C52E0A}" type="sibTrans" cxnId="{5784BA6F-0195-4940-A15E-D29BCD6FE9EE}">
      <dgm:prSet/>
      <dgm:spPr/>
      <dgm:t>
        <a:bodyPr/>
        <a:lstStyle/>
        <a:p>
          <a:endParaRPr lang="en-US"/>
        </a:p>
      </dgm:t>
    </dgm:pt>
    <dgm:pt modelId="{40D1E937-3A06-42D9-959F-B890E64DE449}">
      <dgm:prSet phldrT="[Text]"/>
      <dgm:spPr/>
      <dgm:t>
        <a:bodyPr/>
        <a:lstStyle/>
        <a:p>
          <a:r>
            <a:rPr lang="en-US" b="1" dirty="0" smtClean="0">
              <a:solidFill>
                <a:schemeClr val="tx1"/>
              </a:solidFill>
            </a:rPr>
            <a:t>Business Letters</a:t>
          </a:r>
          <a:endParaRPr lang="en-US" b="1" dirty="0">
            <a:solidFill>
              <a:schemeClr val="tx1"/>
            </a:solidFill>
          </a:endParaRPr>
        </a:p>
      </dgm:t>
    </dgm:pt>
    <dgm:pt modelId="{A1B724D8-B3B3-44CF-A709-7A6DC1DB2F25}" type="parTrans" cxnId="{4AADDBEA-0E31-4278-98D9-A59CFC6F7E83}">
      <dgm:prSet/>
      <dgm:spPr/>
      <dgm:t>
        <a:bodyPr/>
        <a:lstStyle/>
        <a:p>
          <a:endParaRPr lang="en-US"/>
        </a:p>
      </dgm:t>
    </dgm:pt>
    <dgm:pt modelId="{59DDA22D-E15D-4719-BF64-BA80A67CE9F7}" type="sibTrans" cxnId="{4AADDBEA-0E31-4278-98D9-A59CFC6F7E83}">
      <dgm:prSet/>
      <dgm:spPr/>
      <dgm:t>
        <a:bodyPr/>
        <a:lstStyle/>
        <a:p>
          <a:endParaRPr lang="en-US"/>
        </a:p>
      </dgm:t>
    </dgm:pt>
    <dgm:pt modelId="{C0186827-9240-4103-BF5A-841529E9F9F9}">
      <dgm:prSet phldrT="[Text]"/>
      <dgm:spPr/>
      <dgm:t>
        <a:bodyPr/>
        <a:lstStyle/>
        <a:p>
          <a:r>
            <a:rPr lang="en-US" dirty="0" smtClean="0"/>
            <a:t>Useful for external messages that require a permanent record and confidentiality</a:t>
          </a:r>
          <a:endParaRPr lang="en-US" dirty="0"/>
        </a:p>
      </dgm:t>
    </dgm:pt>
    <dgm:pt modelId="{DA347340-32E0-4093-B5AB-609E69593006}" type="parTrans" cxnId="{F9AEB789-9069-4D39-A432-F2D7156A55F2}">
      <dgm:prSet/>
      <dgm:spPr/>
      <dgm:t>
        <a:bodyPr/>
        <a:lstStyle/>
        <a:p>
          <a:endParaRPr lang="en-US"/>
        </a:p>
      </dgm:t>
    </dgm:pt>
    <dgm:pt modelId="{F21E84E4-086D-4CF0-9175-162FDCFF79AE}" type="sibTrans" cxnId="{F9AEB789-9069-4D39-A432-F2D7156A55F2}">
      <dgm:prSet/>
      <dgm:spPr/>
      <dgm:t>
        <a:bodyPr/>
        <a:lstStyle/>
        <a:p>
          <a:endParaRPr lang="en-US"/>
        </a:p>
      </dgm:t>
    </dgm:pt>
    <dgm:pt modelId="{D15BB0D6-6ED2-49C2-B768-CE76C35F8B05}">
      <dgm:prSet/>
      <dgm:spPr/>
      <dgm:t>
        <a:bodyPr/>
        <a:lstStyle/>
        <a:p>
          <a:r>
            <a:rPr lang="en-US" dirty="0" smtClean="0"/>
            <a:t>Appropriate for short, need-to-know messages, setting up appointments, giving updates, and getting answers to specific questions</a:t>
          </a:r>
          <a:endParaRPr lang="en-US" dirty="0"/>
        </a:p>
      </dgm:t>
    </dgm:pt>
    <dgm:pt modelId="{C5C86BA8-F583-4ADC-93D0-7E42EBD85C12}" type="parTrans" cxnId="{427D664E-EB72-44EB-BA6A-5BA3BD0E3F70}">
      <dgm:prSet/>
      <dgm:spPr/>
      <dgm:t>
        <a:bodyPr/>
        <a:lstStyle/>
        <a:p>
          <a:endParaRPr lang="en-US"/>
        </a:p>
      </dgm:t>
    </dgm:pt>
    <dgm:pt modelId="{D8ED9E39-901A-4199-9EB8-A8CAFE1B342E}" type="sibTrans" cxnId="{427D664E-EB72-44EB-BA6A-5BA3BD0E3F70}">
      <dgm:prSet/>
      <dgm:spPr/>
      <dgm:t>
        <a:bodyPr/>
        <a:lstStyle/>
        <a:p>
          <a:endParaRPr lang="en-US"/>
        </a:p>
      </dgm:t>
    </dgm:pt>
    <dgm:pt modelId="{DF09D73E-9280-428D-A25C-E060A04BE0D8}">
      <dgm:prSet/>
      <dgm:spPr/>
      <dgm:t>
        <a:bodyPr/>
        <a:lstStyle/>
        <a:p>
          <a:r>
            <a:rPr lang="en-US" dirty="0" smtClean="0"/>
            <a:t>Inappropriate for sensitive or confidential issues, building trust, or bonding</a:t>
          </a:r>
          <a:endParaRPr lang="en-US" dirty="0"/>
        </a:p>
      </dgm:t>
    </dgm:pt>
    <dgm:pt modelId="{FA0E581C-4EC0-48F8-A0EC-3125F71B51ED}" type="parTrans" cxnId="{A8994D0B-E86F-477E-A31B-92CCC80D3BFE}">
      <dgm:prSet/>
      <dgm:spPr/>
      <dgm:t>
        <a:bodyPr/>
        <a:lstStyle/>
        <a:p>
          <a:endParaRPr lang="en-US"/>
        </a:p>
      </dgm:t>
    </dgm:pt>
    <dgm:pt modelId="{1C8D0432-2912-41C9-A7C7-A9826C05D6AA}" type="sibTrans" cxnId="{A8994D0B-E86F-477E-A31B-92CCC80D3BFE}">
      <dgm:prSet/>
      <dgm:spPr/>
      <dgm:t>
        <a:bodyPr/>
        <a:lstStyle/>
        <a:p>
          <a:endParaRPr lang="en-US"/>
        </a:p>
      </dgm:t>
    </dgm:pt>
    <dgm:pt modelId="{27872648-7E58-4FF5-B1F1-D4548649CFC7}">
      <dgm:prSet/>
      <dgm:spPr/>
      <dgm:t>
        <a:bodyPr/>
        <a:lstStyle/>
        <a:p>
          <a:r>
            <a:rPr lang="en-US" dirty="0" smtClean="0"/>
            <a:t>Appropriate for delivering instructions, official policies, reports, long documents, and important announcements</a:t>
          </a:r>
          <a:endParaRPr lang="en-US" dirty="0"/>
        </a:p>
      </dgm:t>
    </dgm:pt>
    <dgm:pt modelId="{B3AC1D36-178B-4A33-83C5-C88AF816FC31}" type="parTrans" cxnId="{3CE4A39E-0224-43D2-9A98-A0FDD8DC8D1E}">
      <dgm:prSet/>
      <dgm:spPr/>
      <dgm:t>
        <a:bodyPr/>
        <a:lstStyle/>
        <a:p>
          <a:endParaRPr lang="en-US"/>
        </a:p>
      </dgm:t>
    </dgm:pt>
    <dgm:pt modelId="{7DB6B412-B56B-4F1A-AC6E-A2F0F5601016}" type="sibTrans" cxnId="{3CE4A39E-0224-43D2-9A98-A0FDD8DC8D1E}">
      <dgm:prSet/>
      <dgm:spPr/>
      <dgm:t>
        <a:bodyPr/>
        <a:lstStyle/>
        <a:p>
          <a:endParaRPr lang="en-US"/>
        </a:p>
      </dgm:t>
    </dgm:pt>
    <dgm:pt modelId="{D7FED075-893E-4908-A28F-7EE28CABB898}">
      <dgm:prSet/>
      <dgm:spPr/>
      <dgm:t>
        <a:bodyPr/>
        <a:lstStyle/>
        <a:p>
          <a:r>
            <a:rPr lang="en-US" dirty="0" smtClean="0"/>
            <a:t>Appropriate for conveying formality, sensitivity</a:t>
          </a:r>
          <a:endParaRPr lang="en-US" dirty="0"/>
        </a:p>
      </dgm:t>
    </dgm:pt>
    <dgm:pt modelId="{DEE12C59-152C-415F-BC5E-B7E206DF0CE9}" type="parTrans" cxnId="{01E0C51B-8A30-49CA-A852-D7C8585D6C33}">
      <dgm:prSet/>
      <dgm:spPr/>
      <dgm:t>
        <a:bodyPr/>
        <a:lstStyle/>
        <a:p>
          <a:endParaRPr lang="en-US"/>
        </a:p>
      </dgm:t>
    </dgm:pt>
    <dgm:pt modelId="{1A619BF4-446D-4F20-B4DE-BE20E8428E16}" type="sibTrans" cxnId="{01E0C51B-8A30-49CA-A852-D7C8585D6C33}">
      <dgm:prSet/>
      <dgm:spPr/>
      <dgm:t>
        <a:bodyPr/>
        <a:lstStyle/>
        <a:p>
          <a:endParaRPr lang="en-US"/>
        </a:p>
      </dgm:t>
    </dgm:pt>
    <dgm:pt modelId="{6286096B-6ACB-42E1-A55D-913A5C4E02A6}">
      <dgm:prSet/>
      <dgm:spPr/>
      <dgm:t>
        <a:bodyPr/>
        <a:lstStyle/>
        <a:p>
          <a:r>
            <a:rPr lang="en-US" dirty="0" smtClean="0"/>
            <a:t>Can deliver a persuasive, well-considered message</a:t>
          </a:r>
          <a:endParaRPr lang="en-US" dirty="0"/>
        </a:p>
      </dgm:t>
    </dgm:pt>
    <dgm:pt modelId="{B28AFE30-2DE0-4A0E-856B-B8B88486A410}" type="parTrans" cxnId="{1FA31AEB-33F1-43B9-A4E3-DA3D65C54E77}">
      <dgm:prSet/>
      <dgm:spPr/>
      <dgm:t>
        <a:bodyPr/>
        <a:lstStyle/>
        <a:p>
          <a:endParaRPr lang="en-US"/>
        </a:p>
      </dgm:t>
    </dgm:pt>
    <dgm:pt modelId="{C57D18EC-A1F2-4994-8E05-C8409941E209}" type="sibTrans" cxnId="{1FA31AEB-33F1-43B9-A4E3-DA3D65C54E77}">
      <dgm:prSet/>
      <dgm:spPr/>
      <dgm:t>
        <a:bodyPr/>
        <a:lstStyle/>
        <a:p>
          <a:endParaRPr lang="en-US"/>
        </a:p>
      </dgm:t>
    </dgm:pt>
    <dgm:pt modelId="{19DC47A5-1B1D-4ADD-B0A1-A4F896F584E3}" type="pres">
      <dgm:prSet presAssocID="{E0042A89-C188-4C1B-8155-7D4F52A6575A}" presName="Name0" presStyleCnt="0">
        <dgm:presLayoutVars>
          <dgm:dir/>
          <dgm:animLvl val="lvl"/>
          <dgm:resizeHandles val="exact"/>
        </dgm:presLayoutVars>
      </dgm:prSet>
      <dgm:spPr/>
      <dgm:t>
        <a:bodyPr/>
        <a:lstStyle/>
        <a:p>
          <a:endParaRPr lang="en-US"/>
        </a:p>
      </dgm:t>
    </dgm:pt>
    <dgm:pt modelId="{4A771E3D-DC48-4B65-97E2-E8822FCF64D5}" type="pres">
      <dgm:prSet presAssocID="{D1317FE3-CB9E-4023-9081-57759EBA5478}" presName="composite" presStyleCnt="0"/>
      <dgm:spPr/>
      <dgm:t>
        <a:bodyPr/>
        <a:lstStyle/>
        <a:p>
          <a:endParaRPr lang="en-US"/>
        </a:p>
      </dgm:t>
    </dgm:pt>
    <dgm:pt modelId="{673301B5-9D9C-4503-AD5C-D7B62697CA53}" type="pres">
      <dgm:prSet presAssocID="{D1317FE3-CB9E-4023-9081-57759EBA5478}" presName="parTx" presStyleLbl="alignNode1" presStyleIdx="0" presStyleCnt="3">
        <dgm:presLayoutVars>
          <dgm:chMax val="0"/>
          <dgm:chPref val="0"/>
          <dgm:bulletEnabled val="1"/>
        </dgm:presLayoutVars>
      </dgm:prSet>
      <dgm:spPr/>
      <dgm:t>
        <a:bodyPr/>
        <a:lstStyle/>
        <a:p>
          <a:endParaRPr lang="en-US"/>
        </a:p>
      </dgm:t>
    </dgm:pt>
    <dgm:pt modelId="{2DA9829C-9927-4CBB-BF8C-D39665CFF88E}" type="pres">
      <dgm:prSet presAssocID="{D1317FE3-CB9E-4023-9081-57759EBA5478}" presName="desTx" presStyleLbl="alignAccFollowNode1" presStyleIdx="0" presStyleCnt="3">
        <dgm:presLayoutVars>
          <dgm:bulletEnabled val="1"/>
        </dgm:presLayoutVars>
      </dgm:prSet>
      <dgm:spPr/>
      <dgm:t>
        <a:bodyPr/>
        <a:lstStyle/>
        <a:p>
          <a:endParaRPr lang="en-US"/>
        </a:p>
      </dgm:t>
    </dgm:pt>
    <dgm:pt modelId="{923F14CA-BF2E-4066-97C5-C333CE430141}" type="pres">
      <dgm:prSet presAssocID="{1676CB98-2AA0-4E60-9DEC-798BB73897BC}" presName="space" presStyleCnt="0"/>
      <dgm:spPr/>
      <dgm:t>
        <a:bodyPr/>
        <a:lstStyle/>
        <a:p>
          <a:endParaRPr lang="en-US"/>
        </a:p>
      </dgm:t>
    </dgm:pt>
    <dgm:pt modelId="{6C5E608F-80C9-45F7-BB4A-77E114C022C3}" type="pres">
      <dgm:prSet presAssocID="{B9E33AD6-38CA-4F0F-890C-E2B56D392C73}" presName="composite" presStyleCnt="0"/>
      <dgm:spPr/>
      <dgm:t>
        <a:bodyPr/>
        <a:lstStyle/>
        <a:p>
          <a:endParaRPr lang="en-US"/>
        </a:p>
      </dgm:t>
    </dgm:pt>
    <dgm:pt modelId="{E17A722A-795E-460F-B017-1EC51565DAAF}" type="pres">
      <dgm:prSet presAssocID="{B9E33AD6-38CA-4F0F-890C-E2B56D392C73}" presName="parTx" presStyleLbl="alignNode1" presStyleIdx="1" presStyleCnt="3">
        <dgm:presLayoutVars>
          <dgm:chMax val="0"/>
          <dgm:chPref val="0"/>
          <dgm:bulletEnabled val="1"/>
        </dgm:presLayoutVars>
      </dgm:prSet>
      <dgm:spPr/>
      <dgm:t>
        <a:bodyPr/>
        <a:lstStyle/>
        <a:p>
          <a:endParaRPr lang="en-US"/>
        </a:p>
      </dgm:t>
    </dgm:pt>
    <dgm:pt modelId="{543E7BB7-93EE-4FEE-A7A1-E5B9DB98680D}" type="pres">
      <dgm:prSet presAssocID="{B9E33AD6-38CA-4F0F-890C-E2B56D392C73}" presName="desTx" presStyleLbl="alignAccFollowNode1" presStyleIdx="1" presStyleCnt="3">
        <dgm:presLayoutVars>
          <dgm:bulletEnabled val="1"/>
        </dgm:presLayoutVars>
      </dgm:prSet>
      <dgm:spPr/>
      <dgm:t>
        <a:bodyPr/>
        <a:lstStyle/>
        <a:p>
          <a:endParaRPr lang="en-US"/>
        </a:p>
      </dgm:t>
    </dgm:pt>
    <dgm:pt modelId="{D59A2B19-6E6B-4B76-9886-32E431F8FF1E}" type="pres">
      <dgm:prSet presAssocID="{41314061-A4B5-4BF0-B4EA-BEC5E2475494}" presName="space" presStyleCnt="0"/>
      <dgm:spPr/>
      <dgm:t>
        <a:bodyPr/>
        <a:lstStyle/>
        <a:p>
          <a:endParaRPr lang="en-US"/>
        </a:p>
      </dgm:t>
    </dgm:pt>
    <dgm:pt modelId="{D0F9DF70-504D-4335-94E1-9D9DC326CB76}" type="pres">
      <dgm:prSet presAssocID="{40D1E937-3A06-42D9-959F-B890E64DE449}" presName="composite" presStyleCnt="0"/>
      <dgm:spPr/>
      <dgm:t>
        <a:bodyPr/>
        <a:lstStyle/>
        <a:p>
          <a:endParaRPr lang="en-US"/>
        </a:p>
      </dgm:t>
    </dgm:pt>
    <dgm:pt modelId="{6A5DCA90-B4EC-4F7B-BB7D-670A611EDE1E}" type="pres">
      <dgm:prSet presAssocID="{40D1E937-3A06-42D9-959F-B890E64DE449}" presName="parTx" presStyleLbl="alignNode1" presStyleIdx="2" presStyleCnt="3">
        <dgm:presLayoutVars>
          <dgm:chMax val="0"/>
          <dgm:chPref val="0"/>
          <dgm:bulletEnabled val="1"/>
        </dgm:presLayoutVars>
      </dgm:prSet>
      <dgm:spPr/>
      <dgm:t>
        <a:bodyPr/>
        <a:lstStyle/>
        <a:p>
          <a:endParaRPr lang="en-US"/>
        </a:p>
      </dgm:t>
    </dgm:pt>
    <dgm:pt modelId="{39E5880D-D08F-476E-8908-ECED069902CD}" type="pres">
      <dgm:prSet presAssocID="{40D1E937-3A06-42D9-959F-B890E64DE449}" presName="desTx" presStyleLbl="alignAccFollowNode1" presStyleIdx="2" presStyleCnt="3">
        <dgm:presLayoutVars>
          <dgm:bulletEnabled val="1"/>
        </dgm:presLayoutVars>
      </dgm:prSet>
      <dgm:spPr/>
      <dgm:t>
        <a:bodyPr/>
        <a:lstStyle/>
        <a:p>
          <a:endParaRPr lang="en-US"/>
        </a:p>
      </dgm:t>
    </dgm:pt>
  </dgm:ptLst>
  <dgm:cxnLst>
    <dgm:cxn modelId="{CEAD4EE9-7956-4FD0-9AA5-8984C1D7F87E}" srcId="{D1317FE3-CB9E-4023-9081-57759EBA5478}" destId="{2AC53BB9-094A-4AA8-A668-A93BEDAF42FD}" srcOrd="0" destOrd="0" parTransId="{A19347E7-124D-41F9-89EE-A0501C8D22F3}" sibTransId="{3F3AC678-5897-4FAF-A059-8725EC3D0060}"/>
    <dgm:cxn modelId="{7D04CDE4-596A-4CE1-9086-CDA7E1E7AD51}" srcId="{E0042A89-C188-4C1B-8155-7D4F52A6575A}" destId="{D1317FE3-CB9E-4023-9081-57759EBA5478}" srcOrd="0" destOrd="0" parTransId="{FA9E9964-7AD9-4C69-9CC5-F8E53B9AAB5C}" sibTransId="{1676CB98-2AA0-4E60-9DEC-798BB73897BC}"/>
    <dgm:cxn modelId="{B4377226-30E6-4395-BCE4-E802DF2B0238}" type="presOf" srcId="{40D1E937-3A06-42D9-959F-B890E64DE449}" destId="{6A5DCA90-B4EC-4F7B-BB7D-670A611EDE1E}" srcOrd="0" destOrd="0" presId="urn:microsoft.com/office/officeart/2005/8/layout/hList1"/>
    <dgm:cxn modelId="{3CE4A39E-0224-43D2-9A98-A0FDD8DC8D1E}" srcId="{B9E33AD6-38CA-4F0F-890C-E2B56D392C73}" destId="{27872648-7E58-4FF5-B1F1-D4548649CFC7}" srcOrd="1" destOrd="0" parTransId="{B3AC1D36-178B-4A33-83C5-C88AF816FC31}" sibTransId="{7DB6B412-B56B-4F1A-AC6E-A2F0F5601016}"/>
    <dgm:cxn modelId="{45B8FCA7-AD82-468F-82CF-8FA493C94A97}" type="presOf" srcId="{297A6E24-97FE-481C-AF3E-8956911A0381}" destId="{543E7BB7-93EE-4FEE-A7A1-E5B9DB98680D}" srcOrd="0" destOrd="0" presId="urn:microsoft.com/office/officeart/2005/8/layout/hList1"/>
    <dgm:cxn modelId="{89B50504-8C90-4CD9-88EB-DA5EA086AE04}" type="presOf" srcId="{C0186827-9240-4103-BF5A-841529E9F9F9}" destId="{39E5880D-D08F-476E-8908-ECED069902CD}" srcOrd="0" destOrd="0" presId="urn:microsoft.com/office/officeart/2005/8/layout/hList1"/>
    <dgm:cxn modelId="{D620DEE8-6F35-476A-A3F3-52AF16BBCF02}" type="presOf" srcId="{D1317FE3-CB9E-4023-9081-57759EBA5478}" destId="{673301B5-9D9C-4503-AD5C-D7B62697CA53}" srcOrd="0" destOrd="0" presId="urn:microsoft.com/office/officeart/2005/8/layout/hList1"/>
    <dgm:cxn modelId="{427D664E-EB72-44EB-BA6A-5BA3BD0E3F70}" srcId="{D1317FE3-CB9E-4023-9081-57759EBA5478}" destId="{D15BB0D6-6ED2-49C2-B768-CE76C35F8B05}" srcOrd="1" destOrd="0" parTransId="{C5C86BA8-F583-4ADC-93D0-7E42EBD85C12}" sibTransId="{D8ED9E39-901A-4199-9EB8-A8CAFE1B342E}"/>
    <dgm:cxn modelId="{B73811D8-F3FB-4D17-9DD0-CD514371CA99}" type="presOf" srcId="{E0042A89-C188-4C1B-8155-7D4F52A6575A}" destId="{19DC47A5-1B1D-4ADD-B0A1-A4F896F584E3}" srcOrd="0" destOrd="0" presId="urn:microsoft.com/office/officeart/2005/8/layout/hList1"/>
    <dgm:cxn modelId="{107E0143-3B79-4394-844E-BF7B2E9043BB}" type="presOf" srcId="{B9E33AD6-38CA-4F0F-890C-E2B56D392C73}" destId="{E17A722A-795E-460F-B017-1EC51565DAAF}" srcOrd="0" destOrd="0" presId="urn:microsoft.com/office/officeart/2005/8/layout/hList1"/>
    <dgm:cxn modelId="{01E0C51B-8A30-49CA-A852-D7C8585D6C33}" srcId="{40D1E937-3A06-42D9-959F-B890E64DE449}" destId="{D7FED075-893E-4908-A28F-7EE28CABB898}" srcOrd="1" destOrd="0" parTransId="{DEE12C59-152C-415F-BC5E-B7E206DF0CE9}" sibTransId="{1A619BF4-446D-4F20-B4DE-BE20E8428E16}"/>
    <dgm:cxn modelId="{F8185564-47EC-4DF7-A363-5B5E8602A32E}" type="presOf" srcId="{6286096B-6ACB-42E1-A55D-913A5C4E02A6}" destId="{39E5880D-D08F-476E-8908-ECED069902CD}" srcOrd="0" destOrd="2" presId="urn:microsoft.com/office/officeart/2005/8/layout/hList1"/>
    <dgm:cxn modelId="{CDFEA214-9F63-4C8A-84DE-A5F0A433019C}" type="presOf" srcId="{D7FED075-893E-4908-A28F-7EE28CABB898}" destId="{39E5880D-D08F-476E-8908-ECED069902CD}" srcOrd="0" destOrd="1" presId="urn:microsoft.com/office/officeart/2005/8/layout/hList1"/>
    <dgm:cxn modelId="{B158F2C4-0EB3-4E07-BA99-6EEB75DCABED}" type="presOf" srcId="{D15BB0D6-6ED2-49C2-B768-CE76C35F8B05}" destId="{2DA9829C-9927-4CBB-BF8C-D39665CFF88E}" srcOrd="0" destOrd="1" presId="urn:microsoft.com/office/officeart/2005/8/layout/hList1"/>
    <dgm:cxn modelId="{F9AEB789-9069-4D39-A432-F2D7156A55F2}" srcId="{40D1E937-3A06-42D9-959F-B890E64DE449}" destId="{C0186827-9240-4103-BF5A-841529E9F9F9}" srcOrd="0" destOrd="0" parTransId="{DA347340-32E0-4093-B5AB-609E69593006}" sibTransId="{F21E84E4-086D-4CF0-9175-162FDCFF79AE}"/>
    <dgm:cxn modelId="{0B773815-40FB-4608-972F-4F0B1A64EF8C}" type="presOf" srcId="{27872648-7E58-4FF5-B1F1-D4548649CFC7}" destId="{543E7BB7-93EE-4FEE-A7A1-E5B9DB98680D}" srcOrd="0" destOrd="1" presId="urn:microsoft.com/office/officeart/2005/8/layout/hList1"/>
    <dgm:cxn modelId="{1FA31AEB-33F1-43B9-A4E3-DA3D65C54E77}" srcId="{40D1E937-3A06-42D9-959F-B890E64DE449}" destId="{6286096B-6ACB-42E1-A55D-913A5C4E02A6}" srcOrd="2" destOrd="0" parTransId="{B28AFE30-2DE0-4A0E-856B-B8B88486A410}" sibTransId="{C57D18EC-A1F2-4994-8E05-C8409941E209}"/>
    <dgm:cxn modelId="{CCEEDC29-99B2-4800-91C9-344F72646AC3}" type="presOf" srcId="{DF09D73E-9280-428D-A25C-E060A04BE0D8}" destId="{2DA9829C-9927-4CBB-BF8C-D39665CFF88E}" srcOrd="0" destOrd="2" presId="urn:microsoft.com/office/officeart/2005/8/layout/hList1"/>
    <dgm:cxn modelId="{A8994D0B-E86F-477E-A31B-92CCC80D3BFE}" srcId="{D1317FE3-CB9E-4023-9081-57759EBA5478}" destId="{DF09D73E-9280-428D-A25C-E060A04BE0D8}" srcOrd="2" destOrd="0" parTransId="{FA0E581C-4EC0-48F8-A0EC-3125F71B51ED}" sibTransId="{1C8D0432-2912-41C9-A7C7-A9826C05D6AA}"/>
    <dgm:cxn modelId="{9F386448-3CE0-41AF-B4C7-18914C1755AE}" type="presOf" srcId="{2AC53BB9-094A-4AA8-A668-A93BEDAF42FD}" destId="{2DA9829C-9927-4CBB-BF8C-D39665CFF88E}" srcOrd="0" destOrd="0" presId="urn:microsoft.com/office/officeart/2005/8/layout/hList1"/>
    <dgm:cxn modelId="{B7D1EA45-6B7F-4CB3-96D3-DC409F61C438}" srcId="{E0042A89-C188-4C1B-8155-7D4F52A6575A}" destId="{B9E33AD6-38CA-4F0F-890C-E2B56D392C73}" srcOrd="1" destOrd="0" parTransId="{F3BE3B36-3748-4742-B170-9308DDA44525}" sibTransId="{41314061-A4B5-4BF0-B4EA-BEC5E2475494}"/>
    <dgm:cxn modelId="{4AADDBEA-0E31-4278-98D9-A59CFC6F7E83}" srcId="{E0042A89-C188-4C1B-8155-7D4F52A6575A}" destId="{40D1E937-3A06-42D9-959F-B890E64DE449}" srcOrd="2" destOrd="0" parTransId="{A1B724D8-B3B3-44CF-A709-7A6DC1DB2F25}" sibTransId="{59DDA22D-E15D-4719-BF64-BA80A67CE9F7}"/>
    <dgm:cxn modelId="{5784BA6F-0195-4940-A15E-D29BCD6FE9EE}" srcId="{B9E33AD6-38CA-4F0F-890C-E2B56D392C73}" destId="{297A6E24-97FE-481C-AF3E-8956911A0381}" srcOrd="0" destOrd="0" parTransId="{AFC37FAD-FEB3-46A3-87C8-8975682322E5}" sibTransId="{79C76927-619B-4A33-95AF-BCB2E5C52E0A}"/>
    <dgm:cxn modelId="{505000A0-2D89-499F-B056-7E9AC9B28C3C}" type="presParOf" srcId="{19DC47A5-1B1D-4ADD-B0A1-A4F896F584E3}" destId="{4A771E3D-DC48-4B65-97E2-E8822FCF64D5}" srcOrd="0" destOrd="0" presId="urn:microsoft.com/office/officeart/2005/8/layout/hList1"/>
    <dgm:cxn modelId="{6B1D185E-9266-49E7-A768-26EF61776C14}" type="presParOf" srcId="{4A771E3D-DC48-4B65-97E2-E8822FCF64D5}" destId="{673301B5-9D9C-4503-AD5C-D7B62697CA53}" srcOrd="0" destOrd="0" presId="urn:microsoft.com/office/officeart/2005/8/layout/hList1"/>
    <dgm:cxn modelId="{DCB8530C-9A21-435D-9821-07FEBED4E78B}" type="presParOf" srcId="{4A771E3D-DC48-4B65-97E2-E8822FCF64D5}" destId="{2DA9829C-9927-4CBB-BF8C-D39665CFF88E}" srcOrd="1" destOrd="0" presId="urn:microsoft.com/office/officeart/2005/8/layout/hList1"/>
    <dgm:cxn modelId="{DF1825D2-6E53-4EA0-B810-1CE64096E30D}" type="presParOf" srcId="{19DC47A5-1B1D-4ADD-B0A1-A4F896F584E3}" destId="{923F14CA-BF2E-4066-97C5-C333CE430141}" srcOrd="1" destOrd="0" presId="urn:microsoft.com/office/officeart/2005/8/layout/hList1"/>
    <dgm:cxn modelId="{8911044C-33E4-43D0-A04C-BDDBEB421A1A}" type="presParOf" srcId="{19DC47A5-1B1D-4ADD-B0A1-A4F896F584E3}" destId="{6C5E608F-80C9-45F7-BB4A-77E114C022C3}" srcOrd="2" destOrd="0" presId="urn:microsoft.com/office/officeart/2005/8/layout/hList1"/>
    <dgm:cxn modelId="{B288FF01-A3CA-4AA2-BC73-14D093E8EE75}" type="presParOf" srcId="{6C5E608F-80C9-45F7-BB4A-77E114C022C3}" destId="{E17A722A-795E-460F-B017-1EC51565DAAF}" srcOrd="0" destOrd="0" presId="urn:microsoft.com/office/officeart/2005/8/layout/hList1"/>
    <dgm:cxn modelId="{6B6A4461-6D69-4F2D-A33A-D6AAD5671A06}" type="presParOf" srcId="{6C5E608F-80C9-45F7-BB4A-77E114C022C3}" destId="{543E7BB7-93EE-4FEE-A7A1-E5B9DB98680D}" srcOrd="1" destOrd="0" presId="urn:microsoft.com/office/officeart/2005/8/layout/hList1"/>
    <dgm:cxn modelId="{D8665942-6EE3-4A59-9203-3DD3950304AE}" type="presParOf" srcId="{19DC47A5-1B1D-4ADD-B0A1-A4F896F584E3}" destId="{D59A2B19-6E6B-4B76-9886-32E431F8FF1E}" srcOrd="3" destOrd="0" presId="urn:microsoft.com/office/officeart/2005/8/layout/hList1"/>
    <dgm:cxn modelId="{3058A232-F137-46D4-88C1-F1CCB8693535}" type="presParOf" srcId="{19DC47A5-1B1D-4ADD-B0A1-A4F896F584E3}" destId="{D0F9DF70-504D-4335-94E1-9D9DC326CB76}" srcOrd="4" destOrd="0" presId="urn:microsoft.com/office/officeart/2005/8/layout/hList1"/>
    <dgm:cxn modelId="{B4FDD9C1-59D4-41DF-8223-456236752C6B}" type="presParOf" srcId="{D0F9DF70-504D-4335-94E1-9D9DC326CB76}" destId="{6A5DCA90-B4EC-4F7B-BB7D-670A611EDE1E}" srcOrd="0" destOrd="0" presId="urn:microsoft.com/office/officeart/2005/8/layout/hList1"/>
    <dgm:cxn modelId="{C51F6CB1-28D5-44AE-ACC3-10EF1BC21353}" type="presParOf" srcId="{D0F9DF70-504D-4335-94E1-9D9DC326CB76}" destId="{39E5880D-D08F-476E-8908-ECED069902C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C375DC-2EA7-47D2-802D-974236F29442}">
      <dsp:nvSpPr>
        <dsp:cNvPr id="0" name=""/>
        <dsp:cNvSpPr/>
      </dsp:nvSpPr>
      <dsp:spPr>
        <a:xfrm>
          <a:off x="0" y="167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The Writing Process for Positive Messages</a:t>
          </a:r>
          <a:endParaRPr lang="en-US" sz="3000" kern="1200" dirty="0">
            <a:solidFill>
              <a:schemeClr val="tx1"/>
            </a:solidFill>
          </a:endParaRPr>
        </a:p>
      </dsp:txBody>
      <dsp:txXfrm>
        <a:off x="0" y="16740"/>
        <a:ext cx="8686800" cy="767520"/>
      </dsp:txXfrm>
    </dsp:sp>
    <dsp:sp modelId="{C4CC1CCA-3944-4E54-B435-6FB20B0EDF5B}">
      <dsp:nvSpPr>
        <dsp:cNvPr id="0" name=""/>
        <dsp:cNvSpPr/>
      </dsp:nvSpPr>
      <dsp:spPr>
        <a:xfrm>
          <a:off x="0" y="9023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Formatting Hard-Copy Memos</a:t>
          </a:r>
          <a:endParaRPr lang="en-US" sz="3000" kern="1200" dirty="0">
            <a:solidFill>
              <a:schemeClr val="tx1"/>
            </a:solidFill>
          </a:endParaRPr>
        </a:p>
      </dsp:txBody>
      <dsp:txXfrm>
        <a:off x="0" y="902340"/>
        <a:ext cx="8686800" cy="767520"/>
      </dsp:txXfrm>
    </dsp:sp>
    <dsp:sp modelId="{B215F2EC-A74A-4D78-9856-3E599C94EA31}">
      <dsp:nvSpPr>
        <dsp:cNvPr id="0" name=""/>
        <dsp:cNvSpPr/>
      </dsp:nvSpPr>
      <dsp:spPr>
        <a:xfrm>
          <a:off x="0" y="17879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Formatting Business Letters</a:t>
          </a:r>
          <a:endParaRPr lang="en-US" sz="3000" kern="1200" dirty="0">
            <a:solidFill>
              <a:schemeClr val="tx1"/>
            </a:solidFill>
          </a:endParaRPr>
        </a:p>
      </dsp:txBody>
      <dsp:txXfrm>
        <a:off x="0" y="1787940"/>
        <a:ext cx="8686800" cy="767520"/>
      </dsp:txXfrm>
    </dsp:sp>
    <dsp:sp modelId="{8A2650CC-BAB5-4B98-9E54-30270CBB135A}">
      <dsp:nvSpPr>
        <dsp:cNvPr id="0" name=""/>
        <dsp:cNvSpPr/>
      </dsp:nvSpPr>
      <dsp:spPr>
        <a:xfrm>
          <a:off x="0" y="26735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Routine Requests for Information or Action</a:t>
          </a:r>
          <a:endParaRPr lang="en-US" sz="3000" kern="1200" dirty="0">
            <a:solidFill>
              <a:schemeClr val="tx1"/>
            </a:solidFill>
          </a:endParaRPr>
        </a:p>
      </dsp:txBody>
      <dsp:txXfrm>
        <a:off x="0" y="2673540"/>
        <a:ext cx="8686800" cy="767520"/>
      </dsp:txXfrm>
    </dsp:sp>
    <dsp:sp modelId="{386CA2F3-C58B-4C38-8DD5-80C7C52D05BE}">
      <dsp:nvSpPr>
        <dsp:cNvPr id="0" name=""/>
        <dsp:cNvSpPr/>
      </dsp:nvSpPr>
      <dsp:spPr>
        <a:xfrm>
          <a:off x="0" y="35591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Direct Response Messages</a:t>
          </a:r>
          <a:endParaRPr lang="en-US" sz="3000" kern="1200" dirty="0">
            <a:solidFill>
              <a:schemeClr val="tx1"/>
            </a:solidFill>
          </a:endParaRPr>
        </a:p>
      </dsp:txBody>
      <dsp:txXfrm>
        <a:off x="0" y="3559140"/>
        <a:ext cx="8686800" cy="7675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5BFA81-DA24-45CE-9899-830169AEC45F}">
      <dsp:nvSpPr>
        <dsp:cNvPr id="0" name=""/>
        <dsp:cNvSpPr/>
      </dsp:nvSpPr>
      <dsp:spPr>
        <a:xfrm>
          <a:off x="0" y="167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Instruction Messages</a:t>
          </a:r>
          <a:endParaRPr lang="en-US" sz="3000" kern="1200" dirty="0">
            <a:solidFill>
              <a:schemeClr val="tx1"/>
            </a:solidFill>
          </a:endParaRPr>
        </a:p>
      </dsp:txBody>
      <dsp:txXfrm>
        <a:off x="0" y="16740"/>
        <a:ext cx="8686800" cy="767520"/>
      </dsp:txXfrm>
    </dsp:sp>
    <dsp:sp modelId="{2A5772A3-2660-4DA2-96F1-1A702F142556}">
      <dsp:nvSpPr>
        <dsp:cNvPr id="0" name=""/>
        <dsp:cNvSpPr/>
      </dsp:nvSpPr>
      <dsp:spPr>
        <a:xfrm>
          <a:off x="0" y="9023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Direct Claims and Complaints</a:t>
          </a:r>
          <a:endParaRPr lang="en-US" sz="3000" kern="1200" dirty="0">
            <a:solidFill>
              <a:schemeClr val="tx1"/>
            </a:solidFill>
          </a:endParaRPr>
        </a:p>
      </dsp:txBody>
      <dsp:txXfrm>
        <a:off x="0" y="902340"/>
        <a:ext cx="8686800" cy="767520"/>
      </dsp:txXfrm>
    </dsp:sp>
    <dsp:sp modelId="{8AF06B50-4FE5-48D8-9AED-CCCA4E538D3F}">
      <dsp:nvSpPr>
        <dsp:cNvPr id="0" name=""/>
        <dsp:cNvSpPr/>
      </dsp:nvSpPr>
      <dsp:spPr>
        <a:xfrm>
          <a:off x="0" y="17879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Adjustment Messages</a:t>
          </a:r>
          <a:endParaRPr lang="en-US" sz="3000" kern="1200" dirty="0">
            <a:solidFill>
              <a:schemeClr val="tx1"/>
            </a:solidFill>
          </a:endParaRPr>
        </a:p>
      </dsp:txBody>
      <dsp:txXfrm>
        <a:off x="0" y="1787940"/>
        <a:ext cx="8686800" cy="767520"/>
      </dsp:txXfrm>
    </dsp:sp>
    <dsp:sp modelId="{E5DA5423-8A50-412A-B133-0ECD3C576A4D}">
      <dsp:nvSpPr>
        <dsp:cNvPr id="0" name=""/>
        <dsp:cNvSpPr/>
      </dsp:nvSpPr>
      <dsp:spPr>
        <a:xfrm>
          <a:off x="0" y="26735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The Five Ss of Goodwill Messages</a:t>
          </a:r>
          <a:endParaRPr lang="en-US" sz="3000" kern="1200" dirty="0">
            <a:solidFill>
              <a:schemeClr val="tx1"/>
            </a:solidFill>
          </a:endParaRPr>
        </a:p>
      </dsp:txBody>
      <dsp:txXfrm>
        <a:off x="0" y="2673540"/>
        <a:ext cx="8686800" cy="767520"/>
      </dsp:txXfrm>
    </dsp:sp>
    <dsp:sp modelId="{B174FBA8-4765-47D3-AD06-29707532E0CA}">
      <dsp:nvSpPr>
        <dsp:cNvPr id="0" name=""/>
        <dsp:cNvSpPr/>
      </dsp:nvSpPr>
      <dsp:spPr>
        <a:xfrm>
          <a:off x="0" y="3559140"/>
          <a:ext cx="8686800" cy="7675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Answering Congratulatory Messages</a:t>
          </a:r>
          <a:endParaRPr lang="en-US" sz="3000" kern="1200" dirty="0">
            <a:solidFill>
              <a:schemeClr val="tx1"/>
            </a:solidFill>
          </a:endParaRPr>
        </a:p>
      </dsp:txBody>
      <dsp:txXfrm>
        <a:off x="0" y="3559140"/>
        <a:ext cx="8686800" cy="767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1E326E-C5ED-4F1C-879E-845DD620CFEA}" type="datetimeFigureOut">
              <a:rPr lang="en-US" smtClean="0"/>
              <a:pPr/>
              <a:t>8/22/2011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7F4B71-64FD-44D9-9112-C1B510D5C64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SzTx/>
              <a:defRPr sz="1200" b="0">
                <a:latin typeface="Arial" charset="0"/>
              </a:defRPr>
            </a:lvl1pPr>
          </a:lstStyle>
          <a:p>
            <a:endParaRPr lang="en-US" dirty="0"/>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defRPr sz="1200" b="0">
                <a:latin typeface="Arial" charset="0"/>
              </a:defRPr>
            </a:lvl1pPr>
          </a:lstStyle>
          <a:p>
            <a:endParaRPr lang="en-US" dirty="0"/>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SzTx/>
              <a:defRPr sz="1200" b="0">
                <a:latin typeface="Arial" charset="0"/>
              </a:defRPr>
            </a:lvl1pPr>
          </a:lstStyle>
          <a:p>
            <a:endParaRPr lang="en-US" dirty="0"/>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SzTx/>
              <a:defRPr sz="1200" b="0">
                <a:latin typeface="Arial" charset="0"/>
              </a:defRPr>
            </a:lvl1pPr>
          </a:lstStyle>
          <a:p>
            <a:fld id="{8BBBF66A-ABB3-4ADD-8C9C-F8AD88EED8BC}"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20CF9-EA11-44C4-99A2-EA94770F49FB}" type="slidenum">
              <a:rPr lang="en-US"/>
              <a:pPr/>
              <a:t>1</a:t>
            </a:fld>
            <a:endParaRPr lang="en-US"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sz="1600"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3600"/>
            <a:ext cx="7315200" cy="1470025"/>
          </a:xfrm>
          <a:prstGeom prst="rect">
            <a:avLst/>
          </a:prstGeom>
        </p:spPr>
        <p:txBody>
          <a:bodyPr/>
          <a:lstStyle>
            <a:lvl1pPr algn="l" rtl="0" fontAlgn="base">
              <a:lnSpc>
                <a:spcPct val="90000"/>
              </a:lnSpc>
              <a:spcBef>
                <a:spcPct val="0"/>
              </a:spcBef>
              <a:spcAft>
                <a:spcPct val="0"/>
              </a:spcAft>
              <a:defRPr lang="en-US" sz="4400" b="1"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7315200" cy="1752600"/>
          </a:xfrm>
        </p:spPr>
        <p:txBody>
          <a:bodyPr/>
          <a:lstStyle>
            <a:lvl1pPr marL="0" indent="0" algn="l" rtl="0" fontAlgn="base">
              <a:lnSpc>
                <a:spcPct val="90000"/>
              </a:lnSpc>
              <a:spcBef>
                <a:spcPct val="20000"/>
              </a:spcBef>
              <a:spcAft>
                <a:spcPct val="0"/>
              </a:spcAft>
              <a:buClr>
                <a:srgbClr val="963C26"/>
              </a:buClr>
              <a:buSzPct val="80000"/>
              <a:buFontTx/>
              <a:buNone/>
              <a:defRPr lang="en-US" sz="4400" b="1" dirty="0">
                <a:solidFill>
                  <a:srgbClr val="002060"/>
                </a:solidFill>
                <a:effectLst>
                  <a:outerShdw blurRad="38100" dist="38100" dir="2700000" algn="tl">
                    <a:srgbClr val="C0C0C0"/>
                  </a:outerShdw>
                </a:effectLst>
                <a:latin typeface="+mn-lt"/>
                <a:ea typeface="+mj-ea"/>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Book cover7e-no line.jpg"/>
          <p:cNvPicPr>
            <a:picLocks noChangeAspect="1"/>
          </p:cNvPicPr>
          <p:nvPr userDrawn="1"/>
        </p:nvPicPr>
        <p:blipFill>
          <a:blip r:embed="rId2" cstate="email"/>
          <a:stretch>
            <a:fillRect/>
          </a:stretch>
        </p:blipFill>
        <p:spPr>
          <a:xfrm>
            <a:off x="6781800" y="1981200"/>
            <a:ext cx="1371600" cy="1755110"/>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5BD9A7D-EFB0-4B4A-AA08-FC02BE78EE13}" type="datetime1">
              <a:rPr lang="en-US"/>
              <a:pPr/>
              <a:t>8/22/2011</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BF5E55A0-2A76-49B5-9F3E-831BF810D02E}" type="datetime1">
              <a:rPr lang="en-US"/>
              <a:pPr/>
              <a:t>8/22/2011</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363D49EC-3869-4F31-97D7-FF077A794DB0}" type="slidenum">
              <a:rPr lang="en-US" sz="1800" b="0">
                <a:latin typeface="+mn-lt"/>
              </a:rPr>
              <a:pPr/>
              <a:t>‹#›</a:t>
            </a:fld>
            <a:endParaRPr lang="en-US" sz="1800" b="0" dirty="0">
              <a:latin typeface="+mn-lt"/>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848100" cy="4267200"/>
          </a:xfrm>
        </p:spPr>
        <p:txBody>
          <a:bodyPr/>
          <a:lstStyle/>
          <a:p>
            <a:endParaRPr lang="en-US" dirty="0"/>
          </a:p>
        </p:txBody>
      </p:sp>
      <p:sp>
        <p:nvSpPr>
          <p:cNvPr id="4" name="Text Placeholder 3"/>
          <p:cNvSpPr>
            <a:spLocks noGrp="1"/>
          </p:cNvSpPr>
          <p:nvPr>
            <p:ph type="body"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724DC27B-8AD9-437C-BBC9-BEEA3872A7D9}" type="slidenum">
              <a:rPr lang="en-US" sz="1800" b="0">
                <a:latin typeface="+mn-lt"/>
              </a:rPr>
              <a:pPr/>
              <a:t>‹#›</a:t>
            </a:fld>
            <a:endParaRPr lang="en-US" sz="1800" b="0" dirty="0">
              <a:latin typeface="+mn-lt"/>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rtl="0" fontAlgn="base">
              <a:lnSpc>
                <a:spcPct val="90000"/>
              </a:lnSpc>
              <a:spcBef>
                <a:spcPct val="20000"/>
              </a:spcBef>
              <a:spcAft>
                <a:spcPct val="0"/>
              </a:spcAft>
              <a:buClr>
                <a:srgbClr val="963C26"/>
              </a:buClr>
              <a:buSzPct val="100000"/>
              <a:buFontTx/>
              <a:buNone/>
              <a:defRPr lang="en-US" sz="3000" dirty="0">
                <a:solidFill>
                  <a:srgbClr val="002060"/>
                </a:solidFill>
                <a:latin typeface="+mn-lt"/>
                <a:ea typeface="+mn-ea"/>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066800" y="1752600"/>
            <a:ext cx="78486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lang="en-US" sz="2000" dirty="0" smtClean="0">
                <a:solidFill>
                  <a:srgbClr val="002060"/>
                </a:solidFill>
                <a:latin typeface="+mn-lt"/>
              </a:defRPr>
            </a:lvl4pPr>
            <a:lvl5pPr>
              <a:lnSpc>
                <a:spcPct val="90000"/>
              </a:lnSpc>
              <a:defRPr lang="en-US" sz="2000" dirty="0">
                <a:solidFill>
                  <a:srgbClr val="002060"/>
                </a:solidFill>
                <a:latin typeface="+mn-lt"/>
              </a:defRPr>
            </a:lvl5pPr>
          </a:lstStyle>
          <a:p>
            <a:pPr marL="0" lvl="0" indent="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4" name="Title 1"/>
          <p:cNvSpPr>
            <a:spLocks noGrp="1"/>
          </p:cNvSpPr>
          <p:nvPr>
            <p:ph type="title"/>
          </p:nvPr>
        </p:nvSpPr>
        <p:spPr>
          <a:xfrm>
            <a:off x="228600" y="533400"/>
            <a:ext cx="8686800" cy="9144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685800" y="2747963"/>
            <a:ext cx="7772400" cy="1362075"/>
          </a:xfrm>
        </p:spPr>
        <p:txBody>
          <a:bodyPr anchor="t"/>
          <a:lstStyle>
            <a:lvl1pPr algn="ctr">
              <a:lnSpc>
                <a:spcPct val="90000"/>
              </a:lnSpc>
              <a:defRPr sz="4400" b="1" cap="all"/>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1066800" y="1752600"/>
            <a:ext cx="38481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lang="en-US" sz="1800" dirty="0" smtClean="0">
                <a:solidFill>
                  <a:srgbClr val="002060"/>
                </a:solidFill>
                <a:latin typeface="+mn-lt"/>
              </a:defRPr>
            </a:lvl4pPr>
            <a:lvl5pPr>
              <a:lnSpc>
                <a:spcPct val="90000"/>
              </a:lnSpc>
              <a:defRPr lang="en-US" sz="1800" dirty="0">
                <a:solidFill>
                  <a:srgbClr val="002060"/>
                </a:solidFill>
                <a:latin typeface="+mn-lt"/>
              </a:defRPr>
            </a:lvl5pPr>
            <a:lvl6pPr>
              <a:defRPr sz="1800"/>
            </a:lvl6pPr>
            <a:lvl7pPr>
              <a:defRPr sz="1800"/>
            </a:lvl7pPr>
            <a:lvl8pPr>
              <a:defRPr sz="1800"/>
            </a:lvl8pPr>
            <a:lvl9pPr>
              <a:defRPr sz="1800"/>
            </a:lvl9pPr>
          </a:lstStyle>
          <a:p>
            <a:pPr marL="344488" lvl="0" indent="-344488"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9" name="Content Placeholder 3"/>
          <p:cNvSpPr>
            <a:spLocks noGrp="1"/>
          </p:cNvSpPr>
          <p:nvPr>
            <p:ph sz="half" idx="2"/>
          </p:nvPr>
        </p:nvSpPr>
        <p:spPr>
          <a:xfrm>
            <a:off x="5067300" y="1752600"/>
            <a:ext cx="38481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lang="en-US" sz="1800" dirty="0" smtClean="0">
                <a:solidFill>
                  <a:srgbClr val="002060"/>
                </a:solidFill>
                <a:latin typeface="+mn-lt"/>
              </a:defRPr>
            </a:lvl4pPr>
            <a:lvl5pPr>
              <a:lnSpc>
                <a:spcPct val="90000"/>
              </a:lnSpc>
              <a:defRPr lang="en-US" sz="1800" dirty="0">
                <a:solidFill>
                  <a:srgbClr val="002060"/>
                </a:solidFill>
                <a:latin typeface="+mn-lt"/>
              </a:defRPr>
            </a:lvl5pPr>
            <a:lvl6pPr>
              <a:defRPr sz="1800"/>
            </a:lvl6pPr>
            <a:lvl7pPr>
              <a:defRPr sz="1800"/>
            </a:lvl7pPr>
            <a:lvl8pPr>
              <a:defRPr sz="1800"/>
            </a:lvl8pPr>
            <a:lvl9pPr>
              <a:defRPr sz="1800"/>
            </a:lvl9pPr>
          </a:lstStyle>
          <a:p>
            <a:pPr marL="344488" lvl="0" indent="-344488"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5" name="Title 1"/>
          <p:cNvSpPr>
            <a:spLocks noGrp="1"/>
          </p:cNvSpPr>
          <p:nvPr>
            <p:ph type="title"/>
          </p:nvPr>
        </p:nvSpPr>
        <p:spPr>
          <a:xfrm>
            <a:off x="228600" y="533400"/>
            <a:ext cx="8686800" cy="9144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lnSpc>
                <a:spcPct val="90000"/>
              </a:lnSpc>
              <a:buNone/>
              <a:defRPr lang="en-US" sz="2400" b="1" dirty="0" smtClean="0">
                <a:solidFill>
                  <a:srgbClr val="002060"/>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fontAlgn="base">
              <a:lnSpc>
                <a:spcPct val="90000"/>
              </a:lnSpc>
              <a:spcBef>
                <a:spcPct val="20000"/>
              </a:spcBef>
              <a:spcAft>
                <a:spcPct val="0"/>
              </a:spcAft>
              <a:buClr>
                <a:srgbClr val="963C26"/>
              </a:buClr>
              <a:buSzPct val="100000"/>
              <a:buFontTx/>
              <a:buNone/>
            </a:pPr>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lgn="l" rtl="0" fontAlgn="base">
              <a:lnSpc>
                <a:spcPct val="90000"/>
              </a:lnSpc>
              <a:spcBef>
                <a:spcPct val="20000"/>
              </a:spcBef>
              <a:spcAft>
                <a:spcPct val="0"/>
              </a:spcAft>
              <a:buClr>
                <a:srgbClr val="963C26"/>
              </a:buClr>
              <a:buSzPct val="100000"/>
              <a:buFont typeface="Wingdings" pitchFamily="2" charset="2"/>
              <a:buChar char="§"/>
              <a:defRPr lang="en-US" sz="2400" dirty="0" smtClean="0">
                <a:solidFill>
                  <a:srgbClr val="002060"/>
                </a:solidFill>
                <a:latin typeface="+mn-lt"/>
                <a:ea typeface="+mn-ea"/>
                <a:cs typeface="Arial" pitchFamily="34" charset="0"/>
              </a:defRPr>
            </a:lvl1pPr>
            <a:lvl2pPr>
              <a:lnSpc>
                <a:spcPct val="90000"/>
              </a:lnSpc>
              <a:defRPr lang="en-US" sz="2000" dirty="0" smtClean="0">
                <a:solidFill>
                  <a:srgbClr val="002060"/>
                </a:solidFill>
                <a:latin typeface="+mn-lt"/>
                <a:ea typeface="+mn-ea"/>
                <a:cs typeface="Arial" pitchFamily="34" charset="0"/>
              </a:defRPr>
            </a:lvl2pPr>
            <a:lvl3pPr>
              <a:lnSpc>
                <a:spcPct val="90000"/>
              </a:lnSpc>
              <a:defRPr lang="en-US" sz="1800" dirty="0" smtClean="0">
                <a:solidFill>
                  <a:srgbClr val="002060"/>
                </a:solidFill>
                <a:latin typeface="+mn-lt"/>
                <a:ea typeface="+mn-ea"/>
                <a:cs typeface="Arial" pitchFamily="34" charset="0"/>
              </a:defRPr>
            </a:lvl3pPr>
            <a:lvl4pPr>
              <a:lnSpc>
                <a:spcPct val="90000"/>
              </a:lnSpc>
              <a:defRPr lang="en-US" sz="1600" dirty="0" smtClean="0">
                <a:solidFill>
                  <a:srgbClr val="002060"/>
                </a:solidFill>
                <a:latin typeface="+mn-lt"/>
              </a:defRPr>
            </a:lvl4pPr>
            <a:lvl5pPr>
              <a:lnSpc>
                <a:spcPct val="90000"/>
              </a:lnSpc>
              <a:defRPr lang="en-US" sz="1600" dirty="0">
                <a:solidFill>
                  <a:srgbClr val="002060"/>
                </a:solidFill>
                <a:latin typeface="+mn-lt"/>
              </a:defRPr>
            </a:lvl5pPr>
            <a:lvl6pPr>
              <a:defRPr sz="1600"/>
            </a:lvl6pPr>
            <a:lvl7pPr>
              <a:defRPr sz="1600"/>
            </a:lvl7pPr>
            <a:lvl8pPr>
              <a:defRPr sz="1600"/>
            </a:lvl8pPr>
            <a:lvl9pPr>
              <a:defRPr sz="1600"/>
            </a:lvl9pPr>
          </a:lstStyle>
          <a:p>
            <a:pPr marL="342900" lvl="0" indent="-34290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nSpc>
                <a:spcPct val="90000"/>
              </a:lnSpc>
              <a:buNone/>
              <a:defRPr lang="en-US" sz="2400" b="1" dirty="0" smtClean="0">
                <a:solidFill>
                  <a:srgbClr val="002060"/>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fontAlgn="base">
              <a:lnSpc>
                <a:spcPct val="90000"/>
              </a:lnSpc>
              <a:spcBef>
                <a:spcPct val="20000"/>
              </a:spcBef>
              <a:spcAft>
                <a:spcPct val="0"/>
              </a:spcAft>
              <a:buClr>
                <a:srgbClr val="963C26"/>
              </a:buClr>
              <a:buSzPct val="100000"/>
              <a:buFontTx/>
              <a:buNone/>
            </a:pPr>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lgn="l" rtl="0" fontAlgn="base">
              <a:lnSpc>
                <a:spcPct val="90000"/>
              </a:lnSpc>
              <a:spcBef>
                <a:spcPct val="20000"/>
              </a:spcBef>
              <a:spcAft>
                <a:spcPct val="0"/>
              </a:spcAft>
              <a:buClr>
                <a:srgbClr val="963C26"/>
              </a:buClr>
              <a:buSzPct val="100000"/>
              <a:buFont typeface="Wingdings" pitchFamily="2" charset="2"/>
              <a:buChar char="§"/>
              <a:defRPr lang="en-US" sz="2400" dirty="0" smtClean="0">
                <a:solidFill>
                  <a:srgbClr val="002060"/>
                </a:solidFill>
                <a:latin typeface="+mn-lt"/>
                <a:ea typeface="+mn-ea"/>
                <a:cs typeface="Arial" pitchFamily="34" charset="0"/>
              </a:defRPr>
            </a:lvl1pPr>
            <a:lvl2pPr>
              <a:lnSpc>
                <a:spcPct val="90000"/>
              </a:lnSpc>
              <a:defRPr lang="en-US" sz="2000" dirty="0" smtClean="0">
                <a:solidFill>
                  <a:srgbClr val="002060"/>
                </a:solidFill>
                <a:latin typeface="+mn-lt"/>
                <a:ea typeface="+mn-ea"/>
                <a:cs typeface="Arial" pitchFamily="34" charset="0"/>
              </a:defRPr>
            </a:lvl2pPr>
            <a:lvl3pPr>
              <a:lnSpc>
                <a:spcPct val="90000"/>
              </a:lnSpc>
              <a:defRPr lang="en-US" sz="1800" dirty="0" smtClean="0">
                <a:solidFill>
                  <a:srgbClr val="002060"/>
                </a:solidFill>
                <a:latin typeface="+mn-lt"/>
                <a:ea typeface="+mn-ea"/>
                <a:cs typeface="Arial" pitchFamily="34" charset="0"/>
              </a:defRPr>
            </a:lvl3pPr>
            <a:lvl4pPr>
              <a:lnSpc>
                <a:spcPct val="90000"/>
              </a:lnSpc>
              <a:defRPr lang="en-US" sz="1600" dirty="0" smtClean="0">
                <a:solidFill>
                  <a:srgbClr val="002060"/>
                </a:solidFill>
                <a:latin typeface="+mn-lt"/>
              </a:defRPr>
            </a:lvl4pPr>
            <a:lvl5pPr>
              <a:lnSpc>
                <a:spcPct val="90000"/>
              </a:lnSpc>
              <a:defRPr lang="en-US" sz="1600" dirty="0">
                <a:solidFill>
                  <a:srgbClr val="002060"/>
                </a:solidFill>
                <a:latin typeface="+mn-lt"/>
              </a:defRPr>
            </a:lvl5pPr>
            <a:lvl6pPr>
              <a:defRPr sz="1600"/>
            </a:lvl6pPr>
            <a:lvl7pPr>
              <a:defRPr sz="1600"/>
            </a:lvl7pPr>
            <a:lvl8pPr>
              <a:defRPr sz="1600"/>
            </a:lvl8pPr>
            <a:lvl9pPr>
              <a:defRPr sz="1600"/>
            </a:lvl9pPr>
          </a:lstStyle>
          <a:p>
            <a:pPr marL="342900" lvl="0" indent="-34290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7" name="Title 1"/>
          <p:cNvSpPr>
            <a:spLocks noGrp="1"/>
          </p:cNvSpPr>
          <p:nvPr>
            <p:ph type="title"/>
          </p:nvPr>
        </p:nvSpPr>
        <p:spPr>
          <a:xfrm>
            <a:off x="228600" y="274638"/>
            <a:ext cx="8686800" cy="11430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8600" y="533400"/>
            <a:ext cx="8686800" cy="914400"/>
          </a:xfrm>
        </p:spPr>
        <p:txBody>
          <a:bodyPr/>
          <a:lstStyle>
            <a:lvl1pPr>
              <a:lnSpc>
                <a:spcPct val="90000"/>
              </a:lnSpc>
              <a:defRPr>
                <a:latin typeface="+mn-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12" name="Content Placeholder 2"/>
          <p:cNvSpPr>
            <a:spLocks noGrp="1"/>
          </p:cNvSpPr>
          <p:nvPr>
            <p:ph idx="1"/>
          </p:nvPr>
        </p:nvSpPr>
        <p:spPr>
          <a:xfrm>
            <a:off x="1066800" y="1752600"/>
            <a:ext cx="7848600" cy="4267200"/>
          </a:xfrm>
        </p:spPr>
        <p:txBody>
          <a:bodyPr/>
          <a:lstStyle>
            <a:lvl1pPr marL="0" indent="0">
              <a:defRPr lang="en-US" sz="3000" dirty="0" smtClean="0">
                <a:solidFill>
                  <a:srgbClr val="002060"/>
                </a:solidFill>
                <a:latin typeface="Arial" pitchFamily="34" charset="0"/>
                <a:ea typeface="+mn-ea"/>
                <a:cs typeface="Arial" pitchFamily="34" charset="0"/>
              </a:defRPr>
            </a:lvl1pPr>
          </a:lstStyle>
          <a:p>
            <a:pPr marL="0" lvl="0" indent="0" algn="l" rtl="0" fontAlgn="base">
              <a:spcBef>
                <a:spcPct val="20000"/>
              </a:spcBef>
              <a:spcAft>
                <a:spcPct val="0"/>
              </a:spcAft>
              <a:buClr>
                <a:srgbClr val="963C26"/>
              </a:buClr>
              <a:buFontTx/>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8,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228F573E-0615-4B8C-8E4B-571618D510E0}"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DCC79C6E-6416-43CE-AB1E-9EE9789C7C6F}"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03835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9626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A9CD985C-E63D-4E3B-AB21-21BD70F0B408}"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363D49EC-3869-4F31-97D7-FF077A794DB0}"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848100" cy="4267200"/>
          </a:xfrm>
        </p:spPr>
        <p:txBody>
          <a:bodyPr/>
          <a:lstStyle/>
          <a:p>
            <a:endParaRPr lang="en-US" dirty="0"/>
          </a:p>
        </p:txBody>
      </p:sp>
      <p:sp>
        <p:nvSpPr>
          <p:cNvPr id="4" name="Text Placeholder 3"/>
          <p:cNvSpPr>
            <a:spLocks noGrp="1"/>
          </p:cNvSpPr>
          <p:nvPr>
            <p:ph type="body"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724DC27B-8AD9-437C-BBC9-BEEA3872A7D9}"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8,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762000" y="533400"/>
            <a:ext cx="8153400" cy="914400"/>
          </a:xfrm>
          <a:prstGeom prst="rect">
            <a:avLst/>
          </a:prstGeom>
        </p:spPr>
        <p:txBody>
          <a:bodyPr/>
          <a:lstStyle/>
          <a:p>
            <a:r>
              <a:rPr lang="en-US" dirty="0" smtClean="0"/>
              <a:t>Click to edit Master title style</a:t>
            </a:r>
            <a:endParaRPr lang="en-US" dirty="0"/>
          </a:p>
        </p:txBody>
      </p:sp>
      <p:sp>
        <p:nvSpPr>
          <p:cNvPr id="9" name="Content Placeholder 2"/>
          <p:cNvSpPr>
            <a:spLocks noGrp="1"/>
          </p:cNvSpPr>
          <p:nvPr>
            <p:ph sz="half" idx="1"/>
          </p:nvPr>
        </p:nvSpPr>
        <p:spPr>
          <a:xfrm>
            <a:off x="1066800" y="1752600"/>
            <a:ext cx="3848100" cy="4267200"/>
          </a:xfrm>
        </p:spPr>
        <p:txBody>
          <a:bodyPr/>
          <a:lstStyle>
            <a:lvl1pPr marL="0" indent="0">
              <a:defRPr sz="3000"/>
            </a:lvl1pPr>
            <a:lvl2pPr>
              <a:defRPr lang="en-US" sz="2600" dirty="0" smtClean="0">
                <a:solidFill>
                  <a:srgbClr val="002060"/>
                </a:solidFill>
                <a:latin typeface="Arial" pitchFamily="34" charset="0"/>
                <a:ea typeface="+mn-ea"/>
                <a:cs typeface="Arial" pitchFamily="34" charset="0"/>
              </a:defRPr>
            </a:lvl2pPr>
            <a:lvl3pPr>
              <a:defRPr lang="en-US" sz="2200" dirty="0" smtClean="0">
                <a:solidFill>
                  <a:srgbClr val="002060"/>
                </a:solidFill>
                <a:latin typeface="Arial" pitchFamily="34" charset="0"/>
                <a:ea typeface="+mn-ea"/>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rtl="0" fontAlgn="base">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5067300" y="1752600"/>
            <a:ext cx="3848100" cy="4267200"/>
          </a:xfrm>
        </p:spPr>
        <p:txBody>
          <a:bodyPr/>
          <a:lstStyle>
            <a:lvl1pPr indent="0">
              <a:defRPr lang="en-US" sz="3000" dirty="0" smtClean="0">
                <a:solidFill>
                  <a:srgbClr val="002060"/>
                </a:solidFill>
                <a:latin typeface="Arial" pitchFamily="34" charset="0"/>
                <a:ea typeface="+mn-ea"/>
                <a:cs typeface="Arial" pitchFamily="34" charset="0"/>
              </a:defRPr>
            </a:lvl1pPr>
            <a:lvl2pPr>
              <a:defRPr lang="en-US" sz="2600" dirty="0" smtClean="0">
                <a:solidFill>
                  <a:srgbClr val="002060"/>
                </a:solidFill>
                <a:latin typeface="Arial" pitchFamily="34" charset="0"/>
                <a:ea typeface="+mn-ea"/>
                <a:cs typeface="Arial" pitchFamily="34" charset="0"/>
              </a:defRPr>
            </a:lvl2pPr>
            <a:lvl3pPr>
              <a:defRPr lang="en-US" sz="2200" dirty="0" smtClean="0">
                <a:solidFill>
                  <a:srgbClr val="002060"/>
                </a:solidFill>
                <a:latin typeface="Arial" pitchFamily="34" charset="0"/>
                <a:ea typeface="+mn-ea"/>
                <a:cs typeface="Arial" pitchFamily="34" charset="0"/>
              </a:defRPr>
            </a:lvl3pPr>
            <a:lvl4pPr>
              <a:defRPr sz="1800"/>
            </a:lvl4pPr>
            <a:lvl5pPr>
              <a:defRPr sz="1800"/>
            </a:lvl5pPr>
            <a:lvl6pPr>
              <a:defRPr sz="1800"/>
            </a:lvl6pPr>
            <a:lvl7pPr>
              <a:defRPr sz="1800"/>
            </a:lvl7pPr>
            <a:lvl8pPr>
              <a:defRPr sz="1800"/>
            </a:lvl8pPr>
            <a:lvl9pPr>
              <a:defRPr sz="1800"/>
            </a:lvl9pPr>
          </a:lstStyle>
          <a:p>
            <a:pPr marL="0" lvl="0" indent="-342900" algn="l" rtl="0" fontAlgn="base">
              <a:spcBef>
                <a:spcPct val="20000"/>
              </a:spcBef>
              <a:spcAft>
                <a:spcPct val="0"/>
              </a:spcAft>
              <a:buClr>
                <a:srgbClr val="963C26"/>
              </a:buClr>
              <a:buFontTx/>
              <a:buNone/>
            </a:pPr>
            <a:r>
              <a:rPr lang="en-US" dirty="0" smtClean="0"/>
              <a:t>Click to edit Master text styles</a:t>
            </a:r>
          </a:p>
          <a:p>
            <a:pPr marL="742950" lvl="1" indent="-285750" algn="l" rtl="0" fontAlgn="base">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8,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8,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8,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8,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3A888A37-EE90-4631-877E-CAE65AFF633D}" type="datetime1">
              <a:rPr lang="en-US"/>
              <a:pPr/>
              <a:t>8/22/2011</a:t>
            </a:fld>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0" descr="Guffey7ePPT2_1"/>
          <p:cNvPicPr>
            <a:picLocks noChangeAspect="1" noChangeArrowheads="1"/>
          </p:cNvPicPr>
          <p:nvPr userDrawn="1"/>
        </p:nvPicPr>
        <p:blipFill>
          <a:blip r:embed="rId15" cstate="email"/>
          <a:srcRect/>
          <a:stretch>
            <a:fillRect/>
          </a:stretch>
        </p:blipFill>
        <p:spPr bwMode="auto">
          <a:xfrm>
            <a:off x="0" y="0"/>
            <a:ext cx="9145588" cy="6859588"/>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457200" y="1600200"/>
            <a:ext cx="8229600" cy="4525963"/>
          </a:xfrm>
          <a:prstGeom prst="rect">
            <a:avLst/>
          </a:prstGeom>
          <a:solidFill>
            <a:schemeClr val="bg1">
              <a:alpha val="35001"/>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rtl="0" eaLnBrk="0" fontAlgn="base" hangingPunct="0">
              <a:lnSpc>
                <a:spcPct val="90000"/>
              </a:lnSpc>
              <a:spcBef>
                <a:spcPct val="20000"/>
              </a:spcBef>
              <a:spcAft>
                <a:spcPct val="0"/>
              </a:spcAft>
              <a:buClr>
                <a:srgbClr val="963C26"/>
              </a:buClr>
              <a:buSzPct val="80000"/>
              <a:buFont typeface="Wingdings" pitchFamily="2" charset="2"/>
              <a:buChar char="n"/>
            </a:pPr>
            <a:r>
              <a:rPr lang="en-US" dirty="0" smtClean="0"/>
              <a:t>Click to edit Master text styles</a:t>
            </a:r>
          </a:p>
          <a:p>
            <a:pPr marL="742950" lvl="1" indent="-285750" algn="l" rtl="0" fontAlgn="base">
              <a:lnSpc>
                <a:spcPct val="90000"/>
              </a:lnSpc>
              <a:spcBef>
                <a:spcPct val="20000"/>
              </a:spcBef>
              <a:spcAft>
                <a:spcPct val="0"/>
              </a:spcAft>
              <a:buClr>
                <a:srgbClr val="D89013"/>
              </a:buClr>
              <a:buSzPct val="75000"/>
              <a:buFont typeface="Wingdings" pitchFamily="2" charset="2"/>
              <a:buChar char="n"/>
            </a:pPr>
            <a:r>
              <a:rPr lang="en-US" dirty="0" smtClean="0"/>
              <a:t>Second level</a:t>
            </a:r>
          </a:p>
          <a:p>
            <a:pPr marL="1143000" lvl="2" indent="-228600" algn="l" rtl="0" fontAlgn="base">
              <a:lnSpc>
                <a:spcPct val="90000"/>
              </a:lnSpc>
              <a:spcBef>
                <a:spcPct val="20000"/>
              </a:spcBef>
              <a:spcAft>
                <a:spcPct val="0"/>
              </a:spcAft>
              <a:buSzPct val="75000"/>
              <a:buBlip>
                <a:blip r:embed="rId16"/>
              </a:buBlip>
            </a:pPr>
            <a:r>
              <a:rPr lang="en-US" dirty="0" smtClean="0"/>
              <a:t>Third level</a:t>
            </a:r>
          </a:p>
        </p:txBody>
      </p:sp>
      <p:sp>
        <p:nvSpPr>
          <p:cNvPr id="5" name="Rectangle 2"/>
          <p:cNvSpPr>
            <a:spLocks noGrp="1" noChangeArrowheads="1"/>
          </p:cNvSpPr>
          <p:nvPr>
            <p:ph type="title"/>
          </p:nvPr>
        </p:nvSpPr>
        <p:spPr bwMode="auto">
          <a:xfrm>
            <a:off x="228600" y="274638"/>
            <a:ext cx="8686800" cy="1143000"/>
          </a:xfrm>
          <a:prstGeom prst="rect">
            <a:avLst/>
          </a:prstGeom>
          <a:solidFill>
            <a:schemeClr val="bg1">
              <a:alpha val="35001"/>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fontAlgn="base">
              <a:lnSpc>
                <a:spcPct val="90000"/>
              </a:lnSpc>
              <a:spcBef>
                <a:spcPct val="0"/>
              </a:spcBef>
              <a:spcAft>
                <a:spcPct val="0"/>
              </a:spcAft>
            </a:pPr>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860" r:id="rId1"/>
    <p:sldLayoutId id="2147483776" r:id="rId2"/>
    <p:sldLayoutId id="2147483777" r:id="rId3"/>
    <p:sldLayoutId id="2147483856"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ransition>
    <p:wipe dir="r"/>
  </p:transition>
  <p:timing>
    <p:tnLst>
      <p:par>
        <p:cTn id="1" dur="indefinite" restart="never" nodeType="tmRoot"/>
      </p:par>
    </p:tnLst>
  </p:timing>
  <p:txStyles>
    <p:titleStyle>
      <a:lvl1pPr algn="ctr" rtl="0" fontAlgn="base">
        <a:spcBef>
          <a:spcPct val="0"/>
        </a:spcBef>
        <a:spcAft>
          <a:spcPct val="0"/>
        </a:spcAft>
        <a:defRPr lang="en-US" sz="3600" dirty="0" smtClean="0">
          <a:solidFill>
            <a:srgbClr val="002060"/>
          </a:solidFill>
          <a:effectLst>
            <a:outerShdw blurRad="38100" dist="38100" dir="2700000" algn="tl">
              <a:srgbClr val="C0C0C0"/>
            </a:outerShdw>
          </a:effectLst>
          <a:latin typeface="+mn-lt"/>
          <a:ea typeface="+mj-ea"/>
          <a:cs typeface="Arial" pitchFamily="34" charset="0"/>
        </a:defRPr>
      </a:lvl1pPr>
      <a:lvl2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2pPr>
      <a:lvl3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3pPr>
      <a:lvl4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4pPr>
      <a:lvl5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5pPr>
      <a:lvl6pPr marL="4572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6pPr>
      <a:lvl7pPr marL="9144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7pPr>
      <a:lvl8pPr marL="13716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8pPr>
      <a:lvl9pPr marL="18288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9pPr>
    </p:titleStyle>
    <p:bodyStyle>
      <a:lvl1pPr marL="342900" indent="-342900" algn="l" rtl="0" fontAlgn="base">
        <a:spcBef>
          <a:spcPct val="20000"/>
        </a:spcBef>
        <a:spcAft>
          <a:spcPct val="0"/>
        </a:spcAft>
        <a:buClr>
          <a:srgbClr val="963C26"/>
        </a:buClr>
        <a:buSzPct val="80000"/>
        <a:buFontTx/>
        <a:buNone/>
        <a:defRPr lang="en-US" sz="3000" dirty="0" smtClean="0">
          <a:solidFill>
            <a:srgbClr val="002060"/>
          </a:solidFill>
          <a:latin typeface="+mn-lt"/>
          <a:ea typeface="+mn-ea"/>
          <a:cs typeface="Arial" pitchFamily="34" charset="0"/>
        </a:defRPr>
      </a:lvl1pPr>
      <a:lvl2pPr marL="742950" indent="-285750" algn="l" rtl="0" fontAlgn="base">
        <a:spcBef>
          <a:spcPct val="20000"/>
        </a:spcBef>
        <a:spcAft>
          <a:spcPct val="0"/>
        </a:spcAft>
        <a:buClr>
          <a:srgbClr val="D89013"/>
        </a:buClr>
        <a:buSzPct val="75000"/>
        <a:buFont typeface="Wingdings" pitchFamily="2" charset="2"/>
        <a:buChar char="n"/>
        <a:defRPr lang="en-US" sz="2600" dirty="0" smtClean="0">
          <a:solidFill>
            <a:srgbClr val="002060"/>
          </a:solidFill>
          <a:latin typeface="+mn-lt"/>
          <a:cs typeface="Arial" pitchFamily="34" charset="0"/>
        </a:defRPr>
      </a:lvl2pPr>
      <a:lvl3pPr marL="1143000" indent="-228600" algn="l" rtl="0" fontAlgn="base">
        <a:spcBef>
          <a:spcPct val="20000"/>
        </a:spcBef>
        <a:spcAft>
          <a:spcPct val="0"/>
        </a:spcAft>
        <a:buSzPct val="75000"/>
        <a:buBlip>
          <a:blip r:embed="rId16"/>
        </a:buBlip>
        <a:defRPr lang="en-US" sz="2200" dirty="0" smtClean="0">
          <a:solidFill>
            <a:srgbClr val="002060"/>
          </a:solidFill>
          <a:latin typeface="+mn-lt"/>
          <a:cs typeface="Arial" pitchFamily="34" charset="0"/>
        </a:defRPr>
      </a:lvl3pPr>
      <a:lvl4pPr marL="1600200" indent="-228600" algn="l" rtl="0" fontAlgn="base">
        <a:spcBef>
          <a:spcPct val="20000"/>
        </a:spcBef>
        <a:spcAft>
          <a:spcPct val="0"/>
        </a:spcAft>
        <a:buSzPct val="75000"/>
        <a:buBlip>
          <a:blip r:embed="rId17"/>
        </a:buBlip>
        <a:defRPr sz="2000">
          <a:solidFill>
            <a:schemeClr val="tx1"/>
          </a:solidFill>
          <a:latin typeface="+mn-lt"/>
        </a:defRPr>
      </a:lvl4pPr>
      <a:lvl5pPr marL="2057400" indent="-228600" algn="l" rtl="0" fontAlgn="base">
        <a:spcBef>
          <a:spcPct val="20000"/>
        </a:spcBef>
        <a:spcAft>
          <a:spcPct val="0"/>
        </a:spcAft>
        <a:buChar char="»"/>
        <a:defRPr sz="2000">
          <a:solidFill>
            <a:srgbClr val="CC0000"/>
          </a:solidFill>
          <a:latin typeface="+mn-lt"/>
        </a:defRPr>
      </a:lvl5pPr>
      <a:lvl6pPr marL="2514600" indent="-228600" algn="l" rtl="0" fontAlgn="base">
        <a:spcBef>
          <a:spcPct val="20000"/>
        </a:spcBef>
        <a:spcAft>
          <a:spcPct val="0"/>
        </a:spcAft>
        <a:buChar char="»"/>
        <a:defRPr sz="2000">
          <a:solidFill>
            <a:srgbClr val="CC0000"/>
          </a:solidFill>
          <a:latin typeface="+mn-lt"/>
        </a:defRPr>
      </a:lvl6pPr>
      <a:lvl7pPr marL="2971800" indent="-228600" algn="l" rtl="0" fontAlgn="base">
        <a:spcBef>
          <a:spcPct val="20000"/>
        </a:spcBef>
        <a:spcAft>
          <a:spcPct val="0"/>
        </a:spcAft>
        <a:buChar char="»"/>
        <a:defRPr sz="2000">
          <a:solidFill>
            <a:srgbClr val="CC0000"/>
          </a:solidFill>
          <a:latin typeface="+mn-lt"/>
        </a:defRPr>
      </a:lvl7pPr>
      <a:lvl8pPr marL="3429000" indent="-228600" algn="l" rtl="0" fontAlgn="base">
        <a:spcBef>
          <a:spcPct val="20000"/>
        </a:spcBef>
        <a:spcAft>
          <a:spcPct val="0"/>
        </a:spcAft>
        <a:buChar char="»"/>
        <a:defRPr sz="2000">
          <a:solidFill>
            <a:srgbClr val="CC0000"/>
          </a:solidFill>
          <a:latin typeface="+mn-lt"/>
        </a:defRPr>
      </a:lvl8pPr>
      <a:lvl9pPr marL="3886200" indent="-228600" algn="l" rtl="0" fontAlgn="base">
        <a:spcBef>
          <a:spcPct val="20000"/>
        </a:spcBef>
        <a:spcAft>
          <a:spcPct val="0"/>
        </a:spcAft>
        <a:buChar char="»"/>
        <a:defRPr sz="2000">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4" descr="Guffey7ePPT2Rb5.jpg"/>
          <p:cNvPicPr>
            <a:picLocks noChangeAspect="1"/>
          </p:cNvPicPr>
          <p:nvPr userDrawn="1"/>
        </p:nvPicPr>
        <p:blipFill>
          <a:blip r:embed="rId15" cstate="email"/>
          <a:srcRect/>
          <a:stretch>
            <a:fillRect/>
          </a:stretch>
        </p:blipFill>
        <p:spPr bwMode="auto">
          <a:xfrm>
            <a:off x="0" y="0"/>
            <a:ext cx="9144000" cy="6858000"/>
          </a:xfrm>
          <a:prstGeom prst="rect">
            <a:avLst/>
          </a:prstGeom>
          <a:noFill/>
          <a:ln w="9525">
            <a:noFill/>
            <a:miter lim="800000"/>
            <a:headEnd/>
            <a:tailEnd/>
          </a:ln>
        </p:spPr>
      </p:pic>
      <p:sp>
        <p:nvSpPr>
          <p:cNvPr id="7" name="Text Box 17"/>
          <p:cNvSpPr txBox="1">
            <a:spLocks noChangeArrowheads="1"/>
          </p:cNvSpPr>
          <p:nvPr userDrawn="1"/>
        </p:nvSpPr>
        <p:spPr bwMode="auto">
          <a:xfrm>
            <a:off x="0" y="6553200"/>
            <a:ext cx="9144000" cy="180883"/>
          </a:xfrm>
          <a:prstGeom prst="rect">
            <a:avLst/>
          </a:prstGeom>
          <a:noFill/>
          <a:ln w="9525">
            <a:noFill/>
            <a:miter lim="800000"/>
            <a:headEnd/>
            <a:tailEnd/>
          </a:ln>
        </p:spPr>
        <p:txBody>
          <a:bodyPr>
            <a:spAutoFit/>
          </a:bodyPr>
          <a:lstStyle/>
          <a:p>
            <a:pPr algn="ctr">
              <a:spcBef>
                <a:spcPct val="50000"/>
              </a:spcBef>
            </a:pPr>
            <a:r>
              <a:rPr lang="en-US" sz="900" dirty="0">
                <a:solidFill>
                  <a:srgbClr val="002060"/>
                </a:solidFill>
                <a:latin typeface="Arial" pitchFamily="34" charset="0"/>
                <a:cs typeface="Arial" pitchFamily="34" charset="0"/>
              </a:rPr>
              <a:t>©2011 Cengage Learning. All Rights Reserved. May not be scanned, copied or duplicated, or posted to a publicly accessible website, in whole or in part.</a:t>
            </a:r>
          </a:p>
        </p:txBody>
      </p:sp>
      <p:sp>
        <p:nvSpPr>
          <p:cNvPr id="194563" name="Rectangle 3"/>
          <p:cNvSpPr>
            <a:spLocks noGrp="1" noChangeArrowheads="1"/>
          </p:cNvSpPr>
          <p:nvPr>
            <p:ph type="body" idx="1"/>
          </p:nvPr>
        </p:nvSpPr>
        <p:spPr bwMode="auto">
          <a:xfrm>
            <a:off x="1066800" y="1752600"/>
            <a:ext cx="7848600" cy="4267200"/>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rtl="0" eaLnBrk="0" fontAlgn="base" hangingPunct="0">
              <a:lnSpc>
                <a:spcPct val="90000"/>
              </a:lnSpc>
              <a:spcBef>
                <a:spcPct val="20000"/>
              </a:spcBef>
              <a:spcAft>
                <a:spcPct val="0"/>
              </a:spcAft>
              <a:buClr>
                <a:srgbClr val="963C26"/>
              </a:buClr>
              <a:buSzPct val="80000"/>
              <a:buFont typeface="Wingdings" pitchFamily="2" charset="2"/>
              <a:buChar char="n"/>
            </a:pPr>
            <a:r>
              <a:rPr lang="en-US" dirty="0" smtClean="0"/>
              <a:t>Click to edit Master text styles</a:t>
            </a:r>
          </a:p>
          <a:p>
            <a:pPr marL="742950" lvl="1" indent="-285750" algn="l" rtl="0" eaLnBrk="0" fontAlgn="base" hangingPunct="0">
              <a:lnSpc>
                <a:spcPct val="90000"/>
              </a:lnSpc>
              <a:spcBef>
                <a:spcPct val="20000"/>
              </a:spcBef>
              <a:spcAft>
                <a:spcPct val="0"/>
              </a:spcAft>
              <a:buClr>
                <a:srgbClr val="D89013"/>
              </a:buClr>
              <a:buSzPct val="75000"/>
              <a:buFont typeface="Wingdings" pitchFamily="2" charset="2"/>
              <a:buChar char="n"/>
            </a:pPr>
            <a:r>
              <a:rPr lang="en-US" dirty="0" smtClean="0"/>
              <a:t>Second level</a:t>
            </a:r>
          </a:p>
          <a:p>
            <a:pPr marL="1143000" lvl="2" indent="-228600" algn="l" rtl="0" eaLnBrk="0" fontAlgn="base" hangingPunct="0">
              <a:lnSpc>
                <a:spcPct val="90000"/>
              </a:lnSpc>
              <a:spcBef>
                <a:spcPct val="20000"/>
              </a:spcBef>
              <a:spcAft>
                <a:spcPct val="0"/>
              </a:spcAft>
              <a:buClr>
                <a:srgbClr val="FF9900"/>
              </a:buClr>
              <a:buSzPct val="75000"/>
              <a:buFont typeface="Times" pitchFamily="26" charset="0"/>
              <a:buBlip>
                <a:blip r:embed="rId16"/>
              </a:buBlip>
            </a:pPr>
            <a:r>
              <a:rPr lang="en-US" dirty="0" smtClean="0"/>
              <a:t>Third level</a:t>
            </a:r>
          </a:p>
        </p:txBody>
      </p:sp>
      <p:sp>
        <p:nvSpPr>
          <p:cNvPr id="8"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60000"/>
              </a:lnSpc>
              <a:spcBef>
                <a:spcPts val="0"/>
              </a:spcBef>
              <a:spcAft>
                <a:spcPts val="0"/>
              </a:spcAft>
              <a:buClrTx/>
              <a:buSzPct val="75000"/>
              <a:buFontTx/>
              <a:buNone/>
              <a:tabLst/>
              <a:defRPr/>
            </a:pPr>
            <a:r>
              <a:rPr lang="en-US" sz="1500" b="1" kern="0" dirty="0" smtClean="0">
                <a:solidFill>
                  <a:srgbClr val="002060"/>
                </a:solidFill>
                <a:latin typeface="+mn-lt"/>
                <a:ea typeface="+mn-ea"/>
                <a:cs typeface="Arial" pitchFamily="34" charset="0"/>
              </a:rPr>
              <a:t> Ch. 8, Slide </a:t>
            </a:r>
            <a:fld id="{1D8AD765-B216-4FF3-AAC6-D50A6929A33D}" type="slidenum">
              <a:rPr lang="en-US" sz="1500" b="1" kern="0" smtClean="0">
                <a:solidFill>
                  <a:srgbClr val="002060"/>
                </a:solidFill>
                <a:latin typeface="+mn-lt"/>
                <a:ea typeface="+mn-ea"/>
                <a:cs typeface="Arial" pitchFamily="34" charset="0"/>
              </a:rPr>
              <a:pPr marL="0" marR="0" lvl="0" indent="0" algn="ctr" defTabSz="914400" rtl="0" eaLnBrk="1" fontAlgn="auto" latinLnBrk="0" hangingPunct="1">
                <a:lnSpc>
                  <a:spcPct val="60000"/>
                </a:lnSpc>
                <a:spcBef>
                  <a:spcPts val="0"/>
                </a:spcBef>
                <a:spcAft>
                  <a:spcPts val="0"/>
                </a:spcAft>
                <a:buClrTx/>
                <a:buSzPct val="75000"/>
                <a:buFontTx/>
                <a:buNone/>
                <a:tabLst/>
                <a:defRPr/>
              </a:pPr>
              <a:t>‹#›</a:t>
            </a:fld>
            <a:endParaRPr lang="en-US" sz="1500" b="1" kern="0" dirty="0" smtClean="0">
              <a:solidFill>
                <a:srgbClr val="002060"/>
              </a:solidFill>
              <a:latin typeface="+mn-lt"/>
              <a:ea typeface="+mn-ea"/>
              <a:cs typeface="Arial" pitchFamily="34" charset="0"/>
            </a:endParaRPr>
          </a:p>
        </p:txBody>
      </p:sp>
      <p:sp>
        <p:nvSpPr>
          <p:cNvPr id="9" name="Rectangle 6"/>
          <p:cNvSpPr>
            <a:spLocks noGrp="1" noChangeArrowheads="1"/>
          </p:cNvSpPr>
          <p:nvPr>
            <p:ph type="title"/>
          </p:nvPr>
        </p:nvSpPr>
        <p:spPr bwMode="auto">
          <a:xfrm>
            <a:off x="228600" y="533400"/>
            <a:ext cx="8686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0" fontAlgn="base" hangingPunct="0">
              <a:lnSpc>
                <a:spcPct val="90000"/>
              </a:lnSpc>
              <a:spcBef>
                <a:spcPct val="0"/>
              </a:spcBef>
              <a:spcAft>
                <a:spcPct val="0"/>
              </a:spcAft>
            </a:pPr>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ransition>
    <p:wipe dir="r"/>
  </p:transition>
  <p:timing>
    <p:tnLst>
      <p:par>
        <p:cTn id="1" dur="indefinite" restart="never" nodeType="tmRoot"/>
      </p:par>
    </p:tnLst>
  </p:timing>
  <p:hf hdr="0" dt="0"/>
  <p:txStyles>
    <p:titleStyle>
      <a:lvl1pPr algn="ctr" rtl="0" fontAlgn="base">
        <a:spcBef>
          <a:spcPct val="0"/>
        </a:spcBef>
        <a:spcAft>
          <a:spcPct val="0"/>
        </a:spcAft>
        <a:defRPr lang="en-US" sz="3600" dirty="0" smtClean="0">
          <a:solidFill>
            <a:srgbClr val="002060"/>
          </a:solidFill>
          <a:effectLst>
            <a:outerShdw blurRad="38100" dist="38100" dir="2700000" algn="tl">
              <a:srgbClr val="C0C0C0"/>
            </a:outerShdw>
          </a:effectLst>
          <a:latin typeface="+mn-lt"/>
          <a:ea typeface="+mj-ea"/>
          <a:cs typeface="Arial" pitchFamily="34" charset="0"/>
        </a:defRPr>
      </a:lvl1pPr>
      <a:lvl2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2pPr>
      <a:lvl3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3pPr>
      <a:lvl4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4pPr>
      <a:lvl5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5pPr>
      <a:lvl6pPr marL="4572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6pPr>
      <a:lvl7pPr marL="9144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7pPr>
      <a:lvl8pPr marL="13716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8pPr>
      <a:lvl9pPr marL="18288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9pPr>
    </p:titleStyle>
    <p:bodyStyle>
      <a:lvl1pPr marL="342900" indent="-342900" algn="l" rtl="0" fontAlgn="base">
        <a:spcBef>
          <a:spcPct val="20000"/>
        </a:spcBef>
        <a:spcAft>
          <a:spcPct val="0"/>
        </a:spcAft>
        <a:buClr>
          <a:srgbClr val="963C26"/>
        </a:buClr>
        <a:buFontTx/>
        <a:buNone/>
        <a:defRPr lang="en-US" sz="3000" dirty="0" smtClean="0">
          <a:solidFill>
            <a:srgbClr val="002060"/>
          </a:solidFill>
          <a:latin typeface="+mn-lt"/>
          <a:ea typeface="+mn-ea"/>
          <a:cs typeface="Arial" pitchFamily="34" charset="0"/>
        </a:defRPr>
      </a:lvl1pPr>
      <a:lvl2pPr marL="742950" indent="-285750" algn="l" rtl="0" fontAlgn="base">
        <a:spcBef>
          <a:spcPct val="20000"/>
        </a:spcBef>
        <a:spcAft>
          <a:spcPct val="0"/>
        </a:spcAft>
        <a:buClr>
          <a:srgbClr val="D89013"/>
        </a:buClr>
        <a:buFont typeface="Wingdings" pitchFamily="2" charset="2"/>
        <a:buChar char="§"/>
        <a:defRPr lang="en-US" sz="2600" dirty="0" smtClean="0">
          <a:solidFill>
            <a:srgbClr val="002060"/>
          </a:solidFill>
          <a:latin typeface="+mn-lt"/>
          <a:ea typeface="+mn-ea"/>
          <a:cs typeface="Arial" pitchFamily="34" charset="0"/>
        </a:defRPr>
      </a:lvl2pPr>
      <a:lvl3pPr marL="1143000" indent="-228600" algn="l" rtl="0" fontAlgn="base">
        <a:spcBef>
          <a:spcPct val="20000"/>
        </a:spcBef>
        <a:spcAft>
          <a:spcPct val="0"/>
        </a:spcAft>
        <a:buClr>
          <a:srgbClr val="FF9900"/>
        </a:buClr>
        <a:buSzPct val="80000"/>
        <a:buFont typeface="Wingdings" pitchFamily="2" charset="2"/>
        <a:buChar char="§"/>
        <a:defRPr lang="en-US" sz="2200" dirty="0" smtClean="0">
          <a:solidFill>
            <a:srgbClr val="002060"/>
          </a:solidFill>
          <a:latin typeface="+mn-lt"/>
          <a:ea typeface="+mn-ea"/>
          <a:cs typeface="Arial" pitchFamily="34" charset="0"/>
        </a:defRPr>
      </a:lvl3pPr>
      <a:lvl4pPr marL="1600200" indent="-228600" algn="l" rtl="0" fontAlgn="base">
        <a:spcBef>
          <a:spcPct val="20000"/>
        </a:spcBef>
        <a:spcAft>
          <a:spcPct val="0"/>
        </a:spcAft>
        <a:buSzPct val="75000"/>
        <a:buBlip>
          <a:blip r:embed="rId17"/>
        </a:buBlip>
        <a:defRPr sz="2000">
          <a:solidFill>
            <a:schemeClr val="tx1"/>
          </a:solidFill>
          <a:latin typeface="+mn-lt"/>
        </a:defRPr>
      </a:lvl4pPr>
      <a:lvl5pPr marL="2057400" indent="-228600" algn="l" rtl="0" fontAlgn="base">
        <a:spcBef>
          <a:spcPct val="20000"/>
        </a:spcBef>
        <a:spcAft>
          <a:spcPct val="0"/>
        </a:spcAft>
        <a:buChar char="»"/>
        <a:defRPr sz="2000">
          <a:solidFill>
            <a:srgbClr val="CC0000"/>
          </a:solidFill>
          <a:latin typeface="+mn-lt"/>
        </a:defRPr>
      </a:lvl5pPr>
      <a:lvl6pPr marL="2514600" indent="-228600" algn="l" rtl="0" fontAlgn="base">
        <a:spcBef>
          <a:spcPct val="20000"/>
        </a:spcBef>
        <a:spcAft>
          <a:spcPct val="0"/>
        </a:spcAft>
        <a:buChar char="»"/>
        <a:defRPr sz="2000">
          <a:solidFill>
            <a:srgbClr val="CC0000"/>
          </a:solidFill>
          <a:latin typeface="+mn-lt"/>
        </a:defRPr>
      </a:lvl6pPr>
      <a:lvl7pPr marL="2971800" indent="-228600" algn="l" rtl="0" fontAlgn="base">
        <a:spcBef>
          <a:spcPct val="20000"/>
        </a:spcBef>
        <a:spcAft>
          <a:spcPct val="0"/>
        </a:spcAft>
        <a:buChar char="»"/>
        <a:defRPr sz="2000">
          <a:solidFill>
            <a:srgbClr val="CC0000"/>
          </a:solidFill>
          <a:latin typeface="+mn-lt"/>
        </a:defRPr>
      </a:lvl7pPr>
      <a:lvl8pPr marL="3429000" indent="-228600" algn="l" rtl="0" fontAlgn="base">
        <a:spcBef>
          <a:spcPct val="20000"/>
        </a:spcBef>
        <a:spcAft>
          <a:spcPct val="0"/>
        </a:spcAft>
        <a:buChar char="»"/>
        <a:defRPr sz="2000">
          <a:solidFill>
            <a:srgbClr val="CC0000"/>
          </a:solidFill>
          <a:latin typeface="+mn-lt"/>
        </a:defRPr>
      </a:lvl8pPr>
      <a:lvl9pPr marL="3886200" indent="-228600" algn="l" rtl="0" fontAlgn="base">
        <a:spcBef>
          <a:spcPct val="20000"/>
        </a:spcBef>
        <a:spcAft>
          <a:spcPct val="0"/>
        </a:spcAft>
        <a:buChar char="»"/>
        <a:defRPr sz="2000">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Guffey7ePPT2_1"/>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5" name="Subtitle 5"/>
          <p:cNvSpPr txBox="1">
            <a:spLocks/>
          </p:cNvSpPr>
          <p:nvPr/>
        </p:nvSpPr>
        <p:spPr bwMode="auto">
          <a:xfrm>
            <a:off x="914400" y="2209800"/>
            <a:ext cx="4495800" cy="1752600"/>
          </a:xfrm>
          <a:prstGeom prst="rect">
            <a:avLst/>
          </a:prstGeom>
          <a:solidFill>
            <a:schemeClr val="bg1">
              <a:alpha val="35001"/>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
                <a:srgbClr val="963C26"/>
              </a:buClr>
              <a:buSzPct val="80000"/>
              <a:buFontTx/>
              <a:buNone/>
              <a:tabLst/>
              <a:defRPr/>
            </a:pPr>
            <a:r>
              <a:rPr kumimoji="0" lang="en-US" sz="4400" b="1"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rPr>
              <a:t>Chapter 8</a:t>
            </a:r>
          </a:p>
          <a:p>
            <a:pPr marL="0" marR="0" lvl="0" indent="0" algn="l" defTabSz="914400" rtl="0" eaLnBrk="1" fontAlgn="base" latinLnBrk="0" hangingPunct="1">
              <a:lnSpc>
                <a:spcPct val="90000"/>
              </a:lnSpc>
              <a:spcBef>
                <a:spcPct val="20000"/>
              </a:spcBef>
              <a:spcAft>
                <a:spcPct val="0"/>
              </a:spcAft>
              <a:buClr>
                <a:srgbClr val="963C26"/>
              </a:buClr>
              <a:buSzPct val="80000"/>
              <a:buFontTx/>
              <a:buNone/>
              <a:tabLst/>
              <a:defRPr/>
            </a:pPr>
            <a:r>
              <a:rPr kumimoji="0" lang="en-US" sz="4400" b="1"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rPr>
              <a:t>Positive Messages</a:t>
            </a:r>
            <a:endParaRPr kumimoji="0" lang="en-US" sz="4400" b="1" i="0" u="none" strike="noStrike" kern="0" cap="none" spc="0" normalizeH="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endParaRPr>
          </a:p>
        </p:txBody>
      </p:sp>
      <p:pic>
        <p:nvPicPr>
          <p:cNvPr id="9" name="Picture 5" descr="Book_cover7e-no_line.jpg"/>
          <p:cNvPicPr>
            <a:picLocks noChangeAspect="1"/>
          </p:cNvPicPr>
          <p:nvPr/>
        </p:nvPicPr>
        <p:blipFill>
          <a:blip r:embed="rId4" cstate="print"/>
          <a:srcRect/>
          <a:stretch>
            <a:fillRect/>
          </a:stretch>
        </p:blipFill>
        <p:spPr bwMode="auto">
          <a:xfrm>
            <a:off x="5486400" y="1981200"/>
            <a:ext cx="3200400" cy="409495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Business Letters</a:t>
            </a:r>
            <a:endParaRPr lang="en-US" dirty="0"/>
          </a:p>
        </p:txBody>
      </p:sp>
      <p:pic>
        <p:nvPicPr>
          <p:cNvPr id="3" name="Picture 2" descr="Page 76.tif"/>
          <p:cNvPicPr/>
          <p:nvPr/>
        </p:nvPicPr>
        <p:blipFill>
          <a:blip r:embed="rId2" cstate="email"/>
          <a:srcRect/>
          <a:stretch>
            <a:fillRect/>
          </a:stretch>
        </p:blipFill>
        <p:spPr bwMode="auto">
          <a:xfrm>
            <a:off x="1563624" y="1298448"/>
            <a:ext cx="6025896" cy="493776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email"/>
          <a:srcRect/>
          <a:stretch>
            <a:fillRect/>
          </a:stretch>
        </p:blipFill>
        <p:spPr bwMode="auto">
          <a:xfrm>
            <a:off x="73152" y="1447800"/>
            <a:ext cx="5032248" cy="478646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Content Placeholder 10"/>
          <p:cNvSpPr>
            <a:spLocks noGrp="1"/>
          </p:cNvSpPr>
          <p:nvPr>
            <p:ph sz="half" idx="2"/>
          </p:nvPr>
        </p:nvSpPr>
        <p:spPr/>
        <p:txBody>
          <a:bodyPr/>
          <a:lstStyle/>
          <a:p>
            <a:r>
              <a:rPr lang="en-US" dirty="0" smtClean="0"/>
              <a:t>Opening</a:t>
            </a:r>
          </a:p>
          <a:p>
            <a:pPr lvl="1"/>
            <a:r>
              <a:rPr lang="en-US" dirty="0" smtClean="0"/>
              <a:t>Ask a question or issue a polite command (</a:t>
            </a:r>
            <a:r>
              <a:rPr lang="en-US" i="1" dirty="0" smtClean="0"/>
              <a:t>Please answer the following questions</a:t>
            </a:r>
            <a:r>
              <a:rPr lang="en-US" dirty="0" smtClean="0"/>
              <a:t> . . .).</a:t>
            </a:r>
          </a:p>
          <a:p>
            <a:pPr lvl="1"/>
            <a:r>
              <a:rPr lang="en-US" dirty="0" smtClean="0"/>
              <a:t>Avoid long explanations preceding main idea.</a:t>
            </a:r>
            <a:endParaRPr lang="en-US" dirty="0"/>
          </a:p>
        </p:txBody>
      </p:sp>
      <p:sp>
        <p:nvSpPr>
          <p:cNvPr id="393218" name="Rectangle 2"/>
          <p:cNvSpPr>
            <a:spLocks noGrp="1" noChangeArrowheads="1"/>
          </p:cNvSpPr>
          <p:nvPr>
            <p:ph type="title"/>
          </p:nvPr>
        </p:nvSpPr>
        <p:spPr/>
        <p:txBody>
          <a:bodyPr/>
          <a:lstStyle/>
          <a:p>
            <a:r>
              <a:rPr lang="en-US" dirty="0" smtClean="0"/>
              <a:t>Routine Requests for Information or Action</a:t>
            </a:r>
            <a:endParaRPr lang="en-US" dirty="0"/>
          </a:p>
        </p:txBody>
      </p:sp>
      <p:cxnSp>
        <p:nvCxnSpPr>
          <p:cNvPr id="9" name="Straight Arrow Connector 8"/>
          <p:cNvCxnSpPr/>
          <p:nvPr/>
        </p:nvCxnSpPr>
        <p:spPr bwMode="auto">
          <a:xfrm rot="10800000">
            <a:off x="4937760" y="3808411"/>
            <a:ext cx="548640" cy="1588"/>
          </a:xfrm>
          <a:prstGeom prst="straightConnector1">
            <a:avLst/>
          </a:prstGeom>
          <a:noFill/>
          <a:ln w="25400" cap="flat" cmpd="sng" algn="ctr">
            <a:solidFill>
              <a:srgbClr val="002060"/>
            </a:solidFill>
            <a:prstDash val="solid"/>
            <a:round/>
            <a:headEnd type="none" w="med" len="med"/>
            <a:tailEnd type="arrow"/>
          </a:ln>
          <a:effectLst/>
        </p:spPr>
      </p:cxnSp>
      <p:sp>
        <p:nvSpPr>
          <p:cNvPr id="7" name="Text Box 4"/>
          <p:cNvSpPr txBox="1">
            <a:spLocks noChangeArrowheads="1"/>
          </p:cNvSpPr>
          <p:nvPr/>
        </p:nvSpPr>
        <p:spPr bwMode="auto">
          <a:xfrm rot="-750630">
            <a:off x="1396261" y="2935915"/>
            <a:ext cx="534121"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IW</a:t>
            </a:r>
            <a:endParaRPr lang="en-US" sz="1800" b="0" dirty="0">
              <a:solidFill>
                <a:srgbClr val="0000FF"/>
              </a:solidFill>
              <a:latin typeface="Vladimir Script"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bg/>
                                          </p:spTgt>
                                        </p:tgtEl>
                                        <p:attrNameLst>
                                          <p:attrName>style.visibility</p:attrName>
                                        </p:attrNameLst>
                                      </p:cBhvr>
                                      <p:to>
                                        <p:strVal val="visible"/>
                                      </p:to>
                                    </p:set>
                                    <p:anim calcmode="lin" valueType="num">
                                      <p:cBhvr additive="base">
                                        <p:cTn id="11"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p:txBody>
          <a:bodyPr/>
          <a:lstStyle/>
          <a:p>
            <a:endParaRPr lang="en-US" dirty="0" smtClean="0"/>
          </a:p>
          <a:p>
            <a:endParaRPr lang="en-US" dirty="0"/>
          </a:p>
          <a:p>
            <a:endParaRPr lang="en-US" dirty="0" smtClean="0"/>
          </a:p>
          <a:p>
            <a:r>
              <a:rPr lang="en-US" dirty="0" smtClean="0"/>
              <a:t>Body</a:t>
            </a:r>
          </a:p>
          <a:p>
            <a:pPr lvl="1"/>
            <a:r>
              <a:rPr lang="en-US" dirty="0" smtClean="0"/>
              <a:t>Explain your purpose and provide details.</a:t>
            </a:r>
          </a:p>
          <a:p>
            <a:pPr lvl="1"/>
            <a:r>
              <a:rPr lang="en-US" dirty="0" smtClean="0"/>
              <a:t>Express questions in parallel form. Number or bullet them.</a:t>
            </a:r>
          </a:p>
        </p:txBody>
      </p:sp>
      <p:sp>
        <p:nvSpPr>
          <p:cNvPr id="393218" name="Rectangle 2"/>
          <p:cNvSpPr>
            <a:spLocks noGrp="1" noChangeArrowheads="1"/>
          </p:cNvSpPr>
          <p:nvPr>
            <p:ph type="title"/>
          </p:nvPr>
        </p:nvSpPr>
        <p:spPr/>
        <p:txBody>
          <a:bodyPr/>
          <a:lstStyle/>
          <a:p>
            <a:r>
              <a:rPr lang="en-US" dirty="0" smtClean="0"/>
              <a:t>Routine Requests for Information or Action</a:t>
            </a:r>
            <a:endParaRPr lang="en-US" dirty="0"/>
          </a:p>
        </p:txBody>
      </p:sp>
      <p:pic>
        <p:nvPicPr>
          <p:cNvPr id="11" name="Picture 4"/>
          <p:cNvPicPr>
            <a:picLocks noChangeAspect="1" noChangeArrowheads="1"/>
          </p:cNvPicPr>
          <p:nvPr/>
        </p:nvPicPr>
        <p:blipFill>
          <a:blip r:embed="rId2" cstate="email"/>
          <a:srcRect/>
          <a:stretch>
            <a:fillRect/>
          </a:stretch>
        </p:blipFill>
        <p:spPr bwMode="auto">
          <a:xfrm>
            <a:off x="73152" y="1447800"/>
            <a:ext cx="5032248" cy="478646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Text Box 4"/>
          <p:cNvSpPr txBox="1">
            <a:spLocks noChangeArrowheads="1"/>
          </p:cNvSpPr>
          <p:nvPr/>
        </p:nvSpPr>
        <p:spPr bwMode="auto">
          <a:xfrm rot="-750630">
            <a:off x="1396261" y="2935915"/>
            <a:ext cx="534121"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IW</a:t>
            </a:r>
            <a:endParaRPr lang="en-US" sz="1800" b="0" dirty="0">
              <a:solidFill>
                <a:srgbClr val="0000FF"/>
              </a:solidFill>
              <a:latin typeface="Vladimir Script" pitchFamily="66" charset="0"/>
            </a:endParaRPr>
          </a:p>
        </p:txBody>
      </p:sp>
      <p:sp>
        <p:nvSpPr>
          <p:cNvPr id="7" name="Right Brace 6"/>
          <p:cNvSpPr/>
          <p:nvPr/>
        </p:nvSpPr>
        <p:spPr bwMode="auto">
          <a:xfrm>
            <a:off x="4572000" y="4038600"/>
            <a:ext cx="914400" cy="164592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anim calcmode="lin" valueType="num">
                                      <p:cBhvr additive="base">
                                        <p:cTn id="1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anim calcmode="lin" valueType="num">
                                      <p:cBhvr additive="base">
                                        <p:cTn id="1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anim calcmode="lin" valueType="num">
                                      <p:cBhvr additive="base">
                                        <p:cTn id="1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p:txBody>
          <a:bodyPr/>
          <a:lstStyle/>
          <a:p>
            <a:r>
              <a:rPr lang="en-US" dirty="0" smtClean="0"/>
              <a:t>Body</a:t>
            </a:r>
          </a:p>
          <a:p>
            <a:pPr lvl="1"/>
            <a:r>
              <a:rPr lang="en-US" dirty="0" smtClean="0"/>
              <a:t>Use open-ended </a:t>
            </a:r>
            <a:r>
              <a:rPr lang="en-US" dirty="0"/>
              <a:t>questions </a:t>
            </a:r>
            <a:r>
              <a:rPr lang="en-US" dirty="0" smtClean="0"/>
              <a:t>to </a:t>
            </a:r>
            <a:r>
              <a:rPr lang="en-US" dirty="0"/>
              <a:t>elicit the most </a:t>
            </a:r>
            <a:r>
              <a:rPr lang="en-US" dirty="0" smtClean="0"/>
              <a:t>information (</a:t>
            </a:r>
            <a:r>
              <a:rPr lang="en-US" i="1" dirty="0" smtClean="0"/>
              <a:t>What steps are necessary</a:t>
            </a:r>
            <a:r>
              <a:rPr lang="en-US" dirty="0" smtClean="0"/>
              <a:t> …?) instead of yes-or-no questions (</a:t>
            </a:r>
            <a:r>
              <a:rPr lang="en-US" i="1" dirty="0" smtClean="0"/>
              <a:t>Can she conclude her contrac-tual obligation</a:t>
            </a:r>
            <a:r>
              <a:rPr lang="en-US" dirty="0" smtClean="0"/>
              <a:t> … ?).</a:t>
            </a:r>
            <a:endParaRPr lang="en-US" dirty="0"/>
          </a:p>
        </p:txBody>
      </p:sp>
      <p:sp>
        <p:nvSpPr>
          <p:cNvPr id="393218" name="Rectangle 2"/>
          <p:cNvSpPr>
            <a:spLocks noGrp="1" noChangeArrowheads="1"/>
          </p:cNvSpPr>
          <p:nvPr>
            <p:ph type="title"/>
          </p:nvPr>
        </p:nvSpPr>
        <p:spPr/>
        <p:txBody>
          <a:bodyPr/>
          <a:lstStyle/>
          <a:p>
            <a:r>
              <a:rPr lang="en-US" dirty="0" smtClean="0"/>
              <a:t>Routine Requests for Information or Action</a:t>
            </a:r>
            <a:endParaRPr lang="en-US" dirty="0"/>
          </a:p>
        </p:txBody>
      </p:sp>
      <p:pic>
        <p:nvPicPr>
          <p:cNvPr id="11" name="Picture 4"/>
          <p:cNvPicPr>
            <a:picLocks noChangeAspect="1" noChangeArrowheads="1"/>
          </p:cNvPicPr>
          <p:nvPr/>
        </p:nvPicPr>
        <p:blipFill>
          <a:blip r:embed="rId2" cstate="email"/>
          <a:srcRect/>
          <a:stretch>
            <a:fillRect/>
          </a:stretch>
        </p:blipFill>
        <p:spPr bwMode="auto">
          <a:xfrm>
            <a:off x="73152" y="1447800"/>
            <a:ext cx="5032248" cy="478646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Text Box 4"/>
          <p:cNvSpPr txBox="1">
            <a:spLocks noChangeArrowheads="1"/>
          </p:cNvSpPr>
          <p:nvPr/>
        </p:nvSpPr>
        <p:spPr bwMode="auto">
          <a:xfrm rot="-750630">
            <a:off x="1396261" y="2935915"/>
            <a:ext cx="534121"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IW</a:t>
            </a:r>
            <a:endParaRPr lang="en-US" sz="1800" b="0" dirty="0">
              <a:solidFill>
                <a:srgbClr val="0000FF"/>
              </a:solidFill>
              <a:latin typeface="Vladimir Script" pitchFamily="66" charset="0"/>
            </a:endParaRPr>
          </a:p>
        </p:txBody>
      </p:sp>
      <p:sp>
        <p:nvSpPr>
          <p:cNvPr id="8" name="Right Brace 7"/>
          <p:cNvSpPr/>
          <p:nvPr/>
        </p:nvSpPr>
        <p:spPr bwMode="auto">
          <a:xfrm>
            <a:off x="4572000" y="4038600"/>
            <a:ext cx="914400" cy="164592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 calcmode="lin" valueType="num">
                                      <p:cBhvr additive="base">
                                        <p:cTn id="1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2"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p:txBody>
          <a:bodyPr/>
          <a:lstStyle/>
          <a:p>
            <a:endParaRPr lang="en-US" dirty="0" smtClean="0"/>
          </a:p>
          <a:p>
            <a:endParaRPr lang="en-US" dirty="0"/>
          </a:p>
          <a:p>
            <a:endParaRPr lang="en-US" dirty="0" smtClean="0"/>
          </a:p>
          <a:p>
            <a:endParaRPr lang="en-US" dirty="0"/>
          </a:p>
          <a:p>
            <a:r>
              <a:rPr lang="en-US" dirty="0" smtClean="0"/>
              <a:t>Body</a:t>
            </a:r>
          </a:p>
          <a:p>
            <a:pPr lvl="1"/>
            <a:r>
              <a:rPr lang="en-US" dirty="0" smtClean="0"/>
              <a:t>Suggest reader benefits, if possible.</a:t>
            </a:r>
            <a:endParaRPr lang="en-US" dirty="0"/>
          </a:p>
        </p:txBody>
      </p:sp>
      <p:sp>
        <p:nvSpPr>
          <p:cNvPr id="393218" name="Rectangle 2"/>
          <p:cNvSpPr>
            <a:spLocks noGrp="1" noChangeArrowheads="1"/>
          </p:cNvSpPr>
          <p:nvPr>
            <p:ph type="title"/>
          </p:nvPr>
        </p:nvSpPr>
        <p:spPr/>
        <p:txBody>
          <a:bodyPr/>
          <a:lstStyle/>
          <a:p>
            <a:r>
              <a:rPr lang="en-US" dirty="0" smtClean="0"/>
              <a:t>Routine Requests for Information or Action</a:t>
            </a:r>
            <a:endParaRPr lang="en-US" dirty="0"/>
          </a:p>
        </p:txBody>
      </p:sp>
      <p:pic>
        <p:nvPicPr>
          <p:cNvPr id="12" name="Picture 4"/>
          <p:cNvPicPr>
            <a:picLocks noChangeAspect="1" noChangeArrowheads="1"/>
          </p:cNvPicPr>
          <p:nvPr/>
        </p:nvPicPr>
        <p:blipFill>
          <a:blip r:embed="rId2" cstate="email"/>
          <a:srcRect/>
          <a:stretch>
            <a:fillRect/>
          </a:stretch>
        </p:blipFill>
        <p:spPr bwMode="auto">
          <a:xfrm>
            <a:off x="73152" y="1447800"/>
            <a:ext cx="5032248" cy="478646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Text Box 4"/>
          <p:cNvSpPr txBox="1">
            <a:spLocks noChangeArrowheads="1"/>
          </p:cNvSpPr>
          <p:nvPr/>
        </p:nvSpPr>
        <p:spPr bwMode="auto">
          <a:xfrm rot="-750630">
            <a:off x="1396261" y="2935915"/>
            <a:ext cx="534121"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IW</a:t>
            </a:r>
            <a:endParaRPr lang="en-US" sz="1800" b="0" dirty="0">
              <a:solidFill>
                <a:srgbClr val="0000FF"/>
              </a:solidFill>
              <a:latin typeface="Vladimir Script" pitchFamily="66" charset="0"/>
            </a:endParaRPr>
          </a:p>
        </p:txBody>
      </p:sp>
      <p:sp>
        <p:nvSpPr>
          <p:cNvPr id="8" name="Right Brace 7"/>
          <p:cNvSpPr/>
          <p:nvPr/>
        </p:nvSpPr>
        <p:spPr bwMode="auto">
          <a:xfrm>
            <a:off x="4572000" y="4038600"/>
            <a:ext cx="914400" cy="164592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anim calcmode="lin" valueType="num">
                                      <p:cBhvr additive="base">
                                        <p:cTn id="1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anim calcmode="lin" valueType="num">
                                      <p:cBhvr additive="base">
                                        <p:cTn id="15"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3"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p:txBody>
          <a:bodyPr/>
          <a:lstStyle/>
          <a:p>
            <a:endParaRPr lang="en-US" dirty="0" smtClean="0"/>
          </a:p>
          <a:p>
            <a:endParaRPr lang="en-US" dirty="0"/>
          </a:p>
          <a:p>
            <a:r>
              <a:rPr lang="en-US" dirty="0" smtClean="0"/>
              <a:t>Closing</a:t>
            </a:r>
          </a:p>
          <a:p>
            <a:pPr lvl="1"/>
            <a:r>
              <a:rPr lang="en-US" dirty="0" smtClean="0"/>
              <a:t>State specifically, but courteously, what action is to be taken.</a:t>
            </a:r>
          </a:p>
          <a:p>
            <a:pPr lvl="1"/>
            <a:r>
              <a:rPr lang="en-US" dirty="0" smtClean="0"/>
              <a:t>Set an end date, if one is significant. Provide a logical reason for the end date.</a:t>
            </a:r>
            <a:endParaRPr lang="en-US" dirty="0"/>
          </a:p>
        </p:txBody>
      </p:sp>
      <p:sp>
        <p:nvSpPr>
          <p:cNvPr id="393218" name="Rectangle 2"/>
          <p:cNvSpPr>
            <a:spLocks noGrp="1" noChangeArrowheads="1"/>
          </p:cNvSpPr>
          <p:nvPr>
            <p:ph type="title"/>
          </p:nvPr>
        </p:nvSpPr>
        <p:spPr/>
        <p:txBody>
          <a:bodyPr/>
          <a:lstStyle/>
          <a:p>
            <a:r>
              <a:rPr lang="en-US" dirty="0" smtClean="0"/>
              <a:t>Routine Requests for Information or Action</a:t>
            </a:r>
            <a:endParaRPr lang="en-US" dirty="0"/>
          </a:p>
        </p:txBody>
      </p:sp>
      <p:pic>
        <p:nvPicPr>
          <p:cNvPr id="11" name="Picture 4"/>
          <p:cNvPicPr>
            <a:picLocks noChangeAspect="1" noChangeArrowheads="1"/>
          </p:cNvPicPr>
          <p:nvPr/>
        </p:nvPicPr>
        <p:blipFill>
          <a:blip r:embed="rId2" cstate="email"/>
          <a:srcRect/>
          <a:stretch>
            <a:fillRect/>
          </a:stretch>
        </p:blipFill>
        <p:spPr bwMode="auto">
          <a:xfrm>
            <a:off x="73152" y="1447800"/>
            <a:ext cx="5032248" cy="478646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Text Box 4"/>
          <p:cNvSpPr txBox="1">
            <a:spLocks noChangeArrowheads="1"/>
          </p:cNvSpPr>
          <p:nvPr/>
        </p:nvSpPr>
        <p:spPr bwMode="auto">
          <a:xfrm rot="-750630">
            <a:off x="1396261" y="2935915"/>
            <a:ext cx="534121"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IW</a:t>
            </a:r>
            <a:endParaRPr lang="en-US" sz="1800" b="0" dirty="0">
              <a:solidFill>
                <a:srgbClr val="0000FF"/>
              </a:solidFill>
              <a:latin typeface="Vladimir Script" pitchFamily="66" charset="0"/>
            </a:endParaRPr>
          </a:p>
        </p:txBody>
      </p:sp>
      <p:cxnSp>
        <p:nvCxnSpPr>
          <p:cNvPr id="21" name="Straight Arrow Connector 20"/>
          <p:cNvCxnSpPr/>
          <p:nvPr/>
        </p:nvCxnSpPr>
        <p:spPr bwMode="auto">
          <a:xfrm rot="10800000">
            <a:off x="4937760" y="60182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 calcmode="lin" valueType="num">
                                      <p:cBhvr additive="base">
                                        <p:cTn id="1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 calcmode="lin" valueType="num">
                                      <p:cBhvr additive="base">
                                        <p:cTn id="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p:txBody>
          <a:bodyPr/>
          <a:lstStyle/>
          <a:p>
            <a:endParaRPr lang="en-US" dirty="0" smtClean="0"/>
          </a:p>
          <a:p>
            <a:endParaRPr lang="en-US" dirty="0"/>
          </a:p>
          <a:p>
            <a:r>
              <a:rPr lang="en-US" dirty="0" smtClean="0"/>
              <a:t>Closing</a:t>
            </a:r>
          </a:p>
          <a:p>
            <a:pPr lvl="1"/>
            <a:r>
              <a:rPr lang="en-US" dirty="0" smtClean="0"/>
              <a:t>Avoid cliché endings (</a:t>
            </a:r>
            <a:r>
              <a:rPr lang="en-US" i="1" dirty="0" smtClean="0"/>
              <a:t>Thank you for your cooperation</a:t>
            </a:r>
            <a:r>
              <a:rPr lang="en-US" dirty="0" smtClean="0"/>
              <a:t>). Show appreciation, but use a fresh expression.</a:t>
            </a:r>
          </a:p>
          <a:p>
            <a:pPr lvl="1"/>
            <a:r>
              <a:rPr lang="en-US" dirty="0" smtClean="0"/>
              <a:t>Make it easy for the receiver to respond.</a:t>
            </a:r>
            <a:endParaRPr lang="en-US" dirty="0"/>
          </a:p>
        </p:txBody>
      </p:sp>
      <p:sp>
        <p:nvSpPr>
          <p:cNvPr id="393218" name="Rectangle 2"/>
          <p:cNvSpPr>
            <a:spLocks noGrp="1" noChangeArrowheads="1"/>
          </p:cNvSpPr>
          <p:nvPr>
            <p:ph type="title"/>
          </p:nvPr>
        </p:nvSpPr>
        <p:spPr/>
        <p:txBody>
          <a:bodyPr/>
          <a:lstStyle/>
          <a:p>
            <a:r>
              <a:rPr lang="en-US" dirty="0" smtClean="0"/>
              <a:t>Routine Requests for Information or Action</a:t>
            </a:r>
            <a:endParaRPr lang="en-US" dirty="0"/>
          </a:p>
        </p:txBody>
      </p:sp>
      <p:pic>
        <p:nvPicPr>
          <p:cNvPr id="9" name="Picture 4"/>
          <p:cNvPicPr>
            <a:picLocks noChangeAspect="1" noChangeArrowheads="1"/>
          </p:cNvPicPr>
          <p:nvPr/>
        </p:nvPicPr>
        <p:blipFill>
          <a:blip r:embed="rId2" cstate="email"/>
          <a:srcRect/>
          <a:stretch>
            <a:fillRect/>
          </a:stretch>
        </p:blipFill>
        <p:spPr bwMode="auto">
          <a:xfrm>
            <a:off x="73152" y="1447800"/>
            <a:ext cx="5032248" cy="478646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Text Box 4"/>
          <p:cNvSpPr txBox="1">
            <a:spLocks noChangeArrowheads="1"/>
          </p:cNvSpPr>
          <p:nvPr/>
        </p:nvSpPr>
        <p:spPr bwMode="auto">
          <a:xfrm rot="-750630">
            <a:off x="1396261" y="2935915"/>
            <a:ext cx="534121"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IW</a:t>
            </a:r>
            <a:endParaRPr lang="en-US" sz="1800" b="0" dirty="0">
              <a:solidFill>
                <a:srgbClr val="0000FF"/>
              </a:solidFill>
              <a:latin typeface="Vladimir Script" pitchFamily="66" charset="0"/>
            </a:endParaRPr>
          </a:p>
        </p:txBody>
      </p:sp>
      <p:cxnSp>
        <p:nvCxnSpPr>
          <p:cNvPr id="14" name="Straight Arrow Connector 13"/>
          <p:cNvCxnSpPr/>
          <p:nvPr/>
        </p:nvCxnSpPr>
        <p:spPr bwMode="auto">
          <a:xfrm rot="10800000">
            <a:off x="4937760" y="60182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 calcmode="lin" valueType="num">
                                      <p:cBhvr additive="base">
                                        <p:cTn id="1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 calcmode="lin" valueType="num">
                                      <p:cBhvr additive="base">
                                        <p:cTn id="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231" name="Rectangle 39"/>
          <p:cNvSpPr>
            <a:spLocks noGrp="1" noChangeArrowheads="1"/>
          </p:cNvSpPr>
          <p:nvPr>
            <p:ph type="title"/>
          </p:nvPr>
        </p:nvSpPr>
        <p:spPr/>
        <p:txBody>
          <a:bodyPr/>
          <a:lstStyle/>
          <a:p>
            <a:r>
              <a:rPr lang="en-US" dirty="0" smtClean="0"/>
              <a:t>“Before” – Ineffective Request Memo</a:t>
            </a:r>
            <a:endParaRPr lang="en-US" dirty="0"/>
          </a:p>
        </p:txBody>
      </p:sp>
      <p:sp>
        <p:nvSpPr>
          <p:cNvPr id="392195" name="Rectangle 3"/>
          <p:cNvSpPr>
            <a:spLocks noChangeArrowheads="1"/>
          </p:cNvSpPr>
          <p:nvPr/>
        </p:nvSpPr>
        <p:spPr bwMode="auto">
          <a:xfrm>
            <a:off x="114300" y="1447800"/>
            <a:ext cx="8915400" cy="4800600"/>
          </a:xfrm>
          <a:prstGeom prst="rect">
            <a:avLst/>
          </a:prstGeom>
          <a:solidFill>
            <a:schemeClr val="accent3"/>
          </a:solidFill>
          <a:ln w="19050">
            <a:noFill/>
            <a:miter lim="800000"/>
            <a:headEnd/>
            <a:tailEnd/>
          </a:ln>
          <a:effectLst>
            <a:innerShdw blurRad="63500" dist="50800" dir="2700000">
              <a:prstClr val="black">
                <a:alpha val="50000"/>
              </a:prstClr>
            </a:innerShdw>
          </a:effectLst>
        </p:spPr>
        <p:txBody>
          <a:bodyPr rIns="457200"/>
          <a:lstStyle/>
          <a:p>
            <a:pPr marL="398463" lvl="1" algn="l">
              <a:buClr>
                <a:srgbClr val="D89013"/>
              </a:buClr>
              <a:tabLst>
                <a:tab pos="1887538" algn="l"/>
              </a:tabLst>
            </a:pPr>
            <a:endParaRPr lang="en-US" sz="1600" b="0" dirty="0"/>
          </a:p>
          <a:p>
            <a:pPr marL="398463" lvl="1" algn="l">
              <a:lnSpc>
                <a:spcPct val="90000"/>
              </a:lnSpc>
              <a:spcAft>
                <a:spcPct val="10000"/>
              </a:spcAft>
              <a:buClr>
                <a:srgbClr val="D89013"/>
              </a:buClr>
              <a:tabLst>
                <a:tab pos="1887538" algn="l"/>
              </a:tabLst>
            </a:pPr>
            <a:r>
              <a:rPr lang="en-US" sz="1600" dirty="0">
                <a:latin typeface="+mn-lt"/>
              </a:rPr>
              <a:t>DATE:</a:t>
            </a:r>
            <a:r>
              <a:rPr lang="en-US" sz="1600" b="0" dirty="0">
                <a:latin typeface="+mn-lt"/>
              </a:rPr>
              <a:t>	Current</a:t>
            </a:r>
          </a:p>
          <a:p>
            <a:pPr marL="398463" lvl="1" algn="l">
              <a:lnSpc>
                <a:spcPct val="90000"/>
              </a:lnSpc>
              <a:spcAft>
                <a:spcPct val="10000"/>
              </a:spcAft>
              <a:buClr>
                <a:srgbClr val="D89013"/>
              </a:buClr>
              <a:tabLst>
                <a:tab pos="1887538" algn="l"/>
              </a:tabLst>
            </a:pPr>
            <a:r>
              <a:rPr lang="en-US" sz="1600" dirty="0">
                <a:latin typeface="+mn-lt"/>
              </a:rPr>
              <a:t>TO:</a:t>
            </a:r>
            <a:r>
              <a:rPr lang="en-US" sz="1600" b="0" dirty="0">
                <a:latin typeface="+mn-lt"/>
              </a:rPr>
              <a:t>	Kim Johnson, Corporate Communications</a:t>
            </a:r>
          </a:p>
          <a:p>
            <a:pPr marL="398463" lvl="1" algn="l">
              <a:lnSpc>
                <a:spcPct val="90000"/>
              </a:lnSpc>
              <a:spcAft>
                <a:spcPct val="10000"/>
              </a:spcAft>
              <a:buClr>
                <a:srgbClr val="D89013"/>
              </a:buClr>
              <a:tabLst>
                <a:tab pos="1887538" algn="l"/>
              </a:tabLst>
            </a:pPr>
            <a:r>
              <a:rPr lang="en-US" sz="1600" dirty="0">
                <a:latin typeface="+mn-lt"/>
              </a:rPr>
              <a:t>FROM:</a:t>
            </a:r>
            <a:r>
              <a:rPr lang="en-US" sz="1600" b="0" dirty="0">
                <a:latin typeface="+mn-lt"/>
              </a:rPr>
              <a:t>	Tim Rudolph, CEO </a:t>
            </a:r>
          </a:p>
          <a:p>
            <a:pPr marL="398463" lvl="1" algn="l">
              <a:lnSpc>
                <a:spcPct val="90000"/>
              </a:lnSpc>
              <a:spcAft>
                <a:spcPct val="10000"/>
              </a:spcAft>
              <a:buClr>
                <a:srgbClr val="D89013"/>
              </a:buClr>
              <a:tabLst>
                <a:tab pos="1887538" algn="l"/>
              </a:tabLst>
            </a:pPr>
            <a:r>
              <a:rPr lang="en-US" sz="1600" dirty="0">
                <a:latin typeface="+mn-lt"/>
              </a:rPr>
              <a:t>SUBJECT:</a:t>
            </a:r>
            <a:r>
              <a:rPr lang="en-US" sz="1600" b="0" dirty="0">
                <a:latin typeface="+mn-lt"/>
              </a:rPr>
              <a:t>	New Policy</a:t>
            </a:r>
          </a:p>
          <a:p>
            <a:pPr marL="398463" lvl="1" algn="l">
              <a:lnSpc>
                <a:spcPct val="90000"/>
              </a:lnSpc>
              <a:buClr>
                <a:srgbClr val="D89013"/>
              </a:buClr>
              <a:tabLst>
                <a:tab pos="1887538" algn="l"/>
              </a:tabLst>
            </a:pPr>
            <a:endParaRPr lang="en-US" sz="1600" b="0" dirty="0">
              <a:latin typeface="+mn-lt"/>
            </a:endParaRPr>
          </a:p>
          <a:p>
            <a:pPr marL="398463" lvl="1" algn="l">
              <a:lnSpc>
                <a:spcPct val="90000"/>
              </a:lnSpc>
              <a:buClr>
                <a:srgbClr val="D89013"/>
              </a:buClr>
              <a:tabLst>
                <a:tab pos="1887538" algn="l"/>
              </a:tabLst>
            </a:pPr>
            <a:r>
              <a:rPr lang="en-US" sz="1600" b="0" dirty="0">
                <a:latin typeface="+mn-lt"/>
              </a:rPr>
              <a:t>This memo is written to inform you that I continue to receive disturbing reports about the misuse of e-mail by employees. In the course of the past three months I have heard of defamatory messages, downloads of pornography for all </a:t>
            </a:r>
            <a:r>
              <a:rPr lang="en-US" sz="1600" b="0" dirty="0" smtClean="0">
                <a:latin typeface="+mn-lt"/>
              </a:rPr>
              <a:t>the staff </a:t>
            </a:r>
            <a:r>
              <a:rPr lang="en-US" sz="1600" b="0" dirty="0">
                <a:latin typeface="+mn-lt"/>
              </a:rPr>
              <a:t>to see, and even a basketball pool that turned into a gambling operation.</a:t>
            </a:r>
          </a:p>
          <a:p>
            <a:pPr marL="398463" lvl="1" algn="l">
              <a:lnSpc>
                <a:spcPct val="90000"/>
              </a:lnSpc>
              <a:buClr>
                <a:srgbClr val="D89013"/>
              </a:buClr>
              <a:tabLst>
                <a:tab pos="1887538" algn="l"/>
              </a:tabLst>
            </a:pPr>
            <a:endParaRPr lang="en-US" sz="1600" b="0" dirty="0">
              <a:latin typeface="+mn-lt"/>
            </a:endParaRPr>
          </a:p>
          <a:p>
            <a:pPr marL="398463" lvl="1" algn="l">
              <a:lnSpc>
                <a:spcPct val="90000"/>
              </a:lnSpc>
              <a:buClr>
                <a:srgbClr val="D89013"/>
              </a:buClr>
              <a:tabLst>
                <a:tab pos="1887538" algn="l"/>
              </a:tabLst>
            </a:pPr>
            <a:r>
              <a:rPr lang="en-US" sz="1600" b="0" dirty="0">
                <a:latin typeface="+mn-lt"/>
              </a:rPr>
              <a:t>In view of the foregoing, I am herewith instructing your office that an e-mail policy for the staff is needed. By October 1 a rough draft of a policy should be forthcoming. At the very minimum it should inform each and every employee that e-mail is for business only. Employees must be told that we reserve the right to monitor all messages. No pictures or attachments should be in the e-mail system without there being a valid reason. And we should not be using e-mail to be saying anything about personnel matters—such as performance reviews and salaries.</a:t>
            </a:r>
          </a:p>
          <a:p>
            <a:pPr marL="398463" lvl="1" algn="l">
              <a:lnSpc>
                <a:spcPct val="90000"/>
              </a:lnSpc>
              <a:buClr>
                <a:srgbClr val="D89013"/>
              </a:buClr>
              <a:tabLst>
                <a:tab pos="1887538" algn="l"/>
              </a:tabLst>
            </a:pPr>
            <a:endParaRPr lang="en-US" sz="1600" b="0" dirty="0">
              <a:latin typeface="+mn-lt"/>
            </a:endParaRPr>
          </a:p>
          <a:p>
            <a:pPr marL="398463" lvl="1" algn="l">
              <a:lnSpc>
                <a:spcPct val="90000"/>
              </a:lnSpc>
              <a:buClr>
                <a:srgbClr val="D89013"/>
              </a:buClr>
              <a:tabLst>
                <a:tab pos="1887538" algn="l"/>
              </a:tabLst>
            </a:pPr>
            <a:r>
              <a:rPr lang="en-US" sz="1600" b="0" dirty="0">
                <a:latin typeface="+mn-lt"/>
              </a:rPr>
              <a:t>If you have any questions, do not hesitate to call</a:t>
            </a:r>
            <a:r>
              <a:rPr lang="en-US" sz="1600" b="0" dirty="0"/>
              <a:t>.</a:t>
            </a:r>
          </a:p>
        </p:txBody>
      </p:sp>
      <p:sp>
        <p:nvSpPr>
          <p:cNvPr id="392232" name="Text Box 40"/>
          <p:cNvSpPr txBox="1">
            <a:spLocks noChangeArrowheads="1"/>
          </p:cNvSpPr>
          <p:nvPr/>
        </p:nvSpPr>
        <p:spPr bwMode="auto">
          <a:xfrm rot="-750630">
            <a:off x="3570665" y="2205711"/>
            <a:ext cx="723900" cy="530225"/>
          </a:xfrm>
          <a:prstGeom prst="rect">
            <a:avLst/>
          </a:prstGeom>
          <a:noFill/>
          <a:ln w="9525" algn="ctr">
            <a:noFill/>
            <a:miter lim="800000"/>
            <a:headEnd/>
            <a:tailEnd/>
          </a:ln>
          <a:effectLst/>
        </p:spPr>
        <p:txBody>
          <a:bodyPr wrap="none">
            <a:spAutoFit/>
          </a:bodyPr>
          <a:lstStyle/>
          <a:p>
            <a:r>
              <a:rPr lang="en-US" sz="3200" b="1" dirty="0">
                <a:solidFill>
                  <a:srgbClr val="0000FF"/>
                </a:solidFill>
                <a:latin typeface="Bradley Hand ITC" pitchFamily="66" charset="0"/>
              </a:rPr>
              <a:t>TR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2195"/>
                                        </p:tgtEl>
                                        <p:attrNameLst>
                                          <p:attrName>style.visibility</p:attrName>
                                        </p:attrNameLst>
                                      </p:cBhvr>
                                      <p:to>
                                        <p:strVal val="visible"/>
                                      </p:to>
                                    </p:set>
                                    <p:anim calcmode="lin" valueType="num">
                                      <p:cBhvr additive="base">
                                        <p:cTn id="7" dur="500" fill="hold"/>
                                        <p:tgtEl>
                                          <p:spTgt spid="392195"/>
                                        </p:tgtEl>
                                        <p:attrNameLst>
                                          <p:attrName>ppt_x</p:attrName>
                                        </p:attrNameLst>
                                      </p:cBhvr>
                                      <p:tavLst>
                                        <p:tav tm="0">
                                          <p:val>
                                            <p:strVal val="#ppt_x"/>
                                          </p:val>
                                        </p:tav>
                                        <p:tav tm="100000">
                                          <p:val>
                                            <p:strVal val="#ppt_x"/>
                                          </p:val>
                                        </p:tav>
                                      </p:tavLst>
                                    </p:anim>
                                    <p:anim calcmode="lin" valueType="num">
                                      <p:cBhvr additive="base">
                                        <p:cTn id="8" dur="500" fill="hold"/>
                                        <p:tgtEl>
                                          <p:spTgt spid="392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2232"/>
                                        </p:tgtEl>
                                        <p:attrNameLst>
                                          <p:attrName>style.visibility</p:attrName>
                                        </p:attrNameLst>
                                      </p:cBhvr>
                                      <p:to>
                                        <p:strVal val="visible"/>
                                      </p:to>
                                    </p:set>
                                    <p:anim calcmode="lin" valueType="num">
                                      <p:cBhvr additive="base">
                                        <p:cTn id="11" dur="500" fill="hold"/>
                                        <p:tgtEl>
                                          <p:spTgt spid="392232"/>
                                        </p:tgtEl>
                                        <p:attrNameLst>
                                          <p:attrName>ppt_x</p:attrName>
                                        </p:attrNameLst>
                                      </p:cBhvr>
                                      <p:tavLst>
                                        <p:tav tm="0">
                                          <p:val>
                                            <p:strVal val="#ppt_x"/>
                                          </p:val>
                                        </p:tav>
                                        <p:tav tm="100000">
                                          <p:val>
                                            <p:strVal val="#ppt_x"/>
                                          </p:val>
                                        </p:tav>
                                      </p:tavLst>
                                    </p:anim>
                                    <p:anim calcmode="lin" valueType="num">
                                      <p:cBhvr additive="base">
                                        <p:cTn id="12" dur="500" fill="hold"/>
                                        <p:tgtEl>
                                          <p:spTgt spid="392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animBg="1"/>
      <p:bldP spid="3922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marL="514350" lvl="0" indent="-514350">
              <a:buFont typeface="+mj-lt"/>
              <a:buAutoNum type="arabicPeriod"/>
            </a:pPr>
            <a:r>
              <a:rPr lang="en-US" dirty="0" smtClean="0"/>
              <a:t>What is the purpose of the routine request memo on the previous slide?</a:t>
            </a:r>
          </a:p>
          <a:p>
            <a:pPr marL="514350" lvl="0" indent="-514350">
              <a:buFont typeface="+mj-lt"/>
              <a:buAutoNum type="arabicPeriod"/>
            </a:pPr>
            <a:r>
              <a:rPr lang="en-US" dirty="0" smtClean="0"/>
              <a:t>How effective is the subject line?</a:t>
            </a:r>
          </a:p>
          <a:p>
            <a:pPr marL="514350" lvl="0" indent="-514350">
              <a:buFont typeface="+mj-lt"/>
              <a:buAutoNum type="arabicPeriod"/>
            </a:pPr>
            <a:r>
              <a:rPr lang="en-US" dirty="0" smtClean="0"/>
              <a:t>Is the opening direct or indirect?</a:t>
            </a:r>
          </a:p>
          <a:p>
            <a:pPr marL="514350" lvl="0" indent="-514350">
              <a:buFont typeface="+mj-lt"/>
              <a:buAutoNum type="arabicPeriod"/>
            </a:pPr>
            <a:r>
              <a:rPr lang="en-US" dirty="0" smtClean="0"/>
              <a:t>What does the writer want the reader to do?</a:t>
            </a:r>
          </a:p>
          <a:p>
            <a:pPr marL="514350" lvl="0" indent="-514350">
              <a:buFont typeface="+mj-lt"/>
              <a:buAutoNum type="arabicPeriod"/>
            </a:pPr>
            <a:r>
              <a:rPr lang="en-US" dirty="0" smtClean="0"/>
              <a:t>How should the memo begin?</a:t>
            </a:r>
            <a:endParaRPr lang="en-US" dirty="0"/>
          </a:p>
        </p:txBody>
      </p:sp>
      <p:sp>
        <p:nvSpPr>
          <p:cNvPr id="339970" name="Rectangle 2"/>
          <p:cNvSpPr>
            <a:spLocks noGrp="1" noChangeArrowheads="1"/>
          </p:cNvSpPr>
          <p:nvPr>
            <p:ph type="title"/>
          </p:nvPr>
        </p:nvSpPr>
        <p:spPr/>
        <p:txBody>
          <a:bodyPr/>
          <a:lstStyle/>
          <a:p>
            <a:r>
              <a:rPr lang="en-US" dirty="0" smtClean="0"/>
              <a:t>Memo Revision: Critical Thinking Questions</a:t>
            </a:r>
            <a:endParaRPr lang="en-US" dirty="0"/>
          </a:p>
        </p:txBody>
      </p:sp>
      <p:pic>
        <p:nvPicPr>
          <p:cNvPr id="19" name="Picture 8" descr="MPPH01645J0000[1]"/>
          <p:cNvPicPr>
            <a:picLocks noChangeAspect="1" noChangeArrowheads="1"/>
          </p:cNvPicPr>
          <p:nvPr/>
        </p:nvPicPr>
        <p:blipFill>
          <a:blip r:embed="rId2" cstate="email"/>
          <a:srcRect/>
          <a:stretch>
            <a:fillRect/>
          </a:stretch>
        </p:blipFill>
        <p:spPr bwMode="auto">
          <a:xfrm>
            <a:off x="8213480" y="4953000"/>
            <a:ext cx="835269"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6" name="Picture 8" descr="MPPH01645J0000[1]"/>
          <p:cNvPicPr>
            <a:picLocks noChangeAspect="1" noChangeArrowheads="1"/>
          </p:cNvPicPr>
          <p:nvPr/>
        </p:nvPicPr>
        <p:blipFill>
          <a:blip r:embed="rId2" cstate="email"/>
          <a:srcRect/>
          <a:stretch>
            <a:fillRect/>
          </a:stretch>
        </p:blipFill>
        <p:spPr bwMode="auto">
          <a:xfrm>
            <a:off x="8213480" y="4953000"/>
            <a:ext cx="835269" cy="1371600"/>
          </a:xfrm>
          <a:prstGeom prst="rect">
            <a:avLst/>
          </a:prstGeom>
          <a:noFill/>
        </p:spPr>
      </p:pic>
      <p:sp>
        <p:nvSpPr>
          <p:cNvPr id="14" name="Content Placeholder 13"/>
          <p:cNvSpPr>
            <a:spLocks noGrp="1"/>
          </p:cNvSpPr>
          <p:nvPr>
            <p:ph idx="1"/>
          </p:nvPr>
        </p:nvSpPr>
        <p:spPr/>
        <p:txBody>
          <a:bodyPr/>
          <a:lstStyle/>
          <a:p>
            <a:pPr marL="514350" lvl="0" indent="-514350">
              <a:buFont typeface="+mj-lt"/>
              <a:buAutoNum type="arabicPeriod" startAt="6"/>
            </a:pPr>
            <a:r>
              <a:rPr lang="en-US" dirty="0" smtClean="0"/>
              <a:t>What information should be included in the body?</a:t>
            </a:r>
          </a:p>
          <a:p>
            <a:pPr marL="514350" lvl="0" indent="-514350">
              <a:buFont typeface="+mj-lt"/>
              <a:buAutoNum type="arabicPeriod" startAt="6"/>
            </a:pPr>
            <a:r>
              <a:rPr lang="en-US" dirty="0" smtClean="0"/>
              <a:t>What graphic highlighting techniques would improve readability? Revise part of the body to illustrate your recommendation.</a:t>
            </a:r>
          </a:p>
          <a:p>
            <a:pPr marL="514350" lvl="0" indent="-514350">
              <a:buFont typeface="+mj-lt"/>
              <a:buAutoNum type="arabicPeriod" startAt="6"/>
            </a:pPr>
            <a:r>
              <a:rPr lang="en-US" dirty="0" smtClean="0"/>
              <a:t>What ideas should be included in the closing?</a:t>
            </a:r>
          </a:p>
          <a:p>
            <a:pPr marL="514350" indent="-514350">
              <a:buFont typeface="+mj-lt"/>
              <a:buAutoNum type="arabicPeriod" startAt="6"/>
            </a:pPr>
            <a:r>
              <a:rPr lang="en-US" dirty="0" smtClean="0"/>
              <a:t>Should a reason be given with an end date?</a:t>
            </a:r>
            <a:endParaRPr lang="en-US" dirty="0"/>
          </a:p>
        </p:txBody>
      </p:sp>
      <p:sp>
        <p:nvSpPr>
          <p:cNvPr id="339970" name="Rectangle 2"/>
          <p:cNvSpPr>
            <a:spLocks noGrp="1" noChangeArrowheads="1"/>
          </p:cNvSpPr>
          <p:nvPr>
            <p:ph type="title"/>
          </p:nvPr>
        </p:nvSpPr>
        <p:spPr/>
        <p:txBody>
          <a:bodyPr/>
          <a:lstStyle/>
          <a:p>
            <a:r>
              <a:rPr lang="en-US" dirty="0" smtClean="0"/>
              <a:t>Memo Revision: Critical Thinking Questions</a:t>
            </a:r>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Topics in This Chapter</a:t>
            </a:r>
            <a:endParaRPr lang="en-US" dirty="0"/>
          </a:p>
        </p:txBody>
      </p:sp>
      <p:graphicFrame>
        <p:nvGraphicFramePr>
          <p:cNvPr id="7" name="Content Placeholder 16"/>
          <p:cNvGraphicFramePr>
            <a:graphicFrameLocks noGrp="1"/>
          </p:cNvGraphicFramePr>
          <p:nvPr>
            <p:ph idx="1"/>
          </p:nvPr>
        </p:nvGraphicFramePr>
        <p:xfrm>
          <a:off x="228600" y="1600200"/>
          <a:ext cx="8686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dirty="0" smtClean="0"/>
              <a:t>“After” – Improved Request Memo</a:t>
            </a:r>
            <a:endParaRPr lang="en-US" dirty="0"/>
          </a:p>
        </p:txBody>
      </p:sp>
      <p:sp>
        <p:nvSpPr>
          <p:cNvPr id="393219" name="Rectangle 3"/>
          <p:cNvSpPr>
            <a:spLocks noChangeArrowheads="1"/>
          </p:cNvSpPr>
          <p:nvPr/>
        </p:nvSpPr>
        <p:spPr bwMode="auto">
          <a:xfrm>
            <a:off x="114300" y="1447800"/>
            <a:ext cx="8915400" cy="4800600"/>
          </a:xfrm>
          <a:prstGeom prst="rect">
            <a:avLst/>
          </a:prstGeom>
          <a:solidFill>
            <a:schemeClr val="accent3"/>
          </a:solidFill>
          <a:ln w="19050">
            <a:noFill/>
            <a:miter lim="800000"/>
            <a:headEnd/>
            <a:tailEnd/>
          </a:ln>
          <a:effectLst>
            <a:innerShdw blurRad="63500" dist="50800" dir="2700000">
              <a:prstClr val="black">
                <a:alpha val="50000"/>
              </a:prstClr>
            </a:innerShdw>
          </a:effectLst>
        </p:spPr>
        <p:txBody>
          <a:bodyPr rIns="457200"/>
          <a:lstStyle/>
          <a:p>
            <a:pPr marL="398463" lvl="1" algn="l">
              <a:lnSpc>
                <a:spcPct val="90000"/>
              </a:lnSpc>
              <a:spcAft>
                <a:spcPct val="10000"/>
              </a:spcAft>
              <a:buClr>
                <a:srgbClr val="D89013"/>
              </a:buClr>
              <a:tabLst>
                <a:tab pos="1887538" algn="l"/>
              </a:tabLst>
            </a:pPr>
            <a:r>
              <a:rPr lang="en-US" sz="1600" dirty="0" smtClean="0">
                <a:latin typeface="+mn-lt"/>
              </a:rPr>
              <a:t>DATE</a:t>
            </a:r>
            <a:r>
              <a:rPr lang="en-US" sz="1600" dirty="0">
                <a:latin typeface="+mn-lt"/>
              </a:rPr>
              <a:t>:</a:t>
            </a:r>
            <a:r>
              <a:rPr lang="en-US" sz="1600" b="0" dirty="0">
                <a:latin typeface="+mn-lt"/>
              </a:rPr>
              <a:t>	</a:t>
            </a:r>
            <a:r>
              <a:rPr lang="en-US" sz="1600" b="0" dirty="0" smtClean="0">
                <a:latin typeface="+mn-lt"/>
              </a:rPr>
              <a:t>September 25, 2012</a:t>
            </a:r>
            <a:endParaRPr lang="en-US" sz="1600" b="0" dirty="0">
              <a:latin typeface="+mn-lt"/>
            </a:endParaRPr>
          </a:p>
          <a:p>
            <a:pPr marL="398463" lvl="1" algn="l">
              <a:lnSpc>
                <a:spcPct val="90000"/>
              </a:lnSpc>
              <a:spcAft>
                <a:spcPct val="10000"/>
              </a:spcAft>
              <a:buClr>
                <a:srgbClr val="D89013"/>
              </a:buClr>
              <a:tabLst>
                <a:tab pos="1887538" algn="l"/>
              </a:tabLst>
            </a:pPr>
            <a:r>
              <a:rPr lang="en-US" sz="1600" dirty="0">
                <a:latin typeface="+mn-lt"/>
              </a:rPr>
              <a:t>TO:</a:t>
            </a:r>
            <a:r>
              <a:rPr lang="en-US" sz="1600" b="0" dirty="0">
                <a:latin typeface="+mn-lt"/>
              </a:rPr>
              <a:t>	Kim Johnson, Corporate Communications</a:t>
            </a:r>
          </a:p>
          <a:p>
            <a:pPr marL="398463" lvl="1" algn="l">
              <a:lnSpc>
                <a:spcPct val="90000"/>
              </a:lnSpc>
              <a:spcAft>
                <a:spcPct val="10000"/>
              </a:spcAft>
              <a:buClr>
                <a:srgbClr val="D89013"/>
              </a:buClr>
              <a:tabLst>
                <a:tab pos="1887538" algn="l"/>
              </a:tabLst>
            </a:pPr>
            <a:r>
              <a:rPr lang="en-US" sz="1600" dirty="0">
                <a:latin typeface="+mn-lt"/>
              </a:rPr>
              <a:t>FROM:</a:t>
            </a:r>
            <a:r>
              <a:rPr lang="en-US" sz="1600" b="0" dirty="0">
                <a:latin typeface="+mn-lt"/>
              </a:rPr>
              <a:t>	Tim Rudolph, CEO </a:t>
            </a:r>
            <a:endParaRPr lang="en-US" sz="1600" b="0" dirty="0">
              <a:solidFill>
                <a:srgbClr val="0000FF"/>
              </a:solidFill>
              <a:latin typeface="+mn-lt"/>
            </a:endParaRPr>
          </a:p>
          <a:p>
            <a:pPr marL="398463" lvl="1" algn="l">
              <a:lnSpc>
                <a:spcPct val="90000"/>
              </a:lnSpc>
              <a:spcAft>
                <a:spcPct val="10000"/>
              </a:spcAft>
              <a:buClr>
                <a:srgbClr val="D89013"/>
              </a:buClr>
              <a:tabLst>
                <a:tab pos="1887538" algn="l"/>
              </a:tabLst>
            </a:pPr>
            <a:r>
              <a:rPr lang="en-US" sz="1600" dirty="0">
                <a:latin typeface="+mn-lt"/>
              </a:rPr>
              <a:t>SUBJECT:</a:t>
            </a:r>
            <a:r>
              <a:rPr lang="en-US" sz="1600" b="0" dirty="0">
                <a:latin typeface="+mn-lt"/>
              </a:rPr>
              <a:t>	Developing Staff E-Mail Policy</a:t>
            </a:r>
          </a:p>
          <a:p>
            <a:pPr marL="398463" lvl="1" algn="l">
              <a:lnSpc>
                <a:spcPct val="90000"/>
              </a:lnSpc>
              <a:buClr>
                <a:srgbClr val="D89013"/>
              </a:buClr>
              <a:tabLst>
                <a:tab pos="1887538" algn="l"/>
              </a:tabLst>
            </a:pPr>
            <a:endParaRPr lang="en-US" sz="1600" b="0" dirty="0">
              <a:latin typeface="+mn-lt"/>
            </a:endParaRPr>
          </a:p>
          <a:p>
            <a:pPr marL="398463" lvl="1" algn="l">
              <a:lnSpc>
                <a:spcPct val="90000"/>
              </a:lnSpc>
              <a:buClr>
                <a:srgbClr val="D89013"/>
              </a:buClr>
              <a:tabLst>
                <a:tab pos="1887538" algn="l"/>
              </a:tabLst>
            </a:pPr>
            <a:r>
              <a:rPr lang="en-US" sz="1600" b="0" dirty="0" smtClean="0">
                <a:latin typeface="+mn-lt"/>
              </a:rPr>
              <a:t>Please </a:t>
            </a:r>
            <a:r>
              <a:rPr lang="en-US" sz="1600" b="0" dirty="0">
                <a:latin typeface="+mn-lt"/>
              </a:rPr>
              <a:t>draft a policy outlining appropriate e-mail use for employees.</a:t>
            </a:r>
          </a:p>
          <a:p>
            <a:pPr marL="398463" lvl="1" algn="l">
              <a:lnSpc>
                <a:spcPct val="90000"/>
              </a:lnSpc>
              <a:buClr>
                <a:srgbClr val="D89013"/>
              </a:buClr>
              <a:tabLst>
                <a:tab pos="1887538" algn="l"/>
              </a:tabLst>
            </a:pPr>
            <a:endParaRPr lang="en-US" sz="1600" b="0" dirty="0">
              <a:latin typeface="+mn-lt"/>
            </a:endParaRPr>
          </a:p>
          <a:p>
            <a:pPr marL="398463" lvl="1" algn="l">
              <a:lnSpc>
                <a:spcPct val="90000"/>
              </a:lnSpc>
              <a:buClr>
                <a:srgbClr val="D89013"/>
              </a:buClr>
              <a:tabLst>
                <a:tab pos="1887538" algn="l"/>
              </a:tabLst>
            </a:pPr>
            <a:r>
              <a:rPr lang="en-US" sz="1600" b="0" dirty="0">
                <a:latin typeface="+mn-lt"/>
              </a:rPr>
              <a:t>We need </a:t>
            </a:r>
            <a:r>
              <a:rPr lang="en-US" sz="1600" b="0" dirty="0" smtClean="0">
                <a:latin typeface="+mn-lt"/>
              </a:rPr>
              <a:t>such a </a:t>
            </a:r>
            <a:r>
              <a:rPr lang="en-US" sz="1600" b="0" dirty="0">
                <a:latin typeface="+mn-lt"/>
              </a:rPr>
              <a:t>policy because I have received reports of misuse including defamatory messages, pornography downloads, and even gambling. Here are a few points that the policy should cover:</a:t>
            </a:r>
          </a:p>
          <a:p>
            <a:pPr marL="398463" lvl="1" algn="l">
              <a:lnSpc>
                <a:spcPct val="90000"/>
              </a:lnSpc>
              <a:buClr>
                <a:srgbClr val="D89013"/>
              </a:buClr>
              <a:tabLst>
                <a:tab pos="1887538" algn="l"/>
              </a:tabLst>
            </a:pPr>
            <a:endParaRPr lang="en-US" sz="1600" b="0" dirty="0">
              <a:latin typeface="+mn-lt"/>
            </a:endParaRPr>
          </a:p>
          <a:p>
            <a:pPr lvl="2" indent="-225425" algn="l">
              <a:lnSpc>
                <a:spcPct val="90000"/>
              </a:lnSpc>
              <a:buClr>
                <a:schemeClr val="tx1"/>
              </a:buClr>
              <a:buFont typeface="Wingdings" pitchFamily="2" charset="2"/>
              <a:buChar char="§"/>
              <a:tabLst>
                <a:tab pos="1887538" algn="l"/>
              </a:tabLst>
            </a:pPr>
            <a:r>
              <a:rPr lang="en-US" sz="1600" b="0" dirty="0">
                <a:latin typeface="+mn-lt"/>
              </a:rPr>
              <a:t> E-mail is for business use only.</a:t>
            </a:r>
          </a:p>
          <a:p>
            <a:pPr lvl="2" indent="-225425" algn="l">
              <a:lnSpc>
                <a:spcPct val="90000"/>
              </a:lnSpc>
              <a:buClr>
                <a:schemeClr val="tx1"/>
              </a:buClr>
              <a:buFont typeface="Wingdings" pitchFamily="2" charset="2"/>
              <a:buChar char="§"/>
              <a:tabLst>
                <a:tab pos="1887538" algn="l"/>
              </a:tabLst>
            </a:pPr>
            <a:r>
              <a:rPr lang="en-US" sz="1600" b="0" dirty="0">
                <a:latin typeface="+mn-lt"/>
              </a:rPr>
              <a:t> E-mail messages may be monitored.</a:t>
            </a:r>
          </a:p>
          <a:p>
            <a:pPr lvl="2" indent="-225425" algn="l">
              <a:lnSpc>
                <a:spcPct val="90000"/>
              </a:lnSpc>
              <a:buClr>
                <a:schemeClr val="tx1"/>
              </a:buClr>
              <a:buFont typeface="Wingdings" pitchFamily="2" charset="2"/>
              <a:buChar char="§"/>
              <a:tabLst>
                <a:tab pos="1887538" algn="l"/>
              </a:tabLst>
            </a:pPr>
            <a:r>
              <a:rPr lang="en-US" sz="1600" b="0" dirty="0">
                <a:latin typeface="+mn-lt"/>
              </a:rPr>
              <a:t> No pictures or attachments should be sent without a valid reason.</a:t>
            </a:r>
          </a:p>
          <a:p>
            <a:pPr lvl="2" indent="-225425" algn="l">
              <a:lnSpc>
                <a:spcPct val="90000"/>
              </a:lnSpc>
              <a:buClr>
                <a:schemeClr val="tx1"/>
              </a:buClr>
              <a:buFont typeface="Wingdings" pitchFamily="2" charset="2"/>
              <a:buChar char="§"/>
              <a:tabLst>
                <a:tab pos="1887538" algn="l"/>
              </a:tabLst>
            </a:pPr>
            <a:r>
              <a:rPr lang="en-US" sz="1600" b="0" dirty="0">
                <a:latin typeface="+mn-lt"/>
              </a:rPr>
              <a:t> E-mail should not be used to discuss personnel matters.</a:t>
            </a:r>
          </a:p>
          <a:p>
            <a:pPr marL="398463" lvl="1" algn="l">
              <a:lnSpc>
                <a:spcPct val="90000"/>
              </a:lnSpc>
              <a:buClr>
                <a:srgbClr val="D89013"/>
              </a:buClr>
              <a:tabLst>
                <a:tab pos="1887538" algn="l"/>
              </a:tabLst>
            </a:pPr>
            <a:endParaRPr lang="en-US" sz="1600" b="0" dirty="0">
              <a:latin typeface="+mn-lt"/>
            </a:endParaRPr>
          </a:p>
          <a:p>
            <a:pPr marL="398463" lvl="1" algn="l">
              <a:lnSpc>
                <a:spcPct val="90000"/>
              </a:lnSpc>
              <a:buClr>
                <a:srgbClr val="D89013"/>
              </a:buClr>
              <a:tabLst>
                <a:tab pos="1887538" algn="l"/>
              </a:tabLst>
            </a:pPr>
            <a:r>
              <a:rPr lang="en-US" sz="1600" b="0" dirty="0">
                <a:latin typeface="+mn-lt"/>
              </a:rPr>
              <a:t>Please submit a draft to me by October 2 because we hope to have a final policy completed by November 5. Call if you have questions.</a:t>
            </a:r>
          </a:p>
        </p:txBody>
      </p:sp>
      <p:sp>
        <p:nvSpPr>
          <p:cNvPr id="393220" name="Text Box 4"/>
          <p:cNvSpPr txBox="1">
            <a:spLocks noChangeArrowheads="1"/>
          </p:cNvSpPr>
          <p:nvPr/>
        </p:nvSpPr>
        <p:spPr bwMode="auto">
          <a:xfrm rot="-750630">
            <a:off x="3630235" y="2064664"/>
            <a:ext cx="723900" cy="530225"/>
          </a:xfrm>
          <a:prstGeom prst="rect">
            <a:avLst/>
          </a:prstGeom>
          <a:noFill/>
          <a:ln w="9525" algn="ctr">
            <a:noFill/>
            <a:miter lim="800000"/>
            <a:headEnd/>
            <a:tailEnd/>
          </a:ln>
          <a:effectLst/>
        </p:spPr>
        <p:txBody>
          <a:bodyPr wrap="none">
            <a:spAutoFit/>
          </a:bodyPr>
          <a:lstStyle/>
          <a:p>
            <a:r>
              <a:rPr lang="en-US" sz="3200" b="1" dirty="0">
                <a:solidFill>
                  <a:srgbClr val="0000FF"/>
                </a:solidFill>
                <a:latin typeface="Bradley Hand ITC" pitchFamily="66" charset="0"/>
              </a:rPr>
              <a:t>TR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gtEl>
                                        <p:attrNameLst>
                                          <p:attrName>style.visibility</p:attrName>
                                        </p:attrNameLst>
                                      </p:cBhvr>
                                      <p:to>
                                        <p:strVal val="visible"/>
                                      </p:to>
                                    </p:set>
                                    <p:anim calcmode="lin" valueType="num">
                                      <p:cBhvr additive="base">
                                        <p:cTn id="7" dur="500" fill="hold"/>
                                        <p:tgtEl>
                                          <p:spTgt spid="393219"/>
                                        </p:tgtEl>
                                        <p:attrNameLst>
                                          <p:attrName>ppt_x</p:attrName>
                                        </p:attrNameLst>
                                      </p:cBhvr>
                                      <p:tavLst>
                                        <p:tav tm="0">
                                          <p:val>
                                            <p:strVal val="#ppt_x"/>
                                          </p:val>
                                        </p:tav>
                                        <p:tav tm="100000">
                                          <p:val>
                                            <p:strVal val="#ppt_x"/>
                                          </p:val>
                                        </p:tav>
                                      </p:tavLst>
                                    </p:anim>
                                    <p:anim calcmode="lin" valueType="num">
                                      <p:cBhvr additive="base">
                                        <p:cTn id="8" dur="500" fill="hold"/>
                                        <p:tgtEl>
                                          <p:spTgt spid="3932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3220"/>
                                        </p:tgtEl>
                                        <p:attrNameLst>
                                          <p:attrName>style.visibility</p:attrName>
                                        </p:attrNameLst>
                                      </p:cBhvr>
                                      <p:to>
                                        <p:strVal val="visible"/>
                                      </p:to>
                                    </p:set>
                                    <p:anim calcmode="lin" valueType="num">
                                      <p:cBhvr additive="base">
                                        <p:cTn id="11" dur="500" fill="hold"/>
                                        <p:tgtEl>
                                          <p:spTgt spid="393220"/>
                                        </p:tgtEl>
                                        <p:attrNameLst>
                                          <p:attrName>ppt_x</p:attrName>
                                        </p:attrNameLst>
                                      </p:cBhvr>
                                      <p:tavLst>
                                        <p:tav tm="0">
                                          <p:val>
                                            <p:strVal val="#ppt_x"/>
                                          </p:val>
                                        </p:tav>
                                        <p:tav tm="100000">
                                          <p:val>
                                            <p:strVal val="#ppt_x"/>
                                          </p:val>
                                        </p:tav>
                                      </p:tavLst>
                                    </p:anim>
                                    <p:anim calcmode="lin" valueType="num">
                                      <p:cBhvr additive="base">
                                        <p:cTn id="12" dur="500" fill="hold"/>
                                        <p:tgtEl>
                                          <p:spTgt spid="393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animBg="1"/>
      <p:bldP spid="3932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231" name="Rectangle 39"/>
          <p:cNvSpPr>
            <a:spLocks noGrp="1" noChangeArrowheads="1"/>
          </p:cNvSpPr>
          <p:nvPr>
            <p:ph type="title"/>
          </p:nvPr>
        </p:nvSpPr>
        <p:spPr/>
        <p:txBody>
          <a:bodyPr/>
          <a:lstStyle/>
          <a:p>
            <a:r>
              <a:rPr lang="en-US" dirty="0" smtClean="0"/>
              <a:t>“Before” – Ineffective Routine Request Letter</a:t>
            </a:r>
            <a:endParaRPr lang="en-US" dirty="0"/>
          </a:p>
        </p:txBody>
      </p:sp>
      <p:sp>
        <p:nvSpPr>
          <p:cNvPr id="392195" name="Rectangle 3"/>
          <p:cNvSpPr>
            <a:spLocks noChangeArrowheads="1"/>
          </p:cNvSpPr>
          <p:nvPr/>
        </p:nvSpPr>
        <p:spPr bwMode="auto">
          <a:xfrm>
            <a:off x="118872" y="1444752"/>
            <a:ext cx="8915400" cy="4800600"/>
          </a:xfrm>
          <a:prstGeom prst="rect">
            <a:avLst/>
          </a:prstGeom>
          <a:solidFill>
            <a:schemeClr val="accent3">
              <a:alpha val="95000"/>
            </a:schemeClr>
          </a:solidFill>
          <a:ln w="19050">
            <a:noFill/>
            <a:miter lim="800000"/>
            <a:headEnd/>
            <a:tailEnd/>
          </a:ln>
          <a:effectLst>
            <a:innerShdw blurRad="63500" dist="50800" dir="2700000">
              <a:prstClr val="black">
                <a:alpha val="50000"/>
              </a:prstClr>
            </a:innerShdw>
          </a:effectLst>
        </p:spPr>
        <p:txBody>
          <a:bodyPr rIns="457200"/>
          <a:lstStyle/>
          <a:p>
            <a:pPr marL="398463" lvl="1" algn="l">
              <a:lnSpc>
                <a:spcPct val="90000"/>
              </a:lnSpc>
              <a:spcAft>
                <a:spcPct val="10000"/>
              </a:spcAft>
              <a:buClr>
                <a:srgbClr val="D89013"/>
              </a:buClr>
              <a:tabLst>
                <a:tab pos="1887538" algn="l"/>
              </a:tabLst>
            </a:pPr>
            <a:r>
              <a:rPr lang="en-US" sz="1600" b="0" dirty="0" smtClean="0"/>
              <a:t>Dear </a:t>
            </a:r>
            <a:r>
              <a:rPr lang="en-US" sz="1600" b="0" dirty="0"/>
              <a:t>Sir:</a:t>
            </a:r>
          </a:p>
          <a:p>
            <a:pPr marL="398463" lvl="1" algn="l">
              <a:lnSpc>
                <a:spcPct val="90000"/>
              </a:lnSpc>
              <a:buClr>
                <a:srgbClr val="D89013"/>
              </a:buClr>
              <a:tabLst>
                <a:tab pos="1887538" algn="l"/>
              </a:tabLst>
            </a:pPr>
            <a:endParaRPr lang="en-US" sz="1600" b="0" dirty="0"/>
          </a:p>
          <a:p>
            <a:pPr marL="398463" lvl="1" algn="l">
              <a:lnSpc>
                <a:spcPct val="90000"/>
              </a:lnSpc>
              <a:buClr>
                <a:srgbClr val="D89013"/>
              </a:buClr>
              <a:tabLst>
                <a:tab pos="1887538" algn="l"/>
              </a:tabLst>
            </a:pPr>
            <a:r>
              <a:rPr lang="en-US" sz="1600" b="0" dirty="0"/>
              <a:t>Because we are one of the largest banking systems in the country, we receive hundreds of résumés from job candidates every day. We need help in sorting and ranking candidates by categories, such as job classification, education, work history, skills, and experience.</a:t>
            </a:r>
          </a:p>
          <a:p>
            <a:pPr marL="398463" lvl="1" algn="l">
              <a:lnSpc>
                <a:spcPct val="90000"/>
              </a:lnSpc>
              <a:buClr>
                <a:srgbClr val="D89013"/>
              </a:buClr>
              <a:tabLst>
                <a:tab pos="1887538" algn="l"/>
              </a:tabLst>
            </a:pPr>
            <a:endParaRPr lang="en-US" sz="1600" b="0" dirty="0"/>
          </a:p>
          <a:p>
            <a:pPr marL="398463" lvl="1" algn="l">
              <a:lnSpc>
                <a:spcPct val="90000"/>
              </a:lnSpc>
              <a:buClr>
                <a:srgbClr val="D89013"/>
              </a:buClr>
              <a:tabLst>
                <a:tab pos="1887538" algn="l"/>
              </a:tabLst>
            </a:pPr>
            <a:r>
              <a:rPr lang="en-US" sz="1600" b="0" dirty="0">
                <a:solidFill>
                  <a:srgbClr val="000000"/>
                </a:solidFill>
                <a:cs typeface="Times New Roman" pitchFamily="18" charset="0"/>
              </a:rPr>
              <a:t>Recently, I was reading a </a:t>
            </a:r>
            <a:r>
              <a:rPr lang="en-US" sz="1600" b="0" i="1" dirty="0">
                <a:solidFill>
                  <a:srgbClr val="000000"/>
                </a:solidFill>
                <a:cs typeface="Times New Roman" pitchFamily="18" charset="0"/>
              </a:rPr>
              <a:t>Workforce </a:t>
            </a:r>
            <a:r>
              <a:rPr lang="en-US" sz="1600" b="0" dirty="0">
                <a:solidFill>
                  <a:srgbClr val="000000"/>
                </a:solidFill>
                <a:cs typeface="Times New Roman" pitchFamily="18" charset="0"/>
              </a:rPr>
              <a:t>magazine article, and the March issue has a story about your new software program called ResumePro. It sounds fascinating and may be the answer to our problem. We would like more information about this program, which is supposed to read and sort résumés. </a:t>
            </a:r>
          </a:p>
          <a:p>
            <a:pPr marL="398463" lvl="1" algn="l">
              <a:lnSpc>
                <a:spcPct val="90000"/>
              </a:lnSpc>
              <a:buClr>
                <a:srgbClr val="D89013"/>
              </a:buClr>
              <a:tabLst>
                <a:tab pos="1887538" algn="l"/>
              </a:tabLst>
            </a:pPr>
            <a:r>
              <a:rPr lang="en-US" sz="1600" b="0" dirty="0">
                <a:solidFill>
                  <a:srgbClr val="000000"/>
                </a:solidFill>
                <a:cs typeface="Times New Roman" pitchFamily="18" charset="0"/>
              </a:rPr>
              <a:t/>
            </a:r>
            <a:br>
              <a:rPr lang="en-US" sz="1600" b="0" dirty="0">
                <a:solidFill>
                  <a:srgbClr val="000000"/>
                </a:solidFill>
                <a:cs typeface="Times New Roman" pitchFamily="18" charset="0"/>
              </a:rPr>
            </a:br>
            <a:r>
              <a:rPr lang="en-US" sz="1600" b="0" dirty="0">
                <a:solidFill>
                  <a:srgbClr val="000000"/>
                </a:solidFill>
                <a:cs typeface="Times New Roman" pitchFamily="18" charset="0"/>
              </a:rPr>
              <a:t>In addition to learning if the program can sort candidates into the categories mentioned earlier, I am wondering if the program can read all the different type fonts and formats that candidates use on their résumés. Another important consideration for us is training and troubleshooting. If we need help with the program, would you supply it?</a:t>
            </a:r>
          </a:p>
          <a:p>
            <a:pPr marL="398463" lvl="1" algn="l">
              <a:lnSpc>
                <a:spcPct val="90000"/>
              </a:lnSpc>
              <a:buClr>
                <a:srgbClr val="D89013"/>
              </a:buClr>
              <a:tabLst>
                <a:tab pos="1887538" algn="l"/>
              </a:tabLst>
            </a:pPr>
            <a:r>
              <a:rPr lang="en-US" sz="1600" b="0" dirty="0">
                <a:solidFill>
                  <a:srgbClr val="000000"/>
                </a:solidFill>
                <a:cs typeface="Times New Roman" pitchFamily="18" charset="0"/>
              </a:rPr>
              <a:t/>
            </a:r>
            <a:br>
              <a:rPr lang="en-US" sz="1600" b="0" dirty="0">
                <a:solidFill>
                  <a:srgbClr val="000000"/>
                </a:solidFill>
                <a:cs typeface="Times New Roman" pitchFamily="18" charset="0"/>
              </a:rPr>
            </a:br>
            <a:r>
              <a:rPr lang="en-US" sz="1600" b="0" dirty="0">
                <a:solidFill>
                  <a:srgbClr val="000000"/>
                </a:solidFill>
                <a:cs typeface="Times New Roman" pitchFamily="18" charset="0"/>
              </a:rPr>
              <a:t>Thank you for your cooperation.</a:t>
            </a:r>
          </a:p>
          <a:p>
            <a:pPr marL="398463" lvl="1" algn="l">
              <a:lnSpc>
                <a:spcPct val="90000"/>
              </a:lnSpc>
              <a:buClr>
                <a:srgbClr val="D89013"/>
              </a:buClr>
              <a:tabLst>
                <a:tab pos="1887538" algn="l"/>
              </a:tabLst>
            </a:pPr>
            <a:r>
              <a:rPr lang="en-US" sz="1600" b="0" dirty="0">
                <a:solidFill>
                  <a:srgbClr val="000000"/>
                </a:solidFill>
                <a:cs typeface="Times New Roman" pitchFamily="18" charset="0"/>
              </a:rPr>
              <a:t/>
            </a:r>
            <a:br>
              <a:rPr lang="en-US" sz="1600" b="0" dirty="0">
                <a:solidFill>
                  <a:srgbClr val="000000"/>
                </a:solidFill>
                <a:cs typeface="Times New Roman" pitchFamily="18" charset="0"/>
              </a:rPr>
            </a:br>
            <a:r>
              <a:rPr lang="en-US" sz="1600" b="0" dirty="0">
                <a:solidFill>
                  <a:srgbClr val="000000"/>
                </a:solidFill>
                <a:cs typeface="Times New Roman" pitchFamily="18" charset="0"/>
              </a:rPr>
              <a:t>Sincerely,</a:t>
            </a:r>
            <a:r>
              <a:rPr lang="en-US" sz="1600" b="0" dirty="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2195"/>
                                        </p:tgtEl>
                                        <p:attrNameLst>
                                          <p:attrName>style.visibility</p:attrName>
                                        </p:attrNameLst>
                                      </p:cBhvr>
                                      <p:to>
                                        <p:strVal val="visible"/>
                                      </p:to>
                                    </p:set>
                                    <p:anim calcmode="lin" valueType="num">
                                      <p:cBhvr additive="base">
                                        <p:cTn id="7" dur="500" fill="hold"/>
                                        <p:tgtEl>
                                          <p:spTgt spid="392195"/>
                                        </p:tgtEl>
                                        <p:attrNameLst>
                                          <p:attrName>ppt_x</p:attrName>
                                        </p:attrNameLst>
                                      </p:cBhvr>
                                      <p:tavLst>
                                        <p:tav tm="0">
                                          <p:val>
                                            <p:strVal val="#ppt_x"/>
                                          </p:val>
                                        </p:tav>
                                        <p:tav tm="100000">
                                          <p:val>
                                            <p:strVal val="#ppt_x"/>
                                          </p:val>
                                        </p:tav>
                                      </p:tavLst>
                                    </p:anim>
                                    <p:anim calcmode="lin" valueType="num">
                                      <p:cBhvr additive="base">
                                        <p:cTn id="8" dur="500" fill="hold"/>
                                        <p:tgtEl>
                                          <p:spTgt spid="392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514350" lvl="0" indent="-514350">
              <a:buFont typeface="+mj-lt"/>
              <a:buAutoNum type="arabicPeriod"/>
            </a:pPr>
            <a:r>
              <a:rPr lang="en-US" dirty="0" smtClean="0"/>
              <a:t>What is the purpose of the routine request on the previous slide? </a:t>
            </a:r>
          </a:p>
          <a:p>
            <a:pPr marL="514350" lvl="0" indent="-514350">
              <a:buFont typeface="+mj-lt"/>
              <a:buAutoNum type="arabicPeriod"/>
            </a:pPr>
            <a:r>
              <a:rPr lang="en-US" dirty="0" smtClean="0"/>
              <a:t>What do you think the receiver’s reaction will be to this message? </a:t>
            </a:r>
          </a:p>
          <a:p>
            <a:pPr marL="514350" lvl="0" indent="-514350">
              <a:buFont typeface="+mj-lt"/>
              <a:buAutoNum type="arabicPeriod"/>
            </a:pPr>
            <a:r>
              <a:rPr lang="en-US" dirty="0" smtClean="0"/>
              <a:t>Should the message be developed directly or indirectly? </a:t>
            </a:r>
          </a:p>
          <a:p>
            <a:pPr marL="514350" lvl="0" indent="-514350">
              <a:buFont typeface="+mj-lt"/>
              <a:buAutoNum type="arabicPeriod"/>
            </a:pPr>
            <a:r>
              <a:rPr lang="en-US" dirty="0" smtClean="0"/>
              <a:t>How is it currently developed?</a:t>
            </a:r>
            <a:endParaRPr lang="en-US" dirty="0"/>
          </a:p>
        </p:txBody>
      </p:sp>
      <p:sp>
        <p:nvSpPr>
          <p:cNvPr id="439299" name="Rectangle 3"/>
          <p:cNvSpPr>
            <a:spLocks noGrp="1" noChangeArrowheads="1"/>
          </p:cNvSpPr>
          <p:nvPr>
            <p:ph type="title"/>
          </p:nvPr>
        </p:nvSpPr>
        <p:spPr/>
        <p:txBody>
          <a:bodyPr/>
          <a:lstStyle/>
          <a:p>
            <a:r>
              <a:rPr lang="en-US" dirty="0" smtClean="0"/>
              <a:t>Letter Revision: Critical Thinking Questions</a:t>
            </a:r>
            <a:endParaRPr lang="en-US" dirty="0"/>
          </a:p>
        </p:txBody>
      </p:sp>
      <p:pic>
        <p:nvPicPr>
          <p:cNvPr id="15" name="Picture 8" descr="MPPH01645J0000[1]"/>
          <p:cNvPicPr>
            <a:picLocks noChangeAspect="1" noChangeArrowheads="1"/>
          </p:cNvPicPr>
          <p:nvPr/>
        </p:nvPicPr>
        <p:blipFill>
          <a:blip r:embed="rId2" cstate="email"/>
          <a:srcRect/>
          <a:stretch>
            <a:fillRect/>
          </a:stretch>
        </p:blipFill>
        <p:spPr bwMode="auto">
          <a:xfrm>
            <a:off x="8213480" y="4953000"/>
            <a:ext cx="835269"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514350" lvl="0" indent="-514350">
              <a:buFont typeface="+mj-lt"/>
              <a:buAutoNum type="arabicPeriod" startAt="5"/>
            </a:pPr>
            <a:r>
              <a:rPr lang="en-US" dirty="0" smtClean="0"/>
              <a:t>What information should be included in the body? How could it be organized for improved readability? Revise part or all of the body. </a:t>
            </a:r>
          </a:p>
          <a:p>
            <a:pPr marL="514350" lvl="0" indent="-514350">
              <a:buFont typeface="+mj-lt"/>
              <a:buAutoNum type="arabicPeriod" startAt="5"/>
            </a:pPr>
            <a:r>
              <a:rPr lang="en-US" dirty="0" smtClean="0"/>
              <a:t>How could the closing be worded to ensure that you get a response by a specific date? Write an appropriate closing. </a:t>
            </a:r>
          </a:p>
          <a:p>
            <a:pPr marL="514350" indent="-514350">
              <a:buFont typeface="+mj-lt"/>
              <a:buAutoNum type="arabicPeriod" startAt="5"/>
            </a:pPr>
            <a:r>
              <a:rPr lang="en-US" dirty="0" smtClean="0"/>
              <a:t>How will you know whether the sender has communicated successfully?</a:t>
            </a:r>
            <a:endParaRPr lang="en-US" dirty="0"/>
          </a:p>
        </p:txBody>
      </p:sp>
      <p:sp>
        <p:nvSpPr>
          <p:cNvPr id="439299" name="Rectangle 3"/>
          <p:cNvSpPr>
            <a:spLocks noGrp="1" noChangeArrowheads="1"/>
          </p:cNvSpPr>
          <p:nvPr>
            <p:ph type="title"/>
          </p:nvPr>
        </p:nvSpPr>
        <p:spPr/>
        <p:txBody>
          <a:bodyPr/>
          <a:lstStyle/>
          <a:p>
            <a:r>
              <a:rPr lang="en-US" dirty="0" smtClean="0"/>
              <a:t>Letter Revision: Critical Thinking Questions</a:t>
            </a:r>
            <a:endParaRPr lang="en-US" dirty="0"/>
          </a:p>
        </p:txBody>
      </p:sp>
      <p:pic>
        <p:nvPicPr>
          <p:cNvPr id="4" name="Picture 8" descr="MPPH01645J0000[1]"/>
          <p:cNvPicPr>
            <a:picLocks noChangeAspect="1" noChangeArrowheads="1"/>
          </p:cNvPicPr>
          <p:nvPr/>
        </p:nvPicPr>
        <p:blipFill>
          <a:blip r:embed="rId2" cstate="email"/>
          <a:srcRect/>
          <a:stretch>
            <a:fillRect/>
          </a:stretch>
        </p:blipFill>
        <p:spPr bwMode="auto">
          <a:xfrm>
            <a:off x="79131" y="4953000"/>
            <a:ext cx="835269"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dirty="0" smtClean="0"/>
              <a:t>“After” – Improved Routine Request Letter</a:t>
            </a:r>
            <a:endParaRPr lang="en-US" dirty="0"/>
          </a:p>
        </p:txBody>
      </p:sp>
      <p:sp>
        <p:nvSpPr>
          <p:cNvPr id="393219" name="Rectangle 3"/>
          <p:cNvSpPr>
            <a:spLocks noChangeArrowheads="1"/>
          </p:cNvSpPr>
          <p:nvPr/>
        </p:nvSpPr>
        <p:spPr bwMode="auto">
          <a:xfrm>
            <a:off x="118872" y="1444752"/>
            <a:ext cx="8915400" cy="4800600"/>
          </a:xfrm>
          <a:prstGeom prst="rect">
            <a:avLst/>
          </a:prstGeom>
          <a:solidFill>
            <a:schemeClr val="accent3">
              <a:alpha val="95000"/>
            </a:schemeClr>
          </a:solidFill>
          <a:ln w="19050">
            <a:noFill/>
            <a:miter lim="800000"/>
            <a:headEnd/>
            <a:tailEnd/>
          </a:ln>
          <a:effectLst>
            <a:innerShdw blurRad="63500" dist="50800" dir="2700000">
              <a:prstClr val="black">
                <a:alpha val="50000"/>
              </a:prstClr>
            </a:innerShdw>
          </a:effectLst>
        </p:spPr>
        <p:txBody>
          <a:bodyPr rIns="457200"/>
          <a:lstStyle/>
          <a:p>
            <a:pPr marL="398463" lvl="1" algn="l">
              <a:lnSpc>
                <a:spcPct val="90000"/>
              </a:lnSpc>
              <a:spcAft>
                <a:spcPct val="10000"/>
              </a:spcAft>
              <a:buClr>
                <a:srgbClr val="D89013"/>
              </a:buClr>
              <a:tabLst>
                <a:tab pos="1887538" algn="l"/>
              </a:tabLst>
            </a:pPr>
            <a:r>
              <a:rPr lang="en-US" sz="1400" b="0" dirty="0" smtClean="0"/>
              <a:t>Dear </a:t>
            </a:r>
            <a:r>
              <a:rPr lang="en-US" sz="1400" b="0" dirty="0"/>
              <a:t>ResumePro Product Manager:</a:t>
            </a:r>
          </a:p>
          <a:p>
            <a:pPr marL="398463" lvl="1" algn="l">
              <a:lnSpc>
                <a:spcPct val="90000"/>
              </a:lnSpc>
              <a:spcAft>
                <a:spcPct val="10000"/>
              </a:spcAft>
              <a:buClr>
                <a:srgbClr val="D89013"/>
              </a:buClr>
              <a:tabLst>
                <a:tab pos="1887538" algn="l"/>
              </a:tabLst>
            </a:pPr>
            <a:endParaRPr lang="en-US" sz="1400" b="0" dirty="0"/>
          </a:p>
          <a:p>
            <a:pPr marL="398463" lvl="1" algn="l">
              <a:lnSpc>
                <a:spcPct val="90000"/>
              </a:lnSpc>
              <a:spcAft>
                <a:spcPct val="10000"/>
              </a:spcAft>
              <a:buClr>
                <a:srgbClr val="D89013"/>
              </a:buClr>
              <a:tabLst>
                <a:tab pos="1887538" algn="l"/>
              </a:tabLst>
            </a:pPr>
            <a:r>
              <a:rPr lang="en-US" sz="1400" b="0" dirty="0"/>
              <a:t>Please send me information about your ResumePro software program, which I read about in the March issue of </a:t>
            </a:r>
            <a:r>
              <a:rPr lang="en-US" sz="1400" b="0" i="1" dirty="0"/>
              <a:t>Workforce</a:t>
            </a:r>
            <a:r>
              <a:rPr lang="en-US" sz="1400" b="0" dirty="0"/>
              <a:t> magazine.</a:t>
            </a:r>
          </a:p>
          <a:p>
            <a:pPr marL="398463" lvl="1" algn="l">
              <a:lnSpc>
                <a:spcPct val="90000"/>
              </a:lnSpc>
              <a:buClr>
                <a:srgbClr val="D89013"/>
              </a:buClr>
              <a:tabLst>
                <a:tab pos="1887538" algn="l"/>
              </a:tabLst>
            </a:pPr>
            <a:endParaRPr lang="en-US" sz="1400" b="0" dirty="0"/>
          </a:p>
          <a:p>
            <a:pPr marL="398463" lvl="1" algn="l">
              <a:lnSpc>
                <a:spcPct val="90000"/>
              </a:lnSpc>
              <a:buClr>
                <a:srgbClr val="D89013"/>
              </a:buClr>
              <a:tabLst>
                <a:tab pos="1887538" algn="l"/>
              </a:tabLst>
            </a:pPr>
            <a:r>
              <a:rPr lang="en-US" sz="1400" b="0" dirty="0"/>
              <a:t>My company receives hundreds of résumés daily, and, frankly, we need help in processing them. Answers to the following questions would help us determine whether ResumePro could solve our problem.</a:t>
            </a:r>
          </a:p>
          <a:p>
            <a:pPr marL="398463" lvl="1" algn="l">
              <a:lnSpc>
                <a:spcPct val="90000"/>
              </a:lnSpc>
              <a:buClr>
                <a:srgbClr val="D89013"/>
              </a:buClr>
              <a:tabLst>
                <a:tab pos="1887538" algn="l"/>
              </a:tabLst>
            </a:pPr>
            <a:endParaRPr lang="en-US" sz="1400" b="0" dirty="0"/>
          </a:p>
          <a:p>
            <a:pPr marL="1031875" lvl="2" indent="-342900" algn="l">
              <a:lnSpc>
                <a:spcPct val="90000"/>
              </a:lnSpc>
              <a:buClr>
                <a:schemeClr val="tx1"/>
              </a:buClr>
              <a:tabLst>
                <a:tab pos="1887538" algn="l"/>
              </a:tabLst>
            </a:pPr>
            <a:r>
              <a:rPr lang="en-US" sz="1400" b="0" dirty="0"/>
              <a:t>1.  </a:t>
            </a:r>
            <a:r>
              <a:rPr lang="en-US" sz="1400" b="0" dirty="0" smtClean="0"/>
              <a:t>   In </a:t>
            </a:r>
            <a:r>
              <a:rPr lang="en-US" sz="1400" b="0" dirty="0"/>
              <a:t>terms of fonts and formats, what kinds of résumés can your software program read?</a:t>
            </a:r>
          </a:p>
          <a:p>
            <a:pPr marL="1031875" lvl="2" indent="-342900" algn="l">
              <a:lnSpc>
                <a:spcPct val="90000"/>
              </a:lnSpc>
              <a:buClr>
                <a:schemeClr val="tx1"/>
              </a:buClr>
              <a:tabLst>
                <a:tab pos="1887538" algn="l"/>
              </a:tabLst>
            </a:pPr>
            <a:endParaRPr lang="en-US" sz="1400" b="0" dirty="0"/>
          </a:p>
          <a:p>
            <a:pPr marL="1031875" lvl="2" indent="-342900" algn="l">
              <a:lnSpc>
                <a:spcPct val="90000"/>
              </a:lnSpc>
              <a:buClr>
                <a:schemeClr val="tx1"/>
              </a:buClr>
              <a:tabLst>
                <a:tab pos="1887538" algn="l"/>
              </a:tabLst>
            </a:pPr>
            <a:r>
              <a:rPr lang="en-US" sz="1400" b="0" dirty="0"/>
              <a:t>2.  </a:t>
            </a:r>
            <a:r>
              <a:rPr lang="en-US" sz="1400" b="0" dirty="0" smtClean="0"/>
              <a:t>   Can </a:t>
            </a:r>
            <a:r>
              <a:rPr lang="en-US" sz="1400" b="0" dirty="0"/>
              <a:t>the program help us sort and rank candidates by categories such as job classification, </a:t>
            </a:r>
            <a:r>
              <a:rPr lang="en-US" sz="1400" b="0" dirty="0" smtClean="0"/>
              <a:t>education, work </a:t>
            </a:r>
            <a:r>
              <a:rPr lang="en-US" sz="1400" b="0" dirty="0"/>
              <a:t>history, skills, and experience?</a:t>
            </a:r>
          </a:p>
          <a:p>
            <a:pPr marL="1031875" lvl="2" indent="-342900" algn="l">
              <a:lnSpc>
                <a:spcPct val="90000"/>
              </a:lnSpc>
              <a:buClr>
                <a:schemeClr val="tx1"/>
              </a:buClr>
              <a:tabLst>
                <a:tab pos="1887538" algn="l"/>
              </a:tabLst>
            </a:pPr>
            <a:endParaRPr lang="en-US" sz="1400" b="0" dirty="0"/>
          </a:p>
          <a:p>
            <a:pPr marL="1031875" lvl="2" indent="-342900" algn="l">
              <a:lnSpc>
                <a:spcPct val="90000"/>
              </a:lnSpc>
              <a:buClr>
                <a:schemeClr val="tx1"/>
              </a:buClr>
              <a:tabLst>
                <a:tab pos="1887538" algn="l"/>
              </a:tabLst>
            </a:pPr>
            <a:r>
              <a:rPr lang="en-US" sz="1400" b="0" dirty="0"/>
              <a:t>3.  </a:t>
            </a:r>
            <a:r>
              <a:rPr lang="en-US" sz="1400" b="0" dirty="0" smtClean="0"/>
              <a:t>   How </a:t>
            </a:r>
            <a:r>
              <a:rPr lang="en-US" sz="1400" b="0" dirty="0"/>
              <a:t>does your company provide training and trouble-shooting service for your software?</a:t>
            </a:r>
          </a:p>
          <a:p>
            <a:pPr marL="398463" lvl="1" algn="l">
              <a:lnSpc>
                <a:spcPct val="90000"/>
              </a:lnSpc>
              <a:buClr>
                <a:srgbClr val="D89013"/>
              </a:buClr>
              <a:tabLst>
                <a:tab pos="1887538" algn="l"/>
              </a:tabLst>
            </a:pPr>
            <a:endParaRPr lang="en-US" sz="1400" b="0" dirty="0"/>
          </a:p>
          <a:p>
            <a:pPr marL="398463" lvl="1" algn="l">
              <a:lnSpc>
                <a:spcPct val="90000"/>
              </a:lnSpc>
              <a:buClr>
                <a:srgbClr val="D89013"/>
              </a:buClr>
              <a:tabLst>
                <a:tab pos="1887538" algn="l"/>
              </a:tabLst>
            </a:pPr>
            <a:r>
              <a:rPr lang="en-US" sz="1400" b="0" dirty="0"/>
              <a:t>Thanks for answering these questions and for providing any other information about ResumePro. I would appreciate your response by April 1 so that we can study the program before the rush of job applications in June.</a:t>
            </a:r>
          </a:p>
          <a:p>
            <a:pPr marL="398463" lvl="1" algn="l">
              <a:lnSpc>
                <a:spcPct val="90000"/>
              </a:lnSpc>
              <a:buClr>
                <a:srgbClr val="D89013"/>
              </a:buClr>
              <a:tabLst>
                <a:tab pos="1887538" algn="l"/>
              </a:tabLst>
            </a:pPr>
            <a:endParaRPr lang="en-US" sz="1400" b="0" dirty="0"/>
          </a:p>
          <a:p>
            <a:pPr marL="398463" lvl="1" algn="l">
              <a:lnSpc>
                <a:spcPct val="90000"/>
              </a:lnSpc>
              <a:buClr>
                <a:srgbClr val="D89013"/>
              </a:buClr>
              <a:tabLst>
                <a:tab pos="1887538" algn="l"/>
              </a:tabLst>
            </a:pPr>
            <a:r>
              <a:rPr lang="en-US" sz="1400" b="0" dirty="0"/>
              <a:t>Sincerely,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gtEl>
                                        <p:attrNameLst>
                                          <p:attrName>style.visibility</p:attrName>
                                        </p:attrNameLst>
                                      </p:cBhvr>
                                      <p:to>
                                        <p:strVal val="visible"/>
                                      </p:to>
                                    </p:set>
                                    <p:anim calcmode="lin" valueType="num">
                                      <p:cBhvr additive="base">
                                        <p:cTn id="7" dur="500" fill="hold"/>
                                        <p:tgtEl>
                                          <p:spTgt spid="393219"/>
                                        </p:tgtEl>
                                        <p:attrNameLst>
                                          <p:attrName>ppt_x</p:attrName>
                                        </p:attrNameLst>
                                      </p:cBhvr>
                                      <p:tavLst>
                                        <p:tav tm="0">
                                          <p:val>
                                            <p:strVal val="#ppt_x"/>
                                          </p:val>
                                        </p:tav>
                                        <p:tav tm="100000">
                                          <p:val>
                                            <p:strVal val="#ppt_x"/>
                                          </p:val>
                                        </p:tav>
                                      </p:tavLst>
                                    </p:anim>
                                    <p:anim calcmode="lin" valueType="num">
                                      <p:cBhvr additive="base">
                                        <p:cTn id="8" dur="500" fill="hold"/>
                                        <p:tgtEl>
                                          <p:spTgt spid="393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srcRect/>
          <a:stretch>
            <a:fillRect/>
          </a:stretch>
        </p:blipFill>
        <p:spPr bwMode="auto">
          <a:xfrm>
            <a:off x="73152" y="1447800"/>
            <a:ext cx="5032248"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Content Placeholder 6"/>
          <p:cNvSpPr>
            <a:spLocks noGrp="1"/>
          </p:cNvSpPr>
          <p:nvPr>
            <p:ph sz="half" idx="2"/>
          </p:nvPr>
        </p:nvSpPr>
        <p:spPr/>
        <p:txBody>
          <a:bodyPr/>
          <a:lstStyle/>
          <a:p>
            <a:endParaRPr lang="en-US" dirty="0" smtClean="0"/>
          </a:p>
          <a:p>
            <a:endParaRPr lang="en-US" dirty="0"/>
          </a:p>
          <a:p>
            <a:endParaRPr lang="en-US" dirty="0" smtClean="0"/>
          </a:p>
          <a:p>
            <a:r>
              <a:rPr lang="en-US" dirty="0" smtClean="0"/>
              <a:t>Subject Line</a:t>
            </a:r>
          </a:p>
          <a:p>
            <a:pPr lvl="1"/>
            <a:r>
              <a:rPr lang="en-US" dirty="0" smtClean="0"/>
              <a:t>Identify the topic and any previous correspondence.</a:t>
            </a:r>
          </a:p>
          <a:p>
            <a:pPr lvl="1"/>
            <a:r>
              <a:rPr lang="en-US" dirty="0" smtClean="0"/>
              <a:t>Use abbreviated style, omitting articles (</a:t>
            </a:r>
            <a:r>
              <a:rPr lang="en-US" i="1" dirty="0" smtClean="0"/>
              <a:t>a, an, the</a:t>
            </a:r>
            <a:r>
              <a:rPr lang="en-US" dirty="0" smtClean="0"/>
              <a:t>).</a:t>
            </a:r>
            <a:endParaRPr lang="en-US" dirty="0"/>
          </a:p>
        </p:txBody>
      </p:sp>
      <p:sp>
        <p:nvSpPr>
          <p:cNvPr id="4" name="Title 3"/>
          <p:cNvSpPr>
            <a:spLocks noGrp="1"/>
          </p:cNvSpPr>
          <p:nvPr>
            <p:ph type="title"/>
          </p:nvPr>
        </p:nvSpPr>
        <p:spPr/>
        <p:txBody>
          <a:bodyPr/>
          <a:lstStyle/>
          <a:p>
            <a:r>
              <a:rPr lang="en-US" dirty="0" smtClean="0"/>
              <a:t>Direct Response Messages</a:t>
            </a:r>
            <a:endParaRPr lang="en-US" dirty="0"/>
          </a:p>
        </p:txBody>
      </p:sp>
      <p:cxnSp>
        <p:nvCxnSpPr>
          <p:cNvPr id="26" name="Straight Arrow Connector 25"/>
          <p:cNvCxnSpPr/>
          <p:nvPr/>
        </p:nvCxnSpPr>
        <p:spPr bwMode="auto">
          <a:xfrm rot="10800000">
            <a:off x="3429000" y="5410200"/>
            <a:ext cx="20574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anim calcmode="lin" valueType="num">
                                      <p:cBhvr additive="base">
                                        <p:cTn id="1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7">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srcRect/>
          <a:stretch>
            <a:fillRect/>
          </a:stretch>
        </p:blipFill>
        <p:spPr bwMode="auto">
          <a:xfrm>
            <a:off x="73152" y="1527048"/>
            <a:ext cx="5038344" cy="466234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Content Placeholder 6"/>
          <p:cNvSpPr>
            <a:spLocks noGrp="1"/>
          </p:cNvSpPr>
          <p:nvPr>
            <p:ph sz="half" idx="2"/>
          </p:nvPr>
        </p:nvSpPr>
        <p:spPr/>
        <p:txBody>
          <a:bodyPr/>
          <a:lstStyle/>
          <a:p>
            <a:endParaRPr lang="en-US" dirty="0" smtClean="0"/>
          </a:p>
          <a:p>
            <a:endParaRPr lang="en-US" dirty="0"/>
          </a:p>
          <a:p>
            <a:r>
              <a:rPr lang="en-US" dirty="0" smtClean="0"/>
              <a:t>Opening</a:t>
            </a:r>
          </a:p>
          <a:p>
            <a:pPr lvl="1"/>
            <a:r>
              <a:rPr lang="en-US" dirty="0" smtClean="0"/>
              <a:t>Deliver the information the reader wants.</a:t>
            </a:r>
          </a:p>
          <a:p>
            <a:pPr lvl="1"/>
            <a:r>
              <a:rPr lang="en-US" dirty="0" smtClean="0"/>
              <a:t>When announcing good news, do so promptly.</a:t>
            </a:r>
            <a:endParaRPr lang="en-US" dirty="0"/>
          </a:p>
        </p:txBody>
      </p:sp>
      <p:sp>
        <p:nvSpPr>
          <p:cNvPr id="4" name="Title 3"/>
          <p:cNvSpPr>
            <a:spLocks noGrp="1"/>
          </p:cNvSpPr>
          <p:nvPr>
            <p:ph type="title"/>
          </p:nvPr>
        </p:nvSpPr>
        <p:spPr/>
        <p:txBody>
          <a:bodyPr/>
          <a:lstStyle/>
          <a:p>
            <a:r>
              <a:rPr lang="en-US" dirty="0" smtClean="0"/>
              <a:t>Direct Response Messages</a:t>
            </a:r>
            <a:endParaRPr lang="en-US" dirty="0"/>
          </a:p>
        </p:txBody>
      </p:sp>
      <p:cxnSp>
        <p:nvCxnSpPr>
          <p:cNvPr id="16" name="Straight Arrow Connector 15"/>
          <p:cNvCxnSpPr/>
          <p:nvPr/>
        </p:nvCxnSpPr>
        <p:spPr bwMode="auto">
          <a:xfrm rot="10800000">
            <a:off x="4800600" y="4038600"/>
            <a:ext cx="6858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anim calcmode="lin" valueType="num">
                                      <p:cBhvr additive="base">
                                        <p:cTn id="1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7">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email"/>
          <a:srcRect/>
          <a:stretch>
            <a:fillRect/>
          </a:stretch>
        </p:blipFill>
        <p:spPr bwMode="auto">
          <a:xfrm>
            <a:off x="73152" y="1527048"/>
            <a:ext cx="5038344" cy="473299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Content Placeholder 6"/>
          <p:cNvSpPr>
            <a:spLocks noGrp="1"/>
          </p:cNvSpPr>
          <p:nvPr>
            <p:ph sz="half" idx="2"/>
          </p:nvPr>
        </p:nvSpPr>
        <p:spPr>
          <a:xfrm>
            <a:off x="5067300" y="1676400"/>
            <a:ext cx="3848100" cy="4267200"/>
          </a:xfrm>
        </p:spPr>
        <p:txBody>
          <a:bodyPr/>
          <a:lstStyle/>
          <a:p>
            <a:r>
              <a:rPr lang="en-US" dirty="0" smtClean="0"/>
              <a:t>Body</a:t>
            </a:r>
          </a:p>
          <a:p>
            <a:pPr lvl="1"/>
            <a:r>
              <a:rPr lang="en-US" dirty="0" smtClean="0"/>
              <a:t>Explain the subject logically.</a:t>
            </a:r>
          </a:p>
          <a:p>
            <a:pPr lvl="1"/>
            <a:r>
              <a:rPr lang="en-US" dirty="0" smtClean="0"/>
              <a:t>Use lists, tables, headings, boldface, italics, or other graphic devices to improve readability.</a:t>
            </a:r>
          </a:p>
          <a:p>
            <a:pPr lvl="1"/>
            <a:r>
              <a:rPr lang="en-US" dirty="0" smtClean="0"/>
              <a:t>Promote your products and your organization to customers.</a:t>
            </a:r>
            <a:endParaRPr lang="en-US" dirty="0"/>
          </a:p>
        </p:txBody>
      </p:sp>
      <p:sp>
        <p:nvSpPr>
          <p:cNvPr id="4" name="Title 3"/>
          <p:cNvSpPr>
            <a:spLocks noGrp="1"/>
          </p:cNvSpPr>
          <p:nvPr>
            <p:ph type="title"/>
          </p:nvPr>
        </p:nvSpPr>
        <p:spPr/>
        <p:txBody>
          <a:bodyPr/>
          <a:lstStyle/>
          <a:p>
            <a:r>
              <a:rPr lang="en-US" dirty="0" smtClean="0"/>
              <a:t>Direct Response Messages</a:t>
            </a:r>
            <a:endParaRPr lang="en-US" dirty="0"/>
          </a:p>
        </p:txBody>
      </p:sp>
      <p:sp>
        <p:nvSpPr>
          <p:cNvPr id="15" name="Right Brace 14"/>
          <p:cNvSpPr/>
          <p:nvPr/>
        </p:nvSpPr>
        <p:spPr bwMode="auto">
          <a:xfrm>
            <a:off x="4343400" y="2194560"/>
            <a:ext cx="1371600" cy="310896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anim calcmode="lin" valueType="num">
                                      <p:cBhvr additive="base">
                                        <p:cTn id="1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7">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dirty="0" smtClean="0"/>
              <a:t>Closing</a:t>
            </a:r>
          </a:p>
          <a:p>
            <a:pPr lvl="1"/>
            <a:r>
              <a:rPr lang="en-US" dirty="0" smtClean="0"/>
              <a:t>Offer a concluding thought, perhaps referring to the information or action requested.</a:t>
            </a:r>
          </a:p>
          <a:p>
            <a:pPr lvl="1"/>
            <a:r>
              <a:rPr lang="en-US" dirty="0" smtClean="0"/>
              <a:t>Avoid cliché endings (</a:t>
            </a:r>
            <a:r>
              <a:rPr lang="en-US" i="1" dirty="0" smtClean="0"/>
              <a:t>If you have any other questions, don’t hesitate to call</a:t>
            </a:r>
            <a:r>
              <a:rPr lang="en-US" dirty="0" smtClean="0"/>
              <a:t>).</a:t>
            </a:r>
          </a:p>
          <a:p>
            <a:pPr lvl="1"/>
            <a:r>
              <a:rPr lang="en-US" dirty="0" smtClean="0"/>
              <a:t>Be cordial.</a:t>
            </a:r>
            <a:endParaRPr lang="en-US" dirty="0"/>
          </a:p>
        </p:txBody>
      </p:sp>
      <p:sp>
        <p:nvSpPr>
          <p:cNvPr id="4" name="Title 3"/>
          <p:cNvSpPr>
            <a:spLocks noGrp="1"/>
          </p:cNvSpPr>
          <p:nvPr>
            <p:ph type="title"/>
          </p:nvPr>
        </p:nvSpPr>
        <p:spPr/>
        <p:txBody>
          <a:bodyPr/>
          <a:lstStyle/>
          <a:p>
            <a:r>
              <a:rPr lang="en-US" dirty="0" smtClean="0"/>
              <a:t>Direct Response Messages</a:t>
            </a:r>
            <a:endParaRPr lang="en-US" dirty="0"/>
          </a:p>
        </p:txBody>
      </p:sp>
      <p:pic>
        <p:nvPicPr>
          <p:cNvPr id="6" name="Picture 2"/>
          <p:cNvPicPr>
            <a:picLocks noChangeAspect="1" noChangeArrowheads="1"/>
          </p:cNvPicPr>
          <p:nvPr/>
        </p:nvPicPr>
        <p:blipFill>
          <a:blip r:embed="rId2" cstate="email"/>
          <a:srcRect t="61682" r="3947"/>
          <a:stretch>
            <a:fillRect/>
          </a:stretch>
        </p:blipFill>
        <p:spPr bwMode="auto">
          <a:xfrm>
            <a:off x="73152" y="1527048"/>
            <a:ext cx="5038344" cy="4712094"/>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3" name="Straight Arrow Connector 12"/>
          <p:cNvCxnSpPr/>
          <p:nvPr/>
        </p:nvCxnSpPr>
        <p:spPr bwMode="auto">
          <a:xfrm rot="10800000">
            <a:off x="4800600" y="3124200"/>
            <a:ext cx="6858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l="1138" t="10400" r="13593" b="25600"/>
          <a:stretch>
            <a:fillRect/>
          </a:stretch>
        </p:blipFill>
        <p:spPr bwMode="auto">
          <a:xfrm>
            <a:off x="73152" y="1447800"/>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r>
              <a:rPr lang="en-US" dirty="0" smtClean="0"/>
              <a:t>Opening</a:t>
            </a:r>
          </a:p>
          <a:p>
            <a:pPr lvl="1"/>
            <a:r>
              <a:rPr lang="en-US" dirty="0" smtClean="0"/>
              <a:t>Introduce the instructions.</a:t>
            </a:r>
          </a:p>
          <a:p>
            <a:pPr lvl="1"/>
            <a:r>
              <a:rPr lang="en-US" dirty="0" smtClean="0"/>
              <a:t>Explain why the instructions are necessary.</a:t>
            </a:r>
            <a:endParaRPr lang="en-US" dirty="0"/>
          </a:p>
        </p:txBody>
      </p:sp>
      <p:sp>
        <p:nvSpPr>
          <p:cNvPr id="7" name="Title 6"/>
          <p:cNvSpPr>
            <a:spLocks noGrp="1"/>
          </p:cNvSpPr>
          <p:nvPr>
            <p:ph type="title"/>
          </p:nvPr>
        </p:nvSpPr>
        <p:spPr/>
        <p:txBody>
          <a:bodyPr/>
          <a:lstStyle/>
          <a:p>
            <a:r>
              <a:rPr lang="en-US" dirty="0" smtClean="0"/>
              <a:t>Instruction Messages</a:t>
            </a:r>
            <a:endParaRPr lang="en-US" dirty="0"/>
          </a:p>
        </p:txBody>
      </p:sp>
      <p:cxnSp>
        <p:nvCxnSpPr>
          <p:cNvPr id="9" name="Straight Arrow Connector 8"/>
          <p:cNvCxnSpPr/>
          <p:nvPr/>
        </p:nvCxnSpPr>
        <p:spPr bwMode="auto">
          <a:xfrm rot="10800000">
            <a:off x="4800600" y="3124200"/>
            <a:ext cx="685800" cy="1588"/>
          </a:xfrm>
          <a:prstGeom prst="straightConnector1">
            <a:avLst/>
          </a:prstGeom>
          <a:noFill/>
          <a:ln w="25400" cap="flat" cmpd="sng" algn="ctr">
            <a:solidFill>
              <a:srgbClr val="002060"/>
            </a:solidFill>
            <a:prstDash val="solid"/>
            <a:round/>
            <a:headEnd type="none" w="med" len="med"/>
            <a:tailEnd type="arrow"/>
          </a:ln>
          <a:effectLst/>
        </p:spPr>
      </p:cxnSp>
      <p:sp>
        <p:nvSpPr>
          <p:cNvPr id="6" name="Text Box 4"/>
          <p:cNvSpPr txBox="1">
            <a:spLocks noChangeArrowheads="1"/>
          </p:cNvSpPr>
          <p:nvPr/>
        </p:nvSpPr>
        <p:spPr bwMode="auto">
          <a:xfrm rot="-750630">
            <a:off x="2209761" y="2337675"/>
            <a:ext cx="508473"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TB</a:t>
            </a:r>
            <a:endParaRPr lang="en-US" sz="1800" b="0" dirty="0">
              <a:solidFill>
                <a:srgbClr val="0000FF"/>
              </a:solidFill>
              <a:latin typeface="Vladimir Script"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Topics in This Chapter</a:t>
            </a:r>
            <a:endParaRPr lang="en-US" dirty="0"/>
          </a:p>
        </p:txBody>
      </p:sp>
      <p:graphicFrame>
        <p:nvGraphicFramePr>
          <p:cNvPr id="7" name="Content Placeholder 16"/>
          <p:cNvGraphicFramePr>
            <a:graphicFrameLocks noGrp="1"/>
          </p:cNvGraphicFramePr>
          <p:nvPr>
            <p:ph idx="1"/>
          </p:nvPr>
        </p:nvGraphicFramePr>
        <p:xfrm>
          <a:off x="228600" y="1600200"/>
          <a:ext cx="8686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l="1138" t="10400" r="13593" b="25600"/>
          <a:stretch>
            <a:fillRect/>
          </a:stretch>
        </p:blipFill>
        <p:spPr bwMode="auto">
          <a:xfrm>
            <a:off x="73152" y="1447800"/>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r>
              <a:rPr lang="en-US" dirty="0" smtClean="0"/>
              <a:t>Body</a:t>
            </a:r>
          </a:p>
          <a:p>
            <a:pPr lvl="1"/>
            <a:r>
              <a:rPr lang="en-US" dirty="0" smtClean="0"/>
              <a:t>Divide the instructions into steps.</a:t>
            </a:r>
          </a:p>
          <a:p>
            <a:pPr lvl="1"/>
            <a:r>
              <a:rPr lang="en-US" dirty="0" smtClean="0"/>
              <a:t>List the steps in the order to be carried out.</a:t>
            </a:r>
          </a:p>
          <a:p>
            <a:pPr lvl="1"/>
            <a:r>
              <a:rPr lang="en-US" dirty="0" smtClean="0"/>
              <a:t>Arrange the items vertically with bullets or numbers.</a:t>
            </a:r>
            <a:endParaRPr lang="en-US" dirty="0"/>
          </a:p>
        </p:txBody>
      </p:sp>
      <p:sp>
        <p:nvSpPr>
          <p:cNvPr id="7" name="Title 6"/>
          <p:cNvSpPr>
            <a:spLocks noGrp="1"/>
          </p:cNvSpPr>
          <p:nvPr>
            <p:ph type="title"/>
          </p:nvPr>
        </p:nvSpPr>
        <p:spPr/>
        <p:txBody>
          <a:bodyPr/>
          <a:lstStyle/>
          <a:p>
            <a:r>
              <a:rPr lang="en-US" dirty="0" smtClean="0"/>
              <a:t>Instruction Messages</a:t>
            </a:r>
            <a:endParaRPr lang="en-US" dirty="0"/>
          </a:p>
        </p:txBody>
      </p:sp>
      <p:sp>
        <p:nvSpPr>
          <p:cNvPr id="13" name="Right Brace 12"/>
          <p:cNvSpPr/>
          <p:nvPr/>
        </p:nvSpPr>
        <p:spPr bwMode="auto">
          <a:xfrm>
            <a:off x="4343400" y="4114800"/>
            <a:ext cx="1371600" cy="146304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
        <p:nvSpPr>
          <p:cNvPr id="8" name="Text Box 4"/>
          <p:cNvSpPr txBox="1">
            <a:spLocks noChangeArrowheads="1"/>
          </p:cNvSpPr>
          <p:nvPr/>
        </p:nvSpPr>
        <p:spPr bwMode="auto">
          <a:xfrm rot="-750630">
            <a:off x="2209761" y="2337675"/>
            <a:ext cx="508473"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TB</a:t>
            </a:r>
            <a:endParaRPr lang="en-US" sz="1800" b="0" dirty="0">
              <a:solidFill>
                <a:srgbClr val="0000FF"/>
              </a:solidFill>
              <a:latin typeface="Vladimir Script"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l="1138" t="10400" r="13593" b="25600"/>
          <a:stretch>
            <a:fillRect/>
          </a:stretch>
        </p:blipFill>
        <p:spPr bwMode="auto">
          <a:xfrm>
            <a:off x="73152" y="1447800"/>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endParaRPr lang="en-US" dirty="0"/>
          </a:p>
          <a:p>
            <a:r>
              <a:rPr lang="en-US" dirty="0" smtClean="0"/>
              <a:t>Body</a:t>
            </a:r>
          </a:p>
          <a:p>
            <a:pPr lvl="1"/>
            <a:r>
              <a:rPr lang="en-US" dirty="0" smtClean="0"/>
              <a:t>Begin each step with an action verb. Not this: </a:t>
            </a:r>
            <a:r>
              <a:rPr lang="en-US" i="1" dirty="0" smtClean="0"/>
              <a:t>An advertisement for a position should be written</a:t>
            </a:r>
            <a:r>
              <a:rPr lang="en-US" dirty="0" smtClean="0"/>
              <a:t>. But this: </a:t>
            </a:r>
            <a:r>
              <a:rPr lang="en-US" i="1" dirty="0" smtClean="0"/>
              <a:t>Write an advertisement for a position</a:t>
            </a:r>
            <a:r>
              <a:rPr lang="en-US" dirty="0" smtClean="0"/>
              <a:t>.</a:t>
            </a:r>
            <a:endParaRPr lang="en-US" dirty="0"/>
          </a:p>
        </p:txBody>
      </p:sp>
      <p:sp>
        <p:nvSpPr>
          <p:cNvPr id="7" name="Title 6"/>
          <p:cNvSpPr>
            <a:spLocks noGrp="1"/>
          </p:cNvSpPr>
          <p:nvPr>
            <p:ph type="title"/>
          </p:nvPr>
        </p:nvSpPr>
        <p:spPr/>
        <p:txBody>
          <a:bodyPr/>
          <a:lstStyle/>
          <a:p>
            <a:r>
              <a:rPr lang="en-US" dirty="0" smtClean="0"/>
              <a:t>Instruction Messages</a:t>
            </a:r>
            <a:endParaRPr lang="en-US" dirty="0"/>
          </a:p>
        </p:txBody>
      </p:sp>
      <p:cxnSp>
        <p:nvCxnSpPr>
          <p:cNvPr id="9" name="Straight Arrow Connector 8"/>
          <p:cNvCxnSpPr/>
          <p:nvPr/>
        </p:nvCxnSpPr>
        <p:spPr bwMode="auto">
          <a:xfrm rot="10800000">
            <a:off x="3733800" y="4267200"/>
            <a:ext cx="1752600" cy="1588"/>
          </a:xfrm>
          <a:prstGeom prst="straightConnector1">
            <a:avLst/>
          </a:prstGeom>
          <a:noFill/>
          <a:ln w="25400" cap="flat" cmpd="sng" algn="ctr">
            <a:solidFill>
              <a:srgbClr val="002060"/>
            </a:solidFill>
            <a:prstDash val="solid"/>
            <a:round/>
            <a:headEnd type="none" w="med" len="med"/>
            <a:tailEnd type="arrow"/>
          </a:ln>
          <a:effectLst/>
        </p:spPr>
      </p:cxnSp>
      <p:sp>
        <p:nvSpPr>
          <p:cNvPr id="6" name="Text Box 4"/>
          <p:cNvSpPr txBox="1">
            <a:spLocks noChangeArrowheads="1"/>
          </p:cNvSpPr>
          <p:nvPr/>
        </p:nvSpPr>
        <p:spPr bwMode="auto">
          <a:xfrm rot="-750630">
            <a:off x="2209761" y="2337675"/>
            <a:ext cx="508473"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TB</a:t>
            </a:r>
            <a:endParaRPr lang="en-US" sz="1800" b="0" dirty="0">
              <a:solidFill>
                <a:srgbClr val="0000FF"/>
              </a:solidFill>
              <a:latin typeface="Vladimir Script"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l="1138" t="10400" r="13593" b="25600"/>
          <a:stretch>
            <a:fillRect/>
          </a:stretch>
        </p:blipFill>
        <p:spPr bwMode="auto">
          <a:xfrm>
            <a:off x="73152" y="1447800"/>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endParaRPr lang="en-US" dirty="0"/>
          </a:p>
          <a:p>
            <a:r>
              <a:rPr lang="en-US" dirty="0" smtClean="0"/>
              <a:t>Closing</a:t>
            </a:r>
          </a:p>
          <a:p>
            <a:pPr lvl="1"/>
            <a:r>
              <a:rPr lang="en-US" dirty="0" smtClean="0"/>
              <a:t>Explain how following the instructions will benefit the reader. </a:t>
            </a:r>
          </a:p>
          <a:p>
            <a:pPr lvl="1"/>
            <a:r>
              <a:rPr lang="en-US" dirty="0" smtClean="0"/>
              <a:t>Use a polite, positive tone here and throughout the message.</a:t>
            </a:r>
            <a:endParaRPr lang="en-US" dirty="0"/>
          </a:p>
        </p:txBody>
      </p:sp>
      <p:sp>
        <p:nvSpPr>
          <p:cNvPr id="7" name="Title 6"/>
          <p:cNvSpPr>
            <a:spLocks noGrp="1"/>
          </p:cNvSpPr>
          <p:nvPr>
            <p:ph type="title"/>
          </p:nvPr>
        </p:nvSpPr>
        <p:spPr/>
        <p:txBody>
          <a:bodyPr/>
          <a:lstStyle/>
          <a:p>
            <a:r>
              <a:rPr lang="en-US" dirty="0" smtClean="0"/>
              <a:t>Instruction Messages</a:t>
            </a:r>
            <a:endParaRPr lang="en-US" dirty="0"/>
          </a:p>
        </p:txBody>
      </p:sp>
      <p:cxnSp>
        <p:nvCxnSpPr>
          <p:cNvPr id="16" name="Straight Arrow Connector 15"/>
          <p:cNvCxnSpPr/>
          <p:nvPr/>
        </p:nvCxnSpPr>
        <p:spPr bwMode="auto">
          <a:xfrm rot="10800000">
            <a:off x="4953000" y="5867400"/>
            <a:ext cx="533400" cy="1588"/>
          </a:xfrm>
          <a:prstGeom prst="straightConnector1">
            <a:avLst/>
          </a:prstGeom>
          <a:noFill/>
          <a:ln w="25400" cap="flat" cmpd="sng" algn="ctr">
            <a:solidFill>
              <a:srgbClr val="002060"/>
            </a:solidFill>
            <a:prstDash val="solid"/>
            <a:round/>
            <a:headEnd type="none" w="med" len="med"/>
            <a:tailEnd type="arrow"/>
          </a:ln>
          <a:effectLst/>
        </p:spPr>
      </p:cxnSp>
      <p:sp>
        <p:nvSpPr>
          <p:cNvPr id="6" name="Text Box 4"/>
          <p:cNvSpPr txBox="1">
            <a:spLocks noChangeArrowheads="1"/>
          </p:cNvSpPr>
          <p:nvPr/>
        </p:nvSpPr>
        <p:spPr bwMode="auto">
          <a:xfrm rot="-750630">
            <a:off x="2209761" y="2337675"/>
            <a:ext cx="508473" cy="286232"/>
          </a:xfrm>
          <a:prstGeom prst="rect">
            <a:avLst/>
          </a:prstGeom>
          <a:noFill/>
          <a:ln w="9525" algn="ctr">
            <a:noFill/>
            <a:miter lim="800000"/>
            <a:headEnd/>
            <a:tailEnd/>
          </a:ln>
          <a:effectLst/>
        </p:spPr>
        <p:txBody>
          <a:bodyPr wrap="none">
            <a:spAutoFit/>
          </a:bodyPr>
          <a:lstStyle/>
          <a:p>
            <a:r>
              <a:rPr lang="en-US" sz="1800" b="0" dirty="0" smtClean="0">
                <a:solidFill>
                  <a:srgbClr val="0000FF"/>
                </a:solidFill>
                <a:latin typeface="Vladimir Script" pitchFamily="66" charset="0"/>
              </a:rPr>
              <a:t>TB</a:t>
            </a:r>
            <a:endParaRPr lang="en-US" sz="1800" b="0" dirty="0">
              <a:solidFill>
                <a:srgbClr val="0000FF"/>
              </a:solidFill>
              <a:latin typeface="Vladimir Script"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srcRect/>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r>
              <a:rPr lang="en-US" dirty="0" smtClean="0"/>
              <a:t>Opening</a:t>
            </a:r>
          </a:p>
          <a:p>
            <a:pPr lvl="1"/>
            <a:r>
              <a:rPr lang="en-US" dirty="0" smtClean="0"/>
              <a:t>Explain immediately what you want done.</a:t>
            </a:r>
          </a:p>
          <a:p>
            <a:pPr lvl="1"/>
            <a:r>
              <a:rPr lang="en-US" dirty="0" smtClean="0"/>
              <a:t>State the remedy briefly when it is obvious (</a:t>
            </a:r>
            <a:r>
              <a:rPr lang="en-US" i="1" dirty="0" smtClean="0"/>
              <a:t>Please credit my Visa account</a:t>
            </a:r>
            <a:r>
              <a:rPr lang="en-US" dirty="0" smtClean="0"/>
              <a:t> …).</a:t>
            </a:r>
          </a:p>
          <a:p>
            <a:pPr lvl="1"/>
            <a:r>
              <a:rPr lang="en-US" dirty="0" smtClean="0"/>
              <a:t>Explain your goal when the remedy is less obvious.</a:t>
            </a:r>
            <a:endParaRPr lang="en-US" dirty="0"/>
          </a:p>
        </p:txBody>
      </p:sp>
      <p:sp>
        <p:nvSpPr>
          <p:cNvPr id="4" name="Title 3"/>
          <p:cNvSpPr>
            <a:spLocks noGrp="1"/>
          </p:cNvSpPr>
          <p:nvPr>
            <p:ph type="title"/>
          </p:nvPr>
        </p:nvSpPr>
        <p:spPr/>
        <p:txBody>
          <a:bodyPr/>
          <a:lstStyle/>
          <a:p>
            <a:r>
              <a:rPr lang="en-US" dirty="0" smtClean="0"/>
              <a:t>Direct Claims, Complaints</a:t>
            </a:r>
            <a:endParaRPr lang="en-US" dirty="0"/>
          </a:p>
        </p:txBody>
      </p:sp>
      <p:cxnSp>
        <p:nvCxnSpPr>
          <p:cNvPr id="15" name="Straight Arrow Connector 14"/>
          <p:cNvCxnSpPr/>
          <p:nvPr/>
        </p:nvCxnSpPr>
        <p:spPr bwMode="auto">
          <a:xfrm rot="10800000">
            <a:off x="4983480" y="3579811"/>
            <a:ext cx="50292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srcRect/>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r>
              <a:rPr lang="en-US" dirty="0" smtClean="0"/>
              <a:t>Body</a:t>
            </a:r>
          </a:p>
          <a:p>
            <a:pPr lvl="1"/>
            <a:r>
              <a:rPr lang="en-US" dirty="0" smtClean="0"/>
              <a:t>Explain the problem and justify your request.</a:t>
            </a:r>
          </a:p>
          <a:p>
            <a:pPr lvl="1"/>
            <a:r>
              <a:rPr lang="en-US" dirty="0" smtClean="0"/>
              <a:t>Provide details objectively and concisely.</a:t>
            </a:r>
          </a:p>
          <a:p>
            <a:pPr lvl="1"/>
            <a:r>
              <a:rPr lang="en-US" dirty="0" smtClean="0"/>
              <a:t>Be organized and coherent. Don’t ramble.</a:t>
            </a:r>
            <a:endParaRPr lang="en-US" dirty="0"/>
          </a:p>
        </p:txBody>
      </p:sp>
      <p:sp>
        <p:nvSpPr>
          <p:cNvPr id="4" name="Title 3"/>
          <p:cNvSpPr>
            <a:spLocks noGrp="1"/>
          </p:cNvSpPr>
          <p:nvPr>
            <p:ph type="title"/>
          </p:nvPr>
        </p:nvSpPr>
        <p:spPr/>
        <p:txBody>
          <a:bodyPr/>
          <a:lstStyle/>
          <a:p>
            <a:r>
              <a:rPr lang="en-US" dirty="0" smtClean="0"/>
              <a:t>Direct Claims, Complaints</a:t>
            </a:r>
            <a:endParaRPr lang="en-US" dirty="0"/>
          </a:p>
        </p:txBody>
      </p:sp>
      <p:sp>
        <p:nvSpPr>
          <p:cNvPr id="9" name="Right Brace 8"/>
          <p:cNvSpPr/>
          <p:nvPr/>
        </p:nvSpPr>
        <p:spPr bwMode="auto">
          <a:xfrm>
            <a:off x="4297680" y="3657600"/>
            <a:ext cx="1188720" cy="91440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endParaRPr lang="en-US" dirty="0"/>
          </a:p>
          <a:p>
            <a:r>
              <a:rPr lang="en-US" dirty="0" smtClean="0"/>
              <a:t>Body</a:t>
            </a:r>
          </a:p>
          <a:p>
            <a:pPr lvl="1"/>
            <a:r>
              <a:rPr lang="en-US" dirty="0" smtClean="0"/>
              <a:t>Avoid becoming angry or trying to fix blame.</a:t>
            </a:r>
          </a:p>
          <a:p>
            <a:pPr lvl="1"/>
            <a:r>
              <a:rPr lang="en-US" dirty="0" smtClean="0"/>
              <a:t>Include names and dates with previous actions.</a:t>
            </a:r>
            <a:endParaRPr lang="en-US" dirty="0"/>
          </a:p>
        </p:txBody>
      </p:sp>
      <p:sp>
        <p:nvSpPr>
          <p:cNvPr id="4" name="Title 3"/>
          <p:cNvSpPr>
            <a:spLocks noGrp="1"/>
          </p:cNvSpPr>
          <p:nvPr>
            <p:ph type="title"/>
          </p:nvPr>
        </p:nvSpPr>
        <p:spPr/>
        <p:txBody>
          <a:bodyPr/>
          <a:lstStyle/>
          <a:p>
            <a:r>
              <a:rPr lang="en-US" dirty="0" smtClean="0"/>
              <a:t>Direct Claims, Complaints</a:t>
            </a:r>
            <a:endParaRPr lang="en-US" dirty="0"/>
          </a:p>
        </p:txBody>
      </p:sp>
      <p:sp>
        <p:nvSpPr>
          <p:cNvPr id="6" name="Right Brace 5"/>
          <p:cNvSpPr/>
          <p:nvPr/>
        </p:nvSpPr>
        <p:spPr bwMode="auto">
          <a:xfrm>
            <a:off x="4297680" y="3657600"/>
            <a:ext cx="1188720" cy="91440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srcRect/>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endParaRPr lang="en-US" dirty="0"/>
          </a:p>
          <a:p>
            <a:endParaRPr lang="en-US" dirty="0" smtClean="0"/>
          </a:p>
          <a:p>
            <a:r>
              <a:rPr lang="en-US" dirty="0" smtClean="0"/>
              <a:t>Closing</a:t>
            </a:r>
          </a:p>
          <a:p>
            <a:pPr lvl="1"/>
            <a:r>
              <a:rPr lang="en-US" dirty="0" smtClean="0"/>
              <a:t>End courteously with a tone that promotes goodwill.</a:t>
            </a:r>
          </a:p>
          <a:p>
            <a:pPr lvl="1"/>
            <a:r>
              <a:rPr lang="en-US" dirty="0" smtClean="0"/>
              <a:t>Request specific action, including end date, if appropriate.</a:t>
            </a:r>
            <a:endParaRPr lang="en-US" dirty="0"/>
          </a:p>
        </p:txBody>
      </p:sp>
      <p:sp>
        <p:nvSpPr>
          <p:cNvPr id="4" name="Title 3"/>
          <p:cNvSpPr>
            <a:spLocks noGrp="1"/>
          </p:cNvSpPr>
          <p:nvPr>
            <p:ph type="title"/>
          </p:nvPr>
        </p:nvSpPr>
        <p:spPr/>
        <p:txBody>
          <a:bodyPr/>
          <a:lstStyle/>
          <a:p>
            <a:r>
              <a:rPr lang="en-US" dirty="0" smtClean="0"/>
              <a:t>Direct Claims, Complaints</a:t>
            </a:r>
            <a:endParaRPr lang="en-US" dirty="0"/>
          </a:p>
        </p:txBody>
      </p:sp>
      <p:cxnSp>
        <p:nvCxnSpPr>
          <p:cNvPr id="12" name="Straight Arrow Connector 11"/>
          <p:cNvCxnSpPr/>
          <p:nvPr/>
        </p:nvCxnSpPr>
        <p:spPr bwMode="auto">
          <a:xfrm rot="10800000">
            <a:off x="4983480" y="4800600"/>
            <a:ext cx="502920" cy="1588"/>
          </a:xfrm>
          <a:prstGeom prst="straightConnector1">
            <a:avLst/>
          </a:prstGeom>
          <a:noFill/>
          <a:ln w="25400" cap="flat" cmpd="sng" algn="ctr">
            <a:solidFill>
              <a:srgbClr val="002060"/>
            </a:solidFill>
            <a:prstDash val="solid"/>
            <a:round/>
            <a:headEnd type="none" w="med" len="med"/>
            <a:tailEnd type="arrow"/>
          </a:ln>
          <a:effectLst/>
        </p:spPr>
      </p:cxnSp>
      <p:sp>
        <p:nvSpPr>
          <p:cNvPr id="17" name="Oval Callout 16"/>
          <p:cNvSpPr/>
          <p:nvPr/>
        </p:nvSpPr>
        <p:spPr bwMode="auto">
          <a:xfrm>
            <a:off x="7162800" y="238125"/>
            <a:ext cx="1905000" cy="1467166"/>
          </a:xfrm>
          <a:prstGeom prst="wedgeEllipseCallout">
            <a:avLst>
              <a:gd name="adj1" fmla="val -43254"/>
              <a:gd name="adj2" fmla="val 58310"/>
            </a:avLst>
          </a:prstGeom>
          <a:solidFill>
            <a:schemeClr val="accent3"/>
          </a:solid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a:lnSpc>
                <a:spcPct val="90000"/>
              </a:lnSpc>
            </a:pPr>
            <a:r>
              <a:rPr lang="en-US" sz="1400" b="0" dirty="0" smtClean="0">
                <a:ea typeface="Times New Roman"/>
                <a:cs typeface="Times New Roman"/>
              </a:rPr>
              <a:t>Act promptly in making claims and always keep a copy of your message.</a:t>
            </a:r>
            <a:endParaRPr lang="en-US" sz="1400" b="0" dirty="0" smtClean="0"/>
          </a:p>
        </p:txBody>
      </p:sp>
      <p:pic>
        <p:nvPicPr>
          <p:cNvPr id="1028" name="Picture 4" descr="C:\Documents and Settings\John\Local Settings\Temporary Internet Files\Content.IE5\N6WW3S7A\MP900402594[1].jpg"/>
          <p:cNvPicPr>
            <a:picLocks noChangeAspect="1" noChangeArrowheads="1"/>
          </p:cNvPicPr>
          <p:nvPr/>
        </p:nvPicPr>
        <p:blipFill>
          <a:blip r:embed="rId3" cstate="email"/>
          <a:srcRect/>
          <a:stretch>
            <a:fillRect/>
          </a:stretch>
        </p:blipFill>
        <p:spPr bwMode="auto">
          <a:xfrm>
            <a:off x="6096000" y="1838325"/>
            <a:ext cx="1743456" cy="136207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email"/>
          <a:srcRect/>
          <a:stretch>
            <a:fillRect/>
          </a:stretch>
        </p:blipFill>
        <p:spPr bwMode="auto">
          <a:xfrm>
            <a:off x="73152" y="1447800"/>
            <a:ext cx="5031512"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endParaRPr lang="en-US" dirty="0"/>
          </a:p>
          <a:p>
            <a:r>
              <a:rPr lang="en-US" dirty="0" smtClean="0"/>
              <a:t>Opening</a:t>
            </a:r>
          </a:p>
          <a:p>
            <a:pPr lvl="1"/>
            <a:r>
              <a:rPr lang="en-US" dirty="0" smtClean="0"/>
              <a:t>When approving a customer’s claim, announce the good news (adjustment) immediately.</a:t>
            </a:r>
          </a:p>
          <a:p>
            <a:pPr lvl="1"/>
            <a:r>
              <a:rPr lang="en-US" dirty="0" smtClean="0"/>
              <a:t>Avoid sounding grudging or reluctant.</a:t>
            </a:r>
            <a:endParaRPr lang="en-US" dirty="0"/>
          </a:p>
        </p:txBody>
      </p:sp>
      <p:sp>
        <p:nvSpPr>
          <p:cNvPr id="4" name="Title 3"/>
          <p:cNvSpPr>
            <a:spLocks noGrp="1"/>
          </p:cNvSpPr>
          <p:nvPr>
            <p:ph type="title"/>
          </p:nvPr>
        </p:nvSpPr>
        <p:spPr/>
        <p:txBody>
          <a:bodyPr/>
          <a:lstStyle/>
          <a:p>
            <a:r>
              <a:rPr lang="en-US" dirty="0" smtClean="0"/>
              <a:t>Adjustment Messages</a:t>
            </a:r>
            <a:endParaRPr lang="en-US" dirty="0"/>
          </a:p>
        </p:txBody>
      </p:sp>
      <p:cxnSp>
        <p:nvCxnSpPr>
          <p:cNvPr id="18" name="Straight Arrow Connector 17"/>
          <p:cNvCxnSpPr/>
          <p:nvPr/>
        </p:nvCxnSpPr>
        <p:spPr bwMode="auto">
          <a:xfrm rot="10800000">
            <a:off x="4648200" y="4800600"/>
            <a:ext cx="8382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email"/>
          <a:srcRect/>
          <a:stretch>
            <a:fillRect/>
          </a:stretch>
        </p:blipFill>
        <p:spPr bwMode="auto">
          <a:xfrm>
            <a:off x="73152" y="1447800"/>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Content Placeholder 8"/>
          <p:cNvSpPr>
            <a:spLocks noGrp="1"/>
          </p:cNvSpPr>
          <p:nvPr>
            <p:ph sz="half" idx="2"/>
          </p:nvPr>
        </p:nvSpPr>
        <p:spPr/>
        <p:txBody>
          <a:bodyPr/>
          <a:lstStyle/>
          <a:p>
            <a:endParaRPr lang="en-US" dirty="0" smtClean="0"/>
          </a:p>
          <a:p>
            <a:endParaRPr lang="en-US" dirty="0"/>
          </a:p>
          <a:p>
            <a:r>
              <a:rPr lang="en-US" dirty="0" smtClean="0"/>
              <a:t>Body</a:t>
            </a:r>
          </a:p>
          <a:p>
            <a:pPr lvl="1"/>
            <a:r>
              <a:rPr lang="en-US" dirty="0" smtClean="0"/>
              <a:t>Strive to win back the customer’s confidence; explain what went wrong (if you know).</a:t>
            </a:r>
          </a:p>
        </p:txBody>
      </p:sp>
      <p:sp>
        <p:nvSpPr>
          <p:cNvPr id="4" name="Title 3"/>
          <p:cNvSpPr>
            <a:spLocks noGrp="1"/>
          </p:cNvSpPr>
          <p:nvPr>
            <p:ph type="title"/>
          </p:nvPr>
        </p:nvSpPr>
        <p:spPr/>
        <p:txBody>
          <a:bodyPr/>
          <a:lstStyle/>
          <a:p>
            <a:r>
              <a:rPr lang="en-US" dirty="0" smtClean="0"/>
              <a:t>Adjustment Messages</a:t>
            </a:r>
            <a:endParaRPr lang="en-US" dirty="0"/>
          </a:p>
        </p:txBody>
      </p:sp>
      <p:cxnSp>
        <p:nvCxnSpPr>
          <p:cNvPr id="14" name="Straight Arrow Connector 13"/>
          <p:cNvCxnSpPr/>
          <p:nvPr/>
        </p:nvCxnSpPr>
        <p:spPr bwMode="auto">
          <a:xfrm rot="10800000">
            <a:off x="4648200" y="4267200"/>
            <a:ext cx="8382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additive="base">
                                        <p:cTn id="11"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9">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email"/>
          <a:srcRect/>
          <a:stretch>
            <a:fillRect/>
          </a:stretch>
        </p:blipFill>
        <p:spPr bwMode="auto">
          <a:xfrm>
            <a:off x="73152" y="1447800"/>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Content Placeholder 8"/>
          <p:cNvSpPr>
            <a:spLocks noGrp="1"/>
          </p:cNvSpPr>
          <p:nvPr>
            <p:ph sz="half" idx="2"/>
          </p:nvPr>
        </p:nvSpPr>
        <p:spPr/>
        <p:txBody>
          <a:bodyPr/>
          <a:lstStyle/>
          <a:p>
            <a:endParaRPr lang="en-US" dirty="0" smtClean="0"/>
          </a:p>
          <a:p>
            <a:endParaRPr lang="en-US" dirty="0"/>
          </a:p>
          <a:p>
            <a:r>
              <a:rPr lang="en-US" dirty="0" smtClean="0"/>
              <a:t>Body</a:t>
            </a:r>
          </a:p>
          <a:p>
            <a:pPr lvl="1"/>
            <a:r>
              <a:rPr lang="en-US" dirty="0" smtClean="0"/>
              <a:t>Apologize if it seems appropriate, but be careful about admitting responsibility. Check with your boss or legal counsel first.</a:t>
            </a:r>
            <a:endParaRPr lang="en-US" dirty="0"/>
          </a:p>
        </p:txBody>
      </p:sp>
      <p:sp>
        <p:nvSpPr>
          <p:cNvPr id="4" name="Title 3"/>
          <p:cNvSpPr>
            <a:spLocks noGrp="1"/>
          </p:cNvSpPr>
          <p:nvPr>
            <p:ph type="title"/>
          </p:nvPr>
        </p:nvSpPr>
        <p:spPr/>
        <p:txBody>
          <a:bodyPr/>
          <a:lstStyle/>
          <a:p>
            <a:r>
              <a:rPr lang="en-US" dirty="0" smtClean="0"/>
              <a:t>Adjustment Messages</a:t>
            </a:r>
            <a:endParaRPr lang="en-US" dirty="0"/>
          </a:p>
        </p:txBody>
      </p:sp>
      <p:cxnSp>
        <p:nvCxnSpPr>
          <p:cNvPr id="6" name="Straight Arrow Connector 5"/>
          <p:cNvCxnSpPr/>
          <p:nvPr/>
        </p:nvCxnSpPr>
        <p:spPr bwMode="auto">
          <a:xfrm rot="10800000">
            <a:off x="4648200" y="4267200"/>
            <a:ext cx="8382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additive="base">
                                        <p:cTn id="11"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9">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2"/>
          </p:nvPr>
        </p:nvSpPr>
        <p:spPr>
          <a:xfrm>
            <a:off x="2743200" y="1752600"/>
            <a:ext cx="6172200" cy="4267200"/>
          </a:xfrm>
        </p:spPr>
        <p:txBody>
          <a:bodyPr/>
          <a:lstStyle/>
          <a:p>
            <a:r>
              <a:rPr lang="en-US" dirty="0" smtClean="0"/>
              <a:t>Phase 1: Analyze, Anticipate, Adapt</a:t>
            </a:r>
          </a:p>
          <a:p>
            <a:pPr lvl="1"/>
            <a:r>
              <a:rPr lang="en-US" dirty="0" smtClean="0"/>
              <a:t>Do you really need to write? </a:t>
            </a:r>
          </a:p>
          <a:p>
            <a:pPr lvl="1"/>
            <a:r>
              <a:rPr lang="en-US" dirty="0" smtClean="0"/>
              <a:t>How will the reader react?</a:t>
            </a:r>
          </a:p>
          <a:p>
            <a:pPr lvl="1"/>
            <a:r>
              <a:rPr lang="en-US" dirty="0" smtClean="0"/>
              <a:t>What channel should you use?</a:t>
            </a:r>
          </a:p>
          <a:p>
            <a:pPr lvl="1"/>
            <a:r>
              <a:rPr lang="en-US" dirty="0" smtClean="0"/>
              <a:t>How can you save your reader’s time?</a:t>
            </a:r>
          </a:p>
        </p:txBody>
      </p:sp>
      <p:sp>
        <p:nvSpPr>
          <p:cNvPr id="4" name="Title 3"/>
          <p:cNvSpPr>
            <a:spLocks noGrp="1"/>
          </p:cNvSpPr>
          <p:nvPr>
            <p:ph type="title"/>
          </p:nvPr>
        </p:nvSpPr>
        <p:spPr/>
        <p:txBody>
          <a:bodyPr/>
          <a:lstStyle/>
          <a:p>
            <a:r>
              <a:rPr lang="en-US" dirty="0" smtClean="0"/>
              <a:t>Successful Positive Messages Start</a:t>
            </a:r>
            <a:br>
              <a:rPr lang="en-US" dirty="0" smtClean="0"/>
            </a:br>
            <a:r>
              <a:rPr lang="en-US" dirty="0" smtClean="0"/>
              <a:t>With the Writing Process</a:t>
            </a:r>
            <a:endParaRPr lang="en-US" dirty="0"/>
          </a:p>
        </p:txBody>
      </p:sp>
      <p:sp>
        <p:nvSpPr>
          <p:cNvPr id="6"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1</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email"/>
          <a:srcRect/>
          <a:stretch>
            <a:fillRect/>
          </a:stretch>
        </p:blipFill>
        <p:spPr bwMode="auto">
          <a:xfrm>
            <a:off x="73152" y="1447800"/>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Content Placeholder 8"/>
          <p:cNvSpPr>
            <a:spLocks noGrp="1"/>
          </p:cNvSpPr>
          <p:nvPr>
            <p:ph sz="half" idx="2"/>
          </p:nvPr>
        </p:nvSpPr>
        <p:spPr/>
        <p:txBody>
          <a:bodyPr/>
          <a:lstStyle/>
          <a:p>
            <a:r>
              <a:rPr lang="en-US" dirty="0" smtClean="0"/>
              <a:t>Body</a:t>
            </a:r>
          </a:p>
          <a:p>
            <a:pPr lvl="1"/>
            <a:r>
              <a:rPr lang="en-US" dirty="0" smtClean="0"/>
              <a:t>Concentrate on explaining how diligently your organization works to avoid disappointing customers.</a:t>
            </a:r>
          </a:p>
          <a:p>
            <a:pPr lvl="1"/>
            <a:r>
              <a:rPr lang="en-US" dirty="0" smtClean="0"/>
              <a:t>Avoid negative language (</a:t>
            </a:r>
            <a:r>
              <a:rPr lang="en-US" i="1" dirty="0" smtClean="0"/>
              <a:t>trouble, regret, fault</a:t>
            </a:r>
            <a:r>
              <a:rPr lang="en-US" dirty="0" smtClean="0"/>
              <a:t>).</a:t>
            </a:r>
            <a:endParaRPr lang="en-US" dirty="0"/>
          </a:p>
        </p:txBody>
      </p:sp>
      <p:sp>
        <p:nvSpPr>
          <p:cNvPr id="4" name="Title 3"/>
          <p:cNvSpPr>
            <a:spLocks noGrp="1"/>
          </p:cNvSpPr>
          <p:nvPr>
            <p:ph type="title"/>
          </p:nvPr>
        </p:nvSpPr>
        <p:spPr/>
        <p:txBody>
          <a:bodyPr/>
          <a:lstStyle/>
          <a:p>
            <a:r>
              <a:rPr lang="en-US" dirty="0" smtClean="0"/>
              <a:t>Adjustment Messages</a:t>
            </a:r>
            <a:endParaRPr lang="en-US" dirty="0"/>
          </a:p>
        </p:txBody>
      </p:sp>
      <p:cxnSp>
        <p:nvCxnSpPr>
          <p:cNvPr id="6" name="Straight Arrow Connector 5"/>
          <p:cNvCxnSpPr/>
          <p:nvPr/>
        </p:nvCxnSpPr>
        <p:spPr bwMode="auto">
          <a:xfrm rot="10800000">
            <a:off x="4648200" y="4267200"/>
            <a:ext cx="8382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additive="base">
                                        <p:cTn id="11"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9">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email"/>
          <a:srcRect/>
          <a:stretch>
            <a:fillRect/>
          </a:stretch>
        </p:blipFill>
        <p:spPr bwMode="auto">
          <a:xfrm>
            <a:off x="73152" y="1447800"/>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Content Placeholder 8"/>
          <p:cNvSpPr>
            <a:spLocks noGrp="1"/>
          </p:cNvSpPr>
          <p:nvPr>
            <p:ph sz="half" idx="2"/>
          </p:nvPr>
        </p:nvSpPr>
        <p:spPr/>
        <p:txBody>
          <a:bodyPr/>
          <a:lstStyle/>
          <a:p>
            <a:endParaRPr lang="en-US" dirty="0" smtClean="0"/>
          </a:p>
          <a:p>
            <a:r>
              <a:rPr lang="en-US" dirty="0" smtClean="0"/>
              <a:t>Body</a:t>
            </a:r>
          </a:p>
          <a:p>
            <a:pPr lvl="1"/>
            <a:r>
              <a:rPr lang="en-US" dirty="0" smtClean="0"/>
              <a:t>Avoid blaming customers – even if they are at fault.</a:t>
            </a:r>
          </a:p>
          <a:p>
            <a:pPr lvl="1"/>
            <a:r>
              <a:rPr lang="en-US" dirty="0"/>
              <a:t>Avoid blaming </a:t>
            </a:r>
            <a:r>
              <a:rPr lang="en-US" dirty="0" smtClean="0"/>
              <a:t>individuals or departments in your organization. It sounds unprofessional.</a:t>
            </a:r>
            <a:endParaRPr lang="en-US" dirty="0"/>
          </a:p>
        </p:txBody>
      </p:sp>
      <p:sp>
        <p:nvSpPr>
          <p:cNvPr id="4" name="Title 3"/>
          <p:cNvSpPr>
            <a:spLocks noGrp="1"/>
          </p:cNvSpPr>
          <p:nvPr>
            <p:ph type="title"/>
          </p:nvPr>
        </p:nvSpPr>
        <p:spPr/>
        <p:txBody>
          <a:bodyPr/>
          <a:lstStyle/>
          <a:p>
            <a:r>
              <a:rPr lang="en-US" dirty="0" smtClean="0"/>
              <a:t>Adjustment Messages</a:t>
            </a:r>
            <a:endParaRPr lang="en-US" dirty="0"/>
          </a:p>
        </p:txBody>
      </p:sp>
      <p:cxnSp>
        <p:nvCxnSpPr>
          <p:cNvPr id="6" name="Straight Arrow Connector 5"/>
          <p:cNvCxnSpPr/>
          <p:nvPr/>
        </p:nvCxnSpPr>
        <p:spPr bwMode="auto">
          <a:xfrm rot="10800000">
            <a:off x="4648200" y="4267200"/>
            <a:ext cx="8382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additive="base">
                                        <p:cTn id="11"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9">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email"/>
          <a:srcRect/>
          <a:stretch>
            <a:fillRect/>
          </a:stretch>
        </p:blipFill>
        <p:spPr bwMode="auto">
          <a:xfrm>
            <a:off x="73152" y="1447800"/>
            <a:ext cx="5029201"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Content Placeholder 12"/>
          <p:cNvSpPr>
            <a:spLocks noGrp="1"/>
          </p:cNvSpPr>
          <p:nvPr>
            <p:ph sz="half" idx="2"/>
          </p:nvPr>
        </p:nvSpPr>
        <p:spPr>
          <a:xfrm>
            <a:off x="5067300" y="1676400"/>
            <a:ext cx="3848100" cy="4267200"/>
          </a:xfrm>
        </p:spPr>
        <p:txBody>
          <a:bodyPr/>
          <a:lstStyle/>
          <a:p>
            <a:r>
              <a:rPr lang="en-US" dirty="0" smtClean="0"/>
              <a:t>Closing</a:t>
            </a:r>
          </a:p>
          <a:p>
            <a:pPr lvl="1"/>
            <a:r>
              <a:rPr lang="en-US" dirty="0" smtClean="0"/>
              <a:t>Show appreciation that the customer wrote.</a:t>
            </a:r>
          </a:p>
          <a:p>
            <a:pPr lvl="1"/>
            <a:r>
              <a:rPr lang="en-US" dirty="0" smtClean="0"/>
              <a:t>Consider expressing confidence that the problem has been resolved.</a:t>
            </a:r>
          </a:p>
          <a:p>
            <a:pPr lvl="1"/>
            <a:r>
              <a:rPr lang="en-US" dirty="0" smtClean="0"/>
              <a:t>Thank the customer for past business.</a:t>
            </a:r>
          </a:p>
          <a:p>
            <a:pPr lvl="1"/>
            <a:r>
              <a:rPr lang="en-US" dirty="0" smtClean="0"/>
              <a:t>Refer to your desire to be of service.</a:t>
            </a:r>
            <a:endParaRPr lang="en-US" dirty="0"/>
          </a:p>
        </p:txBody>
      </p:sp>
      <p:sp>
        <p:nvSpPr>
          <p:cNvPr id="4" name="Title 3"/>
          <p:cNvSpPr>
            <a:spLocks noGrp="1"/>
          </p:cNvSpPr>
          <p:nvPr>
            <p:ph type="title"/>
          </p:nvPr>
        </p:nvSpPr>
        <p:spPr/>
        <p:txBody>
          <a:bodyPr/>
          <a:lstStyle/>
          <a:p>
            <a:r>
              <a:rPr lang="en-US" dirty="0" smtClean="0"/>
              <a:t>Adjustment Messages</a:t>
            </a:r>
            <a:endParaRPr lang="en-US" dirty="0"/>
          </a:p>
        </p:txBody>
      </p:sp>
      <p:cxnSp>
        <p:nvCxnSpPr>
          <p:cNvPr id="21" name="Straight Arrow Connector 20"/>
          <p:cNvCxnSpPr/>
          <p:nvPr/>
        </p:nvCxnSpPr>
        <p:spPr bwMode="auto">
          <a:xfrm rot="10800000">
            <a:off x="4800600" y="3429000"/>
            <a:ext cx="6858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bg/>
                                          </p:spTgt>
                                        </p:tgtEl>
                                        <p:attrNameLst>
                                          <p:attrName>style.visibility</p:attrName>
                                        </p:attrNameLst>
                                      </p:cBhvr>
                                      <p:to>
                                        <p:strVal val="visible"/>
                                      </p:to>
                                    </p:set>
                                    <p:anim calcmode="lin" valueType="num">
                                      <p:cBhvr additive="base">
                                        <p:cTn id="1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 calcmode="lin" valueType="num">
                                      <p:cBhvr additive="base">
                                        <p:cTn id="2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 calcmode="lin" valueType="num">
                                      <p:cBhvr additive="base">
                                        <p:cTn id="2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dirty="0" smtClean="0"/>
              <a:t>The Five Ss of Goodwill Messages</a:t>
            </a:r>
            <a:endParaRPr lang="en-US" dirty="0"/>
          </a:p>
        </p:txBody>
      </p:sp>
      <p:sp>
        <p:nvSpPr>
          <p:cNvPr id="460810" name="_s1038"/>
          <p:cNvSpPr>
            <a:spLocks noChangeArrowheads="1"/>
          </p:cNvSpPr>
          <p:nvPr/>
        </p:nvSpPr>
        <p:spPr bwMode="auto">
          <a:xfrm>
            <a:off x="3717925" y="2971800"/>
            <a:ext cx="2335213" cy="1752600"/>
          </a:xfrm>
          <a:prstGeom prst="ellipse">
            <a:avLst/>
          </a:prstGeom>
          <a:gradFill rotWithShape="1">
            <a:gsLst>
              <a:gs pos="0">
                <a:srgbClr val="57575A">
                  <a:alpha val="70000"/>
                </a:srgbClr>
              </a:gs>
              <a:gs pos="50000">
                <a:srgbClr val="57575A">
                  <a:gamma/>
                  <a:shade val="46275"/>
                  <a:invGamma/>
                </a:srgbClr>
              </a:gs>
              <a:gs pos="100000">
                <a:srgbClr val="57575A">
                  <a:alpha val="70000"/>
                </a:srgbClr>
              </a:gs>
            </a:gsLst>
            <a:lin ang="5400000" scaled="1"/>
          </a:gradFill>
          <a:ln w="28575">
            <a:solidFill>
              <a:schemeClr val="tx1"/>
            </a:solidFill>
            <a:round/>
            <a:headEnd/>
            <a:tailEnd/>
          </a:ln>
        </p:spPr>
        <p:txBody>
          <a:bodyPr wrap="none" lIns="0" tIns="0" rIns="0" bIns="0" anchor="ctr"/>
          <a:lstStyle/>
          <a:p>
            <a:pPr algn="ctr">
              <a:lnSpc>
                <a:spcPct val="70000"/>
              </a:lnSpc>
              <a:spcAft>
                <a:spcPct val="10000"/>
              </a:spcAft>
            </a:pPr>
            <a:r>
              <a:rPr lang="en-US" sz="4400" b="0" dirty="0">
                <a:solidFill>
                  <a:schemeClr val="bg1"/>
                </a:solidFill>
                <a:effectLst>
                  <a:outerShdw blurRad="38100" dist="38100" dir="2700000" algn="tl">
                    <a:srgbClr val="000000"/>
                  </a:outerShdw>
                </a:effectLst>
              </a:rPr>
              <a:t>Five Ss</a:t>
            </a:r>
            <a:br>
              <a:rPr lang="en-US" sz="4400" b="0" dirty="0">
                <a:solidFill>
                  <a:schemeClr val="bg1"/>
                </a:solidFill>
                <a:effectLst>
                  <a:outerShdw blurRad="38100" dist="38100" dir="2700000" algn="tl">
                    <a:srgbClr val="000000"/>
                  </a:outerShdw>
                </a:effectLst>
              </a:rPr>
            </a:br>
            <a:r>
              <a:rPr lang="en-US" sz="2800" b="0" dirty="0">
                <a:solidFill>
                  <a:schemeClr val="bg1"/>
                </a:solidFill>
                <a:effectLst>
                  <a:outerShdw blurRad="38100" dist="38100" dir="2700000" algn="tl">
                    <a:srgbClr val="000000"/>
                  </a:outerShdw>
                </a:effectLst>
              </a:rPr>
              <a:t>of Goodwill </a:t>
            </a:r>
            <a:br>
              <a:rPr lang="en-US" sz="2800" b="0" dirty="0">
                <a:solidFill>
                  <a:schemeClr val="bg1"/>
                </a:solidFill>
                <a:effectLst>
                  <a:outerShdw blurRad="38100" dist="38100" dir="2700000" algn="tl">
                    <a:srgbClr val="000000"/>
                  </a:outerShdw>
                </a:effectLst>
              </a:rPr>
            </a:br>
            <a:r>
              <a:rPr lang="en-US" sz="2800" b="0" dirty="0">
                <a:solidFill>
                  <a:schemeClr val="bg1"/>
                </a:solidFill>
                <a:effectLst>
                  <a:outerShdw blurRad="38100" dist="38100" dir="2700000" algn="tl">
                    <a:srgbClr val="000000"/>
                  </a:outerShdw>
                </a:effectLst>
              </a:rPr>
              <a:t>Messages</a:t>
            </a:r>
          </a:p>
        </p:txBody>
      </p:sp>
      <p:grpSp>
        <p:nvGrpSpPr>
          <p:cNvPr id="2" name="Group 20"/>
          <p:cNvGrpSpPr>
            <a:grpSpLocks/>
          </p:cNvGrpSpPr>
          <p:nvPr/>
        </p:nvGrpSpPr>
        <p:grpSpPr bwMode="auto">
          <a:xfrm>
            <a:off x="974725" y="2590800"/>
            <a:ext cx="2795588" cy="1371600"/>
            <a:chOff x="614" y="1632"/>
            <a:chExt cx="1761" cy="864"/>
          </a:xfrm>
        </p:grpSpPr>
        <p:sp>
          <p:nvSpPr>
            <p:cNvPr id="460805" name="_s1029"/>
            <p:cNvSpPr>
              <a:spLocks noChangeArrowheads="1"/>
            </p:cNvSpPr>
            <p:nvPr/>
          </p:nvSpPr>
          <p:spPr bwMode="auto">
            <a:xfrm>
              <a:off x="614" y="1632"/>
              <a:ext cx="1530" cy="864"/>
            </a:xfrm>
            <a:prstGeom prst="ellipse">
              <a:avLst/>
            </a:prstGeom>
            <a:gradFill rotWithShape="1">
              <a:gsLst>
                <a:gs pos="0">
                  <a:srgbClr val="993366">
                    <a:alpha val="50000"/>
                  </a:srgbClr>
                </a:gs>
                <a:gs pos="50000">
                  <a:srgbClr val="993366">
                    <a:gamma/>
                    <a:shade val="46275"/>
                    <a:invGamma/>
                  </a:srgbClr>
                </a:gs>
                <a:gs pos="100000">
                  <a:srgbClr val="993366">
                    <a:alpha val="50000"/>
                  </a:srgbClr>
                </a:gs>
              </a:gsLst>
              <a:lin ang="5400000" scaled="1"/>
            </a:gradFill>
            <a:ln w="28575">
              <a:solidFill>
                <a:srgbClr val="774286"/>
              </a:solidFill>
              <a:round/>
              <a:headEnd/>
              <a:tailEnd/>
            </a:ln>
          </p:spPr>
          <p:txBody>
            <a:bodyPr lIns="0" tIns="0" rIns="0" bIns="0" anchor="ctr"/>
            <a:lstStyle/>
            <a:p>
              <a:pPr algn="ctr">
                <a:lnSpc>
                  <a:spcPct val="70000"/>
                </a:lnSpc>
                <a:spcAft>
                  <a:spcPct val="10000"/>
                </a:spcAft>
              </a:pPr>
              <a:r>
                <a:rPr lang="en-US" sz="3200" b="0" dirty="0">
                  <a:solidFill>
                    <a:schemeClr val="bg1"/>
                  </a:solidFill>
                  <a:effectLst>
                    <a:outerShdw blurRad="38100" dist="38100" dir="2700000" algn="tl">
                      <a:srgbClr val="000000"/>
                    </a:outerShdw>
                  </a:effectLst>
                </a:rPr>
                <a:t>Short</a:t>
              </a:r>
            </a:p>
          </p:txBody>
        </p:sp>
        <p:sp>
          <p:nvSpPr>
            <p:cNvPr id="460811" name="_s1028"/>
            <p:cNvSpPr>
              <a:spLocks noChangeShapeType="1"/>
            </p:cNvSpPr>
            <p:nvPr/>
          </p:nvSpPr>
          <p:spPr bwMode="auto">
            <a:xfrm flipH="1" flipV="1">
              <a:off x="2097" y="2160"/>
              <a:ext cx="278" cy="144"/>
            </a:xfrm>
            <a:prstGeom prst="line">
              <a:avLst/>
            </a:prstGeom>
            <a:noFill/>
            <a:ln w="38100">
              <a:solidFill>
                <a:srgbClr val="000000"/>
              </a:solidFill>
              <a:round/>
              <a:headEnd/>
              <a:tailEnd/>
            </a:ln>
          </p:spPr>
          <p:txBody>
            <a:bodyPr lIns="0" tIns="0" rIns="0" bIns="0" anchor="ctr"/>
            <a:lstStyle/>
            <a:p>
              <a:endParaRPr lang="en-US" dirty="0"/>
            </a:p>
          </p:txBody>
        </p:sp>
      </p:grpSp>
      <p:grpSp>
        <p:nvGrpSpPr>
          <p:cNvPr id="3" name="Group 19"/>
          <p:cNvGrpSpPr>
            <a:grpSpLocks/>
          </p:cNvGrpSpPr>
          <p:nvPr/>
        </p:nvGrpSpPr>
        <p:grpSpPr bwMode="auto">
          <a:xfrm>
            <a:off x="1563688" y="4419600"/>
            <a:ext cx="2501900" cy="1562100"/>
            <a:chOff x="985" y="2784"/>
            <a:chExt cx="1576" cy="984"/>
          </a:xfrm>
        </p:grpSpPr>
        <p:sp>
          <p:nvSpPr>
            <p:cNvPr id="460806" name="_s1031"/>
            <p:cNvSpPr>
              <a:spLocks noChangeArrowheads="1"/>
            </p:cNvSpPr>
            <p:nvPr/>
          </p:nvSpPr>
          <p:spPr bwMode="auto">
            <a:xfrm>
              <a:off x="985" y="2928"/>
              <a:ext cx="1567" cy="840"/>
            </a:xfrm>
            <a:prstGeom prst="ellipse">
              <a:avLst/>
            </a:prstGeom>
            <a:gradFill rotWithShape="1">
              <a:gsLst>
                <a:gs pos="0">
                  <a:srgbClr val="B15F48">
                    <a:alpha val="70000"/>
                  </a:srgbClr>
                </a:gs>
                <a:gs pos="50000">
                  <a:srgbClr val="B15F48">
                    <a:gamma/>
                    <a:shade val="46275"/>
                    <a:invGamma/>
                  </a:srgbClr>
                </a:gs>
                <a:gs pos="100000">
                  <a:srgbClr val="B15F48">
                    <a:alpha val="70000"/>
                  </a:srgbClr>
                </a:gs>
              </a:gsLst>
              <a:lin ang="5400000" scaled="1"/>
            </a:gradFill>
            <a:ln w="28575">
              <a:solidFill>
                <a:srgbClr val="963C26"/>
              </a:solidFill>
              <a:round/>
              <a:headEnd/>
              <a:tailEnd/>
            </a:ln>
          </p:spPr>
          <p:txBody>
            <a:bodyPr wrap="none" lIns="0" tIns="0" rIns="0" bIns="0" anchor="ctr"/>
            <a:lstStyle/>
            <a:p>
              <a:pPr marL="342900" indent="-342900" algn="ctr">
                <a:lnSpc>
                  <a:spcPct val="70000"/>
                </a:lnSpc>
                <a:spcAft>
                  <a:spcPct val="10000"/>
                </a:spcAft>
              </a:pPr>
              <a:r>
                <a:rPr lang="en-US" sz="3200" b="0" dirty="0">
                  <a:solidFill>
                    <a:schemeClr val="bg1"/>
                  </a:solidFill>
                  <a:effectLst>
                    <a:outerShdw blurRad="38100" dist="38100" dir="2700000" algn="tl">
                      <a:srgbClr val="000000"/>
                    </a:outerShdw>
                  </a:effectLst>
                </a:rPr>
                <a:t>Spontaneous</a:t>
              </a:r>
            </a:p>
          </p:txBody>
        </p:sp>
        <p:sp>
          <p:nvSpPr>
            <p:cNvPr id="460812" name="_s1030"/>
            <p:cNvSpPr>
              <a:spLocks noChangeShapeType="1"/>
            </p:cNvSpPr>
            <p:nvPr/>
          </p:nvSpPr>
          <p:spPr bwMode="auto">
            <a:xfrm flipH="1">
              <a:off x="2295" y="2784"/>
              <a:ext cx="266" cy="244"/>
            </a:xfrm>
            <a:prstGeom prst="line">
              <a:avLst/>
            </a:prstGeom>
            <a:noFill/>
            <a:ln w="38100">
              <a:solidFill>
                <a:srgbClr val="000000"/>
              </a:solidFill>
              <a:round/>
              <a:headEnd/>
              <a:tailEnd/>
            </a:ln>
          </p:spPr>
          <p:txBody>
            <a:bodyPr lIns="0" tIns="0" rIns="0" bIns="0" anchor="ctr"/>
            <a:lstStyle/>
            <a:p>
              <a:endParaRPr lang="en-US" dirty="0"/>
            </a:p>
          </p:txBody>
        </p:sp>
      </p:grpSp>
      <p:grpSp>
        <p:nvGrpSpPr>
          <p:cNvPr id="4" name="Group 18"/>
          <p:cNvGrpSpPr>
            <a:grpSpLocks/>
          </p:cNvGrpSpPr>
          <p:nvPr/>
        </p:nvGrpSpPr>
        <p:grpSpPr bwMode="auto">
          <a:xfrm>
            <a:off x="5757863" y="4419600"/>
            <a:ext cx="2576512" cy="1524000"/>
            <a:chOff x="3627" y="2784"/>
            <a:chExt cx="1623" cy="960"/>
          </a:xfrm>
        </p:grpSpPr>
        <p:sp>
          <p:nvSpPr>
            <p:cNvPr id="460807" name="_s1033"/>
            <p:cNvSpPr>
              <a:spLocks noChangeArrowheads="1"/>
            </p:cNvSpPr>
            <p:nvPr/>
          </p:nvSpPr>
          <p:spPr bwMode="auto">
            <a:xfrm>
              <a:off x="3784" y="2880"/>
              <a:ext cx="1466" cy="864"/>
            </a:xfrm>
            <a:prstGeom prst="ellipse">
              <a:avLst/>
            </a:prstGeom>
            <a:gradFill rotWithShape="1">
              <a:gsLst>
                <a:gs pos="0">
                  <a:srgbClr val="6A831B">
                    <a:alpha val="60001"/>
                  </a:srgbClr>
                </a:gs>
                <a:gs pos="50000">
                  <a:srgbClr val="6A831B">
                    <a:gamma/>
                    <a:shade val="46275"/>
                    <a:invGamma/>
                  </a:srgbClr>
                </a:gs>
                <a:gs pos="100000">
                  <a:srgbClr val="6A831B">
                    <a:alpha val="60001"/>
                  </a:srgbClr>
                </a:gs>
              </a:gsLst>
              <a:lin ang="5400000" scaled="1"/>
            </a:gradFill>
            <a:ln w="28575">
              <a:solidFill>
                <a:srgbClr val="4C7019"/>
              </a:solidFill>
              <a:round/>
              <a:headEnd/>
              <a:tailEnd/>
            </a:ln>
          </p:spPr>
          <p:txBody>
            <a:bodyPr wrap="none" lIns="0" tIns="0" rIns="0" bIns="0" anchor="ctr"/>
            <a:lstStyle/>
            <a:p>
              <a:pPr algn="ctr">
                <a:lnSpc>
                  <a:spcPct val="70000"/>
                </a:lnSpc>
                <a:spcAft>
                  <a:spcPct val="10000"/>
                </a:spcAft>
              </a:pPr>
              <a:r>
                <a:rPr lang="en-US" sz="3200" b="0" dirty="0">
                  <a:solidFill>
                    <a:schemeClr val="bg1"/>
                  </a:solidFill>
                  <a:effectLst>
                    <a:outerShdw blurRad="38100" dist="38100" dir="2700000" algn="tl">
                      <a:srgbClr val="000000"/>
                    </a:outerShdw>
                  </a:effectLst>
                </a:rPr>
                <a:t>Sincere</a:t>
              </a:r>
            </a:p>
          </p:txBody>
        </p:sp>
        <p:sp>
          <p:nvSpPr>
            <p:cNvPr id="460813" name="_s1032"/>
            <p:cNvSpPr>
              <a:spLocks noChangeShapeType="1"/>
            </p:cNvSpPr>
            <p:nvPr/>
          </p:nvSpPr>
          <p:spPr bwMode="auto">
            <a:xfrm>
              <a:off x="3627" y="2784"/>
              <a:ext cx="325" cy="240"/>
            </a:xfrm>
            <a:prstGeom prst="line">
              <a:avLst/>
            </a:prstGeom>
            <a:noFill/>
            <a:ln w="38100">
              <a:solidFill>
                <a:srgbClr val="000000"/>
              </a:solidFill>
              <a:round/>
              <a:headEnd/>
              <a:tailEnd/>
            </a:ln>
          </p:spPr>
          <p:txBody>
            <a:bodyPr lIns="0" tIns="0" rIns="0" bIns="0" anchor="ctr"/>
            <a:lstStyle/>
            <a:p>
              <a:endParaRPr lang="en-US" dirty="0"/>
            </a:p>
          </p:txBody>
        </p:sp>
      </p:grpSp>
      <p:grpSp>
        <p:nvGrpSpPr>
          <p:cNvPr id="5" name="Group 17"/>
          <p:cNvGrpSpPr>
            <a:grpSpLocks/>
          </p:cNvGrpSpPr>
          <p:nvPr/>
        </p:nvGrpSpPr>
        <p:grpSpPr bwMode="auto">
          <a:xfrm>
            <a:off x="5978525" y="2590800"/>
            <a:ext cx="2870200" cy="1371600"/>
            <a:chOff x="3766" y="1632"/>
            <a:chExt cx="1808" cy="864"/>
          </a:xfrm>
        </p:grpSpPr>
        <p:sp>
          <p:nvSpPr>
            <p:cNvPr id="460808" name="_s1035"/>
            <p:cNvSpPr>
              <a:spLocks noChangeArrowheads="1"/>
            </p:cNvSpPr>
            <p:nvPr/>
          </p:nvSpPr>
          <p:spPr bwMode="auto">
            <a:xfrm>
              <a:off x="4043" y="1632"/>
              <a:ext cx="1531" cy="864"/>
            </a:xfrm>
            <a:prstGeom prst="ellipse">
              <a:avLst/>
            </a:prstGeom>
            <a:gradFill rotWithShape="1">
              <a:gsLst>
                <a:gs pos="0">
                  <a:srgbClr val="5D8A9E">
                    <a:alpha val="70000"/>
                  </a:srgbClr>
                </a:gs>
                <a:gs pos="50000">
                  <a:srgbClr val="5D8A9E">
                    <a:gamma/>
                    <a:shade val="46275"/>
                    <a:invGamma/>
                  </a:srgbClr>
                </a:gs>
                <a:gs pos="100000">
                  <a:srgbClr val="5D8A9E">
                    <a:alpha val="70000"/>
                  </a:srgbClr>
                </a:gs>
              </a:gsLst>
              <a:lin ang="5400000" scaled="1"/>
            </a:gradFill>
            <a:ln w="28575">
              <a:solidFill>
                <a:srgbClr val="57575A"/>
              </a:solidFill>
              <a:round/>
              <a:headEnd/>
              <a:tailEnd/>
            </a:ln>
          </p:spPr>
          <p:txBody>
            <a:bodyPr wrap="none" lIns="0" tIns="0" rIns="0" bIns="0" anchor="ctr"/>
            <a:lstStyle/>
            <a:p>
              <a:pPr algn="ctr">
                <a:lnSpc>
                  <a:spcPct val="70000"/>
                </a:lnSpc>
                <a:spcAft>
                  <a:spcPct val="10000"/>
                </a:spcAft>
              </a:pPr>
              <a:r>
                <a:rPr lang="en-US" sz="3600" b="0" dirty="0">
                  <a:solidFill>
                    <a:schemeClr val="bg1"/>
                  </a:solidFill>
                  <a:effectLst>
                    <a:outerShdw blurRad="38100" dist="38100" dir="2700000" algn="tl">
                      <a:srgbClr val="000000"/>
                    </a:outerShdw>
                  </a:effectLst>
                </a:rPr>
                <a:t>Specific</a:t>
              </a:r>
            </a:p>
          </p:txBody>
        </p:sp>
        <p:sp>
          <p:nvSpPr>
            <p:cNvPr id="460814" name="_s1034"/>
            <p:cNvSpPr>
              <a:spLocks noChangeShapeType="1"/>
            </p:cNvSpPr>
            <p:nvPr/>
          </p:nvSpPr>
          <p:spPr bwMode="auto">
            <a:xfrm flipV="1">
              <a:off x="3766" y="2160"/>
              <a:ext cx="307" cy="96"/>
            </a:xfrm>
            <a:prstGeom prst="line">
              <a:avLst/>
            </a:prstGeom>
            <a:noFill/>
            <a:ln w="38100">
              <a:solidFill>
                <a:srgbClr val="000000"/>
              </a:solidFill>
              <a:round/>
              <a:headEnd/>
              <a:tailEnd/>
            </a:ln>
          </p:spPr>
          <p:txBody>
            <a:bodyPr lIns="0" tIns="0" rIns="0" bIns="0" anchor="ctr"/>
            <a:lstStyle/>
            <a:p>
              <a:endParaRPr lang="en-US" dirty="0"/>
            </a:p>
          </p:txBody>
        </p:sp>
      </p:grpSp>
      <p:grpSp>
        <p:nvGrpSpPr>
          <p:cNvPr id="6" name="Group 16"/>
          <p:cNvGrpSpPr>
            <a:grpSpLocks/>
          </p:cNvGrpSpPr>
          <p:nvPr/>
        </p:nvGrpSpPr>
        <p:grpSpPr bwMode="auto">
          <a:xfrm>
            <a:off x="3427413" y="1295400"/>
            <a:ext cx="2820987" cy="1676400"/>
            <a:chOff x="2159" y="816"/>
            <a:chExt cx="1777" cy="1056"/>
          </a:xfrm>
        </p:grpSpPr>
        <p:sp>
          <p:nvSpPr>
            <p:cNvPr id="460809" name="_s1037"/>
            <p:cNvSpPr>
              <a:spLocks noChangeArrowheads="1"/>
            </p:cNvSpPr>
            <p:nvPr/>
          </p:nvSpPr>
          <p:spPr bwMode="auto">
            <a:xfrm>
              <a:off x="2159" y="816"/>
              <a:ext cx="1777" cy="864"/>
            </a:xfrm>
            <a:prstGeom prst="ellipse">
              <a:avLst/>
            </a:prstGeom>
            <a:gradFill rotWithShape="1">
              <a:gsLst>
                <a:gs pos="0">
                  <a:srgbClr val="D89013">
                    <a:alpha val="70000"/>
                  </a:srgbClr>
                </a:gs>
                <a:gs pos="50000">
                  <a:srgbClr val="D89013">
                    <a:gamma/>
                    <a:shade val="46275"/>
                    <a:invGamma/>
                  </a:srgbClr>
                </a:gs>
                <a:gs pos="100000">
                  <a:srgbClr val="D89013">
                    <a:alpha val="70000"/>
                  </a:srgbClr>
                </a:gs>
              </a:gsLst>
              <a:lin ang="5400000" scaled="1"/>
            </a:gradFill>
            <a:ln w="28575">
              <a:solidFill>
                <a:srgbClr val="995604"/>
              </a:solidFill>
              <a:round/>
              <a:headEnd/>
              <a:tailEnd/>
            </a:ln>
          </p:spPr>
          <p:txBody>
            <a:bodyPr lIns="0" tIns="0" rIns="0" bIns="0" anchor="ctr"/>
            <a:lstStyle/>
            <a:p>
              <a:pPr algn="ctr">
                <a:lnSpc>
                  <a:spcPct val="70000"/>
                </a:lnSpc>
                <a:spcAft>
                  <a:spcPct val="10000"/>
                </a:spcAft>
              </a:pPr>
              <a:r>
                <a:rPr lang="en-US" sz="3600" b="0" dirty="0">
                  <a:solidFill>
                    <a:schemeClr val="bg1"/>
                  </a:solidFill>
                  <a:effectLst>
                    <a:outerShdw blurRad="38100" dist="38100" dir="2700000" algn="tl">
                      <a:srgbClr val="000000"/>
                    </a:outerShdw>
                  </a:effectLst>
                </a:rPr>
                <a:t>Selfless</a:t>
              </a:r>
            </a:p>
          </p:txBody>
        </p:sp>
        <p:sp>
          <p:nvSpPr>
            <p:cNvPr id="460815" name="_s1036"/>
            <p:cNvSpPr>
              <a:spLocks noChangeShapeType="1"/>
            </p:cNvSpPr>
            <p:nvPr/>
          </p:nvSpPr>
          <p:spPr bwMode="auto">
            <a:xfrm flipV="1">
              <a:off x="3071" y="1656"/>
              <a:ext cx="1" cy="216"/>
            </a:xfrm>
            <a:prstGeom prst="line">
              <a:avLst/>
            </a:prstGeom>
            <a:noFill/>
            <a:ln w="38100">
              <a:solidFill>
                <a:srgbClr val="000000"/>
              </a:solidFill>
              <a:round/>
              <a:headEnd/>
              <a:tailEnd/>
            </a:ln>
          </p:spPr>
          <p:txBody>
            <a:bodyPr lIns="0" tIns="0" rIns="0" bIns="0" anchor="ctr"/>
            <a:lstStyle/>
            <a:p>
              <a:endParaRPr lang="en-U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10"/>
                                        </p:tgtEl>
                                        <p:attrNameLst>
                                          <p:attrName>style.visibility</p:attrName>
                                        </p:attrNameLst>
                                      </p:cBhvr>
                                      <p:to>
                                        <p:strVal val="visible"/>
                                      </p:to>
                                    </p:set>
                                    <p:anim calcmode="lin" valueType="num">
                                      <p:cBhvr additive="base">
                                        <p:cTn id="7" dur="500" fill="hold"/>
                                        <p:tgtEl>
                                          <p:spTgt spid="460810"/>
                                        </p:tgtEl>
                                        <p:attrNameLst>
                                          <p:attrName>ppt_x</p:attrName>
                                        </p:attrNameLst>
                                      </p:cBhvr>
                                      <p:tavLst>
                                        <p:tav tm="0">
                                          <p:val>
                                            <p:strVal val="#ppt_x"/>
                                          </p:val>
                                        </p:tav>
                                        <p:tav tm="100000">
                                          <p:val>
                                            <p:strVal val="#ppt_x"/>
                                          </p:val>
                                        </p:tav>
                                      </p:tavLst>
                                    </p:anim>
                                    <p:anim calcmode="lin" valueType="num">
                                      <p:cBhvr additive="base">
                                        <p:cTn id="8" dur="500" fill="hold"/>
                                        <p:tgtEl>
                                          <p:spTgt spid="4608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In expressing thanks, recognition, or sympathy, discuss the receiver, not the sender.</a:t>
            </a:r>
          </a:p>
          <a:p>
            <a:endParaRPr lang="en-US" dirty="0"/>
          </a:p>
        </p:txBody>
      </p:sp>
      <p:sp>
        <p:nvSpPr>
          <p:cNvPr id="404485" name="Rectangle 5"/>
          <p:cNvSpPr>
            <a:spLocks noGrp="1" noChangeArrowheads="1"/>
          </p:cNvSpPr>
          <p:nvPr>
            <p:ph type="title"/>
          </p:nvPr>
        </p:nvSpPr>
        <p:spPr/>
        <p:txBody>
          <a:bodyPr/>
          <a:lstStyle/>
          <a:p>
            <a:r>
              <a:rPr lang="en-US" dirty="0" smtClean="0"/>
              <a:t>The Five Ss of Goodwill Messages</a:t>
            </a:r>
            <a:endParaRPr lang="en-US" dirty="0"/>
          </a:p>
        </p:txBody>
      </p:sp>
      <p:sp>
        <p:nvSpPr>
          <p:cNvPr id="404492" name="_s1037"/>
          <p:cNvSpPr>
            <a:spLocks noChangeArrowheads="1"/>
          </p:cNvSpPr>
          <p:nvPr/>
        </p:nvSpPr>
        <p:spPr bwMode="auto">
          <a:xfrm>
            <a:off x="3200400" y="3657600"/>
            <a:ext cx="2743200" cy="1600200"/>
          </a:xfrm>
          <a:prstGeom prst="ellipse">
            <a:avLst/>
          </a:prstGeom>
          <a:gradFill rotWithShape="1">
            <a:gsLst>
              <a:gs pos="0">
                <a:srgbClr val="D89013">
                  <a:alpha val="70000"/>
                </a:srgbClr>
              </a:gs>
              <a:gs pos="50000">
                <a:srgbClr val="D89013">
                  <a:gamma/>
                  <a:shade val="46275"/>
                  <a:invGamma/>
                </a:srgbClr>
              </a:gs>
              <a:gs pos="100000">
                <a:srgbClr val="D89013">
                  <a:alpha val="70000"/>
                </a:srgbClr>
              </a:gs>
            </a:gsLst>
            <a:lin ang="5400000" scaled="1"/>
          </a:gradFill>
          <a:ln w="28575">
            <a:solidFill>
              <a:srgbClr val="995604"/>
            </a:solidFill>
            <a:round/>
            <a:headEnd/>
            <a:tailEnd/>
          </a:ln>
        </p:spPr>
        <p:txBody>
          <a:bodyPr lIns="0" tIns="0" rIns="0" bIns="0" anchor="ctr"/>
          <a:lstStyle/>
          <a:p>
            <a:pPr algn="ctr">
              <a:lnSpc>
                <a:spcPct val="50000"/>
              </a:lnSpc>
              <a:spcAft>
                <a:spcPct val="10000"/>
              </a:spcAft>
            </a:pPr>
            <a:r>
              <a:rPr lang="en-US" sz="3600" b="0" dirty="0">
                <a:solidFill>
                  <a:schemeClr val="bg1"/>
                </a:solidFill>
                <a:effectLst>
                  <a:outerShdw blurRad="38100" dist="38100" dir="2700000" algn="tl">
                    <a:srgbClr val="000000"/>
                  </a:outerShdw>
                </a:effectLst>
              </a:rPr>
              <a:t>Be </a:t>
            </a:r>
            <a:r>
              <a:rPr lang="en-US" sz="8000" b="0" dirty="0">
                <a:solidFill>
                  <a:schemeClr val="bg1"/>
                </a:solidFill>
                <a:effectLst>
                  <a:outerShdw blurRad="38100" dist="38100" dir="2700000" algn="tl">
                    <a:srgbClr val="000000"/>
                  </a:outerShdw>
                </a:effectLst>
              </a:rPr>
              <a:t>s</a:t>
            </a:r>
            <a:r>
              <a:rPr lang="en-US" sz="3600" b="0" dirty="0">
                <a:solidFill>
                  <a:schemeClr val="bg1"/>
                </a:solidFill>
                <a:effectLst>
                  <a:outerShdw blurRad="38100" dist="38100" dir="2700000" algn="tl">
                    <a:srgbClr val="000000"/>
                  </a:outerShdw>
                </a:effectLst>
              </a:rPr>
              <a:t>elfless</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31" name="_s1035"/>
          <p:cNvSpPr>
            <a:spLocks noChangeArrowheads="1"/>
          </p:cNvSpPr>
          <p:nvPr/>
        </p:nvSpPr>
        <p:spPr bwMode="auto">
          <a:xfrm>
            <a:off x="3200400" y="3657600"/>
            <a:ext cx="2743200" cy="1600200"/>
          </a:xfrm>
          <a:prstGeom prst="ellipse">
            <a:avLst/>
          </a:prstGeom>
          <a:gradFill rotWithShape="1">
            <a:gsLst>
              <a:gs pos="0">
                <a:srgbClr val="5D8A9E">
                  <a:alpha val="70000"/>
                </a:srgbClr>
              </a:gs>
              <a:gs pos="50000">
                <a:srgbClr val="5D8A9E">
                  <a:gamma/>
                  <a:shade val="46275"/>
                  <a:invGamma/>
                </a:srgbClr>
              </a:gs>
              <a:gs pos="100000">
                <a:srgbClr val="5D8A9E">
                  <a:alpha val="70000"/>
                </a:srgbClr>
              </a:gs>
            </a:gsLst>
            <a:lin ang="5400000" scaled="1"/>
          </a:gradFill>
          <a:ln w="28575">
            <a:solidFill>
              <a:srgbClr val="57575A"/>
            </a:solidFill>
            <a:round/>
            <a:headEnd/>
            <a:tailEnd/>
          </a:ln>
        </p:spPr>
        <p:txBody>
          <a:bodyPr wrap="none" lIns="0" tIns="0" rIns="0" bIns="0" anchor="ctr"/>
          <a:lstStyle/>
          <a:p>
            <a:pPr algn="ctr">
              <a:lnSpc>
                <a:spcPct val="50000"/>
              </a:lnSpc>
              <a:spcAft>
                <a:spcPct val="10000"/>
              </a:spcAft>
            </a:pPr>
            <a:r>
              <a:rPr lang="en-US" sz="3600" b="0" dirty="0">
                <a:solidFill>
                  <a:schemeClr val="bg1"/>
                </a:solidFill>
                <a:effectLst>
                  <a:outerShdw blurRad="38100" dist="38100" dir="2700000" algn="tl">
                    <a:srgbClr val="000000"/>
                  </a:outerShdw>
                </a:effectLst>
              </a:rPr>
              <a:t>Be</a:t>
            </a:r>
            <a:br>
              <a:rPr lang="en-US" sz="3600" b="0" dirty="0">
                <a:solidFill>
                  <a:schemeClr val="bg1"/>
                </a:solidFill>
                <a:effectLst>
                  <a:outerShdw blurRad="38100" dist="38100" dir="2700000" algn="tl">
                    <a:srgbClr val="000000"/>
                  </a:outerShdw>
                </a:effectLst>
              </a:rPr>
            </a:br>
            <a:r>
              <a:rPr lang="en-US" sz="3600" b="0" dirty="0">
                <a:solidFill>
                  <a:schemeClr val="bg1"/>
                </a:solidFill>
                <a:effectLst>
                  <a:outerShdw blurRad="38100" dist="38100" dir="2700000" algn="tl">
                    <a:srgbClr val="000000"/>
                  </a:outerShdw>
                </a:effectLst>
              </a:rPr>
              <a:t> </a:t>
            </a:r>
            <a:r>
              <a:rPr lang="en-US" sz="8800" b="0" dirty="0">
                <a:solidFill>
                  <a:schemeClr val="bg1"/>
                </a:solidFill>
                <a:effectLst>
                  <a:outerShdw blurRad="38100" dist="38100" dir="2700000" algn="tl">
                    <a:srgbClr val="000000"/>
                  </a:outerShdw>
                </a:effectLst>
              </a:rPr>
              <a:t>s</a:t>
            </a:r>
            <a:r>
              <a:rPr lang="en-US" sz="3600" b="0" dirty="0">
                <a:solidFill>
                  <a:schemeClr val="bg1"/>
                </a:solidFill>
                <a:effectLst>
                  <a:outerShdw blurRad="38100" dist="38100" dir="2700000" algn="tl">
                    <a:srgbClr val="000000"/>
                  </a:outerShdw>
                </a:effectLst>
              </a:rPr>
              <a:t>pecific</a:t>
            </a:r>
          </a:p>
        </p:txBody>
      </p:sp>
      <p:sp>
        <p:nvSpPr>
          <p:cNvPr id="10" name="Content Placeholder 9"/>
          <p:cNvSpPr>
            <a:spLocks noGrp="1"/>
          </p:cNvSpPr>
          <p:nvPr>
            <p:ph idx="1"/>
          </p:nvPr>
        </p:nvSpPr>
        <p:spPr/>
        <p:txBody>
          <a:bodyPr/>
          <a:lstStyle/>
          <a:p>
            <a:r>
              <a:rPr lang="en-US" dirty="0" smtClean="0"/>
              <a:t>In expressing thanks, recognition, or sympathy, cite specifics rather than generalities.</a:t>
            </a:r>
          </a:p>
        </p:txBody>
      </p:sp>
      <p:sp>
        <p:nvSpPr>
          <p:cNvPr id="461835" name="Rectangle 11"/>
          <p:cNvSpPr>
            <a:spLocks noGrp="1" noChangeArrowheads="1"/>
          </p:cNvSpPr>
          <p:nvPr>
            <p:ph type="title"/>
          </p:nvPr>
        </p:nvSpPr>
        <p:spPr/>
        <p:txBody>
          <a:bodyPr/>
          <a:lstStyle/>
          <a:p>
            <a:r>
              <a:rPr lang="en-US" dirty="0" smtClean="0"/>
              <a:t>The Five Ss of Goodwill Messages</a:t>
            </a:r>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5" name="_s1033"/>
          <p:cNvSpPr>
            <a:spLocks noChangeArrowheads="1"/>
          </p:cNvSpPr>
          <p:nvPr/>
        </p:nvSpPr>
        <p:spPr bwMode="auto">
          <a:xfrm>
            <a:off x="3200400" y="3657600"/>
            <a:ext cx="2743200" cy="1600200"/>
          </a:xfrm>
          <a:prstGeom prst="ellipse">
            <a:avLst/>
          </a:prstGeom>
          <a:gradFill rotWithShape="1">
            <a:gsLst>
              <a:gs pos="0">
                <a:srgbClr val="6A831B">
                  <a:alpha val="60001"/>
                </a:srgbClr>
              </a:gs>
              <a:gs pos="50000">
                <a:srgbClr val="6A831B">
                  <a:gamma/>
                  <a:shade val="46275"/>
                  <a:invGamma/>
                </a:srgbClr>
              </a:gs>
              <a:gs pos="100000">
                <a:srgbClr val="6A831B">
                  <a:alpha val="60001"/>
                </a:srgbClr>
              </a:gs>
            </a:gsLst>
            <a:lin ang="5400000" scaled="1"/>
          </a:gradFill>
          <a:ln w="28575">
            <a:solidFill>
              <a:srgbClr val="4C7019"/>
            </a:solidFill>
            <a:round/>
            <a:headEnd/>
            <a:tailEnd/>
          </a:ln>
        </p:spPr>
        <p:txBody>
          <a:bodyPr wrap="none" lIns="0" tIns="0" rIns="0" bIns="0" anchor="ctr"/>
          <a:lstStyle/>
          <a:p>
            <a:pPr algn="ctr">
              <a:lnSpc>
                <a:spcPct val="50000"/>
              </a:lnSpc>
              <a:spcAft>
                <a:spcPct val="10000"/>
              </a:spcAft>
            </a:pPr>
            <a:r>
              <a:rPr lang="en-US" sz="3200" b="0" dirty="0">
                <a:solidFill>
                  <a:schemeClr val="bg1"/>
                </a:solidFill>
                <a:effectLst>
                  <a:outerShdw blurRad="38100" dist="38100" dir="2700000" algn="tl">
                    <a:srgbClr val="000000"/>
                  </a:outerShdw>
                </a:effectLst>
              </a:rPr>
              <a:t>Be</a:t>
            </a:r>
            <a:br>
              <a:rPr lang="en-US" sz="3200" b="0" dirty="0">
                <a:solidFill>
                  <a:schemeClr val="bg1"/>
                </a:solidFill>
                <a:effectLst>
                  <a:outerShdw blurRad="38100" dist="38100" dir="2700000" algn="tl">
                    <a:srgbClr val="000000"/>
                  </a:outerShdw>
                </a:effectLst>
              </a:rPr>
            </a:br>
            <a:r>
              <a:rPr lang="en-US" sz="8000" b="0" dirty="0">
                <a:solidFill>
                  <a:schemeClr val="bg1"/>
                </a:solidFill>
                <a:effectLst>
                  <a:outerShdw blurRad="38100" dist="38100" dir="2700000" algn="tl">
                    <a:srgbClr val="000000"/>
                  </a:outerShdw>
                </a:effectLst>
              </a:rPr>
              <a:t>S</a:t>
            </a:r>
            <a:r>
              <a:rPr lang="en-US" sz="3200" b="0" dirty="0">
                <a:solidFill>
                  <a:schemeClr val="bg1"/>
                </a:solidFill>
                <a:effectLst>
                  <a:outerShdw blurRad="38100" dist="38100" dir="2700000" algn="tl">
                    <a:srgbClr val="000000"/>
                  </a:outerShdw>
                </a:effectLst>
              </a:rPr>
              <a:t>incere</a:t>
            </a:r>
          </a:p>
        </p:txBody>
      </p:sp>
      <p:sp>
        <p:nvSpPr>
          <p:cNvPr id="8" name="Content Placeholder 7"/>
          <p:cNvSpPr>
            <a:spLocks noGrp="1"/>
          </p:cNvSpPr>
          <p:nvPr>
            <p:ph idx="1"/>
          </p:nvPr>
        </p:nvSpPr>
        <p:spPr/>
        <p:txBody>
          <a:bodyPr/>
          <a:lstStyle/>
          <a:p>
            <a:r>
              <a:rPr lang="en-US" dirty="0" smtClean="0"/>
              <a:t>In expressing thanks, recognition, or sympathy, be sincere. Show your honest feelings with unpretentious language.</a:t>
            </a:r>
            <a:endParaRPr lang="en-US" dirty="0"/>
          </a:p>
        </p:txBody>
      </p:sp>
      <p:sp>
        <p:nvSpPr>
          <p:cNvPr id="462859" name="Rectangle 11"/>
          <p:cNvSpPr>
            <a:spLocks noGrp="1" noChangeArrowheads="1"/>
          </p:cNvSpPr>
          <p:nvPr>
            <p:ph type="title"/>
          </p:nvPr>
        </p:nvSpPr>
        <p:spPr/>
        <p:txBody>
          <a:bodyPr/>
          <a:lstStyle/>
          <a:p>
            <a:r>
              <a:rPr lang="en-US" dirty="0" smtClean="0"/>
              <a:t>The Five Ss of Goodwill Messages</a:t>
            </a:r>
            <a:endParaRPr lang="en-US"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9" name="_s1031"/>
          <p:cNvSpPr>
            <a:spLocks noChangeArrowheads="1"/>
          </p:cNvSpPr>
          <p:nvPr/>
        </p:nvSpPr>
        <p:spPr bwMode="auto">
          <a:xfrm>
            <a:off x="3200400" y="3657600"/>
            <a:ext cx="2743200" cy="1600200"/>
          </a:xfrm>
          <a:prstGeom prst="ellipse">
            <a:avLst/>
          </a:prstGeom>
          <a:gradFill rotWithShape="1">
            <a:gsLst>
              <a:gs pos="0">
                <a:srgbClr val="B15F48">
                  <a:alpha val="70000"/>
                </a:srgbClr>
              </a:gs>
              <a:gs pos="50000">
                <a:srgbClr val="B15F48">
                  <a:gamma/>
                  <a:shade val="46275"/>
                  <a:invGamma/>
                </a:srgbClr>
              </a:gs>
              <a:gs pos="100000">
                <a:srgbClr val="B15F48">
                  <a:alpha val="70000"/>
                </a:srgbClr>
              </a:gs>
            </a:gsLst>
            <a:lin ang="5400000" scaled="1"/>
          </a:gradFill>
          <a:ln w="28575">
            <a:solidFill>
              <a:srgbClr val="963C26"/>
            </a:solidFill>
            <a:round/>
            <a:headEnd/>
            <a:tailEnd/>
          </a:ln>
        </p:spPr>
        <p:txBody>
          <a:bodyPr wrap="none" lIns="0" tIns="0" rIns="0" bIns="0" anchor="ctr"/>
          <a:lstStyle/>
          <a:p>
            <a:pPr marL="342900" indent="-342900" algn="ctr">
              <a:lnSpc>
                <a:spcPct val="70000"/>
              </a:lnSpc>
              <a:spcAft>
                <a:spcPct val="10000"/>
              </a:spcAft>
            </a:pPr>
            <a:r>
              <a:rPr lang="en-US" sz="3200" b="0" dirty="0">
                <a:solidFill>
                  <a:schemeClr val="bg1"/>
                </a:solidFill>
                <a:effectLst>
                  <a:outerShdw blurRad="38100" dist="38100" dir="2700000" algn="tl">
                    <a:srgbClr val="000000"/>
                  </a:outerShdw>
                </a:effectLst>
              </a:rPr>
              <a:t>Be</a:t>
            </a:r>
          </a:p>
          <a:p>
            <a:pPr marL="342900" indent="-342900" algn="ctr">
              <a:lnSpc>
                <a:spcPct val="0"/>
              </a:lnSpc>
              <a:spcAft>
                <a:spcPct val="10000"/>
              </a:spcAft>
            </a:pPr>
            <a:r>
              <a:rPr lang="en-US" sz="8000" b="0" dirty="0">
                <a:solidFill>
                  <a:schemeClr val="bg1"/>
                </a:solidFill>
                <a:effectLst>
                  <a:outerShdw blurRad="38100" dist="38100" dir="2700000" algn="tl">
                    <a:srgbClr val="000000"/>
                  </a:outerShdw>
                </a:effectLst>
              </a:rPr>
              <a:t>S</a:t>
            </a:r>
            <a:r>
              <a:rPr lang="en-US" sz="3200" b="0" dirty="0">
                <a:solidFill>
                  <a:schemeClr val="bg1"/>
                </a:solidFill>
                <a:effectLst>
                  <a:outerShdw blurRad="38100" dist="38100" dir="2700000" algn="tl">
                    <a:srgbClr val="000000"/>
                  </a:outerShdw>
                </a:effectLst>
              </a:rPr>
              <a:t>pontaneous</a:t>
            </a:r>
          </a:p>
        </p:txBody>
      </p:sp>
      <p:sp>
        <p:nvSpPr>
          <p:cNvPr id="10" name="Content Placeholder 9"/>
          <p:cNvSpPr>
            <a:spLocks noGrp="1"/>
          </p:cNvSpPr>
          <p:nvPr>
            <p:ph idx="1"/>
          </p:nvPr>
        </p:nvSpPr>
        <p:spPr/>
        <p:txBody>
          <a:bodyPr/>
          <a:lstStyle/>
          <a:p>
            <a:r>
              <a:rPr lang="en-US" dirty="0" smtClean="0"/>
              <a:t>In expressing thanks, recognition, or sympathy, be spontaneous. Make the message sound natural, fresh, and direct. Avoid canned phrases.</a:t>
            </a:r>
            <a:endParaRPr lang="en-US" dirty="0"/>
          </a:p>
        </p:txBody>
      </p:sp>
      <p:sp>
        <p:nvSpPr>
          <p:cNvPr id="463883" name="Rectangle 11"/>
          <p:cNvSpPr>
            <a:spLocks noGrp="1" noChangeArrowheads="1"/>
          </p:cNvSpPr>
          <p:nvPr>
            <p:ph type="title"/>
          </p:nvPr>
        </p:nvSpPr>
        <p:spPr/>
        <p:txBody>
          <a:bodyPr/>
          <a:lstStyle/>
          <a:p>
            <a:r>
              <a:rPr lang="en-US" dirty="0" smtClean="0"/>
              <a:t>The Five Ss of Goodwill Messages</a:t>
            </a:r>
            <a:endParaRPr lang="en-US"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3" name="_s1029"/>
          <p:cNvSpPr>
            <a:spLocks noChangeArrowheads="1"/>
          </p:cNvSpPr>
          <p:nvPr/>
        </p:nvSpPr>
        <p:spPr bwMode="auto">
          <a:xfrm>
            <a:off x="3200400" y="3657600"/>
            <a:ext cx="2743200" cy="1600200"/>
          </a:xfrm>
          <a:prstGeom prst="ellipse">
            <a:avLst/>
          </a:prstGeom>
          <a:gradFill rotWithShape="1">
            <a:gsLst>
              <a:gs pos="0">
                <a:srgbClr val="993366">
                  <a:alpha val="50000"/>
                </a:srgbClr>
              </a:gs>
              <a:gs pos="50000">
                <a:srgbClr val="993366">
                  <a:gamma/>
                  <a:shade val="46275"/>
                  <a:invGamma/>
                </a:srgbClr>
              </a:gs>
              <a:gs pos="100000">
                <a:srgbClr val="993366">
                  <a:alpha val="50000"/>
                </a:srgbClr>
              </a:gs>
            </a:gsLst>
            <a:lin ang="5400000" scaled="1"/>
          </a:gradFill>
          <a:ln w="28575">
            <a:solidFill>
              <a:srgbClr val="774286"/>
            </a:solidFill>
            <a:round/>
            <a:headEnd/>
            <a:tailEnd/>
          </a:ln>
        </p:spPr>
        <p:txBody>
          <a:bodyPr lIns="0" tIns="0" rIns="0" bIns="0" anchor="ctr"/>
          <a:lstStyle/>
          <a:p>
            <a:pPr algn="ctr">
              <a:lnSpc>
                <a:spcPct val="70000"/>
              </a:lnSpc>
              <a:spcAft>
                <a:spcPct val="10000"/>
              </a:spcAft>
            </a:pPr>
            <a:r>
              <a:rPr lang="en-US" sz="3200" b="0" dirty="0">
                <a:solidFill>
                  <a:schemeClr val="bg1"/>
                </a:solidFill>
                <a:effectLst>
                  <a:outerShdw blurRad="38100" dist="38100" dir="2700000" algn="tl">
                    <a:srgbClr val="000000"/>
                  </a:outerShdw>
                </a:effectLst>
              </a:rPr>
              <a:t>Keep it </a:t>
            </a:r>
            <a:r>
              <a:rPr lang="en-US" sz="8000" b="0" dirty="0">
                <a:solidFill>
                  <a:schemeClr val="bg1"/>
                </a:solidFill>
                <a:effectLst>
                  <a:outerShdw blurRad="38100" dist="38100" dir="2700000" algn="tl">
                    <a:srgbClr val="000000"/>
                  </a:outerShdw>
                </a:effectLst>
              </a:rPr>
              <a:t>S</a:t>
            </a:r>
            <a:r>
              <a:rPr lang="en-US" sz="3200" b="0" dirty="0">
                <a:solidFill>
                  <a:schemeClr val="bg1"/>
                </a:solidFill>
                <a:effectLst>
                  <a:outerShdw blurRad="38100" dist="38100" dir="2700000" algn="tl">
                    <a:srgbClr val="000000"/>
                  </a:outerShdw>
                </a:effectLst>
              </a:rPr>
              <a:t>hort</a:t>
            </a:r>
          </a:p>
        </p:txBody>
      </p:sp>
      <p:sp>
        <p:nvSpPr>
          <p:cNvPr id="10" name="Content Placeholder 9"/>
          <p:cNvSpPr>
            <a:spLocks noGrp="1"/>
          </p:cNvSpPr>
          <p:nvPr>
            <p:ph idx="1"/>
          </p:nvPr>
        </p:nvSpPr>
        <p:spPr/>
        <p:txBody>
          <a:bodyPr/>
          <a:lstStyle/>
          <a:p>
            <a:r>
              <a:rPr lang="en-US" dirty="0" smtClean="0"/>
              <a:t>In expressing thanks, recognition, or sympathy, keep the message short. Although goodwill messages may be as long as needed, they generally are short.</a:t>
            </a:r>
            <a:endParaRPr lang="en-US" dirty="0"/>
          </a:p>
        </p:txBody>
      </p:sp>
      <p:sp>
        <p:nvSpPr>
          <p:cNvPr id="464907" name="Rectangle 11"/>
          <p:cNvSpPr>
            <a:spLocks noGrp="1" noChangeArrowheads="1"/>
          </p:cNvSpPr>
          <p:nvPr>
            <p:ph type="title"/>
          </p:nvPr>
        </p:nvSpPr>
        <p:spPr/>
        <p:txBody>
          <a:bodyPr/>
          <a:lstStyle/>
          <a:p>
            <a:r>
              <a:rPr lang="en-US" dirty="0" smtClean="0"/>
              <a:t>The Five Ss of Goodwill Messages</a:t>
            </a:r>
            <a:endParaRPr lang="en-US"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6200" y="5105400"/>
            <a:ext cx="1752600" cy="190758"/>
          </a:xfrm>
          <a:prstGeom prst="rect">
            <a:avLst/>
          </a:prstGeom>
          <a:noFill/>
        </p:spPr>
        <p:txBody>
          <a:bodyPr wrap="square" rtlCol="0">
            <a:spAutoFit/>
          </a:bodyPr>
          <a:lstStyle/>
          <a:p>
            <a:pPr algn="l"/>
            <a:r>
              <a:rPr lang="en-US" sz="1000" b="0" dirty="0" smtClean="0">
                <a:solidFill>
                  <a:srgbClr val="002060"/>
                </a:solidFill>
                <a:latin typeface="Arial" pitchFamily="34" charset="0"/>
                <a:cs typeface="Arial" pitchFamily="34" charset="0"/>
              </a:rPr>
              <a:t>By John S. Donnellan</a:t>
            </a:r>
            <a:endParaRPr lang="en-US" sz="1000" b="0" dirty="0">
              <a:solidFill>
                <a:srgbClr val="002060"/>
              </a:solidFill>
              <a:latin typeface="Arial" pitchFamily="34" charset="0"/>
              <a:cs typeface="Arial" pitchFamily="34" charset="0"/>
            </a:endParaRPr>
          </a:p>
        </p:txBody>
      </p:sp>
      <p:pic>
        <p:nvPicPr>
          <p:cNvPr id="466954" name="Picture 10" descr="j0411843"/>
          <p:cNvPicPr>
            <a:picLocks noChangeAspect="1" noChangeArrowheads="1"/>
          </p:cNvPicPr>
          <p:nvPr/>
        </p:nvPicPr>
        <p:blipFill>
          <a:blip r:embed="rId2" cstate="email"/>
          <a:stretch>
            <a:fillRect/>
          </a:stretch>
        </p:blipFill>
        <p:spPr bwMode="auto">
          <a:xfrm>
            <a:off x="2895600" y="3740726"/>
            <a:ext cx="3543300" cy="2469573"/>
          </a:xfrm>
          <a:prstGeom prst="rect">
            <a:avLst/>
          </a:prstGeom>
          <a:noFill/>
        </p:spPr>
      </p:pic>
      <p:sp>
        <p:nvSpPr>
          <p:cNvPr id="6" name="Content Placeholder 5"/>
          <p:cNvSpPr>
            <a:spLocks noGrp="1"/>
          </p:cNvSpPr>
          <p:nvPr>
            <p:ph idx="1"/>
          </p:nvPr>
        </p:nvSpPr>
        <p:spPr>
          <a:xfrm>
            <a:off x="1143000" y="1752600"/>
            <a:ext cx="7848600" cy="4267200"/>
          </a:xfrm>
        </p:spPr>
        <p:txBody>
          <a:bodyPr/>
          <a:lstStyle/>
          <a:p>
            <a:r>
              <a:rPr lang="en-US" dirty="0" smtClean="0"/>
              <a:t>Send a brief note expressing your appreciation.</a:t>
            </a:r>
          </a:p>
          <a:p>
            <a:r>
              <a:rPr lang="en-US" dirty="0" smtClean="0"/>
              <a:t>Tell how good the message made you feel.</a:t>
            </a:r>
          </a:p>
          <a:p>
            <a:r>
              <a:rPr lang="en-US" dirty="0" smtClean="0"/>
              <a:t>Accept praise gracefully. Don’t make belittling statements. (</a:t>
            </a:r>
            <a:r>
              <a:rPr lang="en-US" i="1" dirty="0" smtClean="0"/>
              <a:t>I’m not really all that good!</a:t>
            </a:r>
            <a:r>
              <a:rPr lang="en-US" dirty="0" smtClean="0"/>
              <a:t>).</a:t>
            </a:r>
            <a:endParaRPr lang="en-US" dirty="0"/>
          </a:p>
        </p:txBody>
      </p:sp>
      <p:sp>
        <p:nvSpPr>
          <p:cNvPr id="466949" name="Rectangle 5"/>
          <p:cNvSpPr>
            <a:spLocks noGrp="1" noChangeArrowheads="1"/>
          </p:cNvSpPr>
          <p:nvPr>
            <p:ph type="title"/>
          </p:nvPr>
        </p:nvSpPr>
        <p:spPr/>
        <p:txBody>
          <a:bodyPr/>
          <a:lstStyle/>
          <a:p>
            <a:r>
              <a:rPr lang="en-US" dirty="0" smtClean="0"/>
              <a:t>Answering Congratulatory Messages</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2"/>
          </p:nvPr>
        </p:nvSpPr>
        <p:spPr>
          <a:xfrm>
            <a:off x="2743200" y="1752600"/>
            <a:ext cx="6172200" cy="4267200"/>
          </a:xfrm>
        </p:spPr>
        <p:txBody>
          <a:bodyPr/>
          <a:lstStyle/>
          <a:p>
            <a:r>
              <a:rPr lang="en-US" dirty="0" smtClean="0"/>
              <a:t>Phase 2: Research, Organize, Compose</a:t>
            </a:r>
          </a:p>
          <a:p>
            <a:pPr lvl="1"/>
            <a:r>
              <a:rPr lang="en-US" dirty="0" smtClean="0"/>
              <a:t>Collect information.</a:t>
            </a:r>
          </a:p>
          <a:p>
            <a:pPr lvl="1"/>
            <a:r>
              <a:rPr lang="en-US" dirty="0" smtClean="0"/>
              <a:t>Choose the best organizational strategy.</a:t>
            </a:r>
          </a:p>
          <a:p>
            <a:pPr lvl="1"/>
            <a:r>
              <a:rPr lang="en-US" dirty="0" smtClean="0"/>
              <a:t>Compose the first draft.</a:t>
            </a:r>
          </a:p>
          <a:p>
            <a:pPr lvl="1"/>
            <a:r>
              <a:rPr lang="en-US" dirty="0" smtClean="0"/>
              <a:t>Group similar information together.</a:t>
            </a:r>
          </a:p>
        </p:txBody>
      </p:sp>
      <p:sp>
        <p:nvSpPr>
          <p:cNvPr id="4" name="Title 3"/>
          <p:cNvSpPr>
            <a:spLocks noGrp="1"/>
          </p:cNvSpPr>
          <p:nvPr>
            <p:ph type="title"/>
          </p:nvPr>
        </p:nvSpPr>
        <p:spPr/>
        <p:txBody>
          <a:bodyPr/>
          <a:lstStyle/>
          <a:p>
            <a:r>
              <a:rPr lang="en-US" dirty="0" smtClean="0"/>
              <a:t>Successful Positive Messages Start</a:t>
            </a:r>
            <a:br>
              <a:rPr lang="en-US" dirty="0" smtClean="0"/>
            </a:br>
            <a:r>
              <a:rPr lang="en-US" dirty="0" smtClean="0"/>
              <a:t>With the Writing Process</a:t>
            </a:r>
            <a:endParaRPr lang="en-US" dirty="0"/>
          </a:p>
        </p:txBody>
      </p:sp>
      <p:sp>
        <p:nvSpPr>
          <p:cNvPr id="6"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2</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p:spPr>
        <p:txBody>
          <a:bodyPr/>
          <a:lstStyle/>
          <a:p>
            <a:r>
              <a:rPr lang="en-US" dirty="0" smtClean="0"/>
              <a:t>END</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2"/>
          </p:nvPr>
        </p:nvSpPr>
        <p:spPr>
          <a:xfrm>
            <a:off x="2743200" y="1752600"/>
            <a:ext cx="6172200" cy="4267200"/>
          </a:xfrm>
        </p:spPr>
        <p:txBody>
          <a:bodyPr/>
          <a:lstStyle/>
          <a:p>
            <a:r>
              <a:rPr lang="en-US" dirty="0" smtClean="0"/>
              <a:t>Phase 3: Revise, Proofread, Evaluate</a:t>
            </a:r>
          </a:p>
          <a:p>
            <a:pPr lvl="1"/>
            <a:r>
              <a:rPr lang="en-US" dirty="0" smtClean="0"/>
              <a:t>Is the message clear? Correct?</a:t>
            </a:r>
          </a:p>
          <a:p>
            <a:pPr lvl="1"/>
            <a:r>
              <a:rPr lang="en-US" dirty="0" smtClean="0"/>
              <a:t>Did you plan for feedback?</a:t>
            </a:r>
          </a:p>
          <a:p>
            <a:pPr lvl="1"/>
            <a:r>
              <a:rPr lang="en-US" dirty="0" smtClean="0"/>
              <a:t>Will this message achieve its purpose?</a:t>
            </a:r>
          </a:p>
        </p:txBody>
      </p:sp>
      <p:sp>
        <p:nvSpPr>
          <p:cNvPr id="4" name="Title 3"/>
          <p:cNvSpPr>
            <a:spLocks noGrp="1"/>
          </p:cNvSpPr>
          <p:nvPr>
            <p:ph type="title"/>
          </p:nvPr>
        </p:nvSpPr>
        <p:spPr/>
        <p:txBody>
          <a:bodyPr/>
          <a:lstStyle/>
          <a:p>
            <a:r>
              <a:rPr lang="en-US" dirty="0" smtClean="0"/>
              <a:t>Successful Positive Messages Start</a:t>
            </a:r>
            <a:br>
              <a:rPr lang="en-US" dirty="0" smtClean="0"/>
            </a:br>
            <a:r>
              <a:rPr lang="en-US" dirty="0" smtClean="0"/>
              <a:t>With the Writing Process</a:t>
            </a:r>
            <a:endParaRPr lang="en-US" dirty="0"/>
          </a:p>
        </p:txBody>
      </p:sp>
      <p:sp>
        <p:nvSpPr>
          <p:cNvPr id="6"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3</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228600" y="1295400"/>
          <a:ext cx="8686800" cy="504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Comparing Typical Positive Messages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97" name="Rectangle 25"/>
          <p:cNvSpPr>
            <a:spLocks noGrp="1" noChangeArrowheads="1"/>
          </p:cNvSpPr>
          <p:nvPr>
            <p:ph type="title"/>
          </p:nvPr>
        </p:nvSpPr>
        <p:spPr/>
        <p:txBody>
          <a:bodyPr/>
          <a:lstStyle/>
          <a:p>
            <a:r>
              <a:rPr lang="en-US" dirty="0" smtClean="0"/>
              <a:t>Formatting Hard-Copy Memos</a:t>
            </a:r>
            <a:endParaRPr lang="en-US" dirty="0"/>
          </a:p>
        </p:txBody>
      </p:sp>
      <p:sp>
        <p:nvSpPr>
          <p:cNvPr id="335890" name="Rectangle 18"/>
          <p:cNvSpPr>
            <a:spLocks noChangeArrowheads="1"/>
          </p:cNvSpPr>
          <p:nvPr/>
        </p:nvSpPr>
        <p:spPr bwMode="auto">
          <a:xfrm>
            <a:off x="73152" y="1600200"/>
            <a:ext cx="5038344" cy="4727448"/>
          </a:xfrm>
          <a:prstGeom prst="rect">
            <a:avLst/>
          </a:prstGeom>
          <a:solidFill>
            <a:schemeClr val="accent3"/>
          </a:solidFill>
          <a:ln w="19050">
            <a:noFill/>
            <a:miter lim="800000"/>
            <a:headEnd/>
            <a:tailEnd/>
          </a:ln>
          <a:effectLst>
            <a:innerShdw blurRad="63500" dist="50800" dir="2700000">
              <a:prstClr val="black">
                <a:alpha val="50000"/>
              </a:prstClr>
            </a:innerShdw>
          </a:effectLst>
        </p:spPr>
        <p:txBody>
          <a:bodyPr rIns="457200"/>
          <a:lstStyle/>
          <a:p>
            <a:pPr marL="574675" lvl="1">
              <a:buClr>
                <a:srgbClr val="D89013"/>
              </a:buClr>
              <a:tabLst>
                <a:tab pos="2005013" algn="l"/>
              </a:tabLst>
            </a:pPr>
            <a:r>
              <a:rPr lang="en-US" sz="1800" dirty="0" smtClean="0">
                <a:latin typeface="+mn-lt"/>
              </a:rPr>
              <a:t>MEMORANDUM</a:t>
            </a:r>
            <a:endParaRPr lang="en-US" sz="1800" dirty="0">
              <a:latin typeface="+mn-lt"/>
            </a:endParaRPr>
          </a:p>
          <a:p>
            <a:pPr marL="574675" lvl="1" algn="l">
              <a:spcAft>
                <a:spcPct val="10000"/>
              </a:spcAft>
              <a:buClr>
                <a:srgbClr val="D89013"/>
              </a:buClr>
              <a:tabLst>
                <a:tab pos="2005013" algn="l"/>
              </a:tabLst>
            </a:pPr>
            <a:r>
              <a:rPr lang="en-US" sz="1800" b="0" dirty="0">
                <a:latin typeface="+mn-lt"/>
              </a:rPr>
              <a:t/>
            </a:r>
            <a:br>
              <a:rPr lang="en-US" sz="1800" b="0" dirty="0">
                <a:latin typeface="+mn-lt"/>
              </a:rPr>
            </a:br>
            <a:r>
              <a:rPr lang="en-US" sz="1800" dirty="0">
                <a:latin typeface="+mn-lt"/>
              </a:rPr>
              <a:t>DATE:</a:t>
            </a:r>
            <a:r>
              <a:rPr lang="en-US" sz="1800" b="0" dirty="0">
                <a:latin typeface="+mn-lt"/>
              </a:rPr>
              <a:t>	  </a:t>
            </a:r>
            <a:r>
              <a:rPr lang="en-US" sz="1800" b="0" dirty="0" smtClean="0">
                <a:latin typeface="+mn-lt"/>
              </a:rPr>
              <a:t>April 5, 2012</a:t>
            </a:r>
            <a:endParaRPr lang="en-US" sz="1800" b="0" dirty="0">
              <a:latin typeface="+mn-lt"/>
            </a:endParaRPr>
          </a:p>
          <a:p>
            <a:pPr marL="574675" lvl="1" algn="l">
              <a:spcAft>
                <a:spcPct val="10000"/>
              </a:spcAft>
              <a:buClr>
                <a:srgbClr val="D89013"/>
              </a:buClr>
              <a:tabLst>
                <a:tab pos="2005013" algn="l"/>
              </a:tabLst>
            </a:pPr>
            <a:r>
              <a:rPr lang="en-US" sz="1800" dirty="0">
                <a:latin typeface="+mn-lt"/>
              </a:rPr>
              <a:t>TO:</a:t>
            </a:r>
            <a:r>
              <a:rPr lang="en-US" sz="1800" b="0" dirty="0">
                <a:latin typeface="+mn-lt"/>
              </a:rPr>
              <a:t>	  Dawn Stewart, Manager</a:t>
            </a:r>
          </a:p>
          <a:p>
            <a:pPr marL="574675" lvl="1" algn="l">
              <a:spcAft>
                <a:spcPct val="10000"/>
              </a:spcAft>
              <a:buClr>
                <a:srgbClr val="D89013"/>
              </a:buClr>
              <a:tabLst>
                <a:tab pos="2005013" algn="l"/>
              </a:tabLst>
            </a:pPr>
            <a:r>
              <a:rPr lang="en-US" sz="1800" dirty="0">
                <a:latin typeface="+mn-lt"/>
              </a:rPr>
              <a:t>FROM:</a:t>
            </a:r>
            <a:r>
              <a:rPr lang="en-US" sz="1800" b="0" dirty="0">
                <a:latin typeface="+mn-lt"/>
              </a:rPr>
              <a:t>	  Jay Murray, Vice President </a:t>
            </a:r>
            <a:endParaRPr lang="en-US" sz="1800" b="0" dirty="0">
              <a:solidFill>
                <a:srgbClr val="0000FF"/>
              </a:solidFill>
              <a:latin typeface="+mn-lt"/>
            </a:endParaRPr>
          </a:p>
          <a:p>
            <a:pPr marL="574675" lvl="1" algn="l">
              <a:spcAft>
                <a:spcPct val="10000"/>
              </a:spcAft>
              <a:buClr>
                <a:srgbClr val="D89013"/>
              </a:buClr>
              <a:tabLst>
                <a:tab pos="2005013" algn="l"/>
              </a:tabLst>
            </a:pPr>
            <a:r>
              <a:rPr lang="en-US" sz="1800" dirty="0">
                <a:latin typeface="+mn-lt"/>
              </a:rPr>
              <a:t>SUBJECT:</a:t>
            </a:r>
            <a:r>
              <a:rPr lang="en-US" sz="1800" b="0" dirty="0">
                <a:latin typeface="+mn-lt"/>
              </a:rPr>
              <a:t>	 </a:t>
            </a:r>
            <a:r>
              <a:rPr lang="en-US" sz="1800" b="0" dirty="0" smtClean="0">
                <a:latin typeface="+mn-lt"/>
              </a:rPr>
              <a:t> Telephone </a:t>
            </a:r>
            <a:r>
              <a:rPr lang="en-US" sz="1800" b="0" dirty="0">
                <a:latin typeface="+mn-lt"/>
              </a:rPr>
              <a:t>Service </a:t>
            </a:r>
            <a:r>
              <a:rPr lang="en-US" sz="1800" b="0" dirty="0" smtClean="0">
                <a:latin typeface="+mn-lt"/>
              </a:rPr>
              <a:t>	  Request </a:t>
            </a:r>
            <a:r>
              <a:rPr lang="en-US" sz="1800" b="0" dirty="0">
                <a:latin typeface="+mn-lt"/>
              </a:rPr>
              <a:t>Forms</a:t>
            </a:r>
          </a:p>
          <a:p>
            <a:pPr marL="574675" lvl="1" algn="l">
              <a:buClr>
                <a:srgbClr val="D89013"/>
              </a:buClr>
              <a:tabLst>
                <a:tab pos="2005013" algn="l"/>
              </a:tabLst>
            </a:pPr>
            <a:endParaRPr lang="en-US" sz="1800" b="0" dirty="0">
              <a:latin typeface="+mn-lt"/>
            </a:endParaRPr>
          </a:p>
          <a:p>
            <a:pPr marL="574675" lvl="1" algn="l">
              <a:buClr>
                <a:srgbClr val="D89013"/>
              </a:buClr>
              <a:tabLst>
                <a:tab pos="2005013" algn="l"/>
              </a:tabLst>
            </a:pPr>
            <a:r>
              <a:rPr lang="en-US" sz="1800" b="0" dirty="0">
                <a:latin typeface="+mn-lt"/>
              </a:rPr>
              <a:t>To speed telephone installation and improve service within the main facility, we are starting a new application procedure.</a:t>
            </a:r>
          </a:p>
          <a:p>
            <a:pPr marL="574675" lvl="1" algn="l">
              <a:buClr>
                <a:srgbClr val="D89013"/>
              </a:buClr>
              <a:tabLst>
                <a:tab pos="2005013" algn="l"/>
              </a:tabLst>
            </a:pPr>
            <a:endParaRPr lang="en-US" sz="1800" b="0" dirty="0">
              <a:latin typeface="+mn-lt"/>
            </a:endParaRPr>
          </a:p>
          <a:p>
            <a:pPr marL="574675" lvl="1" algn="l">
              <a:buClr>
                <a:srgbClr val="D89013"/>
              </a:buClr>
              <a:tabLst>
                <a:tab pos="2005013" algn="l"/>
              </a:tabLst>
            </a:pPr>
            <a:r>
              <a:rPr lang="en-US" sz="1800" b="0" dirty="0">
                <a:latin typeface="+mn-lt"/>
              </a:rPr>
              <a:t>Service request forms will be available at various locations within the three buildings. When you require telephone services, pick </a:t>
            </a:r>
            <a:r>
              <a:rPr lang="en-US" sz="1800" b="0" dirty="0" smtClean="0">
                <a:latin typeface="+mn-lt"/>
              </a:rPr>
              <a:t>up </a:t>
            </a:r>
            <a:r>
              <a:rPr lang="en-US" sz="1800" b="0" dirty="0">
                <a:latin typeface="+mn-lt"/>
              </a:rPr>
              <a:t>a request form at your nearest location. Fill in the pertinent facts, obtain approval from your division head, and send the form to Brent White.</a:t>
            </a:r>
          </a:p>
          <a:p>
            <a:pPr marL="574675" lvl="1" algn="l">
              <a:buClr>
                <a:srgbClr val="D89013"/>
              </a:buClr>
              <a:tabLst>
                <a:tab pos="2005013" algn="l"/>
              </a:tabLst>
            </a:pPr>
            <a:r>
              <a:rPr lang="en-US" sz="1800" b="0" dirty="0">
                <a:latin typeface="+mn-lt"/>
              </a:rPr>
              <a:t/>
            </a:r>
            <a:br>
              <a:rPr lang="en-US" sz="1800" b="0" dirty="0">
                <a:latin typeface="+mn-lt"/>
              </a:rPr>
            </a:br>
            <a:r>
              <a:rPr lang="en-US" sz="1800" b="0" dirty="0">
                <a:latin typeface="+mn-lt"/>
              </a:rPr>
              <a:t>Please call me at 451-0593 if you have any questions about this new procedure.</a:t>
            </a:r>
          </a:p>
        </p:txBody>
      </p:sp>
      <p:sp>
        <p:nvSpPr>
          <p:cNvPr id="335898" name="Text Box 26"/>
          <p:cNvSpPr txBox="1">
            <a:spLocks noChangeArrowheads="1"/>
          </p:cNvSpPr>
          <p:nvPr/>
        </p:nvSpPr>
        <p:spPr bwMode="auto">
          <a:xfrm rot="-750630">
            <a:off x="4538145" y="2329175"/>
            <a:ext cx="542135" cy="286232"/>
          </a:xfrm>
          <a:prstGeom prst="rect">
            <a:avLst/>
          </a:prstGeom>
          <a:noFill/>
          <a:ln w="9525" algn="ctr">
            <a:noFill/>
            <a:miter lim="800000"/>
            <a:headEnd/>
            <a:tailEnd/>
          </a:ln>
          <a:effectLst/>
        </p:spPr>
        <p:txBody>
          <a:bodyPr wrap="none">
            <a:spAutoFit/>
          </a:bodyPr>
          <a:lstStyle/>
          <a:p>
            <a:r>
              <a:rPr lang="en-US" sz="1800" b="1" dirty="0">
                <a:solidFill>
                  <a:srgbClr val="0000FF"/>
                </a:solidFill>
                <a:latin typeface="Vladimir Script" pitchFamily="66" charset="0"/>
              </a:rPr>
              <a:t>JM</a:t>
            </a:r>
          </a:p>
        </p:txBody>
      </p:sp>
      <p:sp>
        <p:nvSpPr>
          <p:cNvPr id="55" name="TextBox 54"/>
          <p:cNvSpPr txBox="1"/>
          <p:nvPr/>
        </p:nvSpPr>
        <p:spPr>
          <a:xfrm>
            <a:off x="5486400" y="1524000"/>
            <a:ext cx="3520440" cy="701731"/>
          </a:xfrm>
          <a:prstGeom prst="rect">
            <a:avLst/>
          </a:prstGeom>
          <a:noFill/>
        </p:spPr>
        <p:txBody>
          <a:bodyPr wrap="square" rtlCol="0">
            <a:spAutoFit/>
          </a:bodyPr>
          <a:lstStyle/>
          <a:p>
            <a:pPr algn="l">
              <a:lnSpc>
                <a:spcPct val="90000"/>
              </a:lnSpc>
            </a:pPr>
            <a:r>
              <a:rPr lang="en-US" sz="2200" b="0" dirty="0" smtClean="0">
                <a:solidFill>
                  <a:srgbClr val="002060"/>
                </a:solidFill>
              </a:rPr>
              <a:t>Start the dateline 2 inches from the top of the page.</a:t>
            </a:r>
          </a:p>
        </p:txBody>
      </p:sp>
      <p:sp>
        <p:nvSpPr>
          <p:cNvPr id="56" name="TextBox 55"/>
          <p:cNvSpPr txBox="1"/>
          <p:nvPr/>
        </p:nvSpPr>
        <p:spPr>
          <a:xfrm>
            <a:off x="5486400" y="5715000"/>
            <a:ext cx="3520440" cy="701731"/>
          </a:xfrm>
          <a:prstGeom prst="rect">
            <a:avLst/>
          </a:prstGeom>
          <a:noFill/>
        </p:spPr>
        <p:txBody>
          <a:bodyPr wrap="square" rtlCol="0">
            <a:spAutoFit/>
          </a:bodyPr>
          <a:lstStyle/>
          <a:p>
            <a:pPr algn="l">
              <a:lnSpc>
                <a:spcPct val="90000"/>
              </a:lnSpc>
            </a:pPr>
            <a:r>
              <a:rPr lang="en-US" sz="2200" b="0" dirty="0" smtClean="0">
                <a:solidFill>
                  <a:srgbClr val="002060"/>
                </a:solidFill>
              </a:rPr>
              <a:t>Set side margins at 1 to 11/4 inches.</a:t>
            </a:r>
          </a:p>
        </p:txBody>
      </p:sp>
      <p:cxnSp>
        <p:nvCxnSpPr>
          <p:cNvPr id="57" name="Straight Arrow Connector 56"/>
          <p:cNvCxnSpPr/>
          <p:nvPr/>
        </p:nvCxnSpPr>
        <p:spPr bwMode="auto">
          <a:xfrm rot="10800000">
            <a:off x="4800600" y="5942011"/>
            <a:ext cx="685800" cy="1588"/>
          </a:xfrm>
          <a:prstGeom prst="straightConnector1">
            <a:avLst/>
          </a:prstGeom>
          <a:noFill/>
          <a:ln w="25400" cap="flat" cmpd="sng" algn="ctr">
            <a:solidFill>
              <a:srgbClr val="002060"/>
            </a:solidFill>
            <a:prstDash val="solid"/>
            <a:round/>
            <a:headEnd type="none" w="med" len="med"/>
            <a:tailEnd type="arrow"/>
          </a:ln>
          <a:effectLst/>
        </p:spPr>
      </p:cxnSp>
      <p:cxnSp>
        <p:nvCxnSpPr>
          <p:cNvPr id="59" name="Elbow Connector 58"/>
          <p:cNvCxnSpPr/>
          <p:nvPr/>
        </p:nvCxnSpPr>
        <p:spPr bwMode="auto">
          <a:xfrm>
            <a:off x="2209800" y="2087534"/>
            <a:ext cx="3276600" cy="1036666"/>
          </a:xfrm>
          <a:prstGeom prst="bentConnector3">
            <a:avLst>
              <a:gd name="adj1" fmla="val -740"/>
            </a:avLst>
          </a:prstGeom>
          <a:noFill/>
          <a:ln w="25400" cap="flat" cmpd="sng" algn="ctr">
            <a:solidFill>
              <a:srgbClr val="002060"/>
            </a:solidFill>
            <a:prstDash val="solid"/>
            <a:round/>
            <a:headEnd type="none" w="med" len="med"/>
            <a:tailEnd type="none" w="med" len="med"/>
          </a:ln>
          <a:effectLst/>
        </p:spPr>
      </p:cxnSp>
      <p:sp>
        <p:nvSpPr>
          <p:cNvPr id="61" name="TextBox 60"/>
          <p:cNvSpPr txBox="1"/>
          <p:nvPr/>
        </p:nvSpPr>
        <p:spPr>
          <a:xfrm>
            <a:off x="5486400" y="2879669"/>
            <a:ext cx="3520440" cy="396931"/>
          </a:xfrm>
          <a:prstGeom prst="rect">
            <a:avLst/>
          </a:prstGeom>
          <a:noFill/>
        </p:spPr>
        <p:txBody>
          <a:bodyPr wrap="square" rtlCol="0">
            <a:spAutoFit/>
          </a:bodyPr>
          <a:lstStyle/>
          <a:p>
            <a:pPr algn="l">
              <a:lnSpc>
                <a:spcPct val="90000"/>
              </a:lnSpc>
            </a:pPr>
            <a:r>
              <a:rPr lang="en-US" sz="2200" b="0" dirty="0" smtClean="0">
                <a:solidFill>
                  <a:srgbClr val="002060"/>
                </a:solidFill>
              </a:rPr>
              <a:t>Align text after guide words</a:t>
            </a:r>
          </a:p>
        </p:txBody>
      </p:sp>
      <p:sp>
        <p:nvSpPr>
          <p:cNvPr id="64" name="TextBox 63"/>
          <p:cNvSpPr txBox="1"/>
          <p:nvPr/>
        </p:nvSpPr>
        <p:spPr>
          <a:xfrm>
            <a:off x="5486400" y="3352800"/>
            <a:ext cx="3520440" cy="1006429"/>
          </a:xfrm>
          <a:prstGeom prst="rect">
            <a:avLst/>
          </a:prstGeom>
          <a:noFill/>
        </p:spPr>
        <p:txBody>
          <a:bodyPr wrap="square" rtlCol="0">
            <a:spAutoFit/>
          </a:bodyPr>
          <a:lstStyle/>
          <a:p>
            <a:pPr algn="l">
              <a:lnSpc>
                <a:spcPct val="90000"/>
              </a:lnSpc>
            </a:pPr>
            <a:r>
              <a:rPr lang="en-US" sz="2200" b="0" dirty="0" smtClean="0">
                <a:solidFill>
                  <a:srgbClr val="002060"/>
                </a:solidFill>
              </a:rPr>
              <a:t>Leave two blank lines between </a:t>
            </a:r>
            <a:r>
              <a:rPr lang="en-US" sz="2200" b="0" i="1" dirty="0" smtClean="0">
                <a:solidFill>
                  <a:srgbClr val="002060"/>
                </a:solidFill>
              </a:rPr>
              <a:t>Subject</a:t>
            </a:r>
            <a:r>
              <a:rPr lang="en-US" sz="2200" b="0" dirty="0" smtClean="0">
                <a:solidFill>
                  <a:srgbClr val="002060"/>
                </a:solidFill>
              </a:rPr>
              <a:t> and the first line of the memo.</a:t>
            </a:r>
          </a:p>
        </p:txBody>
      </p:sp>
      <p:cxnSp>
        <p:nvCxnSpPr>
          <p:cNvPr id="71" name="Straight Arrow Connector 70"/>
          <p:cNvCxnSpPr/>
          <p:nvPr/>
        </p:nvCxnSpPr>
        <p:spPr bwMode="auto">
          <a:xfrm rot="10800000">
            <a:off x="1524000" y="3048000"/>
            <a:ext cx="3962400" cy="838200"/>
          </a:xfrm>
          <a:prstGeom prst="straightConnector1">
            <a:avLst/>
          </a:prstGeom>
          <a:noFill/>
          <a:ln w="25400" cap="flat" cmpd="sng" algn="ctr">
            <a:solidFill>
              <a:srgbClr val="002060"/>
            </a:solidFill>
            <a:prstDash val="solid"/>
            <a:round/>
            <a:headEnd type="none" w="med" len="med"/>
            <a:tailEnd type="arrow"/>
          </a:ln>
          <a:effectLst/>
        </p:spPr>
      </p:cxnSp>
      <p:sp>
        <p:nvSpPr>
          <p:cNvPr id="73" name="TextBox 72"/>
          <p:cNvSpPr txBox="1"/>
          <p:nvPr/>
        </p:nvSpPr>
        <p:spPr>
          <a:xfrm>
            <a:off x="5486400" y="4708571"/>
            <a:ext cx="3520440" cy="1006429"/>
          </a:xfrm>
          <a:prstGeom prst="rect">
            <a:avLst/>
          </a:prstGeom>
          <a:noFill/>
        </p:spPr>
        <p:txBody>
          <a:bodyPr wrap="square" rtlCol="0">
            <a:spAutoFit/>
          </a:bodyPr>
          <a:lstStyle/>
          <a:p>
            <a:pPr algn="l">
              <a:lnSpc>
                <a:spcPct val="90000"/>
              </a:lnSpc>
            </a:pPr>
            <a:r>
              <a:rPr lang="en-US" sz="2200" b="0" dirty="0" smtClean="0">
                <a:solidFill>
                  <a:srgbClr val="002060"/>
                </a:solidFill>
              </a:rPr>
              <a:t>Single-space within and double-space between paragraphs.</a:t>
            </a:r>
          </a:p>
        </p:txBody>
      </p:sp>
      <p:cxnSp>
        <p:nvCxnSpPr>
          <p:cNvPr id="74" name="Straight Arrow Connector 73"/>
          <p:cNvCxnSpPr/>
          <p:nvPr/>
        </p:nvCxnSpPr>
        <p:spPr bwMode="auto">
          <a:xfrm rot="10800000" flipV="1">
            <a:off x="3505200" y="5562600"/>
            <a:ext cx="1981200" cy="2"/>
          </a:xfrm>
          <a:prstGeom prst="straightConnector1">
            <a:avLst/>
          </a:prstGeom>
          <a:noFill/>
          <a:ln w="25400" cap="flat" cmpd="sng" algn="ctr">
            <a:solidFill>
              <a:srgbClr val="002060"/>
            </a:solidFill>
            <a:prstDash val="solid"/>
            <a:round/>
            <a:headEnd type="none" w="med" len="med"/>
            <a:tailEnd type="arrow"/>
          </a:ln>
          <a:effectLst/>
        </p:spPr>
      </p:cxnSp>
      <p:cxnSp>
        <p:nvCxnSpPr>
          <p:cNvPr id="78" name="Straight Arrow Connector 77"/>
          <p:cNvCxnSpPr/>
          <p:nvPr/>
        </p:nvCxnSpPr>
        <p:spPr bwMode="auto">
          <a:xfrm rot="10800000">
            <a:off x="5029200" y="2438400"/>
            <a:ext cx="457200" cy="1588"/>
          </a:xfrm>
          <a:prstGeom prst="straightConnector1">
            <a:avLst/>
          </a:prstGeom>
          <a:noFill/>
          <a:ln w="25400" cap="flat" cmpd="sng" algn="ctr">
            <a:solidFill>
              <a:srgbClr val="002060"/>
            </a:solidFill>
            <a:prstDash val="solid"/>
            <a:round/>
            <a:headEnd type="none" w="med" len="med"/>
            <a:tailEnd type="arrow"/>
          </a:ln>
          <a:effectLst/>
        </p:spPr>
      </p:cxnSp>
      <p:sp>
        <p:nvSpPr>
          <p:cNvPr id="80" name="TextBox 79"/>
          <p:cNvSpPr txBox="1"/>
          <p:nvPr/>
        </p:nvSpPr>
        <p:spPr>
          <a:xfrm>
            <a:off x="5486400" y="2209800"/>
            <a:ext cx="3520440" cy="397032"/>
          </a:xfrm>
          <a:prstGeom prst="rect">
            <a:avLst/>
          </a:prstGeom>
          <a:noFill/>
        </p:spPr>
        <p:txBody>
          <a:bodyPr wrap="square" rtlCol="0">
            <a:spAutoFit/>
          </a:bodyPr>
          <a:lstStyle/>
          <a:p>
            <a:pPr algn="l">
              <a:lnSpc>
                <a:spcPct val="90000"/>
              </a:lnSpc>
            </a:pPr>
            <a:r>
              <a:rPr lang="en-US" sz="2200" b="0" dirty="0" smtClean="0">
                <a:solidFill>
                  <a:srgbClr val="002060"/>
                </a:solidFill>
              </a:rPr>
              <a:t>Put sender’s initials here</a:t>
            </a:r>
          </a:p>
        </p:txBody>
      </p:sp>
      <p:cxnSp>
        <p:nvCxnSpPr>
          <p:cNvPr id="17" name="Straight Arrow Connector 16"/>
          <p:cNvCxnSpPr/>
          <p:nvPr/>
        </p:nvCxnSpPr>
        <p:spPr bwMode="auto">
          <a:xfrm rot="10800000">
            <a:off x="3505200" y="2057400"/>
            <a:ext cx="19812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5890"/>
                                        </p:tgtEl>
                                        <p:attrNameLst>
                                          <p:attrName>style.visibility</p:attrName>
                                        </p:attrNameLst>
                                      </p:cBhvr>
                                      <p:to>
                                        <p:strVal val="visible"/>
                                      </p:to>
                                    </p:set>
                                    <p:anim calcmode="lin" valueType="num">
                                      <p:cBhvr additive="base">
                                        <p:cTn id="7" dur="500" fill="hold"/>
                                        <p:tgtEl>
                                          <p:spTgt spid="335890"/>
                                        </p:tgtEl>
                                        <p:attrNameLst>
                                          <p:attrName>ppt_x</p:attrName>
                                        </p:attrNameLst>
                                      </p:cBhvr>
                                      <p:tavLst>
                                        <p:tav tm="0">
                                          <p:val>
                                            <p:strVal val="#ppt_x"/>
                                          </p:val>
                                        </p:tav>
                                        <p:tav tm="100000">
                                          <p:val>
                                            <p:strVal val="#ppt_x"/>
                                          </p:val>
                                        </p:tav>
                                      </p:tavLst>
                                    </p:anim>
                                    <p:anim calcmode="lin" valueType="num">
                                      <p:cBhvr additive="base">
                                        <p:cTn id="8" dur="500" fill="hold"/>
                                        <p:tgtEl>
                                          <p:spTgt spid="3358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5898"/>
                                        </p:tgtEl>
                                        <p:attrNameLst>
                                          <p:attrName>style.visibility</p:attrName>
                                        </p:attrNameLst>
                                      </p:cBhvr>
                                      <p:to>
                                        <p:strVal val="visible"/>
                                      </p:to>
                                    </p:set>
                                    <p:anim calcmode="lin" valueType="num">
                                      <p:cBhvr additive="base">
                                        <p:cTn id="11" dur="500" fill="hold"/>
                                        <p:tgtEl>
                                          <p:spTgt spid="335898"/>
                                        </p:tgtEl>
                                        <p:attrNameLst>
                                          <p:attrName>ppt_x</p:attrName>
                                        </p:attrNameLst>
                                      </p:cBhvr>
                                      <p:tavLst>
                                        <p:tav tm="0">
                                          <p:val>
                                            <p:strVal val="#ppt_x"/>
                                          </p:val>
                                        </p:tav>
                                        <p:tav tm="100000">
                                          <p:val>
                                            <p:strVal val="#ppt_x"/>
                                          </p:val>
                                        </p:tav>
                                      </p:tavLst>
                                    </p:anim>
                                    <p:anim calcmode="lin" valueType="num">
                                      <p:cBhvr additive="base">
                                        <p:cTn id="12" dur="500" fill="hold"/>
                                        <p:tgtEl>
                                          <p:spTgt spid="3358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fill="hold"/>
                                        <p:tgtEl>
                                          <p:spTgt spid="73"/>
                                        </p:tgtEl>
                                        <p:attrNameLst>
                                          <p:attrName>ppt_x</p:attrName>
                                        </p:attrNameLst>
                                      </p:cBhvr>
                                      <p:tavLst>
                                        <p:tav tm="0">
                                          <p:val>
                                            <p:strVal val="#ppt_x"/>
                                          </p:val>
                                        </p:tav>
                                        <p:tav tm="100000">
                                          <p:val>
                                            <p:strVal val="#ppt_x"/>
                                          </p:val>
                                        </p:tav>
                                      </p:tavLst>
                                    </p:anim>
                                    <p:anim calcmode="lin" valueType="num">
                                      <p:cBhvr additive="base">
                                        <p:cTn id="44" dur="500" fill="hold"/>
                                        <p:tgtEl>
                                          <p:spTgt spid="7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additive="base">
                                        <p:cTn id="55" dur="500" fill="hold"/>
                                        <p:tgtEl>
                                          <p:spTgt spid="80"/>
                                        </p:tgtEl>
                                        <p:attrNameLst>
                                          <p:attrName>ppt_x</p:attrName>
                                        </p:attrNameLst>
                                      </p:cBhvr>
                                      <p:tavLst>
                                        <p:tav tm="0">
                                          <p:val>
                                            <p:strVal val="#ppt_x"/>
                                          </p:val>
                                        </p:tav>
                                        <p:tav tm="100000">
                                          <p:val>
                                            <p:strVal val="#ppt_x"/>
                                          </p:val>
                                        </p:tav>
                                      </p:tavLst>
                                    </p:anim>
                                    <p:anim calcmode="lin" valueType="num">
                                      <p:cBhvr additive="base">
                                        <p:cTn id="56" dur="500" fill="hold"/>
                                        <p:tgtEl>
                                          <p:spTgt spid="8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90" grpId="0" animBg="1"/>
      <p:bldP spid="335898" grpId="0"/>
      <p:bldP spid="55" grpId="0"/>
      <p:bldP spid="56" grpId="0"/>
      <p:bldP spid="61" grpId="0"/>
      <p:bldP spid="64" grpId="0"/>
      <p:bldP spid="73" grpId="0"/>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97" name="Rectangle 25"/>
          <p:cNvSpPr>
            <a:spLocks noGrp="1" noChangeArrowheads="1"/>
          </p:cNvSpPr>
          <p:nvPr>
            <p:ph type="title"/>
          </p:nvPr>
        </p:nvSpPr>
        <p:spPr/>
        <p:txBody>
          <a:bodyPr/>
          <a:lstStyle/>
          <a:p>
            <a:r>
              <a:rPr lang="en-US" dirty="0" smtClean="0"/>
              <a:t>Formatting Business Letters</a:t>
            </a:r>
            <a:endParaRPr lang="en-US" dirty="0"/>
          </a:p>
        </p:txBody>
      </p:sp>
      <p:pic>
        <p:nvPicPr>
          <p:cNvPr id="53" name="Picture 52" descr="Business_Letter_147"/>
          <p:cNvPicPr/>
          <p:nvPr/>
        </p:nvPicPr>
        <p:blipFill>
          <a:blip r:embed="rId2" cstate="email"/>
          <a:srcRect/>
          <a:stretch>
            <a:fillRect/>
          </a:stretch>
        </p:blipFill>
        <p:spPr bwMode="auto">
          <a:xfrm>
            <a:off x="1561104" y="1295401"/>
            <a:ext cx="6021793" cy="493776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7" name="TextBox 56"/>
          <p:cNvSpPr txBox="1"/>
          <p:nvPr/>
        </p:nvSpPr>
        <p:spPr>
          <a:xfrm>
            <a:off x="3995928" y="2468880"/>
            <a:ext cx="457200" cy="196592"/>
          </a:xfrm>
          <a:prstGeom prst="rect">
            <a:avLst/>
          </a:prstGeom>
          <a:solidFill>
            <a:schemeClr val="accent3"/>
          </a:solidFill>
        </p:spPr>
        <p:txBody>
          <a:bodyPr wrap="square" rtlCol="0">
            <a:spAutoFit/>
          </a:bodyPr>
          <a:lstStyle/>
          <a:p>
            <a:pPr algn="l"/>
            <a:r>
              <a:rPr lang="en-US" sz="1050" dirty="0" smtClean="0">
                <a:solidFill>
                  <a:schemeClr val="tx1">
                    <a:lumMod val="50000"/>
                    <a:lumOff val="50000"/>
                  </a:schemeClr>
                </a:solidFill>
                <a:latin typeface="Times New Roman" pitchFamily="18" charset="0"/>
                <a:cs typeface="Times New Roman" pitchFamily="18" charset="0"/>
              </a:rPr>
              <a:t>2012</a:t>
            </a:r>
            <a:endParaRPr lang="en-US" sz="1050" dirty="0">
              <a:solidFill>
                <a:schemeClr val="tx1">
                  <a:lumMod val="50000"/>
                  <a:lumOff val="50000"/>
                </a:schemeClr>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ill Sans MT Condensed"/>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Gill Sans MT Condensed"/>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7783</TotalTime>
  <Words>1673</Words>
  <Application>Microsoft Office PowerPoint</Application>
  <PresentationFormat>On-screen Show (4:3)</PresentationFormat>
  <Paragraphs>315</Paragraphs>
  <Slides>50</Slides>
  <Notes>1</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Custom Design</vt:lpstr>
      <vt:lpstr>4_Custom Design</vt:lpstr>
      <vt:lpstr>Slide 1</vt:lpstr>
      <vt:lpstr>Topics in This Chapter</vt:lpstr>
      <vt:lpstr>Topics in This Chapter</vt:lpstr>
      <vt:lpstr>Successful Positive Messages Start With the Writing Process</vt:lpstr>
      <vt:lpstr>Successful Positive Messages Start With the Writing Process</vt:lpstr>
      <vt:lpstr>Successful Positive Messages Start With the Writing Process</vt:lpstr>
      <vt:lpstr>Comparing Typical Positive Messages</vt:lpstr>
      <vt:lpstr>Formatting Hard-Copy Memos</vt:lpstr>
      <vt:lpstr>Formatting Business Letters</vt:lpstr>
      <vt:lpstr>Formatting Business Letters</vt:lpstr>
      <vt:lpstr>Routine Requests for Information or Action</vt:lpstr>
      <vt:lpstr>Routine Requests for Information or Action</vt:lpstr>
      <vt:lpstr>Routine Requests for Information or Action</vt:lpstr>
      <vt:lpstr>Routine Requests for Information or Action</vt:lpstr>
      <vt:lpstr>Routine Requests for Information or Action</vt:lpstr>
      <vt:lpstr>Routine Requests for Information or Action</vt:lpstr>
      <vt:lpstr>“Before” – Ineffective Request Memo</vt:lpstr>
      <vt:lpstr>Memo Revision: Critical Thinking Questions</vt:lpstr>
      <vt:lpstr>Memo Revision: Critical Thinking Questions</vt:lpstr>
      <vt:lpstr>“After” – Improved Request Memo</vt:lpstr>
      <vt:lpstr>“Before” – Ineffective Routine Request Letter</vt:lpstr>
      <vt:lpstr>Letter Revision: Critical Thinking Questions</vt:lpstr>
      <vt:lpstr>Letter Revision: Critical Thinking Questions</vt:lpstr>
      <vt:lpstr>“After” – Improved Routine Request Letter</vt:lpstr>
      <vt:lpstr>Direct Response Messages</vt:lpstr>
      <vt:lpstr>Direct Response Messages</vt:lpstr>
      <vt:lpstr>Direct Response Messages</vt:lpstr>
      <vt:lpstr>Direct Response Messages</vt:lpstr>
      <vt:lpstr>Instruction Messages</vt:lpstr>
      <vt:lpstr>Instruction Messages</vt:lpstr>
      <vt:lpstr>Instruction Messages</vt:lpstr>
      <vt:lpstr>Instruction Messages</vt:lpstr>
      <vt:lpstr>Direct Claims, Complaints</vt:lpstr>
      <vt:lpstr>Direct Claims, Complaints</vt:lpstr>
      <vt:lpstr>Direct Claims, Complaints</vt:lpstr>
      <vt:lpstr>Direct Claims, Complaints</vt:lpstr>
      <vt:lpstr>Adjustment Messages</vt:lpstr>
      <vt:lpstr>Adjustment Messages</vt:lpstr>
      <vt:lpstr>Adjustment Messages</vt:lpstr>
      <vt:lpstr>Adjustment Messages</vt:lpstr>
      <vt:lpstr>Adjustment Messages</vt:lpstr>
      <vt:lpstr>Adjustment Messages</vt:lpstr>
      <vt:lpstr>The Five Ss of Goodwill Messages</vt:lpstr>
      <vt:lpstr>The Five Ss of Goodwill Messages</vt:lpstr>
      <vt:lpstr>The Five Ss of Goodwill Messages</vt:lpstr>
      <vt:lpstr>The Five Ss of Goodwill Messages</vt:lpstr>
      <vt:lpstr>The Five Ss of Goodwill Messages</vt:lpstr>
      <vt:lpstr>The Five Ss of Goodwill Messages</vt:lpstr>
      <vt:lpstr>Answering Congratulatory Messages</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Messages</dc:title>
  <dc:creator>John S. Donnellan</dc:creator>
  <cp:lastModifiedBy>Mike Zisa</cp:lastModifiedBy>
  <cp:revision>1013</cp:revision>
  <dcterms:created xsi:type="dcterms:W3CDTF">2007-04-13T20:41:37Z</dcterms:created>
  <dcterms:modified xsi:type="dcterms:W3CDTF">2011-08-22T15:59:47Z</dcterms:modified>
</cp:coreProperties>
</file>